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6.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9.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20.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21.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22.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33.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33.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34.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35.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36.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39.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40.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41.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42.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43.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44.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notesSlides/notesSlide45.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62.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1"/>
  </p:notesMasterIdLst>
  <p:sldIdLst>
    <p:sldId id="2788" r:id="rId2"/>
    <p:sldId id="2790" r:id="rId3"/>
    <p:sldId id="2791" r:id="rId4"/>
    <p:sldId id="2792" r:id="rId5"/>
    <p:sldId id="2506" r:id="rId6"/>
    <p:sldId id="2614" r:id="rId7"/>
    <p:sldId id="2595" r:id="rId8"/>
    <p:sldId id="2686" r:id="rId9"/>
    <p:sldId id="2687" r:id="rId10"/>
    <p:sldId id="2621" r:id="rId11"/>
    <p:sldId id="2688" r:id="rId12"/>
    <p:sldId id="2793" r:id="rId13"/>
    <p:sldId id="2730" r:id="rId14"/>
    <p:sldId id="2794" r:id="rId15"/>
    <p:sldId id="2795" r:id="rId16"/>
    <p:sldId id="2796" r:id="rId17"/>
    <p:sldId id="2797" r:id="rId18"/>
    <p:sldId id="2697" r:id="rId19"/>
    <p:sldId id="2703" r:id="rId20"/>
    <p:sldId id="2729" r:id="rId21"/>
    <p:sldId id="2780" r:id="rId22"/>
    <p:sldId id="2798" r:id="rId23"/>
    <p:sldId id="2799" r:id="rId24"/>
    <p:sldId id="2705" r:id="rId25"/>
    <p:sldId id="2706" r:id="rId26"/>
    <p:sldId id="2762" r:id="rId27"/>
    <p:sldId id="2763" r:id="rId28"/>
    <p:sldId id="2764" r:id="rId29"/>
    <p:sldId id="2765" r:id="rId30"/>
    <p:sldId id="2766" r:id="rId31"/>
    <p:sldId id="2767" r:id="rId32"/>
    <p:sldId id="2768" r:id="rId33"/>
    <p:sldId id="2769" r:id="rId34"/>
    <p:sldId id="2800" r:id="rId35"/>
    <p:sldId id="2801" r:id="rId36"/>
    <p:sldId id="2803" r:id="rId37"/>
    <p:sldId id="2802" r:id="rId38"/>
    <p:sldId id="2771" r:id="rId39"/>
    <p:sldId id="2772" r:id="rId40"/>
    <p:sldId id="2773" r:id="rId41"/>
    <p:sldId id="2786" r:id="rId42"/>
    <p:sldId id="2774" r:id="rId43"/>
    <p:sldId id="2804" r:id="rId44"/>
    <p:sldId id="2805" r:id="rId45"/>
    <p:sldId id="2806" r:id="rId46"/>
    <p:sldId id="2711" r:id="rId47"/>
    <p:sldId id="2775" r:id="rId48"/>
    <p:sldId id="2776" r:id="rId49"/>
    <p:sldId id="2518" r:id="rId50"/>
  </p:sldIdLst>
  <p:sldSz cx="12192000" cy="6858000"/>
  <p:notesSz cx="6858000" cy="9144000"/>
  <p:custDataLst>
    <p:tags r:id="rId5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0000"/>
    <a:srgbClr val="4472C4"/>
    <a:srgbClr val="2F5597"/>
    <a:srgbClr val="FFFFFF"/>
    <a:srgbClr val="1736FF"/>
    <a:srgbClr val="E4E6E7"/>
    <a:srgbClr val="BFBEBD"/>
    <a:srgbClr val="F16005"/>
    <a:srgbClr val="C7D4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9147" autoAdjust="0"/>
  </p:normalViewPr>
  <p:slideViewPr>
    <p:cSldViewPr snapToGrid="0" showGuides="1">
      <p:cViewPr varScale="1">
        <p:scale>
          <a:sx n="74" d="100"/>
          <a:sy n="74" d="100"/>
        </p:scale>
        <p:origin x="994" y="77"/>
      </p:cViewPr>
      <p:guideLst>
        <p:guide orient="horz" pos="18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71917-B337-4335-AEF3-7EECED3CFA3F}" type="datetimeFigureOut">
              <a:rPr lang="zh-CN" altLang="en-US" smtClean="0"/>
              <a:t>2024/4/28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9BB9C8-14E8-4727-93A3-876F3F25BCC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pPr algn="l"/>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802478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10</a:t>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147573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1D2129"/>
                </a:solidFill>
                <a:effectLst/>
                <a:highlight>
                  <a:srgbClr val="FFFFFF"/>
                </a:highlight>
                <a:latin typeface="PingFangSC-Regular"/>
              </a:rPr>
              <a:t>VOCA </a:t>
            </a:r>
            <a:r>
              <a:rPr lang="zh-CN" altLang="en-US" b="0" i="0" dirty="0">
                <a:solidFill>
                  <a:srgbClr val="1D2129"/>
                </a:solidFill>
                <a:effectLst/>
                <a:highlight>
                  <a:srgbClr val="FFFFFF"/>
                </a:highlight>
                <a:latin typeface="PingFangSC-Regular"/>
              </a:rPr>
              <a:t>接收特定于主体的模板 </a:t>
            </a:r>
            <a:r>
              <a:rPr lang="en-US" altLang="zh-CN" b="0" i="0" dirty="0">
                <a:solidFill>
                  <a:srgbClr val="1D2129"/>
                </a:solidFill>
                <a:effectLst/>
                <a:highlight>
                  <a:srgbClr val="FFFFFF"/>
                </a:highlight>
                <a:latin typeface="PingFangSC-Regular"/>
              </a:rPr>
              <a:t>T </a:t>
            </a:r>
            <a:r>
              <a:rPr lang="zh-CN" altLang="en-US" b="0" i="0" dirty="0">
                <a:solidFill>
                  <a:srgbClr val="1D2129"/>
                </a:solidFill>
                <a:effectLst/>
                <a:highlight>
                  <a:srgbClr val="FFFFFF"/>
                </a:highlight>
                <a:latin typeface="PingFangSC-Regular"/>
              </a:rPr>
              <a:t>和原始音频信号作为输入，输出是目标</a:t>
            </a:r>
            <a:r>
              <a:rPr lang="en-US" altLang="zh-CN" b="0" i="0" dirty="0">
                <a:solidFill>
                  <a:srgbClr val="1D2129"/>
                </a:solidFill>
                <a:effectLst/>
                <a:highlight>
                  <a:srgbClr val="FFFFFF"/>
                </a:highlight>
                <a:latin typeface="PingFangSC-Regular"/>
              </a:rPr>
              <a:t>3D</a:t>
            </a:r>
            <a:r>
              <a:rPr lang="zh-CN" altLang="en-US" b="0" i="0" dirty="0">
                <a:solidFill>
                  <a:srgbClr val="1D2129"/>
                </a:solidFill>
                <a:effectLst/>
                <a:highlight>
                  <a:srgbClr val="FFFFFF"/>
                </a:highlight>
                <a:latin typeface="PingFangSC-Regular"/>
              </a:rPr>
              <a:t>模型。该模型使用 </a:t>
            </a:r>
            <a:r>
              <a:rPr lang="en-US" altLang="zh-CN" b="0" i="0" dirty="0" err="1">
                <a:solidFill>
                  <a:srgbClr val="1D2129"/>
                </a:solidFill>
                <a:effectLst/>
                <a:highlight>
                  <a:srgbClr val="FFFFFF"/>
                </a:highlight>
                <a:latin typeface="PingFangSC-Regular"/>
              </a:rPr>
              <a:t>DeepSpeech</a:t>
            </a:r>
            <a:r>
              <a:rPr lang="zh-CN" altLang="en-US" b="0" i="0" dirty="0">
                <a:solidFill>
                  <a:srgbClr val="1D2129"/>
                </a:solidFill>
                <a:effectLst/>
                <a:highlight>
                  <a:srgbClr val="FFFFFF"/>
                </a:highlight>
                <a:latin typeface="PingFangSC-Regular"/>
              </a:rPr>
              <a:t>提取音频特征。</a:t>
            </a:r>
            <a:r>
              <a:rPr lang="en-US" altLang="zh-CN" b="0" i="0" dirty="0">
                <a:solidFill>
                  <a:srgbClr val="1D2129"/>
                </a:solidFill>
                <a:effectLst/>
                <a:highlight>
                  <a:srgbClr val="FFFFFF"/>
                </a:highlight>
                <a:latin typeface="PingFangSC-Regular"/>
              </a:rPr>
              <a:t>VOCA </a:t>
            </a:r>
            <a:r>
              <a:rPr lang="zh-CN" altLang="en-US" b="0" i="0" dirty="0">
                <a:solidFill>
                  <a:srgbClr val="1D2129"/>
                </a:solidFill>
                <a:effectLst/>
                <a:highlight>
                  <a:srgbClr val="FFFFFF"/>
                </a:highlight>
                <a:latin typeface="PingFangSC-Regular"/>
              </a:rPr>
              <a:t>充当编码器</a:t>
            </a:r>
            <a:r>
              <a:rPr lang="en-US" altLang="zh-CN" b="0" i="0" dirty="0">
                <a:solidFill>
                  <a:srgbClr val="1D2129"/>
                </a:solidFill>
                <a:effectLst/>
                <a:highlight>
                  <a:srgbClr val="FFFFFF"/>
                </a:highlight>
                <a:latin typeface="PingFangSC-Regular"/>
              </a:rPr>
              <a:t>-</a:t>
            </a:r>
            <a:r>
              <a:rPr lang="zh-CN" altLang="en-US" b="0" i="0" dirty="0">
                <a:solidFill>
                  <a:srgbClr val="1D2129"/>
                </a:solidFill>
                <a:effectLst/>
                <a:highlight>
                  <a:srgbClr val="FFFFFF"/>
                </a:highlight>
                <a:latin typeface="PingFangSC-Regular"/>
              </a:rPr>
              <a:t>解码器网络其中编码器学习将音频特征转换为低维嵌入，解码器将此嵌入映射到 </a:t>
            </a:r>
            <a:r>
              <a:rPr lang="en-US" altLang="zh-CN" b="0" i="0" dirty="0">
                <a:solidFill>
                  <a:srgbClr val="1D2129"/>
                </a:solidFill>
                <a:effectLst/>
                <a:highlight>
                  <a:srgbClr val="FFFFFF"/>
                </a:highlight>
                <a:latin typeface="PingFangSC-Regular"/>
              </a:rPr>
              <a:t>3D </a:t>
            </a:r>
            <a:r>
              <a:rPr lang="zh-CN" altLang="en-US" b="0" i="0" dirty="0">
                <a:solidFill>
                  <a:srgbClr val="1D2129"/>
                </a:solidFill>
                <a:effectLst/>
                <a:highlight>
                  <a:srgbClr val="FFFFFF"/>
                </a:highlight>
                <a:latin typeface="PingFangSC-Regular"/>
              </a:rPr>
              <a:t>顶点位移的高维空间</a:t>
            </a:r>
            <a:endParaRPr lang="en-US" altLang="zh-CN" b="0" i="0" dirty="0">
              <a:solidFill>
                <a:srgbClr val="1D2129"/>
              </a:solidFill>
              <a:effectLst/>
              <a:highlight>
                <a:srgbClr val="FFFFFF"/>
              </a:highlight>
              <a:latin typeface="PingFangSC-Regular"/>
            </a:endParaRPr>
          </a:p>
          <a:p>
            <a:r>
              <a:rPr lang="zh-CN" altLang="en-US" b="0" i="0" dirty="0">
                <a:solidFill>
                  <a:srgbClr val="0D0D0D"/>
                </a:solidFill>
                <a:effectLst/>
                <a:highlight>
                  <a:srgbClr val="FFFFFF"/>
                </a:highlight>
                <a:latin typeface="Söhne"/>
              </a:rPr>
              <a:t>内核（</a:t>
            </a:r>
            <a:r>
              <a:rPr lang="en-US" altLang="zh-CN" b="0" i="0" dirty="0">
                <a:solidFill>
                  <a:srgbClr val="0D0D0D"/>
                </a:solidFill>
                <a:effectLst/>
                <a:highlight>
                  <a:srgbClr val="FFFFFF"/>
                </a:highlight>
                <a:latin typeface="Söhne"/>
              </a:rPr>
              <a:t>Kernel</a:t>
            </a:r>
            <a:r>
              <a:rPr lang="zh-CN" altLang="en-US" b="0" i="0" dirty="0">
                <a:solidFill>
                  <a:srgbClr val="0D0D0D"/>
                </a:solidFill>
                <a:effectLst/>
                <a:highlight>
                  <a:srgbClr val="FFFFFF"/>
                </a:highlight>
                <a:latin typeface="Söhne"/>
              </a:rPr>
              <a:t>）</a:t>
            </a:r>
            <a:r>
              <a:rPr lang="en-US" altLang="zh-CN" b="0" i="0" dirty="0">
                <a:solidFill>
                  <a:srgbClr val="1D2129"/>
                </a:solidFill>
                <a:effectLst/>
                <a:highlight>
                  <a:srgbClr val="FFFFFF"/>
                </a:highlight>
                <a:latin typeface="PingFangSC-Regular"/>
              </a:rPr>
              <a:t>;</a:t>
            </a:r>
            <a:r>
              <a:rPr lang="zh-CN" altLang="en-US" b="1" i="0" dirty="0">
                <a:solidFill>
                  <a:srgbClr val="0D0D0D"/>
                </a:solidFill>
                <a:effectLst/>
                <a:highlight>
                  <a:srgbClr val="FFFFFF"/>
                </a:highlight>
                <a:latin typeface="Söhne"/>
              </a:rPr>
              <a:t> </a:t>
            </a:r>
            <a:r>
              <a:rPr lang="zh-CN" altLang="en-US" b="0" i="0" dirty="0">
                <a:solidFill>
                  <a:srgbClr val="0D0D0D"/>
                </a:solidFill>
                <a:effectLst/>
                <a:highlight>
                  <a:srgbClr val="FFFFFF"/>
                </a:highlight>
                <a:latin typeface="Söhne"/>
              </a:rPr>
              <a:t>步长（</a:t>
            </a:r>
            <a:r>
              <a:rPr lang="en-US" altLang="zh-CN" b="0" i="0" dirty="0">
                <a:solidFill>
                  <a:srgbClr val="0D0D0D"/>
                </a:solidFill>
                <a:effectLst/>
                <a:highlight>
                  <a:srgbClr val="FFFFFF"/>
                </a:highlight>
                <a:latin typeface="Söhne"/>
              </a:rPr>
              <a:t>Stride</a:t>
            </a:r>
            <a:r>
              <a:rPr lang="zh-CN" altLang="en-US" b="0" i="0" dirty="0">
                <a:solidFill>
                  <a:srgbClr val="0D0D0D"/>
                </a:solidFill>
                <a:effectLst/>
                <a:highlight>
                  <a:srgbClr val="FFFFFF"/>
                </a:highlight>
                <a:latin typeface="Söhne"/>
              </a:rPr>
              <a:t>）</a:t>
            </a:r>
            <a:endParaRPr lang="en-US" altLang="zh-CN" b="0" i="0" dirty="0">
              <a:solidFill>
                <a:srgbClr val="0D0D0D"/>
              </a:solidFill>
              <a:effectLst/>
              <a:highlight>
                <a:srgbClr val="FFFFFF"/>
              </a:highlight>
              <a:latin typeface="Söhne"/>
            </a:endParaRPr>
          </a:p>
          <a:p>
            <a:pPr algn="l">
              <a:buFont typeface="+mj-lt"/>
              <a:buAutoNum type="arabicPeriod"/>
            </a:pPr>
            <a:r>
              <a:rPr lang="en-US" altLang="zh-CN" b="1" i="0" dirty="0" err="1">
                <a:solidFill>
                  <a:srgbClr val="0D0D0D"/>
                </a:solidFill>
                <a:effectLst/>
                <a:highlight>
                  <a:srgbClr val="FFFFFF"/>
                </a:highlight>
                <a:latin typeface="Söhne"/>
              </a:rPr>
              <a:t>DeepSpeech</a:t>
            </a:r>
            <a:r>
              <a:rPr lang="zh-CN" altLang="en-US" b="1" i="0" dirty="0">
                <a:solidFill>
                  <a:srgbClr val="0D0D0D"/>
                </a:solidFill>
                <a:effectLst/>
                <a:highlight>
                  <a:srgbClr val="FFFFFF"/>
                </a:highlight>
                <a:latin typeface="Söhne"/>
              </a:rPr>
              <a:t>层</a:t>
            </a:r>
            <a:r>
              <a:rPr lang="zh-CN" altLang="en-US" b="0" i="0" dirty="0">
                <a:solidFill>
                  <a:srgbClr val="0D0D0D"/>
                </a:solidFill>
                <a:effectLst/>
                <a:highlight>
                  <a:srgbClr val="FFFFFF"/>
                </a:highlight>
                <a:latin typeface="Söhne"/>
              </a:rPr>
              <a:t>：</a:t>
            </a:r>
          </a:p>
          <a:p>
            <a:pPr marL="742950" lvl="1" indent="-285750" algn="l">
              <a:buFont typeface="+mj-lt"/>
              <a:buAutoNum type="arabicPeriod"/>
            </a:pPr>
            <a:r>
              <a:rPr lang="zh-CN" altLang="en-US" b="0" i="0" dirty="0">
                <a:solidFill>
                  <a:srgbClr val="0D0D0D"/>
                </a:solidFill>
                <a:effectLst/>
                <a:highlight>
                  <a:srgbClr val="FFFFFF"/>
                </a:highlight>
                <a:latin typeface="Söhne"/>
              </a:rPr>
              <a:t>类型（</a:t>
            </a:r>
            <a:r>
              <a:rPr lang="en-US" altLang="zh-CN" b="0" i="0" dirty="0">
                <a:solidFill>
                  <a:srgbClr val="0D0D0D"/>
                </a:solidFill>
                <a:effectLst/>
                <a:highlight>
                  <a:srgbClr val="FFFFFF"/>
                </a:highlight>
                <a:latin typeface="Söhne"/>
              </a:rPr>
              <a:t>Type</a:t>
            </a:r>
            <a:r>
              <a:rPr lang="zh-CN" altLang="en-US" b="0" i="0" dirty="0">
                <a:solidFill>
                  <a:srgbClr val="0D0D0D"/>
                </a:solidFill>
                <a:effectLst/>
                <a:highlight>
                  <a:srgbClr val="FFFFFF"/>
                </a:highlight>
                <a:latin typeface="Söhne"/>
              </a:rPr>
              <a:t>）：这是基于</a:t>
            </a:r>
            <a:r>
              <a:rPr lang="en-US" altLang="zh-CN" b="0" i="0" dirty="0" err="1">
                <a:solidFill>
                  <a:srgbClr val="0D0D0D"/>
                </a:solidFill>
                <a:effectLst/>
                <a:highlight>
                  <a:srgbClr val="FFFFFF"/>
                </a:highlight>
                <a:latin typeface="Söhne"/>
              </a:rPr>
              <a:t>DeepSpeech</a:t>
            </a:r>
            <a:r>
              <a:rPr lang="zh-CN" altLang="en-US" b="0" i="0" dirty="0">
                <a:solidFill>
                  <a:srgbClr val="0D0D0D"/>
                </a:solidFill>
                <a:effectLst/>
                <a:highlight>
                  <a:srgbClr val="FFFFFF"/>
                </a:highlight>
                <a:latin typeface="Söhne"/>
              </a:rPr>
              <a:t>预训练模型的输出层，它用于从语音信号中提取特征。</a:t>
            </a:r>
          </a:p>
          <a:p>
            <a:pPr marL="742950" lvl="1" indent="-285750" algn="l">
              <a:buFont typeface="+mj-lt"/>
              <a:buAutoNum type="arabicPeriod"/>
            </a:pPr>
            <a:r>
              <a:rPr lang="zh-CN" altLang="en-US" b="0" i="0" dirty="0">
                <a:solidFill>
                  <a:srgbClr val="0D0D0D"/>
                </a:solidFill>
                <a:effectLst/>
                <a:highlight>
                  <a:srgbClr val="FFFFFF"/>
                </a:highlight>
                <a:latin typeface="Söhne"/>
              </a:rPr>
              <a:t>输出（</a:t>
            </a:r>
            <a:r>
              <a:rPr lang="en-US" altLang="zh-CN" b="0" i="0" dirty="0">
                <a:solidFill>
                  <a:srgbClr val="0D0D0D"/>
                </a:solidFill>
                <a:effectLst/>
                <a:highlight>
                  <a:srgbClr val="FFFFFF"/>
                </a:highlight>
                <a:latin typeface="Söhne"/>
              </a:rPr>
              <a:t>Output</a:t>
            </a:r>
            <a:r>
              <a:rPr lang="zh-CN" altLang="en-US" b="0" i="0" dirty="0">
                <a:solidFill>
                  <a:srgbClr val="0D0D0D"/>
                </a:solidFill>
                <a:effectLst/>
                <a:highlight>
                  <a:srgbClr val="FFFFFF"/>
                </a:highlight>
                <a:latin typeface="Söhne"/>
              </a:rPr>
              <a:t>）：</a:t>
            </a:r>
            <a:r>
              <a:rPr lang="en-US" altLang="zh-CN" b="0" i="0" dirty="0">
                <a:solidFill>
                  <a:srgbClr val="0D0D0D"/>
                </a:solidFill>
                <a:effectLst/>
                <a:highlight>
                  <a:srgbClr val="FFFFFF"/>
                </a:highlight>
                <a:latin typeface="Söhne"/>
              </a:rPr>
              <a:t>16x1x29</a:t>
            </a:r>
            <a:r>
              <a:rPr lang="zh-CN" altLang="en-US" b="0" i="0" dirty="0">
                <a:solidFill>
                  <a:srgbClr val="0D0D0D"/>
                </a:solidFill>
                <a:effectLst/>
                <a:highlight>
                  <a:srgbClr val="FFFFFF"/>
                </a:highlight>
                <a:latin typeface="Söhne"/>
              </a:rPr>
              <a:t>，指的是从</a:t>
            </a:r>
            <a:r>
              <a:rPr lang="en-US" altLang="zh-CN" b="0" i="0" dirty="0" err="1">
                <a:solidFill>
                  <a:srgbClr val="0D0D0D"/>
                </a:solidFill>
                <a:effectLst/>
                <a:highlight>
                  <a:srgbClr val="FFFFFF"/>
                </a:highlight>
                <a:latin typeface="Söhne"/>
              </a:rPr>
              <a:t>DeepSpeech</a:t>
            </a:r>
            <a:r>
              <a:rPr lang="zh-CN" altLang="en-US" b="0" i="0" dirty="0">
                <a:solidFill>
                  <a:srgbClr val="0D0D0D"/>
                </a:solidFill>
                <a:effectLst/>
                <a:highlight>
                  <a:srgbClr val="FFFFFF"/>
                </a:highlight>
                <a:latin typeface="Söhne"/>
              </a:rPr>
              <a:t>模型输出的特征维度。</a:t>
            </a:r>
          </a:p>
          <a:p>
            <a:pPr algn="l">
              <a:buFont typeface="+mj-lt"/>
              <a:buAutoNum type="arabicPeriod"/>
            </a:pPr>
            <a:r>
              <a:rPr lang="en-US" altLang="zh-CN" b="1" i="0" dirty="0">
                <a:solidFill>
                  <a:srgbClr val="0D0D0D"/>
                </a:solidFill>
                <a:effectLst/>
                <a:highlight>
                  <a:srgbClr val="FFFFFF"/>
                </a:highlight>
                <a:latin typeface="Söhne"/>
              </a:rPr>
              <a:t>Identity </a:t>
            </a:r>
            <a:r>
              <a:rPr lang="en-US" altLang="zh-CN" b="1" i="0" dirty="0" err="1">
                <a:solidFill>
                  <a:srgbClr val="0D0D0D"/>
                </a:solidFill>
                <a:effectLst/>
                <a:highlight>
                  <a:srgbClr val="FFFFFF"/>
                </a:highlight>
                <a:latin typeface="Söhne"/>
              </a:rPr>
              <a:t>concat</a:t>
            </a:r>
            <a:r>
              <a:rPr lang="zh-CN" altLang="en-US" b="1" i="0" dirty="0">
                <a:solidFill>
                  <a:srgbClr val="0D0D0D"/>
                </a:solidFill>
                <a:effectLst/>
                <a:highlight>
                  <a:srgbClr val="FFFFFF"/>
                </a:highlight>
                <a:latin typeface="Söhne"/>
              </a:rPr>
              <a:t>层</a:t>
            </a:r>
            <a:r>
              <a:rPr lang="zh-CN" altLang="en-US" b="0" i="0" dirty="0">
                <a:solidFill>
                  <a:srgbClr val="0D0D0D"/>
                </a:solidFill>
                <a:effectLst/>
                <a:highlight>
                  <a:srgbClr val="FFFFFF"/>
                </a:highlight>
                <a:latin typeface="Söhne"/>
              </a:rPr>
              <a:t>：</a:t>
            </a:r>
          </a:p>
          <a:p>
            <a:pPr marL="742950" lvl="1" indent="-285750" algn="l">
              <a:buFont typeface="+mj-lt"/>
              <a:buAutoNum type="arabicPeriod"/>
            </a:pPr>
            <a:r>
              <a:rPr lang="zh-CN" altLang="en-US" b="0" i="0" dirty="0">
                <a:solidFill>
                  <a:srgbClr val="0D0D0D"/>
                </a:solidFill>
                <a:effectLst/>
                <a:highlight>
                  <a:srgbClr val="FFFFFF"/>
                </a:highlight>
                <a:latin typeface="Söhne"/>
              </a:rPr>
              <a:t>类型：这一层将身份编码（如</a:t>
            </a:r>
            <a:r>
              <a:rPr lang="en-US" altLang="zh-CN" b="0" i="0" dirty="0">
                <a:solidFill>
                  <a:srgbClr val="0D0D0D"/>
                </a:solidFill>
                <a:effectLst/>
                <a:highlight>
                  <a:srgbClr val="FFFFFF"/>
                </a:highlight>
                <a:latin typeface="Söhne"/>
              </a:rPr>
              <a:t>one-hot</a:t>
            </a:r>
            <a:r>
              <a:rPr lang="zh-CN" altLang="en-US" b="0" i="0" dirty="0">
                <a:solidFill>
                  <a:srgbClr val="0D0D0D"/>
                </a:solidFill>
                <a:effectLst/>
                <a:highlight>
                  <a:srgbClr val="FFFFFF"/>
                </a:highlight>
                <a:latin typeface="Söhne"/>
              </a:rPr>
              <a:t>编码）与</a:t>
            </a:r>
            <a:r>
              <a:rPr lang="en-US" altLang="zh-CN" b="0" i="0" dirty="0" err="1">
                <a:solidFill>
                  <a:srgbClr val="0D0D0D"/>
                </a:solidFill>
                <a:effectLst/>
                <a:highlight>
                  <a:srgbClr val="FFFFFF"/>
                </a:highlight>
                <a:latin typeface="Söhne"/>
              </a:rPr>
              <a:t>DeepSpeech</a:t>
            </a:r>
            <a:r>
              <a:rPr lang="zh-CN" altLang="en-US" b="0" i="0" dirty="0">
                <a:solidFill>
                  <a:srgbClr val="0D0D0D"/>
                </a:solidFill>
                <a:effectLst/>
                <a:highlight>
                  <a:srgbClr val="FFFFFF"/>
                </a:highlight>
                <a:latin typeface="Söhne"/>
              </a:rPr>
              <a:t>的输出进行拼接，用于将身份信息融合到模型中。</a:t>
            </a:r>
          </a:p>
          <a:p>
            <a:pPr marL="742950" lvl="1" indent="-285750" algn="l">
              <a:buFont typeface="+mj-lt"/>
              <a:buAutoNum type="arabicPeriod"/>
            </a:pPr>
            <a:r>
              <a:rPr lang="zh-CN" altLang="en-US" b="0" i="0" dirty="0">
                <a:solidFill>
                  <a:srgbClr val="0D0D0D"/>
                </a:solidFill>
                <a:effectLst/>
                <a:highlight>
                  <a:srgbClr val="FFFFFF"/>
                </a:highlight>
                <a:latin typeface="Söhne"/>
              </a:rPr>
              <a:t>输出：</a:t>
            </a:r>
            <a:r>
              <a:rPr lang="en-US" altLang="zh-CN" b="0" i="0" dirty="0">
                <a:solidFill>
                  <a:srgbClr val="0D0D0D"/>
                </a:solidFill>
                <a:effectLst/>
                <a:highlight>
                  <a:srgbClr val="FFFFFF"/>
                </a:highlight>
                <a:latin typeface="Söhne"/>
              </a:rPr>
              <a:t>16x1x37</a:t>
            </a:r>
            <a:r>
              <a:rPr lang="zh-CN" altLang="en-US" b="0" i="0" dirty="0">
                <a:solidFill>
                  <a:srgbClr val="0D0D0D"/>
                </a:solidFill>
                <a:effectLst/>
                <a:highlight>
                  <a:srgbClr val="FFFFFF"/>
                </a:highlight>
                <a:latin typeface="Söhne"/>
              </a:rPr>
              <a:t>，意味着在原有的</a:t>
            </a:r>
            <a:r>
              <a:rPr lang="en-US" altLang="zh-CN" b="0" i="0" dirty="0">
                <a:solidFill>
                  <a:srgbClr val="0D0D0D"/>
                </a:solidFill>
                <a:effectLst/>
                <a:highlight>
                  <a:srgbClr val="FFFFFF"/>
                </a:highlight>
                <a:latin typeface="Söhne"/>
              </a:rPr>
              <a:t>29</a:t>
            </a:r>
            <a:r>
              <a:rPr lang="zh-CN" altLang="en-US" b="0" i="0" dirty="0">
                <a:solidFill>
                  <a:srgbClr val="0D0D0D"/>
                </a:solidFill>
                <a:effectLst/>
                <a:highlight>
                  <a:srgbClr val="FFFFFF"/>
                </a:highlight>
                <a:latin typeface="Söhne"/>
              </a:rPr>
              <a:t>维特征基础上加上了</a:t>
            </a:r>
            <a:r>
              <a:rPr lang="en-US" altLang="zh-CN" b="0" i="0" dirty="0">
                <a:solidFill>
                  <a:srgbClr val="0D0D0D"/>
                </a:solidFill>
                <a:effectLst/>
                <a:highlight>
                  <a:srgbClr val="FFFFFF"/>
                </a:highlight>
                <a:latin typeface="Söhne"/>
              </a:rPr>
              <a:t>8</a:t>
            </a:r>
            <a:r>
              <a:rPr lang="zh-CN" altLang="en-US" b="0" i="0" dirty="0">
                <a:solidFill>
                  <a:srgbClr val="0D0D0D"/>
                </a:solidFill>
                <a:effectLst/>
                <a:highlight>
                  <a:srgbClr val="FFFFFF"/>
                </a:highlight>
                <a:latin typeface="Söhne"/>
              </a:rPr>
              <a:t>维的身份信息。</a:t>
            </a:r>
          </a:p>
          <a:p>
            <a:pPr algn="l">
              <a:buFont typeface="+mj-lt"/>
              <a:buAutoNum type="arabicPeriod"/>
            </a:pPr>
            <a:r>
              <a:rPr lang="zh-CN" altLang="en-US" b="1" i="0" dirty="0">
                <a:solidFill>
                  <a:srgbClr val="0D0D0D"/>
                </a:solidFill>
                <a:effectLst/>
                <a:highlight>
                  <a:srgbClr val="FFFFFF"/>
                </a:highlight>
                <a:latin typeface="Söhne"/>
              </a:rPr>
              <a:t>卷积层（</a:t>
            </a:r>
            <a:r>
              <a:rPr lang="en-US" altLang="zh-CN" b="1" i="0" dirty="0">
                <a:solidFill>
                  <a:srgbClr val="0D0D0D"/>
                </a:solidFill>
                <a:effectLst/>
                <a:highlight>
                  <a:srgbClr val="FFFFFF"/>
                </a:highlight>
                <a:latin typeface="Söhne"/>
              </a:rPr>
              <a:t>Convolution</a:t>
            </a:r>
            <a:r>
              <a:rPr lang="zh-CN" altLang="en-US" b="1" i="0" dirty="0">
                <a:solidFill>
                  <a:srgbClr val="0D0D0D"/>
                </a:solidFill>
                <a:effectLst/>
                <a:highlight>
                  <a:srgbClr val="FFFFFF"/>
                </a:highlight>
                <a:latin typeface="Söhne"/>
              </a:rPr>
              <a:t>）</a:t>
            </a:r>
            <a:r>
              <a:rPr lang="zh-CN" altLang="en-US" b="0" i="0" dirty="0">
                <a:solidFill>
                  <a:srgbClr val="0D0D0D"/>
                </a:solidFill>
                <a:effectLst/>
                <a:highlight>
                  <a:srgbClr val="FFFFFF"/>
                </a:highlight>
                <a:latin typeface="Söhne"/>
              </a:rPr>
              <a:t>：</a:t>
            </a:r>
          </a:p>
          <a:p>
            <a:pPr marL="742950" lvl="1" indent="-285750" algn="l">
              <a:buFont typeface="+mj-lt"/>
              <a:buAutoNum type="arabicPeriod"/>
            </a:pPr>
            <a:r>
              <a:rPr lang="zh-CN" altLang="en-US" b="0" i="0" dirty="0">
                <a:solidFill>
                  <a:srgbClr val="0D0D0D"/>
                </a:solidFill>
                <a:effectLst/>
                <a:highlight>
                  <a:srgbClr val="FFFFFF"/>
                </a:highlight>
                <a:latin typeface="Söhne"/>
              </a:rPr>
              <a:t>内核（</a:t>
            </a:r>
            <a:r>
              <a:rPr lang="en-US" altLang="zh-CN" b="0" i="0" dirty="0">
                <a:solidFill>
                  <a:srgbClr val="0D0D0D"/>
                </a:solidFill>
                <a:effectLst/>
                <a:highlight>
                  <a:srgbClr val="FFFFFF"/>
                </a:highlight>
                <a:latin typeface="Söhne"/>
              </a:rPr>
              <a:t>Kernel</a:t>
            </a:r>
            <a:r>
              <a:rPr lang="zh-CN" altLang="en-US" b="0" i="0" dirty="0">
                <a:solidFill>
                  <a:srgbClr val="0D0D0D"/>
                </a:solidFill>
                <a:effectLst/>
                <a:highlight>
                  <a:srgbClr val="FFFFFF"/>
                </a:highlight>
                <a:latin typeface="Söhne"/>
              </a:rPr>
              <a:t>）：</a:t>
            </a:r>
            <a:r>
              <a:rPr lang="en-US" altLang="zh-CN" b="0" i="0" dirty="0">
                <a:solidFill>
                  <a:srgbClr val="0D0D0D"/>
                </a:solidFill>
                <a:effectLst/>
                <a:highlight>
                  <a:srgbClr val="FFFFFF"/>
                </a:highlight>
                <a:latin typeface="Söhne"/>
              </a:rPr>
              <a:t>3x1</a:t>
            </a:r>
            <a:r>
              <a:rPr lang="zh-CN" altLang="en-US" b="0" i="0" dirty="0">
                <a:solidFill>
                  <a:srgbClr val="0D0D0D"/>
                </a:solidFill>
                <a:effectLst/>
                <a:highlight>
                  <a:srgbClr val="FFFFFF"/>
                </a:highlight>
                <a:latin typeface="Söhne"/>
              </a:rPr>
              <a:t>，表示卷积核的尺寸，用于在时间序列上提取特征。</a:t>
            </a:r>
          </a:p>
          <a:p>
            <a:pPr marL="742950" lvl="1" indent="-285750" algn="l">
              <a:buFont typeface="+mj-lt"/>
              <a:buAutoNum type="arabicPeriod"/>
            </a:pPr>
            <a:r>
              <a:rPr lang="zh-CN" altLang="en-US" b="0" i="0" dirty="0">
                <a:solidFill>
                  <a:srgbClr val="0D0D0D"/>
                </a:solidFill>
                <a:effectLst/>
                <a:highlight>
                  <a:srgbClr val="FFFFFF"/>
                </a:highlight>
                <a:latin typeface="Söhne"/>
              </a:rPr>
              <a:t>步长（</a:t>
            </a:r>
            <a:r>
              <a:rPr lang="en-US" altLang="zh-CN" b="0" i="0" dirty="0">
                <a:solidFill>
                  <a:srgbClr val="0D0D0D"/>
                </a:solidFill>
                <a:effectLst/>
                <a:highlight>
                  <a:srgbClr val="FFFFFF"/>
                </a:highlight>
                <a:latin typeface="Söhne"/>
              </a:rPr>
              <a:t>Stride</a:t>
            </a:r>
            <a:r>
              <a:rPr lang="zh-CN" altLang="en-US" b="0" i="0" dirty="0">
                <a:solidFill>
                  <a:srgbClr val="0D0D0D"/>
                </a:solidFill>
                <a:effectLst/>
                <a:highlight>
                  <a:srgbClr val="FFFFFF"/>
                </a:highlight>
                <a:latin typeface="Söhne"/>
              </a:rPr>
              <a:t>）：</a:t>
            </a:r>
            <a:r>
              <a:rPr lang="en-US" altLang="zh-CN" b="0" i="0" dirty="0">
                <a:solidFill>
                  <a:srgbClr val="0D0D0D"/>
                </a:solidFill>
                <a:effectLst/>
                <a:highlight>
                  <a:srgbClr val="FFFFFF"/>
                </a:highlight>
                <a:latin typeface="Söhne"/>
              </a:rPr>
              <a:t>2x1</a:t>
            </a:r>
            <a:r>
              <a:rPr lang="zh-CN" altLang="en-US" b="0" i="0" dirty="0">
                <a:solidFill>
                  <a:srgbClr val="0D0D0D"/>
                </a:solidFill>
                <a:effectLst/>
                <a:highlight>
                  <a:srgbClr val="FFFFFF"/>
                </a:highlight>
                <a:latin typeface="Söhne"/>
              </a:rPr>
              <a:t>，指的是卷积核滑动时的步长。</a:t>
            </a:r>
          </a:p>
          <a:p>
            <a:pPr marL="742950" lvl="1" indent="-285750" algn="l">
              <a:buFont typeface="+mj-lt"/>
              <a:buAutoNum type="arabicPeriod"/>
            </a:pPr>
            <a:r>
              <a:rPr lang="zh-CN" altLang="en-US" b="0" i="0" dirty="0">
                <a:solidFill>
                  <a:srgbClr val="0D0D0D"/>
                </a:solidFill>
                <a:effectLst/>
                <a:highlight>
                  <a:srgbClr val="FFFFFF"/>
                </a:highlight>
                <a:latin typeface="Söhne"/>
              </a:rPr>
              <a:t>输出：表示每次卷积操作后特征图的尺寸。</a:t>
            </a:r>
          </a:p>
          <a:p>
            <a:pPr marL="742950" lvl="1" indent="-285750" algn="l">
              <a:buFont typeface="+mj-lt"/>
              <a:buAutoNum type="arabicPeriod"/>
            </a:pPr>
            <a:r>
              <a:rPr lang="zh-CN" altLang="en-US" b="0" i="0" dirty="0">
                <a:solidFill>
                  <a:srgbClr val="0D0D0D"/>
                </a:solidFill>
                <a:effectLst/>
                <a:highlight>
                  <a:srgbClr val="FFFFFF"/>
                </a:highlight>
                <a:latin typeface="Söhne"/>
              </a:rPr>
              <a:t>激活（</a:t>
            </a:r>
            <a:r>
              <a:rPr lang="en-US" altLang="zh-CN" b="0" i="0" dirty="0">
                <a:solidFill>
                  <a:srgbClr val="0D0D0D"/>
                </a:solidFill>
                <a:effectLst/>
                <a:highlight>
                  <a:srgbClr val="FFFFFF"/>
                </a:highlight>
                <a:latin typeface="Söhne"/>
              </a:rPr>
              <a:t>Activation</a:t>
            </a:r>
            <a:r>
              <a:rPr lang="zh-CN" altLang="en-US" b="0" i="0" dirty="0">
                <a:solidFill>
                  <a:srgbClr val="0D0D0D"/>
                </a:solidFill>
                <a:effectLst/>
                <a:highlight>
                  <a:srgbClr val="FFFFFF"/>
                </a:highlight>
                <a:latin typeface="Söhne"/>
              </a:rPr>
              <a:t>）：</a:t>
            </a:r>
            <a:r>
              <a:rPr lang="en-US" altLang="zh-CN" b="0" i="0" dirty="0" err="1">
                <a:solidFill>
                  <a:srgbClr val="0D0D0D"/>
                </a:solidFill>
                <a:effectLst/>
                <a:highlight>
                  <a:srgbClr val="FFFFFF"/>
                </a:highlight>
                <a:latin typeface="Söhne"/>
              </a:rPr>
              <a:t>ReLU</a:t>
            </a:r>
            <a:r>
              <a:rPr lang="zh-CN" altLang="en-US" b="0" i="0" dirty="0">
                <a:solidFill>
                  <a:srgbClr val="0D0D0D"/>
                </a:solidFill>
                <a:effectLst/>
                <a:highlight>
                  <a:srgbClr val="FFFFFF"/>
                </a:highlight>
                <a:latin typeface="Söhne"/>
              </a:rPr>
              <a:t>，表示使用了线性整流函数作为激活函数，这是非常常见的选择，用于增加网络的非线性。</a:t>
            </a:r>
          </a:p>
          <a:p>
            <a:pPr algn="l">
              <a:buFont typeface="+mj-lt"/>
              <a:buAutoNum type="arabicPeriod"/>
            </a:pPr>
            <a:r>
              <a:rPr lang="zh-CN" altLang="en-US" b="1" i="0" dirty="0">
                <a:solidFill>
                  <a:srgbClr val="0D0D0D"/>
                </a:solidFill>
                <a:effectLst/>
                <a:highlight>
                  <a:srgbClr val="FFFFFF"/>
                </a:highlight>
                <a:latin typeface="Söhne"/>
              </a:rPr>
              <a:t>全连接层（</a:t>
            </a:r>
            <a:r>
              <a:rPr lang="en-US" altLang="zh-CN" b="1" i="0" dirty="0">
                <a:solidFill>
                  <a:srgbClr val="0D0D0D"/>
                </a:solidFill>
                <a:effectLst/>
                <a:highlight>
                  <a:srgbClr val="FFFFFF"/>
                </a:highlight>
                <a:latin typeface="Söhne"/>
              </a:rPr>
              <a:t>Fully connected</a:t>
            </a:r>
            <a:r>
              <a:rPr lang="zh-CN" altLang="en-US" b="1" i="0" dirty="0">
                <a:solidFill>
                  <a:srgbClr val="0D0D0D"/>
                </a:solidFill>
                <a:effectLst/>
                <a:highlight>
                  <a:srgbClr val="FFFFFF"/>
                </a:highlight>
                <a:latin typeface="Söhne"/>
              </a:rPr>
              <a:t>）</a:t>
            </a:r>
            <a:r>
              <a:rPr lang="zh-CN" altLang="en-US" b="0" i="0" dirty="0">
                <a:solidFill>
                  <a:srgbClr val="0D0D0D"/>
                </a:solidFill>
                <a:effectLst/>
                <a:highlight>
                  <a:srgbClr val="FFFFFF"/>
                </a:highlight>
                <a:latin typeface="Söhne"/>
              </a:rPr>
              <a:t>：</a:t>
            </a:r>
          </a:p>
          <a:p>
            <a:pPr marL="742950" lvl="1" indent="-285750" algn="l">
              <a:buFont typeface="+mj-lt"/>
              <a:buAutoNum type="arabicPeriod"/>
            </a:pPr>
            <a:r>
              <a:rPr lang="zh-CN" altLang="en-US" b="0" i="0" dirty="0">
                <a:solidFill>
                  <a:srgbClr val="0D0D0D"/>
                </a:solidFill>
                <a:effectLst/>
                <a:highlight>
                  <a:srgbClr val="FFFFFF"/>
                </a:highlight>
                <a:latin typeface="Söhne"/>
              </a:rPr>
              <a:t>类型：在多个全连接层之后，模型将高维的特征映射到低维的空间。</a:t>
            </a:r>
          </a:p>
          <a:p>
            <a:pPr marL="742950" lvl="1" indent="-285750" algn="l">
              <a:buFont typeface="+mj-lt"/>
              <a:buAutoNum type="arabicPeriod"/>
            </a:pPr>
            <a:r>
              <a:rPr lang="zh-CN" altLang="en-US" b="0" i="0" dirty="0">
                <a:solidFill>
                  <a:srgbClr val="0D0D0D"/>
                </a:solidFill>
                <a:effectLst/>
                <a:highlight>
                  <a:srgbClr val="FFFFFF"/>
                </a:highlight>
                <a:latin typeface="Söhne"/>
              </a:rPr>
              <a:t>激活：这些层中，一部分使用了双曲正切（</a:t>
            </a:r>
            <a:r>
              <a:rPr lang="en-US" altLang="zh-CN" b="0" i="0" dirty="0">
                <a:solidFill>
                  <a:srgbClr val="0D0D0D"/>
                </a:solidFill>
                <a:effectLst/>
                <a:highlight>
                  <a:srgbClr val="FFFFFF"/>
                </a:highlight>
                <a:latin typeface="Söhne"/>
              </a:rPr>
              <a:t>tanh</a:t>
            </a:r>
            <a:r>
              <a:rPr lang="zh-CN" altLang="en-US" b="0" i="0" dirty="0">
                <a:solidFill>
                  <a:srgbClr val="0D0D0D"/>
                </a:solidFill>
                <a:effectLst/>
                <a:highlight>
                  <a:srgbClr val="FFFFFF"/>
                </a:highlight>
                <a:latin typeface="Söhne"/>
              </a:rPr>
              <a:t>）作为激活函数，增加非线性，而最后一层使用了线性激活函数，这通常用于输出层，以产生最终的预测结果。</a:t>
            </a:r>
          </a:p>
          <a:p>
            <a:pPr algn="l">
              <a:buFont typeface="+mj-lt"/>
              <a:buAutoNum type="arabicPeriod"/>
            </a:pPr>
            <a:r>
              <a:rPr lang="zh-CN" altLang="en-US" b="1" i="0" dirty="0">
                <a:solidFill>
                  <a:srgbClr val="0D0D0D"/>
                </a:solidFill>
                <a:effectLst/>
                <a:highlight>
                  <a:srgbClr val="FFFFFF"/>
                </a:highlight>
                <a:latin typeface="Söhne"/>
              </a:rPr>
              <a:t>输出层（</a:t>
            </a:r>
            <a:r>
              <a:rPr lang="en-US" altLang="zh-CN" b="1" i="0" dirty="0">
                <a:solidFill>
                  <a:srgbClr val="0D0D0D"/>
                </a:solidFill>
                <a:effectLst/>
                <a:highlight>
                  <a:srgbClr val="FFFFFF"/>
                </a:highlight>
                <a:latin typeface="Söhne"/>
              </a:rPr>
              <a:t>Output of Fully connected</a:t>
            </a:r>
            <a:r>
              <a:rPr lang="zh-CN" altLang="en-US" b="1" i="0" dirty="0">
                <a:solidFill>
                  <a:srgbClr val="0D0D0D"/>
                </a:solidFill>
                <a:effectLst/>
                <a:highlight>
                  <a:srgbClr val="FFFFFF"/>
                </a:highlight>
                <a:latin typeface="Söhne"/>
              </a:rPr>
              <a:t>）</a:t>
            </a:r>
            <a:r>
              <a:rPr lang="zh-CN" altLang="en-US" b="0" i="0" dirty="0">
                <a:solidFill>
                  <a:srgbClr val="0D0D0D"/>
                </a:solidFill>
                <a:effectLst/>
                <a:highlight>
                  <a:srgbClr val="FFFFFF"/>
                </a:highlight>
                <a:latin typeface="Söhne"/>
              </a:rPr>
              <a:t>：</a:t>
            </a:r>
          </a:p>
          <a:p>
            <a:pPr marL="742950" lvl="1" indent="-285750" algn="l">
              <a:buFont typeface="+mj-lt"/>
              <a:buAutoNum type="arabicPeriod"/>
            </a:pPr>
            <a:r>
              <a:rPr lang="zh-CN" altLang="en-US" b="0" i="0" dirty="0">
                <a:solidFill>
                  <a:srgbClr val="0D0D0D"/>
                </a:solidFill>
                <a:effectLst/>
                <a:highlight>
                  <a:srgbClr val="FFFFFF"/>
                </a:highlight>
                <a:latin typeface="Söhne"/>
              </a:rPr>
              <a:t>输出：</a:t>
            </a:r>
            <a:r>
              <a:rPr lang="en-US" altLang="zh-CN" b="0" i="0" dirty="0">
                <a:solidFill>
                  <a:srgbClr val="0D0D0D"/>
                </a:solidFill>
                <a:effectLst/>
                <a:highlight>
                  <a:srgbClr val="FFFFFF"/>
                </a:highlight>
                <a:latin typeface="Söhne"/>
              </a:rPr>
              <a:t>5023x3</a:t>
            </a:r>
            <a:r>
              <a:rPr lang="zh-CN" altLang="en-US" b="0" i="0" dirty="0">
                <a:solidFill>
                  <a:srgbClr val="0D0D0D"/>
                </a:solidFill>
                <a:effectLst/>
                <a:highlight>
                  <a:srgbClr val="FFFFFF"/>
                </a:highlight>
                <a:latin typeface="Söhne"/>
              </a:rPr>
              <a:t>，这可能代表面部模型顶点的位置，因为一个典型的</a:t>
            </a:r>
            <a:r>
              <a:rPr lang="en-US" altLang="zh-CN" b="0" i="0" dirty="0">
                <a:solidFill>
                  <a:srgbClr val="0D0D0D"/>
                </a:solidFill>
                <a:effectLst/>
                <a:highlight>
                  <a:srgbClr val="FFFFFF"/>
                </a:highlight>
                <a:latin typeface="Söhne"/>
              </a:rPr>
              <a:t>3D</a:t>
            </a:r>
            <a:r>
              <a:rPr lang="zh-CN" altLang="en-US" b="0" i="0" dirty="0">
                <a:solidFill>
                  <a:srgbClr val="0D0D0D"/>
                </a:solidFill>
                <a:effectLst/>
                <a:highlight>
                  <a:srgbClr val="FFFFFF"/>
                </a:highlight>
                <a:latin typeface="Söhne"/>
              </a:rPr>
              <a:t>模型顶点有</a:t>
            </a:r>
            <a:r>
              <a:rPr lang="en-US" altLang="zh-CN" b="0" i="0" dirty="0">
                <a:solidFill>
                  <a:srgbClr val="0D0D0D"/>
                </a:solidFill>
                <a:effectLst/>
                <a:highlight>
                  <a:srgbClr val="FFFFFF"/>
                </a:highlight>
                <a:latin typeface="Söhne"/>
              </a:rPr>
              <a:t>X, Y, Z</a:t>
            </a:r>
            <a:r>
              <a:rPr lang="zh-CN" altLang="en-US" b="0" i="0" dirty="0">
                <a:solidFill>
                  <a:srgbClr val="0D0D0D"/>
                </a:solidFill>
                <a:effectLst/>
                <a:highlight>
                  <a:srgbClr val="FFFFFF"/>
                </a:highlight>
                <a:latin typeface="Söhne"/>
              </a:rPr>
              <a:t>三个坐标。</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22831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r>
              <a:rPr lang="zh-CN" altLang="en-US" b="0" i="0" dirty="0">
                <a:solidFill>
                  <a:srgbClr val="0D0D0D"/>
                </a:solidFill>
                <a:effectLst/>
                <a:highlight>
                  <a:srgbClr val="FFFFFF"/>
                </a:highlight>
                <a:latin typeface="Söhne"/>
              </a:rPr>
              <a:t>基于人脸地标的关节模型</a:t>
            </a:r>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60989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r>
              <a:rPr lang="zh-CN" altLang="en-US" b="0" i="0" dirty="0">
                <a:solidFill>
                  <a:srgbClr val="0D0D0D"/>
                </a:solidFill>
                <a:effectLst/>
                <a:highlight>
                  <a:srgbClr val="FFFFFF"/>
                </a:highlight>
                <a:latin typeface="Söhne"/>
              </a:rPr>
              <a:t>基于人脸地标的关节模型</a:t>
            </a:r>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2391494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r>
              <a:rPr lang="zh-CN" altLang="en-US" b="0" i="0" dirty="0">
                <a:solidFill>
                  <a:srgbClr val="0D0D0D"/>
                </a:solidFill>
                <a:effectLst/>
                <a:highlight>
                  <a:srgbClr val="FFFFFF"/>
                </a:highlight>
                <a:latin typeface="Söhne"/>
              </a:rPr>
              <a:t>基于人脸地标的关节模型</a:t>
            </a:r>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036292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r>
              <a:rPr lang="zh-CN" altLang="en-US" b="0" i="0" dirty="0">
                <a:solidFill>
                  <a:srgbClr val="0D0D0D"/>
                </a:solidFill>
                <a:effectLst/>
                <a:highlight>
                  <a:srgbClr val="FFFFFF"/>
                </a:highlight>
                <a:latin typeface="Söhne"/>
              </a:rPr>
              <a:t>基于人脸地标的关节模型</a:t>
            </a:r>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3146018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r>
              <a:rPr lang="zh-CN" altLang="en-US" b="0" i="0" dirty="0">
                <a:solidFill>
                  <a:srgbClr val="0D0D0D"/>
                </a:solidFill>
                <a:effectLst/>
                <a:highlight>
                  <a:srgbClr val="FFFFFF"/>
                </a:highlight>
                <a:latin typeface="Söhne"/>
              </a:rPr>
              <a:t>基于人脸地标的关节模型</a:t>
            </a:r>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3520906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5165213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0085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pPr algn="l"/>
            <a:r>
              <a:rPr lang="zh-CN" altLang="en-US" dirty="0"/>
              <a:t>第一个是重建损失，用于优化编码器和解码器，是在</a:t>
            </a:r>
            <a:r>
              <a:rPr lang="en-US" altLang="zh-CN" dirty="0"/>
              <a:t>VAE</a:t>
            </a:r>
            <a:r>
              <a:rPr lang="zh-CN" altLang="en-US" dirty="0"/>
              <a:t>训练损失的基础上去掉了</a:t>
            </a:r>
            <a:r>
              <a:rPr lang="en-US" altLang="zh-CN" dirty="0"/>
              <a:t>KL</a:t>
            </a:r>
            <a:r>
              <a:rPr lang="zh-CN" altLang="en-US" dirty="0"/>
              <a:t>散度损失（因为</a:t>
            </a:r>
            <a:r>
              <a:rPr lang="en-US" altLang="zh-CN" dirty="0" err="1"/>
              <a:t>z</a:t>
            </a:r>
            <a:r>
              <a:rPr lang="en-US" altLang="zh-CN" baseline="-25000" dirty="0" err="1"/>
              <a:t>q</a:t>
            </a:r>
            <a:r>
              <a:rPr lang="zh-CN" altLang="en-US" baseline="0" dirty="0"/>
              <a:t>和编码器的输出是没有关系的</a:t>
            </a:r>
            <a:r>
              <a:rPr lang="zh-CN" altLang="en-US" dirty="0"/>
              <a:t>）</a:t>
            </a:r>
            <a:endParaRPr lang="en-US" altLang="zh-CN" dirty="0"/>
          </a:p>
          <a:p>
            <a:pPr algn="l"/>
            <a:r>
              <a:rPr lang="zh-CN" altLang="en-US" dirty="0"/>
              <a:t>第二个是量化更新损失，用于更新</a:t>
            </a:r>
            <a:r>
              <a:rPr lang="en-US" altLang="zh-CN" dirty="0"/>
              <a:t>embedding</a:t>
            </a:r>
            <a:r>
              <a:rPr lang="zh-CN" altLang="en-US" dirty="0"/>
              <a:t>，也就是</a:t>
            </a:r>
            <a:r>
              <a:rPr lang="en-US" altLang="zh-CN" dirty="0"/>
              <a:t>codebook</a:t>
            </a:r>
            <a:r>
              <a:rPr lang="zh-CN" altLang="en-US" dirty="0"/>
              <a:t>，使其能更接近编码器的输出以能够更好地代表编码器的输出</a:t>
            </a:r>
            <a:endParaRPr lang="en-US" altLang="zh-CN" dirty="0"/>
          </a:p>
          <a:p>
            <a:pPr algn="l"/>
            <a:r>
              <a:rPr lang="zh-CN" altLang="en-US" dirty="0"/>
              <a:t>第三个损是用来更新</a:t>
            </a:r>
            <a:r>
              <a:rPr lang="en-US" altLang="zh-CN" dirty="0"/>
              <a:t>z</a:t>
            </a:r>
            <a:r>
              <a:rPr lang="en-US" altLang="zh-CN" baseline="-25000" dirty="0"/>
              <a:t>e</a:t>
            </a:r>
            <a:r>
              <a:rPr lang="zh-CN" altLang="en-US" baseline="0" dirty="0"/>
              <a:t>的，即编码器，使其输出不至于过于偏离我们的</a:t>
            </a:r>
            <a:r>
              <a:rPr lang="en-US" altLang="zh-CN" baseline="0" dirty="0"/>
              <a:t>embedding</a:t>
            </a:r>
            <a:r>
              <a:rPr lang="zh-CN" altLang="en-US" baseline="0" dirty="0"/>
              <a:t>，比如我们的</a:t>
            </a:r>
            <a:r>
              <a:rPr lang="en-US" altLang="zh-CN" baseline="0" dirty="0"/>
              <a:t>Embedding</a:t>
            </a:r>
            <a:r>
              <a:rPr lang="zh-CN" altLang="en-US" baseline="0" dirty="0"/>
              <a:t>是</a:t>
            </a:r>
            <a:r>
              <a:rPr lang="en-US" altLang="zh-CN" baseline="0" dirty="0"/>
              <a:t>-1</a:t>
            </a:r>
            <a:r>
              <a:rPr lang="zh-CN" altLang="en-US" baseline="0" dirty="0"/>
              <a:t>到</a:t>
            </a:r>
            <a:r>
              <a:rPr lang="en-US" altLang="zh-CN" baseline="0" dirty="0"/>
              <a:t>1</a:t>
            </a:r>
            <a:r>
              <a:rPr lang="zh-CN" altLang="en-US" baseline="0" dirty="0"/>
              <a:t>，编码器输出一个</a:t>
            </a:r>
            <a:r>
              <a:rPr lang="en-US" altLang="zh-CN" baseline="0" dirty="0"/>
              <a:t>100</a:t>
            </a:r>
            <a:r>
              <a:rPr lang="zh-CN" altLang="en-US" baseline="0" dirty="0"/>
              <a:t>，那就算找到最近邻也不能很好地表示它。</a:t>
            </a:r>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9969473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735926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360578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8322499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520095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7996523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25</a:t>
            </a:fld>
            <a:endParaRPr kumimoji="1" lang="zh-CN" altLang="en-US"/>
          </a:p>
        </p:txBody>
      </p:sp>
    </p:spTree>
    <p:extLst>
      <p:ext uri="{BB962C8B-B14F-4D97-AF65-F5344CB8AC3E}">
        <p14:creationId xmlns:p14="http://schemas.microsoft.com/office/powerpoint/2010/main" val="37379185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26</a:t>
            </a:fld>
            <a:endParaRPr kumimoji="1" lang="zh-CN" altLang="en-US"/>
          </a:p>
        </p:txBody>
      </p:sp>
    </p:spTree>
    <p:extLst>
      <p:ext uri="{BB962C8B-B14F-4D97-AF65-F5344CB8AC3E}">
        <p14:creationId xmlns:p14="http://schemas.microsoft.com/office/powerpoint/2010/main" val="13276961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27</a:t>
            </a:fld>
            <a:endParaRPr kumimoji="1" lang="zh-CN" altLang="en-US"/>
          </a:p>
        </p:txBody>
      </p:sp>
    </p:spTree>
    <p:extLst>
      <p:ext uri="{BB962C8B-B14F-4D97-AF65-F5344CB8AC3E}">
        <p14:creationId xmlns:p14="http://schemas.microsoft.com/office/powerpoint/2010/main" val="399605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28</a:t>
            </a:fld>
            <a:endParaRPr kumimoji="1" lang="zh-CN" altLang="en-US"/>
          </a:p>
        </p:txBody>
      </p:sp>
    </p:spTree>
    <p:extLst>
      <p:ext uri="{BB962C8B-B14F-4D97-AF65-F5344CB8AC3E}">
        <p14:creationId xmlns:p14="http://schemas.microsoft.com/office/powerpoint/2010/main" val="950261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29</a:t>
            </a:fld>
            <a:endParaRPr kumimoji="1" lang="zh-CN" altLang="en-US"/>
          </a:p>
        </p:txBody>
      </p:sp>
    </p:spTree>
    <p:extLst>
      <p:ext uri="{BB962C8B-B14F-4D97-AF65-F5344CB8AC3E}">
        <p14:creationId xmlns:p14="http://schemas.microsoft.com/office/powerpoint/2010/main" val="2082424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pPr algn="l"/>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154789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490328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31</a:t>
            </a:fld>
            <a:endParaRPr kumimoji="1" lang="zh-CN" altLang="en-US"/>
          </a:p>
        </p:txBody>
      </p:sp>
    </p:spTree>
    <p:extLst>
      <p:ext uri="{BB962C8B-B14F-4D97-AF65-F5344CB8AC3E}">
        <p14:creationId xmlns:p14="http://schemas.microsoft.com/office/powerpoint/2010/main" val="21617814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6289078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0025170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1147584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1721788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r>
              <a:rPr lang="zh-CN" altLang="en-US" b="0" i="0" dirty="0">
                <a:solidFill>
                  <a:srgbClr val="0D0D0D"/>
                </a:solidFill>
                <a:effectLst/>
                <a:highlight>
                  <a:srgbClr val="FFFFFF"/>
                </a:highlight>
                <a:latin typeface="Söhne"/>
              </a:rPr>
              <a:t>基于人脸地标的关节模型</a:t>
            </a:r>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367044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r>
              <a:rPr lang="zh-CN" altLang="en-US" b="0" i="0" dirty="0">
                <a:solidFill>
                  <a:srgbClr val="0D0D0D"/>
                </a:solidFill>
                <a:effectLst/>
                <a:highlight>
                  <a:srgbClr val="FFFFFF"/>
                </a:highlight>
                <a:latin typeface="Söhne"/>
              </a:rPr>
              <a:t>教师强迫是一种训练策略，它在训练时期提供真实的输出序列作为下一时间步的输入，而非模型的预测输出，以稳定和加速学习过程。</a:t>
            </a:r>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4493596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0671905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74151"/>
                </a:solidFill>
                <a:effectLst/>
                <a:latin typeface="Söhne"/>
              </a:rPr>
              <a:t>MFCC</a:t>
            </a:r>
            <a:r>
              <a:rPr lang="zh-CN" altLang="en-US" b="0" i="0" dirty="0">
                <a:solidFill>
                  <a:srgbClr val="374151"/>
                </a:solidFill>
                <a:effectLst/>
                <a:latin typeface="Söhne"/>
              </a:rPr>
              <a:t>（</a:t>
            </a:r>
            <a:r>
              <a:rPr lang="en-US" altLang="zh-CN" b="0" i="0" dirty="0">
                <a:solidFill>
                  <a:srgbClr val="374151"/>
                </a:solidFill>
                <a:effectLst/>
                <a:latin typeface="Söhne"/>
              </a:rPr>
              <a:t>Mel Frequency Cepstral Coefficients</a:t>
            </a:r>
            <a:r>
              <a:rPr lang="zh-CN" altLang="en-US" b="0" i="0" dirty="0">
                <a:solidFill>
                  <a:srgbClr val="374151"/>
                </a:solidFill>
                <a:effectLst/>
                <a:latin typeface="Söhne"/>
              </a:rPr>
              <a:t>，梅尔频率倒谱系数）</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171870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pPr algn="l"/>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3998309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74151"/>
                </a:solidFill>
                <a:effectLst/>
                <a:latin typeface="Söhne"/>
              </a:rPr>
              <a:t>MFCC</a:t>
            </a:r>
            <a:r>
              <a:rPr lang="zh-CN" altLang="en-US" b="0" i="0" dirty="0">
                <a:solidFill>
                  <a:srgbClr val="374151"/>
                </a:solidFill>
                <a:effectLst/>
                <a:latin typeface="Söhne"/>
              </a:rPr>
              <a:t>（</a:t>
            </a:r>
            <a:r>
              <a:rPr lang="en-US" altLang="zh-CN" b="0" i="0" dirty="0">
                <a:solidFill>
                  <a:srgbClr val="374151"/>
                </a:solidFill>
                <a:effectLst/>
                <a:latin typeface="Söhne"/>
              </a:rPr>
              <a:t>Mel Frequency Cepstral Coefficients</a:t>
            </a:r>
            <a:r>
              <a:rPr lang="zh-CN" altLang="en-US" b="0" i="0" dirty="0">
                <a:solidFill>
                  <a:srgbClr val="374151"/>
                </a:solidFill>
                <a:effectLst/>
                <a:latin typeface="Söhne"/>
              </a:rPr>
              <a:t>，梅尔频率倒谱系数）</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3399291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2643792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1493269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1158860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0448715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9836744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D2129"/>
                </a:solidFill>
                <a:effectLst/>
                <a:highlight>
                  <a:srgbClr val="FFFFFF"/>
                </a:highlight>
                <a:latin typeface="PingFangSC-Regular"/>
              </a:rPr>
              <a:t>可以看出，</a:t>
            </a:r>
            <a:r>
              <a:rPr lang="en-US" altLang="zh-CN" b="0" i="0" dirty="0">
                <a:solidFill>
                  <a:srgbClr val="1D2129"/>
                </a:solidFill>
                <a:effectLst/>
                <a:highlight>
                  <a:srgbClr val="FFFFFF"/>
                </a:highlight>
                <a:latin typeface="PingFangSC-Regular"/>
              </a:rPr>
              <a:t>MLP </a:t>
            </a:r>
            <a:r>
              <a:rPr lang="zh-CN" altLang="en-US" b="0" i="0" dirty="0">
                <a:solidFill>
                  <a:srgbClr val="1D2129"/>
                </a:solidFill>
                <a:effectLst/>
                <a:highlight>
                  <a:srgbClr val="FFFFFF"/>
                </a:highlight>
                <a:latin typeface="PingFangSC-Regular"/>
              </a:rPr>
              <a:t>和 </a:t>
            </a:r>
            <a:r>
              <a:rPr lang="en-US" altLang="zh-CN" b="0" i="0" dirty="0">
                <a:solidFill>
                  <a:srgbClr val="1D2129"/>
                </a:solidFill>
                <a:effectLst/>
                <a:highlight>
                  <a:srgbClr val="FFFFFF"/>
                </a:highlight>
                <a:latin typeface="PingFangSC-Regular"/>
              </a:rPr>
              <a:t>LSTM </a:t>
            </a:r>
            <a:r>
              <a:rPr lang="zh-CN" altLang="en-US" b="0" i="0" dirty="0">
                <a:solidFill>
                  <a:srgbClr val="1D2129"/>
                </a:solidFill>
                <a:effectLst/>
                <a:highlight>
                  <a:srgbClr val="FFFFFF"/>
                </a:highlight>
                <a:latin typeface="PingFangSC-Regular"/>
              </a:rPr>
              <a:t>都不能取得令人满意的结果，其中 </a:t>
            </a:r>
            <a:r>
              <a:rPr lang="en-US" altLang="zh-CN" b="0" i="0" dirty="0">
                <a:solidFill>
                  <a:srgbClr val="1D2129"/>
                </a:solidFill>
                <a:effectLst/>
                <a:highlight>
                  <a:srgbClr val="FFFFFF"/>
                </a:highlight>
                <a:latin typeface="PingFangSC-Regular"/>
              </a:rPr>
              <a:t>MLP </a:t>
            </a:r>
            <a:r>
              <a:rPr lang="zh-CN" altLang="en-US" b="0" i="0" dirty="0">
                <a:solidFill>
                  <a:srgbClr val="1D2129"/>
                </a:solidFill>
                <a:effectLst/>
                <a:highlight>
                  <a:srgbClr val="FFFFFF"/>
                </a:highlight>
                <a:latin typeface="PingFangSC-Regular"/>
              </a:rPr>
              <a:t>忽略了时间序列</a:t>
            </a:r>
            <a:r>
              <a:rPr lang="en-US" altLang="zh-CN" b="0" i="0" dirty="0">
                <a:solidFill>
                  <a:srgbClr val="1D2129"/>
                </a:solidFill>
                <a:effectLst/>
                <a:highlight>
                  <a:srgbClr val="FFFFFF"/>
                </a:highlight>
                <a:latin typeface="PingFangSC-Regular"/>
              </a:rPr>
              <a:t>LSTM </a:t>
            </a:r>
            <a:r>
              <a:rPr lang="zh-CN" altLang="en-US" b="0" i="0" dirty="0">
                <a:solidFill>
                  <a:srgbClr val="1D2129"/>
                </a:solidFill>
                <a:effectLst/>
                <a:highlight>
                  <a:srgbClr val="FFFFFF"/>
                </a:highlight>
                <a:latin typeface="PingFangSC-Regular"/>
              </a:rPr>
              <a:t>倾向于生成仍然的输出。基于 </a:t>
            </a:r>
            <a:r>
              <a:rPr lang="en-US" altLang="zh-CN" b="0" i="0" dirty="0">
                <a:solidFill>
                  <a:srgbClr val="1D2129"/>
                </a:solidFill>
                <a:effectLst/>
                <a:highlight>
                  <a:srgbClr val="FFFFFF"/>
                </a:highlight>
                <a:latin typeface="PingFangSC-Regular"/>
              </a:rPr>
              <a:t>Transformer </a:t>
            </a:r>
            <a:r>
              <a:rPr lang="zh-CN" altLang="en-US" b="0" i="0" dirty="0">
                <a:solidFill>
                  <a:srgbClr val="1D2129"/>
                </a:solidFill>
                <a:effectLst/>
                <a:highlight>
                  <a:srgbClr val="FFFFFF"/>
                </a:highlight>
                <a:latin typeface="PingFangSC-Regular"/>
              </a:rPr>
              <a:t>的架构显着提高了性能，证明了 </a:t>
            </a:r>
            <a:r>
              <a:rPr lang="en-US" altLang="zh-CN" b="0" i="0" dirty="0">
                <a:solidFill>
                  <a:srgbClr val="1D2129"/>
                </a:solidFill>
                <a:effectLst/>
                <a:highlight>
                  <a:srgbClr val="FFFFFF"/>
                </a:highlight>
                <a:latin typeface="PingFangSC-Regular"/>
              </a:rPr>
              <a:t>Transformer </a:t>
            </a:r>
            <a:r>
              <a:rPr lang="zh-CN" altLang="en-US" b="0" i="0" dirty="0">
                <a:solidFill>
                  <a:srgbClr val="1D2129"/>
                </a:solidFill>
                <a:effectLst/>
                <a:highlight>
                  <a:srgbClr val="FFFFFF"/>
                </a:highlight>
                <a:latin typeface="PingFangSC-Regular"/>
              </a:rPr>
              <a:t>在长期时间序列预测中的有效性。此外，高斯过程可以捕获帧之间的时间动态，从而提高最终性能。更多的分析和实验可以在补充材料中找到。</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501285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5924712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0A81B8-E2F7-6243-8BE5-A91BC155FFDD}" type="slidenum">
              <a:rPr lang="en-US" altLang="zh-CN" smtClean="0"/>
              <a:t>48</a:t>
            </a:fld>
            <a:endParaRPr kumimoji="1" lang="zh-CN" altLang="en-US"/>
          </a:p>
        </p:txBody>
      </p:sp>
    </p:spTree>
    <p:extLst>
      <p:ext uri="{BB962C8B-B14F-4D97-AF65-F5344CB8AC3E}">
        <p14:creationId xmlns:p14="http://schemas.microsoft.com/office/powerpoint/2010/main" val="40737178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B0A81B8-E2F7-6243-8BE5-A91BC155FFDD}" type="slidenum">
              <a:rPr/>
              <a:t>49</a:t>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B0A81B8-E2F7-6243-8BE5-A91BC155FFDD}" type="slidenum">
              <a:rPr/>
              <a:t>5</a:t>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6</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0A81B8-E2F7-6243-8BE5-A91BC155FFDD}" type="slidenum">
              <a:rPr lang="en-US" altLang="zh-CN" smtClean="0"/>
              <a:t>7</a:t>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8</a:t>
            </a:fld>
            <a:endParaRPr kumimoji="1" lang="zh-CN" altLang="en-US"/>
          </a:p>
        </p:txBody>
      </p:sp>
    </p:spTree>
    <p:extLst>
      <p:ext uri="{BB962C8B-B14F-4D97-AF65-F5344CB8AC3E}">
        <p14:creationId xmlns:p14="http://schemas.microsoft.com/office/powerpoint/2010/main" val="805640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896810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2024/4/28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4BA96C3-EDA1-4EE1-B967-B3E441F67AF9}" type="datetimeFigureOut">
              <a:rPr lang="zh-CN" altLang="en-US" smtClean="0"/>
              <a:t>2024/4/28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4BA96C3-EDA1-4EE1-B967-B3E441F67AF9}" type="datetimeFigureOut">
              <a:rPr lang="zh-CN" altLang="en-US" smtClean="0"/>
              <a:t>2024/4/28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BA96C3-EDA1-4EE1-B967-B3E441F67AF9}" type="datetimeFigureOut">
              <a:rPr lang="zh-CN" altLang="en-US" smtClean="0"/>
              <a:t>2024/4/28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2024/4/28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2024/4/28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BA96C3-EDA1-4EE1-B967-B3E441F67AF9}" type="datetimeFigureOut">
              <a:rPr lang="zh-CN" altLang="en-US" smtClean="0"/>
              <a:t>2024/4/28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D80B0F-6881-4047-A1BD-5901B0F00B9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7.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18.png"/><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4.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9.png"/><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20.png"/><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21.png"/><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image" Target="../media/image22.png"/><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33.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5.xml"/><Relationship Id="rId1" Type="http://schemas.openxmlformats.org/officeDocument/2006/relationships/tags" Target="../tags/tag34.xml"/><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image" Target="../media/image23.png"/><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slideLayout" Target="../slideLayouts/slideLayout7.xml"/><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notesSlide" Target="../notesSlides/notesSlide34.xml"/><Relationship Id="rId9" Type="http://schemas.openxmlformats.org/officeDocument/2006/relationships/image" Target="../media/image28.png"/></Relationships>
</file>

<file path=ppt/slides/_rels/slide3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slideLayout" Target="../slideLayouts/slideLayout7.xml"/><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notesSlide" Target="../notesSlides/notesSlide35.xml"/><Relationship Id="rId9" Type="http://schemas.openxmlformats.org/officeDocument/2006/relationships/image" Target="../media/image36.png"/></Relationships>
</file>

<file path=ppt/slides/_rels/slide36.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slideLayout" Target="../slideLayouts/slideLayout7.xml"/><Relationship Id="rId7" Type="http://schemas.openxmlformats.org/officeDocument/2006/relationships/image" Target="../media/image42.png"/><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45.png"/><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7.xml"/><Relationship Id="rId1" Type="http://schemas.openxmlformats.org/officeDocument/2006/relationships/tags" Target="../tags/tag46.xml"/><Relationship Id="rId4"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7.png"/><Relationship Id="rId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image" Target="../media/image46.png"/><Relationship Id="rId4"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1.xml"/><Relationship Id="rId1" Type="http://schemas.openxmlformats.org/officeDocument/2006/relationships/tags" Target="../tags/tag50.xml"/><Relationship Id="rId5" Type="http://schemas.openxmlformats.org/officeDocument/2006/relationships/image" Target="../media/image47.png"/><Relationship Id="rId4"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image" Target="../media/image48.png"/><Relationship Id="rId4"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image" Target="../media/image49.png"/><Relationship Id="rId4"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image" Target="../media/image50.png"/><Relationship Id="rId4"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image" Target="../media/image51.png"/><Relationship Id="rId4"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7.xml"/><Relationship Id="rId1" Type="http://schemas.openxmlformats.org/officeDocument/2006/relationships/tags" Target="../tags/tag62.xml"/></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487420" y="21355"/>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dirty="0" err="1">
                <a:solidFill>
                  <a:srgbClr val="4472C4"/>
                </a:solidFill>
                <a:latin typeface="微软雅黑" panose="020B0503020204020204" charset="-122"/>
                <a:ea typeface="微软雅黑" panose="020B0503020204020204" charset="-122"/>
                <a:sym typeface="+mn-ea"/>
              </a:rPr>
              <a:t>CodeBook</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02870" y="918077"/>
            <a:ext cx="11723924"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Vector </a:t>
            </a:r>
            <a:r>
              <a:rPr kumimoji="0" lang="en-US" altLang="zh-CN" sz="3200" b="1" i="0" u="none" strike="noStrike" kern="1200" cap="none" spc="0" normalizeH="0" baseline="0" noProof="0" dirty="0" err="1">
                <a:ln>
                  <a:noFill/>
                </a:ln>
                <a:solidFill>
                  <a:prstClr val="black"/>
                </a:solidFill>
                <a:effectLst/>
                <a:uLnTx/>
                <a:uFillTx/>
                <a:latin typeface="微软雅黑" panose="020B0503020204020204" charset="-122"/>
                <a:ea typeface="微软雅黑" panose="020B0503020204020204" charset="-122"/>
                <a:cs typeface="+mn-cs"/>
              </a:rPr>
              <a:t>Quantised</a:t>
            </a:r>
            <a:r>
              <a:rPr lang="en-US" altLang="zh-CN" sz="3200" b="1" dirty="0">
                <a:solidFill>
                  <a:prstClr val="black"/>
                </a:solidFill>
                <a:latin typeface="微软雅黑" panose="020B0503020204020204" charset="-122"/>
                <a:ea typeface="微软雅黑" panose="020B0503020204020204" charset="-122"/>
              </a:rPr>
              <a:t>-</a:t>
            </a: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Variational </a:t>
            </a:r>
            <a:r>
              <a:rPr kumimoji="0" lang="en-US" altLang="zh-CN" sz="3200" b="1" i="0" u="none" strike="noStrike" kern="1200" cap="none" spc="0" normalizeH="0" baseline="0" noProof="0" dirty="0" err="1">
                <a:ln>
                  <a:noFill/>
                </a:ln>
                <a:solidFill>
                  <a:prstClr val="black"/>
                </a:solidFill>
                <a:effectLst/>
                <a:uLnTx/>
                <a:uFillTx/>
                <a:latin typeface="微软雅黑" panose="020B0503020204020204" charset="-122"/>
                <a:ea typeface="微软雅黑" panose="020B0503020204020204" charset="-122"/>
                <a:cs typeface="+mn-cs"/>
              </a:rPr>
              <a:t>AutoEncoder</a:t>
            </a: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(VQ-VAE)</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27" name="文本框 26">
            <a:extLst>
              <a:ext uri="{FF2B5EF4-FFF2-40B4-BE49-F238E27FC236}">
                <a16:creationId xmlns:a16="http://schemas.microsoft.com/office/drawing/2014/main" id="{2DDFA105-41AD-B0EA-1186-3C23C19F6377}"/>
              </a:ext>
            </a:extLst>
          </p:cNvPr>
          <p:cNvSpPr txBox="1"/>
          <p:nvPr/>
        </p:nvSpPr>
        <p:spPr>
          <a:xfrm>
            <a:off x="11586735" y="402052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002E969C-22F9-2601-F11C-2C194EB3A08F}"/>
              </a:ext>
            </a:extLst>
          </p:cNvPr>
          <p:cNvPicPr>
            <a:picLocks noChangeAspect="1"/>
          </p:cNvPicPr>
          <p:nvPr/>
        </p:nvPicPr>
        <p:blipFill>
          <a:blip r:embed="rId5"/>
          <a:stretch>
            <a:fillRect/>
          </a:stretch>
        </p:blipFill>
        <p:spPr>
          <a:xfrm>
            <a:off x="848357" y="2660316"/>
            <a:ext cx="10514969" cy="3459085"/>
          </a:xfrm>
          <a:prstGeom prst="rect">
            <a:avLst/>
          </a:prstGeom>
        </p:spPr>
      </p:pic>
      <p:pic>
        <p:nvPicPr>
          <p:cNvPr id="15" name="图片 14">
            <a:extLst>
              <a:ext uri="{FF2B5EF4-FFF2-40B4-BE49-F238E27FC236}">
                <a16:creationId xmlns:a16="http://schemas.microsoft.com/office/drawing/2014/main" id="{DB2C2BA9-167B-6DBB-12E2-683D1EA0F064}"/>
              </a:ext>
            </a:extLst>
          </p:cNvPr>
          <p:cNvPicPr>
            <a:picLocks noChangeAspect="1"/>
          </p:cNvPicPr>
          <p:nvPr/>
        </p:nvPicPr>
        <p:blipFill>
          <a:blip r:embed="rId6"/>
          <a:stretch>
            <a:fillRect/>
          </a:stretch>
        </p:blipFill>
        <p:spPr>
          <a:xfrm>
            <a:off x="1925729" y="1701000"/>
            <a:ext cx="8516539" cy="800212"/>
          </a:xfrm>
          <a:prstGeom prst="rect">
            <a:avLst/>
          </a:prstGeom>
        </p:spPr>
      </p:pic>
      <p:sp>
        <p:nvSpPr>
          <p:cNvPr id="17" name="文本框 16">
            <a:extLst>
              <a:ext uri="{FF2B5EF4-FFF2-40B4-BE49-F238E27FC236}">
                <a16:creationId xmlns:a16="http://schemas.microsoft.com/office/drawing/2014/main" id="{428E3695-C229-E82B-4634-2FF872B91B03}"/>
              </a:ext>
            </a:extLst>
          </p:cNvPr>
          <p:cNvSpPr txBox="1"/>
          <p:nvPr/>
        </p:nvSpPr>
        <p:spPr>
          <a:xfrm>
            <a:off x="0" y="6273225"/>
            <a:ext cx="11666902" cy="584775"/>
          </a:xfrm>
          <a:prstGeom prst="rect">
            <a:avLst/>
          </a:prstGeom>
          <a:noFill/>
        </p:spPr>
        <p:txBody>
          <a:bodyPr wrap="square" rtlCol="0">
            <a:spAutoFit/>
          </a:bodyPr>
          <a:lstStyle/>
          <a:p>
            <a:pPr lvl="0">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a:t>
            </a:r>
            <a:r>
              <a:rPr lang="en-US" altLang="zh-CN" sz="1600" dirty="0">
                <a:solidFill>
                  <a:prstClr val="black"/>
                </a:solidFill>
                <a:latin typeface="微软雅黑 Light" panose="020B0502040204020203" pitchFamily="34" charset="-122"/>
                <a:ea typeface="微软雅黑 Light" panose="020B0502040204020203" pitchFamily="34" charset="-122"/>
              </a:rPr>
              <a:t>Van Den Oord A, </a:t>
            </a:r>
            <a:r>
              <a:rPr lang="en-US" altLang="zh-CN" sz="1600" dirty="0" err="1">
                <a:solidFill>
                  <a:prstClr val="black"/>
                </a:solidFill>
                <a:latin typeface="微软雅黑 Light" panose="020B0502040204020203" pitchFamily="34" charset="-122"/>
                <a:ea typeface="微软雅黑 Light" panose="020B0502040204020203" pitchFamily="34" charset="-122"/>
              </a:rPr>
              <a:t>Vinyals</a:t>
            </a:r>
            <a:r>
              <a:rPr lang="en-US" altLang="zh-CN" sz="1600" dirty="0">
                <a:solidFill>
                  <a:prstClr val="black"/>
                </a:solidFill>
                <a:latin typeface="微软雅黑 Light" panose="020B0502040204020203" pitchFamily="34" charset="-122"/>
                <a:ea typeface="微软雅黑 Light" panose="020B0502040204020203" pitchFamily="34" charset="-122"/>
              </a:rPr>
              <a:t> O. Neural discrete representation learning[J]. Advances in neural information processing systems, 2017, 30.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278466753"/>
      </p:ext>
    </p:extLst>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文章</a:t>
            </a:r>
            <a:r>
              <a:rPr lang="zh-CN" altLang="en-US" sz="2800" b="1" dirty="0">
                <a:solidFill>
                  <a:srgbClr val="4472C4"/>
                </a:solidFill>
                <a:effectLst/>
                <a:latin typeface="微软雅黑" panose="020B0503020204020204" charset="-122"/>
                <a:ea typeface="微软雅黑" panose="020B0503020204020204" charset="-122"/>
                <a:sym typeface="+mn-ea"/>
              </a:rPr>
              <a:t>创新点</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0" name="文本框 9">
            <a:extLst>
              <a:ext uri="{FF2B5EF4-FFF2-40B4-BE49-F238E27FC236}">
                <a16:creationId xmlns:a16="http://schemas.microsoft.com/office/drawing/2014/main" id="{7FCF3FD4-98DD-F089-23EB-120F6AA5E18C}"/>
              </a:ext>
            </a:extLst>
          </p:cNvPr>
          <p:cNvSpPr txBox="1"/>
          <p:nvPr/>
        </p:nvSpPr>
        <p:spPr>
          <a:xfrm>
            <a:off x="787974" y="1317628"/>
            <a:ext cx="10745933" cy="1684244"/>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收集了一个独特的</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4D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面部数据集</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VOCASET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，包含从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6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名女性和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6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名男性受试者捕获的</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4D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扫描和同步音频</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(60 FPS</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，共</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29</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分钟</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。对于每个受试者，收集了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40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个英语句 子序列，每个长度三到五秒。</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51DC7B48-255B-8981-6279-E64FBD6DBD50}"/>
              </a:ext>
            </a:extLst>
          </p:cNvPr>
          <p:cNvSpPr txBox="1"/>
          <p:nvPr/>
        </p:nvSpPr>
        <p:spPr>
          <a:xfrm>
            <a:off x="787974" y="3325354"/>
            <a:ext cx="10745932" cy="2792239"/>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在</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VOCASET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数据集上训练了一个能够将身份信息从面部运动中分离出来的神经网络模型</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VOCA(Voice Operated Character Animation)</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 ，该模型允许在动画过程中调整说话风格、身份依赖的面部形状和姿态，且不需要对未见过的身份进行重新训练就可以使用，适用于多种语音和语言，适用于游戏视频、虚拟现实等多种场景。</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03</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研究内容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525598204"/>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p:cNvSpPr txBox="1"/>
          <p:nvPr>
            <p:custDataLst>
              <p:tags r:id="rId1"/>
            </p:custDataLst>
          </p:nvPr>
        </p:nvSpPr>
        <p:spPr>
          <a:xfrm>
            <a:off x="267364" y="1064201"/>
            <a:ext cx="301399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整体框架：</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pic>
        <p:nvPicPr>
          <p:cNvPr id="5" name="图片 4">
            <a:extLst>
              <a:ext uri="{FF2B5EF4-FFF2-40B4-BE49-F238E27FC236}">
                <a16:creationId xmlns:a16="http://schemas.microsoft.com/office/drawing/2014/main" id="{4753971D-E379-168B-2A10-21F90AA8A4D3}"/>
              </a:ext>
            </a:extLst>
          </p:cNvPr>
          <p:cNvPicPr>
            <a:picLocks noChangeAspect="1"/>
          </p:cNvPicPr>
          <p:nvPr/>
        </p:nvPicPr>
        <p:blipFill>
          <a:blip r:embed="rId5"/>
          <a:stretch>
            <a:fillRect/>
          </a:stretch>
        </p:blipFill>
        <p:spPr>
          <a:xfrm>
            <a:off x="102870" y="2521773"/>
            <a:ext cx="8286411" cy="3470464"/>
          </a:xfrm>
          <a:prstGeom prst="rect">
            <a:avLst/>
          </a:prstGeom>
        </p:spPr>
      </p:pic>
      <p:sp>
        <p:nvSpPr>
          <p:cNvPr id="8" name="文本框 7">
            <a:extLst>
              <a:ext uri="{FF2B5EF4-FFF2-40B4-BE49-F238E27FC236}">
                <a16:creationId xmlns:a16="http://schemas.microsoft.com/office/drawing/2014/main" id="{7C3289BB-8632-1C68-DAA3-63A19AF93B84}"/>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Cudeiro</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D,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Bolkart</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T, Laidlaw C, et al. Capture, learning, and synthesis of 3D speaking styles[C]//Proceedings of the IEEE/CVF conference on computer vision and pattern recognition. 2019: 10101-10111.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15" name="图片 14">
            <a:extLst>
              <a:ext uri="{FF2B5EF4-FFF2-40B4-BE49-F238E27FC236}">
                <a16:creationId xmlns:a16="http://schemas.microsoft.com/office/drawing/2014/main" id="{EBDB102A-70C4-7A2F-059B-F17E217CF862}"/>
              </a:ext>
            </a:extLst>
          </p:cNvPr>
          <p:cNvPicPr>
            <a:picLocks noChangeAspect="1"/>
          </p:cNvPicPr>
          <p:nvPr/>
        </p:nvPicPr>
        <p:blipFill>
          <a:blip r:embed="rId6"/>
          <a:stretch>
            <a:fillRect/>
          </a:stretch>
        </p:blipFill>
        <p:spPr>
          <a:xfrm>
            <a:off x="7563726" y="1007939"/>
            <a:ext cx="4606808" cy="2256396"/>
          </a:xfrm>
          <a:prstGeom prst="rect">
            <a:avLst/>
          </a:prstGeom>
        </p:spPr>
      </p:pic>
      <p:sp>
        <p:nvSpPr>
          <p:cNvPr id="16" name="文本框 15">
            <a:extLst>
              <a:ext uri="{FF2B5EF4-FFF2-40B4-BE49-F238E27FC236}">
                <a16:creationId xmlns:a16="http://schemas.microsoft.com/office/drawing/2014/main" id="{1401E7DB-618A-C02E-1C6A-EE393E33897F}"/>
              </a:ext>
            </a:extLst>
          </p:cNvPr>
          <p:cNvSpPr txBox="1"/>
          <p:nvPr/>
        </p:nvSpPr>
        <p:spPr>
          <a:xfrm>
            <a:off x="7240931" y="103830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54458" y="252177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145993763"/>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02870" y="1048131"/>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en-US" altLang="zh-CN" sz="3200" b="1" i="0" dirty="0">
                <a:solidFill>
                  <a:srgbClr val="0D0D0D"/>
                </a:solidFill>
                <a:effectLst/>
                <a:highlight>
                  <a:srgbClr val="FFFFFF"/>
                </a:highlight>
                <a:latin typeface="Times New Roman" panose="02020603050405020304" pitchFamily="18" charset="0"/>
                <a:cs typeface="Times New Roman" panose="02020603050405020304" pitchFamily="18" charset="0"/>
              </a:rPr>
              <a:t>Face Landmark-based Articulated Model (FLAM)</a:t>
            </a:r>
            <a:endParaRPr kumimoji="0" lang="zh-CN" altLang="en-US" sz="32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grpSp>
        <p:nvGrpSpPr>
          <p:cNvPr id="16" name="组合 15">
            <a:extLst>
              <a:ext uri="{FF2B5EF4-FFF2-40B4-BE49-F238E27FC236}">
                <a16:creationId xmlns:a16="http://schemas.microsoft.com/office/drawing/2014/main" id="{3F2B72E6-8AA1-8C70-1FE8-965926410518}"/>
              </a:ext>
            </a:extLst>
          </p:cNvPr>
          <p:cNvGrpSpPr/>
          <p:nvPr/>
        </p:nvGrpSpPr>
        <p:grpSpPr>
          <a:xfrm>
            <a:off x="295910" y="3683941"/>
            <a:ext cx="11250830" cy="1152070"/>
            <a:chOff x="154458" y="3354244"/>
            <a:chExt cx="11250830" cy="1152070"/>
          </a:xfrm>
        </p:grpSpPr>
        <p:sp>
          <p:nvSpPr>
            <p:cNvPr id="2" name="文本框 1">
              <a:extLst>
                <a:ext uri="{FF2B5EF4-FFF2-40B4-BE49-F238E27FC236}">
                  <a16:creationId xmlns:a16="http://schemas.microsoft.com/office/drawing/2014/main" id="{2DF37A36-A010-9BA5-D5F5-AE4089C935CA}"/>
                </a:ext>
              </a:extLst>
            </p:cNvPr>
            <p:cNvSpPr txBox="1"/>
            <p:nvPr/>
          </p:nvSpPr>
          <p:spPr>
            <a:xfrm>
              <a:off x="296974" y="3755275"/>
              <a:ext cx="11072953" cy="751039"/>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en-US" altLang="zh-CN" sz="2000"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FLAME</a:t>
              </a:r>
              <a:r>
                <a:rPr lang="zh-CN" altLang="en-US" sz="2000"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使用</a:t>
              </a:r>
              <a:r>
                <a:rPr lang="en-US" altLang="zh-CN" sz="2000"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LBS</a:t>
              </a:r>
              <a:r>
                <a:rPr lang="zh-CN" altLang="en-US" sz="2000"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技术来实现面部的动态变形，这种技术通过不同权重混合多个</a:t>
              </a:r>
              <a:r>
                <a:rPr lang="en-US" altLang="zh-CN" sz="2000" dirty="0" err="1">
                  <a:solidFill>
                    <a:srgbClr val="0D0D0D"/>
                  </a:solidFill>
                  <a:latin typeface="Times New Roman" panose="02020603050405020304" pitchFamily="18" charset="0"/>
                  <a:ea typeface="宋体" panose="02010600030101010101" pitchFamily="2" charset="-122"/>
                  <a:cs typeface="Times New Roman" panose="02020603050405020304" pitchFamily="18" charset="0"/>
                </a:rPr>
                <a:t>blendshapes</a:t>
              </a:r>
              <a:r>
                <a:rPr lang="zh-CN" altLang="en-US" sz="2000"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来计算最终的顶点位置，从而实现复杂的面部表情和头部运动</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C2095CF7-12FD-0584-C8BD-408133CA4A1D}"/>
                </a:ext>
              </a:extLst>
            </p:cNvPr>
            <p:cNvSpPr txBox="1"/>
            <p:nvPr/>
          </p:nvSpPr>
          <p:spPr>
            <a:xfrm>
              <a:off x="154458" y="3354244"/>
              <a:ext cx="11250830"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线性混合蒙皮</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(Linear Blend Skinning</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LBS)</a:t>
              </a:r>
            </a:p>
          </p:txBody>
        </p:sp>
      </p:grpSp>
      <p:grpSp>
        <p:nvGrpSpPr>
          <p:cNvPr id="18" name="组合 17">
            <a:extLst>
              <a:ext uri="{FF2B5EF4-FFF2-40B4-BE49-F238E27FC236}">
                <a16:creationId xmlns:a16="http://schemas.microsoft.com/office/drawing/2014/main" id="{5ACBE44C-6753-D079-89E8-3ABB162D46CD}"/>
              </a:ext>
            </a:extLst>
          </p:cNvPr>
          <p:cNvGrpSpPr/>
          <p:nvPr/>
        </p:nvGrpSpPr>
        <p:grpSpPr>
          <a:xfrm>
            <a:off x="295910" y="1697283"/>
            <a:ext cx="11666901" cy="1812515"/>
            <a:chOff x="0" y="1525393"/>
            <a:chExt cx="11666901" cy="1812515"/>
          </a:xfrm>
        </p:grpSpPr>
        <p:sp>
          <p:nvSpPr>
            <p:cNvPr id="8" name="文本框 7">
              <a:extLst>
                <a:ext uri="{FF2B5EF4-FFF2-40B4-BE49-F238E27FC236}">
                  <a16:creationId xmlns:a16="http://schemas.microsoft.com/office/drawing/2014/main" id="{E7779BC2-A274-EA9A-227B-98CB0C6153CD}"/>
                </a:ext>
              </a:extLst>
            </p:cNvPr>
            <p:cNvSpPr txBox="1"/>
            <p:nvPr/>
          </p:nvSpPr>
          <p:spPr>
            <a:xfrm>
              <a:off x="293056" y="1872457"/>
              <a:ext cx="11373845" cy="4032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形状模型</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(Shape Model)</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：描述了不同人脸的形状差异。</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0559F01E-65A8-E196-38B8-AD0BB5D8B59C}"/>
                </a:ext>
              </a:extLst>
            </p:cNvPr>
            <p:cNvSpPr txBox="1"/>
            <p:nvPr/>
          </p:nvSpPr>
          <p:spPr>
            <a:xfrm>
              <a:off x="0" y="1525393"/>
              <a:ext cx="11250830"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dirty="0">
                  <a:latin typeface="宋体" panose="02010600030101010101" pitchFamily="2" charset="-122"/>
                  <a:ea typeface="宋体" panose="02010600030101010101" pitchFamily="2" charset="-122"/>
                </a:rPr>
                <a:t>模型组成</a:t>
              </a:r>
              <a:endParaRPr lang="en-US" altLang="zh-CN" sz="2000" b="1" dirty="0">
                <a:latin typeface="宋体" panose="02010600030101010101" pitchFamily="2" charset="-122"/>
                <a:ea typeface="宋体" panose="02010600030101010101" pitchFamily="2" charset="-122"/>
              </a:endParaRPr>
            </a:p>
          </p:txBody>
        </p:sp>
        <p:sp>
          <p:nvSpPr>
            <p:cNvPr id="25" name="文本框 24">
              <a:extLst>
                <a:ext uri="{FF2B5EF4-FFF2-40B4-BE49-F238E27FC236}">
                  <a16:creationId xmlns:a16="http://schemas.microsoft.com/office/drawing/2014/main" id="{6DBCD5FB-4E36-32E5-3C75-92E836C65B15}"/>
                </a:ext>
              </a:extLst>
            </p:cNvPr>
            <p:cNvSpPr txBox="1"/>
            <p:nvPr/>
          </p:nvSpPr>
          <p:spPr>
            <a:xfrm>
              <a:off x="293056" y="2262534"/>
              <a:ext cx="11250829" cy="741806"/>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表情模型</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(Expression Model)</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：这部分模型捕捉面部表情变化时的动态特征，如微笑或皱眉时面部肌肉的移动。</a:t>
              </a:r>
            </a:p>
          </p:txBody>
        </p:sp>
        <p:sp>
          <p:nvSpPr>
            <p:cNvPr id="10" name="文本框 9">
              <a:extLst>
                <a:ext uri="{FF2B5EF4-FFF2-40B4-BE49-F238E27FC236}">
                  <a16:creationId xmlns:a16="http://schemas.microsoft.com/office/drawing/2014/main" id="{50C36D6D-54A9-A6C7-655D-8A4B5D7A78EC}"/>
                </a:ext>
              </a:extLst>
            </p:cNvPr>
            <p:cNvSpPr txBox="1"/>
            <p:nvPr/>
          </p:nvSpPr>
          <p:spPr>
            <a:xfrm>
              <a:off x="293056" y="2934656"/>
              <a:ext cx="11250829" cy="4032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姿态模型</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(Pose Model)</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主要描述头部的旋转和倾斜，以及眼球和下颌的动态。</a:t>
              </a:r>
            </a:p>
          </p:txBody>
        </p:sp>
      </p:grpSp>
      <p:grpSp>
        <p:nvGrpSpPr>
          <p:cNvPr id="13" name="组合 12">
            <a:extLst>
              <a:ext uri="{FF2B5EF4-FFF2-40B4-BE49-F238E27FC236}">
                <a16:creationId xmlns:a16="http://schemas.microsoft.com/office/drawing/2014/main" id="{6BC3FA3F-5743-2D2F-335B-3B51A7093077}"/>
              </a:ext>
            </a:extLst>
          </p:cNvPr>
          <p:cNvGrpSpPr/>
          <p:nvPr/>
        </p:nvGrpSpPr>
        <p:grpSpPr>
          <a:xfrm>
            <a:off x="295910" y="5010153"/>
            <a:ext cx="11370087" cy="1095779"/>
            <a:chOff x="119097" y="4433081"/>
            <a:chExt cx="11370087" cy="1095779"/>
          </a:xfrm>
        </p:grpSpPr>
        <p:sp>
          <p:nvSpPr>
            <p:cNvPr id="6" name="文本框 5">
              <a:extLst>
                <a:ext uri="{FF2B5EF4-FFF2-40B4-BE49-F238E27FC236}">
                  <a16:creationId xmlns:a16="http://schemas.microsoft.com/office/drawing/2014/main" id="{97C44E3E-0413-0CC6-E2C8-97D26C2537B5}"/>
                </a:ext>
              </a:extLst>
            </p:cNvPr>
            <p:cNvSpPr txBox="1"/>
            <p:nvPr/>
          </p:nvSpPr>
          <p:spPr>
            <a:xfrm>
              <a:off x="416231" y="4780963"/>
              <a:ext cx="11072953" cy="747897"/>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FLAME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使用一个基础的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面部网格</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称为模板</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，这个模板在零姿态下定义。所有的身份、姿态和表情变化都通过相对于这个基础模板的顶点偏移来表示</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DE762A6E-B1DA-CCAC-DBD1-57B1D9E33736}"/>
                </a:ext>
              </a:extLst>
            </p:cNvPr>
            <p:cNvSpPr txBox="1"/>
            <p:nvPr/>
          </p:nvSpPr>
          <p:spPr>
            <a:xfrm>
              <a:off x="119097" y="4433081"/>
              <a:ext cx="11250830"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模板和顶点偏移</a:t>
              </a:r>
              <a:endParaRPr lang="en-US" altLang="zh-CN" sz="2000" b="1" dirty="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15" name="文本框 14">
            <a:extLst>
              <a:ext uri="{FF2B5EF4-FFF2-40B4-BE49-F238E27FC236}">
                <a16:creationId xmlns:a16="http://schemas.microsoft.com/office/drawing/2014/main" id="{BFCEC9D7-F4DF-C97D-DE17-BC0FC2E8B329}"/>
              </a:ext>
            </a:extLst>
          </p:cNvPr>
          <p:cNvSpPr txBox="1"/>
          <p:nvPr/>
        </p:nvSpPr>
        <p:spPr>
          <a:xfrm>
            <a:off x="11725623" y="196271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 name="文本框 2">
            <a:extLst>
              <a:ext uri="{FF2B5EF4-FFF2-40B4-BE49-F238E27FC236}">
                <a16:creationId xmlns:a16="http://schemas.microsoft.com/office/drawing/2014/main" id="{17DF146D-D98B-A17E-4F80-7DC43EAEDE00}"/>
              </a:ext>
            </a:extLst>
          </p:cNvPr>
          <p:cNvSpPr txBox="1"/>
          <p:nvPr/>
        </p:nvSpPr>
        <p:spPr>
          <a:xfrm>
            <a:off x="11725623" y="245419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9" name="文本框 18">
            <a:extLst>
              <a:ext uri="{FF2B5EF4-FFF2-40B4-BE49-F238E27FC236}">
                <a16:creationId xmlns:a16="http://schemas.microsoft.com/office/drawing/2014/main" id="{A3F4EA59-2A3C-86A5-E037-59CA0692B794}"/>
              </a:ext>
            </a:extLst>
          </p:cNvPr>
          <p:cNvSpPr txBox="1"/>
          <p:nvPr/>
        </p:nvSpPr>
        <p:spPr>
          <a:xfrm>
            <a:off x="11725623" y="303246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2" name="文本框 21">
            <a:extLst>
              <a:ext uri="{FF2B5EF4-FFF2-40B4-BE49-F238E27FC236}">
                <a16:creationId xmlns:a16="http://schemas.microsoft.com/office/drawing/2014/main" id="{AA6F793A-CD9D-4EF9-8F02-E2CB11E68FE0}"/>
              </a:ext>
            </a:extLst>
          </p:cNvPr>
          <p:cNvSpPr txBox="1"/>
          <p:nvPr/>
        </p:nvSpPr>
        <p:spPr>
          <a:xfrm>
            <a:off x="11725623" y="413254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4" name="文本框 23">
            <a:extLst>
              <a:ext uri="{FF2B5EF4-FFF2-40B4-BE49-F238E27FC236}">
                <a16:creationId xmlns:a16="http://schemas.microsoft.com/office/drawing/2014/main" id="{C7927173-114E-D04C-6D9D-1E469EB04292}"/>
              </a:ext>
            </a:extLst>
          </p:cNvPr>
          <p:cNvSpPr txBox="1"/>
          <p:nvPr/>
        </p:nvSpPr>
        <p:spPr>
          <a:xfrm>
            <a:off x="11725623" y="533705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1" name="文本框 20">
            <a:extLst>
              <a:ext uri="{FF2B5EF4-FFF2-40B4-BE49-F238E27FC236}">
                <a16:creationId xmlns:a16="http://schemas.microsoft.com/office/drawing/2014/main" id="{5D6E02EE-407C-E6B8-04EC-CBE7A120DECA}"/>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Cudeiro</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D,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Bolkart</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T, Laidlaw C, et al. Capture, learning, and synthesis of 3D speaking styles[C]//Proceedings of the IEEE/CVF conference on computer vision and pattern recognition. 2019: 10101-10111.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553738754"/>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1430" y="956691"/>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en-US" altLang="zh-CN" sz="3200" b="1" i="0" dirty="0">
                <a:solidFill>
                  <a:srgbClr val="0D0D0D"/>
                </a:solidFill>
                <a:effectLst/>
                <a:highlight>
                  <a:srgbClr val="FFFFFF"/>
                </a:highlight>
                <a:latin typeface="Times New Roman" panose="02020603050405020304" pitchFamily="18" charset="0"/>
                <a:cs typeface="Times New Roman" panose="02020603050405020304" pitchFamily="18" charset="0"/>
              </a:rPr>
              <a:t>Voice Operated Character Animation (VOCA)</a:t>
            </a:r>
            <a:endParaRPr kumimoji="0" lang="zh-CN" altLang="en-US" sz="32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7DF146D-D98B-A17E-4F80-7DC43EAEDE00}"/>
              </a:ext>
            </a:extLst>
          </p:cNvPr>
          <p:cNvSpPr txBox="1"/>
          <p:nvPr/>
        </p:nvSpPr>
        <p:spPr>
          <a:xfrm>
            <a:off x="11725623" y="240339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9" name="文本框 18">
            <a:extLst>
              <a:ext uri="{FF2B5EF4-FFF2-40B4-BE49-F238E27FC236}">
                <a16:creationId xmlns:a16="http://schemas.microsoft.com/office/drawing/2014/main" id="{A3F4EA59-2A3C-86A5-E037-59CA0692B794}"/>
              </a:ext>
            </a:extLst>
          </p:cNvPr>
          <p:cNvSpPr txBox="1"/>
          <p:nvPr/>
        </p:nvSpPr>
        <p:spPr>
          <a:xfrm>
            <a:off x="11725623" y="349982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2" name="文本框 21">
            <a:extLst>
              <a:ext uri="{FF2B5EF4-FFF2-40B4-BE49-F238E27FC236}">
                <a16:creationId xmlns:a16="http://schemas.microsoft.com/office/drawing/2014/main" id="{AA6F793A-CD9D-4EF9-8F02-E2CB11E68FE0}"/>
              </a:ext>
            </a:extLst>
          </p:cNvPr>
          <p:cNvSpPr txBox="1"/>
          <p:nvPr/>
        </p:nvSpPr>
        <p:spPr>
          <a:xfrm>
            <a:off x="11725623" y="418334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4" name="文本框 23">
            <a:extLst>
              <a:ext uri="{FF2B5EF4-FFF2-40B4-BE49-F238E27FC236}">
                <a16:creationId xmlns:a16="http://schemas.microsoft.com/office/drawing/2014/main" id="{C7927173-114E-D04C-6D9D-1E469EB04292}"/>
              </a:ext>
            </a:extLst>
          </p:cNvPr>
          <p:cNvSpPr txBox="1"/>
          <p:nvPr/>
        </p:nvSpPr>
        <p:spPr>
          <a:xfrm>
            <a:off x="11725623" y="535737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1" name="文本框 20">
            <a:extLst>
              <a:ext uri="{FF2B5EF4-FFF2-40B4-BE49-F238E27FC236}">
                <a16:creationId xmlns:a16="http://schemas.microsoft.com/office/drawing/2014/main" id="{5D6E02EE-407C-E6B8-04EC-CBE7A120DECA}"/>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Cudeiro</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D,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Bolkart</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T, Laidlaw C, et al. Capture, learning, and synthesis of 3D speaking styles[C]//Proceedings of the IEEE/CVF conference on computer vision and pattern recognition. 2019: 10101-10111.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7779BC2-A274-EA9A-227B-98CB0C6153CD}"/>
                  </a:ext>
                </a:extLst>
              </p:cNvPr>
              <p:cNvSpPr txBox="1"/>
              <p:nvPr/>
            </p:nvSpPr>
            <p:spPr>
              <a:xfrm>
                <a:off x="351778" y="1976910"/>
                <a:ext cx="11373845" cy="1608384"/>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DeepSpeech</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特征提取</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：使用</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DeepSpeech</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模型来从输入的时长为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秒的音频剪辑中提取语音特征，其输出的是每个音频帧对应的字符的未归一化对数概率。由于每个帧的长度是</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0.02</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秒（相当于</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50</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帧每秒），所以对于</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秒的音频，输出为大小是</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50</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𝑇</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𝐷</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的数组，</a:t>
                </a:r>
                <a14:m>
                  <m:oMath xmlns:m="http://schemas.openxmlformats.org/officeDocument/2006/math">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𝐷</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是字母表中字符的数量加</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空白字符</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E7779BC2-A274-EA9A-227B-98CB0C6153CD}"/>
                  </a:ext>
                </a:extLst>
              </p:cNvPr>
              <p:cNvSpPr txBox="1">
                <a:spLocks noRot="1" noChangeAspect="1" noMove="1" noResize="1" noEditPoints="1" noAdjustHandles="1" noChangeArrowheads="1" noChangeShapeType="1" noTextEdit="1"/>
              </p:cNvSpPr>
              <p:nvPr/>
            </p:nvSpPr>
            <p:spPr>
              <a:xfrm>
                <a:off x="351778" y="1976910"/>
                <a:ext cx="11373845" cy="1608384"/>
              </a:xfrm>
              <a:prstGeom prst="rect">
                <a:avLst/>
              </a:prstGeom>
              <a:blipFill>
                <a:blip r:embed="rId5"/>
                <a:stretch>
                  <a:fillRect l="-483" t="-2652"/>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0559F01E-65A8-E196-38B8-AD0BB5D8B59C}"/>
              </a:ext>
            </a:extLst>
          </p:cNvPr>
          <p:cNvSpPr txBox="1"/>
          <p:nvPr/>
        </p:nvSpPr>
        <p:spPr>
          <a:xfrm>
            <a:off x="204470" y="1514402"/>
            <a:ext cx="11250830" cy="488424"/>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Speech feature extraction</a:t>
            </a:r>
          </a:p>
        </p:txBody>
      </p:sp>
      <p:sp>
        <p:nvSpPr>
          <p:cNvPr id="17" name="文本框 16">
            <a:extLst>
              <a:ext uri="{FF2B5EF4-FFF2-40B4-BE49-F238E27FC236}">
                <a16:creationId xmlns:a16="http://schemas.microsoft.com/office/drawing/2014/main" id="{CCBA96A8-6CAA-D349-8E1E-F96294628C74}"/>
              </a:ext>
            </a:extLst>
          </p:cNvPr>
          <p:cNvSpPr txBox="1"/>
          <p:nvPr/>
        </p:nvSpPr>
        <p:spPr>
          <a:xfrm>
            <a:off x="351778" y="3582352"/>
            <a:ext cx="11373845" cy="457099"/>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重采样</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：通过线性插值来将</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DeepSpeech</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的输出从</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50 fps</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重采样到</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60 fps</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以与模型的其他部分同步。</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文本框 19">
            <a:extLst>
              <a:ext uri="{FF2B5EF4-FFF2-40B4-BE49-F238E27FC236}">
                <a16:creationId xmlns:a16="http://schemas.microsoft.com/office/drawing/2014/main" id="{6720F842-078E-A9E5-1A88-414027CDC143}"/>
              </a:ext>
            </a:extLst>
          </p:cNvPr>
          <p:cNvSpPr txBox="1"/>
          <p:nvPr/>
        </p:nvSpPr>
        <p:spPr>
          <a:xfrm>
            <a:off x="351778" y="4087309"/>
            <a:ext cx="11373845" cy="1224621"/>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时间窗口</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：为了捕捉时间信息，将连续的音频帧分组到重叠的窗口中，窗口大小为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W</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，即将每个音频帧转化为大小为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W × D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的重叠窗口。于是，每个窗口不仅包含当前帧的信息，还包含前后相邻帧的信息，这有助于捕捉到时间序列的上下文。</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0C2F7AED-01DD-C24E-5354-D97A940B3FDC}"/>
                  </a:ext>
                </a:extLst>
              </p:cNvPr>
              <p:cNvSpPr txBox="1"/>
              <p:nvPr/>
            </p:nvSpPr>
            <p:spPr>
              <a:xfrm>
                <a:off x="351778" y="5319149"/>
                <a:ext cx="11373845" cy="840860"/>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输出</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：最终输出是一个三维数组，其维度是</a:t>
                </a:r>
                <a14:m>
                  <m:oMath xmlns:m="http://schemas.openxmlformats.org/officeDocument/2006/math">
                    <m:r>
                      <a:rPr lang="en-US" altLang="zh-CN" sz="2000" b="0" i="0" smtClean="0">
                        <a:latin typeface="Cambria Math" panose="02040503050406030204" pitchFamily="18" charset="0"/>
                        <a:ea typeface="宋体" panose="02010600030101010101" pitchFamily="2" charset="-122"/>
                        <a:cs typeface="Times New Roman" panose="02020603050405020304" pitchFamily="18" charset="0"/>
                      </a:rPr>
                      <m:t>6</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0</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𝑇</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𝑊</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𝐷</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。这表示每个窗口都有</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D</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个特征，而时间轴上有</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60T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个这样的窗口。</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26" name="文本框 25">
                <a:extLst>
                  <a:ext uri="{FF2B5EF4-FFF2-40B4-BE49-F238E27FC236}">
                    <a16:creationId xmlns:a16="http://schemas.microsoft.com/office/drawing/2014/main" id="{0C2F7AED-01DD-C24E-5354-D97A940B3FDC}"/>
                  </a:ext>
                </a:extLst>
              </p:cNvPr>
              <p:cNvSpPr txBox="1">
                <a:spLocks noRot="1" noChangeAspect="1" noMove="1" noResize="1" noEditPoints="1" noAdjustHandles="1" noChangeArrowheads="1" noChangeShapeType="1" noTextEdit="1"/>
              </p:cNvSpPr>
              <p:nvPr/>
            </p:nvSpPr>
            <p:spPr>
              <a:xfrm>
                <a:off x="351778" y="5319149"/>
                <a:ext cx="11373845" cy="840860"/>
              </a:xfrm>
              <a:prstGeom prst="rect">
                <a:avLst/>
              </a:prstGeom>
              <a:blipFill>
                <a:blip r:embed="rId6"/>
                <a:stretch>
                  <a:fillRect l="-483" t="-5797" b="-7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50109020"/>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1430" y="956691"/>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en-US" altLang="zh-CN" sz="3200" b="1" i="0" dirty="0">
                <a:solidFill>
                  <a:srgbClr val="0D0D0D"/>
                </a:solidFill>
                <a:effectLst/>
                <a:highlight>
                  <a:srgbClr val="FFFFFF"/>
                </a:highlight>
                <a:latin typeface="Times New Roman" panose="02020603050405020304" pitchFamily="18" charset="0"/>
                <a:cs typeface="Times New Roman" panose="02020603050405020304" pitchFamily="18" charset="0"/>
              </a:rPr>
              <a:t>Voice Operated Character Animation (VOCA)</a:t>
            </a:r>
            <a:endParaRPr kumimoji="0" lang="zh-CN" altLang="en-US" sz="32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9" name="文本框 18">
            <a:extLst>
              <a:ext uri="{FF2B5EF4-FFF2-40B4-BE49-F238E27FC236}">
                <a16:creationId xmlns:a16="http://schemas.microsoft.com/office/drawing/2014/main" id="{A3F4EA59-2A3C-86A5-E037-59CA0692B794}"/>
              </a:ext>
            </a:extLst>
          </p:cNvPr>
          <p:cNvSpPr txBox="1"/>
          <p:nvPr/>
        </p:nvSpPr>
        <p:spPr>
          <a:xfrm>
            <a:off x="11725623" y="274798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2" name="文本框 21">
            <a:extLst>
              <a:ext uri="{FF2B5EF4-FFF2-40B4-BE49-F238E27FC236}">
                <a16:creationId xmlns:a16="http://schemas.microsoft.com/office/drawing/2014/main" id="{AA6F793A-CD9D-4EF9-8F02-E2CB11E68FE0}"/>
              </a:ext>
            </a:extLst>
          </p:cNvPr>
          <p:cNvSpPr txBox="1"/>
          <p:nvPr/>
        </p:nvSpPr>
        <p:spPr>
          <a:xfrm>
            <a:off x="11725623" y="4112948"/>
            <a:ext cx="466377" cy="33575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4" name="文本框 23">
            <a:extLst>
              <a:ext uri="{FF2B5EF4-FFF2-40B4-BE49-F238E27FC236}">
                <a16:creationId xmlns:a16="http://schemas.microsoft.com/office/drawing/2014/main" id="{C7927173-114E-D04C-6D9D-1E469EB04292}"/>
              </a:ext>
            </a:extLst>
          </p:cNvPr>
          <p:cNvSpPr txBox="1"/>
          <p:nvPr/>
        </p:nvSpPr>
        <p:spPr>
          <a:xfrm>
            <a:off x="11725623" y="535737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1" name="文本框 20">
            <a:extLst>
              <a:ext uri="{FF2B5EF4-FFF2-40B4-BE49-F238E27FC236}">
                <a16:creationId xmlns:a16="http://schemas.microsoft.com/office/drawing/2014/main" id="{5D6E02EE-407C-E6B8-04EC-CBE7A120DECA}"/>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Cudeiro</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D,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Bolkart</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T, Laidlaw C, et al. Capture, learning, and synthesis of 3D speaking styles[C]//Proceedings of the IEEE/CVF conference on computer vision and pattern recognition. 2019: 10101-10111.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grpSp>
        <p:nvGrpSpPr>
          <p:cNvPr id="5" name="组合 4">
            <a:extLst>
              <a:ext uri="{FF2B5EF4-FFF2-40B4-BE49-F238E27FC236}">
                <a16:creationId xmlns:a16="http://schemas.microsoft.com/office/drawing/2014/main" id="{841D9074-4266-5E2F-92CF-C26A71618BF3}"/>
              </a:ext>
            </a:extLst>
          </p:cNvPr>
          <p:cNvGrpSpPr/>
          <p:nvPr/>
        </p:nvGrpSpPr>
        <p:grpSpPr>
          <a:xfrm>
            <a:off x="351778" y="1843749"/>
            <a:ext cx="11786724" cy="771302"/>
            <a:chOff x="351778" y="1844830"/>
            <a:chExt cx="11786724" cy="771302"/>
          </a:xfrm>
        </p:grpSpPr>
        <p:sp>
          <p:nvSpPr>
            <p:cNvPr id="3" name="文本框 2">
              <a:extLst>
                <a:ext uri="{FF2B5EF4-FFF2-40B4-BE49-F238E27FC236}">
                  <a16:creationId xmlns:a16="http://schemas.microsoft.com/office/drawing/2014/main" id="{17DF146D-D98B-A17E-4F80-7DC43EAEDE00}"/>
                </a:ext>
              </a:extLst>
            </p:cNvPr>
            <p:cNvSpPr txBox="1"/>
            <p:nvPr/>
          </p:nvSpPr>
          <p:spPr>
            <a:xfrm>
              <a:off x="11672125" y="184483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E7779BC2-A274-EA9A-227B-98CB0C6153CD}"/>
                </a:ext>
              </a:extLst>
            </p:cNvPr>
            <p:cNvSpPr txBox="1"/>
            <p:nvPr/>
          </p:nvSpPr>
          <p:spPr>
            <a:xfrm>
              <a:off x="351778" y="1874326"/>
              <a:ext cx="11373845" cy="741806"/>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编码器组成</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：编码器由四层卷积层和两层全连接层组成。卷积层用于提取音频特征中的时序信息，而全连接层则用于将这些特征映射到一个更低维度的表示。</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11" name="文本框 10">
            <a:extLst>
              <a:ext uri="{FF2B5EF4-FFF2-40B4-BE49-F238E27FC236}">
                <a16:creationId xmlns:a16="http://schemas.microsoft.com/office/drawing/2014/main" id="{0559F01E-65A8-E196-38B8-AD0BB5D8B59C}"/>
              </a:ext>
            </a:extLst>
          </p:cNvPr>
          <p:cNvSpPr txBox="1"/>
          <p:nvPr/>
        </p:nvSpPr>
        <p:spPr>
          <a:xfrm>
            <a:off x="204470" y="1463602"/>
            <a:ext cx="11250830" cy="430887"/>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Encoder</a:t>
            </a: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CCBA96A8-6CAA-D349-8E1E-F96294628C74}"/>
                  </a:ext>
                </a:extLst>
              </p:cNvPr>
              <p:cNvSpPr txBox="1"/>
              <p:nvPr/>
            </p:nvSpPr>
            <p:spPr>
              <a:xfrm>
                <a:off x="351778" y="3709611"/>
                <a:ext cx="11373845" cy="1757469"/>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音频特征处理</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：将</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one-hot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向量与从</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DeepSpeech</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提取的每个</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D</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维音频特征向量进行拼接，形成新的维度为</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𝑊</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d>
                      <m:dPr>
                        <m:ctrlP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𝐷</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+8</m:t>
                        </m:r>
                      </m:e>
                    </m:d>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特征向量。之后将其形状调整为</a:t>
                </a:r>
                <a14:m>
                  <m:oMath xmlns:m="http://schemas.openxmlformats.org/officeDocument/2006/math">
                    <m:r>
                      <a:rPr lang="en-US" altLang="zh-CN" sz="2000" i="1">
                        <a:latin typeface="Cambria Math" panose="02040503050406030204" pitchFamily="18" charset="0"/>
                        <a:ea typeface="宋体" panose="02010600030101010101" pitchFamily="2" charset="-122"/>
                        <a:cs typeface="Times New Roman" panose="02020603050405020304" pitchFamily="18" charset="0"/>
                      </a:rPr>
                      <m:t>𝑊</m:t>
                    </m:r>
                    <m:r>
                      <a:rPr lang="en-US" altLang="zh-CN" sz="20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1×</m:t>
                    </m:r>
                    <m:d>
                      <m:dPr>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𝐷</m:t>
                        </m:r>
                        <m:r>
                          <a:rPr lang="en-US" altLang="zh-CN" sz="2000" i="1">
                            <a:latin typeface="Cambria Math" panose="02040503050406030204" pitchFamily="18" charset="0"/>
                            <a:ea typeface="Cambria Math" panose="02040503050406030204" pitchFamily="18" charset="0"/>
                            <a:cs typeface="Times New Roman" panose="02020603050405020304" pitchFamily="18" charset="0"/>
                          </a:rPr>
                          <m:t>+8</m:t>
                        </m:r>
                      </m:e>
                    </m:d>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以以便对时间维度进行一维卷积操作。卷积层使用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3x1</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大小的卷积核，步长为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2x1</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，这有助于减少数据的维度并捕捉时间特征。了避免过拟合，我们限制了参数的数量，前两个卷积层只学习</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32</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个过滤器，最后两个卷积层学习</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64</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个过滤器</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7" name="文本框 16">
                <a:extLst>
                  <a:ext uri="{FF2B5EF4-FFF2-40B4-BE49-F238E27FC236}">
                    <a16:creationId xmlns:a16="http://schemas.microsoft.com/office/drawing/2014/main" id="{CCBA96A8-6CAA-D349-8E1E-F96294628C74}"/>
                  </a:ext>
                </a:extLst>
              </p:cNvPr>
              <p:cNvSpPr txBox="1">
                <a:spLocks noRot="1" noChangeAspect="1" noMove="1" noResize="1" noEditPoints="1" noAdjustHandles="1" noChangeArrowheads="1" noChangeShapeType="1" noTextEdit="1"/>
              </p:cNvSpPr>
              <p:nvPr/>
            </p:nvSpPr>
            <p:spPr>
              <a:xfrm>
                <a:off x="351778" y="3709611"/>
                <a:ext cx="11373845" cy="1757469"/>
              </a:xfrm>
              <a:prstGeom prst="rect">
                <a:avLst/>
              </a:prstGeom>
              <a:blipFill>
                <a:blip r:embed="rId5"/>
                <a:stretch>
                  <a:fillRect l="-483" t="-2778" r="-483" b="-5556"/>
                </a:stretch>
              </a:blipFill>
            </p:spPr>
            <p:txBody>
              <a:bodyPr/>
              <a:lstStyle/>
              <a:p>
                <a:r>
                  <a:rPr lang="zh-CN" altLang="en-US">
                    <a:noFill/>
                  </a:rPr>
                  <a:t> </a:t>
                </a:r>
              </a:p>
            </p:txBody>
          </p:sp>
        </mc:Fallback>
      </mc:AlternateContent>
      <p:sp>
        <p:nvSpPr>
          <p:cNvPr id="26" name="文本框 25">
            <a:extLst>
              <a:ext uri="{FF2B5EF4-FFF2-40B4-BE49-F238E27FC236}">
                <a16:creationId xmlns:a16="http://schemas.microsoft.com/office/drawing/2014/main" id="{0C2F7AED-01DD-C24E-5354-D97A940B3FDC}"/>
              </a:ext>
            </a:extLst>
          </p:cNvPr>
          <p:cNvSpPr txBox="1"/>
          <p:nvPr/>
        </p:nvSpPr>
        <p:spPr>
          <a:xfrm>
            <a:off x="351778" y="5445835"/>
            <a:ext cx="11373845" cy="741806"/>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全连接层</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：后一个卷积层和主体编码的拼接之后是两个全连接层。第一个全连接层有</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128</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个单元并使用双曲正切</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(tanh)</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激活函数；第二个是线性层，有</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50</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个单元。</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7BD5B0FB-10D7-E4CD-161D-676B25AA5391}"/>
                  </a:ext>
                </a:extLst>
              </p:cNvPr>
              <p:cNvSpPr txBox="1"/>
              <p:nvPr/>
            </p:nvSpPr>
            <p:spPr>
              <a:xfrm>
                <a:off x="351778" y="2583975"/>
                <a:ext cx="11373845" cy="1107547"/>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主体编码</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：当训练包含多个主体的数据集时</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共</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8</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个不同的主体</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，每个主体</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𝑗</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都被编码为一个</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one-hot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向量</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𝑗</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，此外，为了学习每个主体的独特风格，音频特征和卷积层的输出会被条件化</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分别与</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𝑗</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连接</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以使其包含主体标签信息。</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2" name="文本框 1">
                <a:extLst>
                  <a:ext uri="{FF2B5EF4-FFF2-40B4-BE49-F238E27FC236}">
                    <a16:creationId xmlns:a16="http://schemas.microsoft.com/office/drawing/2014/main" id="{7BD5B0FB-10D7-E4CD-161D-676B25AA5391}"/>
                  </a:ext>
                </a:extLst>
              </p:cNvPr>
              <p:cNvSpPr txBox="1">
                <a:spLocks noRot="1" noChangeAspect="1" noMove="1" noResize="1" noEditPoints="1" noAdjustHandles="1" noChangeArrowheads="1" noChangeShapeType="1" noTextEdit="1"/>
              </p:cNvSpPr>
              <p:nvPr/>
            </p:nvSpPr>
            <p:spPr>
              <a:xfrm>
                <a:off x="351778" y="2583975"/>
                <a:ext cx="11373845" cy="1107547"/>
              </a:xfrm>
              <a:prstGeom prst="rect">
                <a:avLst/>
              </a:prstGeom>
              <a:blipFill>
                <a:blip r:embed="rId6"/>
                <a:stretch>
                  <a:fillRect l="-483" t="-4396" b="-93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03732971"/>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1430" y="956691"/>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en-US" altLang="zh-CN" sz="3200" b="1" i="0" dirty="0">
                <a:solidFill>
                  <a:srgbClr val="0D0D0D"/>
                </a:solidFill>
                <a:effectLst/>
                <a:highlight>
                  <a:srgbClr val="FFFFFF"/>
                </a:highlight>
                <a:latin typeface="Times New Roman" panose="02020603050405020304" pitchFamily="18" charset="0"/>
                <a:cs typeface="Times New Roman" panose="02020603050405020304" pitchFamily="18" charset="0"/>
              </a:rPr>
              <a:t>Voice Operated Character Animation (VOCA)</a:t>
            </a:r>
            <a:endParaRPr kumimoji="0" lang="zh-CN" altLang="en-US" sz="32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9" name="文本框 18">
            <a:extLst>
              <a:ext uri="{FF2B5EF4-FFF2-40B4-BE49-F238E27FC236}">
                <a16:creationId xmlns:a16="http://schemas.microsoft.com/office/drawing/2014/main" id="{A3F4EA59-2A3C-86A5-E037-59CA0692B794}"/>
              </a:ext>
            </a:extLst>
          </p:cNvPr>
          <p:cNvSpPr txBox="1"/>
          <p:nvPr/>
        </p:nvSpPr>
        <p:spPr>
          <a:xfrm>
            <a:off x="11725623" y="274798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2" name="文本框 21">
            <a:extLst>
              <a:ext uri="{FF2B5EF4-FFF2-40B4-BE49-F238E27FC236}">
                <a16:creationId xmlns:a16="http://schemas.microsoft.com/office/drawing/2014/main" id="{AA6F793A-CD9D-4EF9-8F02-E2CB11E68FE0}"/>
              </a:ext>
            </a:extLst>
          </p:cNvPr>
          <p:cNvSpPr txBox="1"/>
          <p:nvPr/>
        </p:nvSpPr>
        <p:spPr>
          <a:xfrm>
            <a:off x="11725623" y="4112948"/>
            <a:ext cx="466377" cy="33575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4" name="文本框 23">
            <a:extLst>
              <a:ext uri="{FF2B5EF4-FFF2-40B4-BE49-F238E27FC236}">
                <a16:creationId xmlns:a16="http://schemas.microsoft.com/office/drawing/2014/main" id="{C7927173-114E-D04C-6D9D-1E469EB04292}"/>
              </a:ext>
            </a:extLst>
          </p:cNvPr>
          <p:cNvSpPr txBox="1"/>
          <p:nvPr/>
        </p:nvSpPr>
        <p:spPr>
          <a:xfrm>
            <a:off x="11725623" y="535737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1" name="文本框 20">
            <a:extLst>
              <a:ext uri="{FF2B5EF4-FFF2-40B4-BE49-F238E27FC236}">
                <a16:creationId xmlns:a16="http://schemas.microsoft.com/office/drawing/2014/main" id="{5D6E02EE-407C-E6B8-04EC-CBE7A120DECA}"/>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Cudeiro</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D,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Bolkart</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T, Laidlaw C, et al. Capture, learning, and synthesis of 3D speaking styles[C]//Proceedings of the IEEE/CVF conference on computer vision and pattern recognition. 2019: 10101-10111.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3" name="文本框 2">
            <a:extLst>
              <a:ext uri="{FF2B5EF4-FFF2-40B4-BE49-F238E27FC236}">
                <a16:creationId xmlns:a16="http://schemas.microsoft.com/office/drawing/2014/main" id="{17DF146D-D98B-A17E-4F80-7DC43EAEDE00}"/>
              </a:ext>
            </a:extLst>
          </p:cNvPr>
          <p:cNvSpPr txBox="1"/>
          <p:nvPr/>
        </p:nvSpPr>
        <p:spPr>
          <a:xfrm>
            <a:off x="11672125" y="184374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E7779BC2-A274-EA9A-227B-98CB0C6153CD}"/>
              </a:ext>
            </a:extLst>
          </p:cNvPr>
          <p:cNvSpPr txBox="1"/>
          <p:nvPr/>
        </p:nvSpPr>
        <p:spPr>
          <a:xfrm>
            <a:off x="351778" y="2050224"/>
            <a:ext cx="11373845" cy="741806"/>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解码器组成</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VOCA</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的解码器是一个具有线性激活函数的全连接层，它输出维度为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5023×3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的顶点位移数组，这些位移是基于模板</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计算得出的。</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0559F01E-65A8-E196-38B8-AD0BB5D8B59C}"/>
              </a:ext>
            </a:extLst>
          </p:cNvPr>
          <p:cNvSpPr txBox="1"/>
          <p:nvPr/>
        </p:nvSpPr>
        <p:spPr>
          <a:xfrm>
            <a:off x="204470" y="1561926"/>
            <a:ext cx="11250830" cy="430887"/>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Decoder</a:t>
            </a:r>
          </a:p>
        </p:txBody>
      </p:sp>
      <p:sp>
        <p:nvSpPr>
          <p:cNvPr id="17" name="文本框 16">
            <a:extLst>
              <a:ext uri="{FF2B5EF4-FFF2-40B4-BE49-F238E27FC236}">
                <a16:creationId xmlns:a16="http://schemas.microsoft.com/office/drawing/2014/main" id="{CCBA96A8-6CAA-D349-8E1E-F96294628C74}"/>
              </a:ext>
            </a:extLst>
          </p:cNvPr>
          <p:cNvSpPr txBox="1"/>
          <p:nvPr/>
        </p:nvSpPr>
        <p:spPr>
          <a:xfrm>
            <a:off x="351778" y="4220889"/>
            <a:ext cx="11373845" cy="1860061"/>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在推理过程中，改变八维的独热向量会改变输出的说话风格。</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VOCA</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的输出是一个表达的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面部，处于“零姿态”，具有与</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FLAME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面部模型相同的网格拓扑结构。</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10000"/>
              </a:lnSpc>
              <a:spcBef>
                <a:spcPts val="500"/>
              </a:spcBef>
              <a:spcAft>
                <a:spcPts val="300"/>
              </a:spcAft>
              <a:buFont typeface="Wingdings" panose="05000000000000000000" pitchFamily="2" charset="2"/>
              <a:buChar char="l"/>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VOCA</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与</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FLAME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的兼容性允许通过添加</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FLAME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的加权形状混合形态来改变依赖于身份的面部形状。面部表情和姿态（即头部、下颌和眼球的旋转）也可以通过使用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FLAME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提供的混合权重、关节和姿态混合形态进行更改。</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7BD5B0FB-10D7-E4CD-161D-676B25AA5391}"/>
              </a:ext>
            </a:extLst>
          </p:cNvPr>
          <p:cNvSpPr txBox="1"/>
          <p:nvPr/>
        </p:nvSpPr>
        <p:spPr>
          <a:xfrm>
            <a:off x="351778" y="2918268"/>
            <a:ext cx="11373845" cy="741806"/>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权重</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：该层的权重是通过在训练数据的顶点位移上计算的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50</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个主成分分析</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(Principal Component Analysis, PCA)</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组件来初始化的，偏置则初始化为零。</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9F3D7D1D-31BC-7476-0737-3D11E1A786AD}"/>
              </a:ext>
            </a:extLst>
          </p:cNvPr>
          <p:cNvSpPr txBox="1"/>
          <p:nvPr/>
        </p:nvSpPr>
        <p:spPr>
          <a:xfrm>
            <a:off x="204470" y="3729189"/>
            <a:ext cx="11250830" cy="430887"/>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Animation control</a:t>
            </a:r>
          </a:p>
        </p:txBody>
      </p:sp>
    </p:spTree>
    <p:extLst>
      <p:ext uri="{BB962C8B-B14F-4D97-AF65-F5344CB8AC3E}">
        <p14:creationId xmlns:p14="http://schemas.microsoft.com/office/powerpoint/2010/main" val="114080922"/>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1430" y="956691"/>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en-US" altLang="zh-CN" sz="3200" b="1" i="0" dirty="0">
                <a:solidFill>
                  <a:srgbClr val="0D0D0D"/>
                </a:solidFill>
                <a:effectLst/>
                <a:highlight>
                  <a:srgbClr val="FFFFFF"/>
                </a:highlight>
                <a:latin typeface="Times New Roman" panose="02020603050405020304" pitchFamily="18" charset="0"/>
                <a:cs typeface="Times New Roman" panose="02020603050405020304" pitchFamily="18" charset="0"/>
              </a:rPr>
              <a:t>Model training</a:t>
            </a:r>
            <a:endParaRPr kumimoji="0" lang="zh-CN" altLang="en-US" sz="32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9" name="文本框 18">
            <a:extLst>
              <a:ext uri="{FF2B5EF4-FFF2-40B4-BE49-F238E27FC236}">
                <a16:creationId xmlns:a16="http://schemas.microsoft.com/office/drawing/2014/main" id="{A3F4EA59-2A3C-86A5-E037-59CA0692B794}"/>
              </a:ext>
            </a:extLst>
          </p:cNvPr>
          <p:cNvSpPr txBox="1"/>
          <p:nvPr/>
        </p:nvSpPr>
        <p:spPr>
          <a:xfrm>
            <a:off x="11725623" y="274798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2" name="文本框 21">
            <a:extLst>
              <a:ext uri="{FF2B5EF4-FFF2-40B4-BE49-F238E27FC236}">
                <a16:creationId xmlns:a16="http://schemas.microsoft.com/office/drawing/2014/main" id="{AA6F793A-CD9D-4EF9-8F02-E2CB11E68FE0}"/>
              </a:ext>
            </a:extLst>
          </p:cNvPr>
          <p:cNvSpPr txBox="1"/>
          <p:nvPr/>
        </p:nvSpPr>
        <p:spPr>
          <a:xfrm>
            <a:off x="11725623" y="4112948"/>
            <a:ext cx="466377" cy="33575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4" name="文本框 23">
            <a:extLst>
              <a:ext uri="{FF2B5EF4-FFF2-40B4-BE49-F238E27FC236}">
                <a16:creationId xmlns:a16="http://schemas.microsoft.com/office/drawing/2014/main" id="{C7927173-114E-D04C-6D9D-1E469EB04292}"/>
              </a:ext>
            </a:extLst>
          </p:cNvPr>
          <p:cNvSpPr txBox="1"/>
          <p:nvPr/>
        </p:nvSpPr>
        <p:spPr>
          <a:xfrm>
            <a:off x="11725623" y="535737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1" name="文本框 20">
            <a:extLst>
              <a:ext uri="{FF2B5EF4-FFF2-40B4-BE49-F238E27FC236}">
                <a16:creationId xmlns:a16="http://schemas.microsoft.com/office/drawing/2014/main" id="{5D6E02EE-407C-E6B8-04EC-CBE7A120DECA}"/>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Cudeiro</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D,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Bolkart</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T, Laidlaw C, et al. Capture, learning, and synthesis of 3D speaking styles[C]//Proceedings of the IEEE/CVF conference on computer vision and pattern recognition. 2019: 10101-10111.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3" name="文本框 2">
            <a:extLst>
              <a:ext uri="{FF2B5EF4-FFF2-40B4-BE49-F238E27FC236}">
                <a16:creationId xmlns:a16="http://schemas.microsoft.com/office/drawing/2014/main" id="{17DF146D-D98B-A17E-4F80-7DC43EAEDE00}"/>
              </a:ext>
            </a:extLst>
          </p:cNvPr>
          <p:cNvSpPr txBox="1"/>
          <p:nvPr/>
        </p:nvSpPr>
        <p:spPr>
          <a:xfrm>
            <a:off x="11672125" y="184374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7779BC2-A274-EA9A-227B-98CB0C6153CD}"/>
                  </a:ext>
                </a:extLst>
              </p:cNvPr>
              <p:cNvSpPr txBox="1"/>
              <p:nvPr/>
            </p:nvSpPr>
            <p:spPr>
              <a:xfrm>
                <a:off x="351779" y="1794589"/>
                <a:ext cx="11296562" cy="1098891"/>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该模型在一个大型的音频</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-4D</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扫描对数据集上训练，数据集可表示为</a:t>
                </a:r>
                <a14:m>
                  <m:oMath xmlns:m="http://schemas.openxmlformats.org/officeDocument/2006/math">
                    <m:sSubSup>
                      <m:sSubSup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SupPr>
                      <m:e>
                        <m:d>
                          <m:dPr>
                            <m:begChr m:val="{"/>
                            <m:endChr m:val="}"/>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dPr>
                          <m:e>
                            <m:d>
                              <m:d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𝑖</m:t>
                                    </m:r>
                                  </m:sub>
                                </m:sSub>
                              </m:e>
                            </m:d>
                          </m:e>
                        </m:d>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𝐹</m:t>
                        </m:r>
                      </m:sup>
                    </m:sSubSup>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𝑅</m:t>
                        </m:r>
                      </m:e>
                      <m:sup>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𝑊</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𝐷</m:t>
                        </m:r>
                      </m:sup>
                    </m:sSup>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，是以第</a:t>
                </a:r>
                <a14:m>
                  <m:oMath xmlns:m="http://schemas.openxmlformats.org/officeDocument/2006/math">
                    <m:r>
                      <a:rPr lang="en-US" altLang="zh-CN" sz="2000" i="1">
                        <a:latin typeface="Cambria Math" panose="02040503050406030204" pitchFamily="18" charset="0"/>
                        <a:ea typeface="宋体" panose="02010600030101010101" pitchFamily="2" charset="-122"/>
                        <a:cs typeface="Times New Roman" panose="02020603050405020304" pitchFamily="18" charset="0"/>
                      </a:rPr>
                      <m:t>𝑖</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个视频帧为中心的音频窗口，</a:t>
                </a:r>
                <a:r>
                  <a:rPr lang="en-US" altLang="zh-CN" sz="2000" dirty="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𝑅</m:t>
                        </m:r>
                      </m:e>
                      <m:sup>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𝑁</m:t>
                        </m:r>
                        <m:r>
                          <a:rPr lang="en-US" altLang="zh-CN" sz="20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3</m:t>
                        </m:r>
                      </m:sup>
                    </m:sSup>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4D</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扫描数据，此外，令</a:t>
                </a:r>
                <a:r>
                  <a:rPr lang="en-US" altLang="zh-CN" sz="2000" dirty="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𝑅</m:t>
                        </m:r>
                      </m:e>
                      <m:sup>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𝑁</m:t>
                        </m:r>
                        <m:r>
                          <a:rPr lang="en-US" altLang="zh-CN" sz="2000" i="1">
                            <a:latin typeface="Cambria Math" panose="02040503050406030204" pitchFamily="18" charset="0"/>
                            <a:ea typeface="Cambria Math" panose="02040503050406030204" pitchFamily="18" charset="0"/>
                            <a:cs typeface="Times New Roman" panose="02020603050405020304" pitchFamily="18" charset="0"/>
                          </a:rPr>
                          <m:t>×3</m:t>
                        </m:r>
                      </m:sup>
                    </m:sSup>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表示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VOCA</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基于输入</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的输出。</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E7779BC2-A274-EA9A-227B-98CB0C6153CD}"/>
                  </a:ext>
                </a:extLst>
              </p:cNvPr>
              <p:cNvSpPr txBox="1">
                <a:spLocks noRot="1" noChangeAspect="1" noMove="1" noResize="1" noEditPoints="1" noAdjustHandles="1" noChangeArrowheads="1" noChangeShapeType="1" noTextEdit="1"/>
              </p:cNvSpPr>
              <p:nvPr/>
            </p:nvSpPr>
            <p:spPr>
              <a:xfrm>
                <a:off x="351779" y="1794589"/>
                <a:ext cx="11296562" cy="1098891"/>
              </a:xfrm>
              <a:prstGeom prst="rect">
                <a:avLst/>
              </a:prstGeom>
              <a:blipFill>
                <a:blip r:embed="rId5"/>
                <a:stretch>
                  <a:fillRect l="-486" t="-2210" r="-486" b="-7182"/>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0559F01E-65A8-E196-38B8-AD0BB5D8B59C}"/>
              </a:ext>
            </a:extLst>
          </p:cNvPr>
          <p:cNvSpPr txBox="1"/>
          <p:nvPr/>
        </p:nvSpPr>
        <p:spPr>
          <a:xfrm>
            <a:off x="204470" y="1424274"/>
            <a:ext cx="11250830" cy="430887"/>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Training set-up</a:t>
            </a:r>
          </a:p>
        </p:txBody>
      </p:sp>
      <p:sp>
        <p:nvSpPr>
          <p:cNvPr id="17" name="文本框 16">
            <a:extLst>
              <a:ext uri="{FF2B5EF4-FFF2-40B4-BE49-F238E27FC236}">
                <a16:creationId xmlns:a16="http://schemas.microsoft.com/office/drawing/2014/main" id="{CCBA96A8-6CAA-D349-8E1E-F96294628C74}"/>
              </a:ext>
            </a:extLst>
          </p:cNvPr>
          <p:cNvSpPr txBox="1"/>
          <p:nvPr/>
        </p:nvSpPr>
        <p:spPr>
          <a:xfrm>
            <a:off x="293057" y="2836262"/>
            <a:ext cx="11373845" cy="1418915"/>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数据集处理</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：在训练过程中，我们将捕获的数据分为训练集（八个主体）、验证集（两个主体）和测试集（两个主体）。训练集包含八个主体的所有</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40</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句话，总共</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320</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句。对于验证和测试数据，我们只选择不与任何其他主体共享的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20</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个句子，即验证和测试各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40</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句，且所有实验的训练集、验证集和测试集都是完全不重叠的，即不存在主体或句子的重叠。</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0C2F7AED-01DD-C24E-5354-D97A940B3FDC}"/>
                  </a:ext>
                </a:extLst>
              </p:cNvPr>
              <p:cNvSpPr txBox="1"/>
              <p:nvPr/>
            </p:nvSpPr>
            <p:spPr>
              <a:xfrm>
                <a:off x="351779" y="4567569"/>
                <a:ext cx="11373845" cy="780085"/>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position term</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𝑝</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SupPr>
                      <m:e>
                        <m:d>
                          <m:dPr>
                            <m:begChr m:val="‖"/>
                            <m:endChr m:val="‖"/>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000" i="1">
                                    <a:highlight>
                                      <a:srgbClr val="FFFFFF"/>
                                    </a:highligh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highlight>
                                      <a:srgbClr val="FFFFFF"/>
                                    </a:highligh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000" i="1">
                                    <a:highlight>
                                      <a:srgbClr val="FFFFFF"/>
                                    </a:highligh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b="0" i="1" smtClean="0">
                                <a:highlight>
                                  <a:srgbClr val="FFFFFF"/>
                                </a:highlight>
                                <a:latin typeface="Cambria Math" panose="02040503050406030204" pitchFamily="18" charset="0"/>
                              </a:rPr>
                              <m:t>−</m:t>
                            </m:r>
                            <m:sSub>
                              <m:sSubPr>
                                <m:ctrlPr>
                                  <a:rPr lang="en-US" altLang="zh-CN" sz="2000" i="1">
                                    <a:highlight>
                                      <a:srgbClr val="FFFFFF"/>
                                    </a:highligh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highlight>
                                      <a:srgbClr val="FFFFFF"/>
                                    </a:highlight>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000" i="1">
                                    <a:highlight>
                                      <a:srgbClr val="FFFFFF"/>
                                    </a:highlight>
                                    <a:latin typeface="Cambria Math" panose="02040503050406030204" pitchFamily="18" charset="0"/>
                                    <a:ea typeface="宋体" panose="02010600030101010101" pitchFamily="2" charset="-122"/>
                                    <a:cs typeface="Times New Roman" panose="02020603050405020304" pitchFamily="18" charset="0"/>
                                  </a:rPr>
                                  <m:t>𝑖</m:t>
                                </m:r>
                              </m:sub>
                            </m:sSub>
                          </m:e>
                        </m:d>
                      </m:e>
                      <m:sub>
                        <m:r>
                          <a:rPr lang="en-US" altLang="zh-CN" sz="2000" b="0" i="1" smtClean="0">
                            <a:highlight>
                              <a:srgbClr val="FFFFFF"/>
                            </a:highlight>
                            <a:latin typeface="Cambria Math" panose="02040503050406030204" pitchFamily="18" charset="0"/>
                          </a:rPr>
                          <m:t>𝐹</m:t>
                        </m:r>
                      </m:sub>
                      <m:sup>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2</m:t>
                        </m:r>
                      </m:sup>
                    </m:sSubSup>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，此位置项用于计算预测输出与训练顶点之间的距离，鼓励模型匹配真实数据性能。</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26" name="文本框 25">
                <a:extLst>
                  <a:ext uri="{FF2B5EF4-FFF2-40B4-BE49-F238E27FC236}">
                    <a16:creationId xmlns:a16="http://schemas.microsoft.com/office/drawing/2014/main" id="{0C2F7AED-01DD-C24E-5354-D97A940B3FDC}"/>
                  </a:ext>
                </a:extLst>
              </p:cNvPr>
              <p:cNvSpPr txBox="1">
                <a:spLocks noRot="1" noChangeAspect="1" noMove="1" noResize="1" noEditPoints="1" noAdjustHandles="1" noChangeArrowheads="1" noChangeShapeType="1" noTextEdit="1"/>
              </p:cNvSpPr>
              <p:nvPr/>
            </p:nvSpPr>
            <p:spPr>
              <a:xfrm>
                <a:off x="351779" y="4567569"/>
                <a:ext cx="11373845" cy="780085"/>
              </a:xfrm>
              <a:prstGeom prst="rect">
                <a:avLst/>
              </a:prstGeom>
              <a:blipFill>
                <a:blip r:embed="rId6"/>
                <a:stretch>
                  <a:fillRect l="-483" t="-1563" b="-10938"/>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2CAE46B0-3925-A679-AF28-0914A9059177}"/>
              </a:ext>
            </a:extLst>
          </p:cNvPr>
          <p:cNvSpPr txBox="1"/>
          <p:nvPr/>
        </p:nvSpPr>
        <p:spPr>
          <a:xfrm>
            <a:off x="204470" y="4201003"/>
            <a:ext cx="11250830" cy="430887"/>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Loss function</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BD0E876F-A768-E499-B986-9F74314D168C}"/>
                  </a:ext>
                </a:extLst>
              </p:cNvPr>
              <p:cNvSpPr txBox="1"/>
              <p:nvPr/>
            </p:nvSpPr>
            <p:spPr>
              <a:xfrm>
                <a:off x="356771" y="5271128"/>
                <a:ext cx="11373845" cy="1085105"/>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velocity term</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𝑣</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SupPr>
                      <m:e>
                        <m:d>
                          <m:dPr>
                            <m:begChr m:val="‖"/>
                            <m:endChr m:val="‖"/>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dPr>
                          <m:e>
                            <m:d>
                              <m:d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000" i="1">
                                        <a:highlight>
                                          <a:srgbClr val="FFFFFF"/>
                                        </a:highligh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highlight>
                                          <a:srgbClr val="FFFFFF"/>
                                        </a:highligh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000" i="1">
                                        <a:highlight>
                                          <a:srgbClr val="FFFFFF"/>
                                        </a:highligh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b="0" i="1" smtClean="0">
                                    <a:highlight>
                                      <a:srgbClr val="FFFFFF"/>
                                    </a:highlight>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i="1">
                                        <a:highlight>
                                          <a:srgbClr val="FFFFFF"/>
                                        </a:highligh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highlight>
                                          <a:srgbClr val="FFFFFF"/>
                                        </a:highligh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000" i="1">
                                        <a:highlight>
                                          <a:srgbClr val="FFFFFF"/>
                                        </a:highlight>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b="0" i="1" smtClean="0">
                                        <a:highlight>
                                          <a:srgbClr val="FFFFFF"/>
                                        </a:highlight>
                                        <a:latin typeface="Cambria Math" panose="02040503050406030204" pitchFamily="18" charset="0"/>
                                        <a:ea typeface="宋体" panose="02010600030101010101" pitchFamily="2" charset="-122"/>
                                        <a:cs typeface="Times New Roman" panose="02020603050405020304" pitchFamily="18" charset="0"/>
                                      </a:rPr>
                                      <m:t>−1</m:t>
                                    </m:r>
                                  </m:sub>
                                </m:sSub>
                              </m:e>
                            </m:d>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d>
                              <m:d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000" i="1">
                                        <a:highlight>
                                          <a:srgbClr val="FFFFFF"/>
                                        </a:highligh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highlight>
                                          <a:srgbClr val="FFFFFF"/>
                                        </a:highlight>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000" i="1">
                                        <a:highlight>
                                          <a:srgbClr val="FFFFFF"/>
                                        </a:highligh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b="0" i="1" smtClean="0">
                                    <a:highlight>
                                      <a:srgbClr val="FFFFFF"/>
                                    </a:highlight>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i="1">
                                        <a:highlight>
                                          <a:srgbClr val="FFFFFF"/>
                                        </a:highligh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highlight>
                                          <a:srgbClr val="FFFFFF"/>
                                        </a:highlight>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000" i="1">
                                        <a:highlight>
                                          <a:srgbClr val="FFFFFF"/>
                                        </a:highlight>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b="0" i="1" smtClean="0">
                                        <a:highlight>
                                          <a:srgbClr val="FFFFFF"/>
                                        </a:highlight>
                                        <a:latin typeface="Cambria Math" panose="02040503050406030204" pitchFamily="18" charset="0"/>
                                        <a:ea typeface="宋体" panose="02010600030101010101" pitchFamily="2" charset="-122"/>
                                        <a:cs typeface="Times New Roman" panose="02020603050405020304" pitchFamily="18" charset="0"/>
                                      </a:rPr>
                                      <m:t>−1</m:t>
                                    </m:r>
                                  </m:sub>
                                </m:sSub>
                              </m:e>
                            </m:d>
                          </m:e>
                        </m:d>
                      </m:e>
                      <m:sub>
                        <m:r>
                          <a:rPr lang="en-US" altLang="zh-CN" sz="2000" b="0" i="1" smtClean="0">
                            <a:highlight>
                              <a:srgbClr val="FFFFFF"/>
                            </a:highlight>
                            <a:latin typeface="Cambria Math" panose="02040503050406030204" pitchFamily="18" charset="0"/>
                          </a:rPr>
                          <m:t>𝐹</m:t>
                        </m:r>
                      </m:sub>
                      <m:sup>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2</m:t>
                        </m:r>
                      </m:sup>
                    </m:sSubSup>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，该项使用向后有限差分方法，计算连续帧之间预测输出与训练顶点差异的距离，鼓励模型能够准确地模拟出顶点从一帧到下一帧的运动，以增加模型的时间稳定性。</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0" name="文本框 9">
                <a:extLst>
                  <a:ext uri="{FF2B5EF4-FFF2-40B4-BE49-F238E27FC236}">
                    <a16:creationId xmlns:a16="http://schemas.microsoft.com/office/drawing/2014/main" id="{BD0E876F-A768-E499-B986-9F74314D168C}"/>
                  </a:ext>
                </a:extLst>
              </p:cNvPr>
              <p:cNvSpPr txBox="1">
                <a:spLocks noRot="1" noChangeAspect="1" noMove="1" noResize="1" noEditPoints="1" noAdjustHandles="1" noChangeArrowheads="1" noChangeShapeType="1" noTextEdit="1"/>
              </p:cNvSpPr>
              <p:nvPr/>
            </p:nvSpPr>
            <p:spPr>
              <a:xfrm>
                <a:off x="356771" y="5271128"/>
                <a:ext cx="11373845" cy="1085105"/>
              </a:xfrm>
              <a:prstGeom prst="rect">
                <a:avLst/>
              </a:prstGeom>
              <a:blipFill>
                <a:blip r:embed="rId7"/>
                <a:stretch>
                  <a:fillRect l="-483" t="-3933" b="-78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57756245"/>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7539833" y="2441506"/>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8024897" y="2774078"/>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04</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616740" y="3075057"/>
            <a:ext cx="4513984"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实验结果及分析</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4251604185"/>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85B68DC1-1AED-1EED-8A86-80E374D3D06F}"/>
              </a:ext>
            </a:extLst>
          </p:cNvPr>
          <p:cNvPicPr>
            <a:picLocks noChangeAspect="1"/>
          </p:cNvPicPr>
          <p:nvPr/>
        </p:nvPicPr>
        <p:blipFill>
          <a:blip r:embed="rId5"/>
          <a:stretch>
            <a:fillRect/>
          </a:stretch>
        </p:blipFill>
        <p:spPr>
          <a:xfrm>
            <a:off x="6874698" y="2363515"/>
            <a:ext cx="4933843" cy="3395906"/>
          </a:xfrm>
          <a:prstGeom prst="rect">
            <a:avLst/>
          </a:prstGeom>
        </p:spPr>
      </p:pic>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940960"/>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EXPERIMENTAL SETUP</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614693" y="388759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DF84F514-E6BB-E9E3-C87B-132A5F967828}"/>
              </a:ext>
            </a:extLst>
          </p:cNvPr>
          <p:cNvSpPr txBox="1"/>
          <p:nvPr/>
        </p:nvSpPr>
        <p:spPr>
          <a:xfrm>
            <a:off x="92863" y="1342199"/>
            <a:ext cx="11632760" cy="523220"/>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VOCASET</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文本框 15">
            <a:extLst>
              <a:ext uri="{FF2B5EF4-FFF2-40B4-BE49-F238E27FC236}">
                <a16:creationId xmlns:a16="http://schemas.microsoft.com/office/drawing/2014/main" id="{78A20086-C08C-CCEF-691C-30925A739AE6}"/>
              </a:ext>
            </a:extLst>
          </p:cNvPr>
          <p:cNvSpPr txBox="1"/>
          <p:nvPr/>
        </p:nvSpPr>
        <p:spPr>
          <a:xfrm>
            <a:off x="672390" y="1806204"/>
            <a:ext cx="6229855" cy="4129336"/>
          </a:xfrm>
          <a:prstGeom prst="rect">
            <a:avLst/>
          </a:prstGeom>
          <a:noFill/>
        </p:spPr>
        <p:txBody>
          <a:bodyPr wrap="square">
            <a:spAutoFit/>
          </a:bodyPr>
          <a:lstStyle/>
          <a:p>
            <a:pPr indent="457200">
              <a:lnSpc>
                <a:spcPct val="120000"/>
              </a:lnSpc>
              <a:spcBef>
                <a:spcPts val="200"/>
              </a:spcBef>
              <a:spcAft>
                <a:spcPts val="300"/>
              </a:spcAft>
            </a:pPr>
            <a:r>
              <a:rPr lang="zh-CN" altLang="en-US" sz="2000" b="0" i="0" dirty="0">
                <a:solidFill>
                  <a:srgbClr val="1D2129"/>
                </a:solidFill>
                <a:effectLst/>
                <a:highlight>
                  <a:srgbClr val="FFFFFF"/>
                </a:highlight>
                <a:latin typeface="PingFangSC-Regular"/>
              </a:rPr>
              <a:t>该数据集包含从 </a:t>
            </a:r>
            <a:r>
              <a:rPr lang="en-US" altLang="zh-CN" sz="2000" b="0" i="0" dirty="0">
                <a:solidFill>
                  <a:srgbClr val="1D2129"/>
                </a:solidFill>
                <a:effectLst/>
                <a:highlight>
                  <a:srgbClr val="FFFFFF"/>
                </a:highlight>
                <a:latin typeface="PingFangSC-Regular"/>
              </a:rPr>
              <a:t>6 </a:t>
            </a:r>
            <a:r>
              <a:rPr lang="zh-CN" altLang="en-US" sz="2000" b="0" i="0" dirty="0">
                <a:solidFill>
                  <a:srgbClr val="1D2129"/>
                </a:solidFill>
                <a:effectLst/>
                <a:highlight>
                  <a:srgbClr val="FFFFFF"/>
                </a:highlight>
                <a:latin typeface="PingFangSC-Regular"/>
              </a:rPr>
              <a:t>名女性和 </a:t>
            </a:r>
            <a:r>
              <a:rPr lang="en-US" altLang="zh-CN" sz="2000" b="0" i="0" dirty="0">
                <a:solidFill>
                  <a:srgbClr val="1D2129"/>
                </a:solidFill>
                <a:effectLst/>
                <a:highlight>
                  <a:srgbClr val="FFFFFF"/>
                </a:highlight>
                <a:latin typeface="PingFangSC-Regular"/>
              </a:rPr>
              <a:t>6 </a:t>
            </a:r>
            <a:r>
              <a:rPr lang="zh-CN" altLang="en-US" sz="2000" b="0" i="0" dirty="0">
                <a:solidFill>
                  <a:srgbClr val="1D2129"/>
                </a:solidFill>
                <a:effectLst/>
                <a:highlight>
                  <a:srgbClr val="FFFFFF"/>
                </a:highlight>
                <a:latin typeface="PingFangSC-Regular"/>
              </a:rPr>
              <a:t>名男性受试者捕获的音频 </a:t>
            </a:r>
            <a:r>
              <a:rPr lang="en-US" altLang="zh-CN" sz="2000" b="0" i="0" dirty="0">
                <a:solidFill>
                  <a:srgbClr val="1D2129"/>
                </a:solidFill>
                <a:effectLst/>
                <a:highlight>
                  <a:srgbClr val="FFFFFF"/>
                </a:highlight>
                <a:latin typeface="PingFangSC-Regular"/>
              </a:rPr>
              <a:t>-4D </a:t>
            </a:r>
            <a:r>
              <a:rPr lang="zh-CN" altLang="en-US" sz="2000" b="0" i="0" dirty="0">
                <a:solidFill>
                  <a:srgbClr val="1D2129"/>
                </a:solidFill>
                <a:effectLst/>
                <a:highlight>
                  <a:srgbClr val="FFFFFF"/>
                </a:highlight>
                <a:latin typeface="PingFangSC-Regular"/>
              </a:rPr>
              <a:t>扫描对的集合。对于每个主体，我们收集了 </a:t>
            </a:r>
            <a:r>
              <a:rPr lang="en-US" altLang="zh-CN" sz="2000" b="0" i="0" dirty="0">
                <a:solidFill>
                  <a:srgbClr val="1D2129"/>
                </a:solidFill>
                <a:effectLst/>
                <a:highlight>
                  <a:srgbClr val="FFFFFF"/>
                </a:highlight>
                <a:latin typeface="PingFangSC-Regular"/>
              </a:rPr>
              <a:t>40 </a:t>
            </a:r>
            <a:r>
              <a:rPr lang="zh-CN" altLang="en-US" sz="2000" b="0" i="0" dirty="0">
                <a:solidFill>
                  <a:srgbClr val="1D2129"/>
                </a:solidFill>
                <a:effectLst/>
                <a:highlight>
                  <a:srgbClr val="FFFFFF"/>
                </a:highlight>
                <a:latin typeface="PingFangSC-Regular"/>
              </a:rPr>
              <a:t>个英语口语句子序列，每个长度为 </a:t>
            </a:r>
            <a:r>
              <a:rPr lang="en-US" altLang="zh-CN" sz="2000" b="0" i="0" dirty="0">
                <a:solidFill>
                  <a:srgbClr val="1D2129"/>
                </a:solidFill>
                <a:effectLst/>
                <a:highlight>
                  <a:srgbClr val="FFFFFF"/>
                </a:highlight>
                <a:latin typeface="PingFangSC-Regular"/>
              </a:rPr>
              <a:t>3 </a:t>
            </a:r>
            <a:r>
              <a:rPr lang="zh-CN" altLang="en-US" sz="2000" b="0" i="0" dirty="0">
                <a:solidFill>
                  <a:srgbClr val="1D2129"/>
                </a:solidFill>
                <a:effectLst/>
                <a:highlight>
                  <a:srgbClr val="FFFFFF"/>
                </a:highlight>
                <a:latin typeface="PingFangSC-Regular"/>
              </a:rPr>
              <a:t>到 </a:t>
            </a:r>
            <a:r>
              <a:rPr lang="en-US" altLang="zh-CN" sz="2000" b="0" i="0" dirty="0">
                <a:solidFill>
                  <a:srgbClr val="1D2129"/>
                </a:solidFill>
                <a:effectLst/>
                <a:highlight>
                  <a:srgbClr val="FFFFFF"/>
                </a:highlight>
                <a:latin typeface="PingFangSC-Regular"/>
              </a:rPr>
              <a:t>5 </a:t>
            </a:r>
            <a:r>
              <a:rPr lang="zh-CN" altLang="en-US" sz="2000" b="0" i="0" dirty="0">
                <a:solidFill>
                  <a:srgbClr val="1D2129"/>
                </a:solidFill>
                <a:effectLst/>
                <a:highlight>
                  <a:srgbClr val="FFFFFF"/>
                </a:highlight>
                <a:latin typeface="PingFangSC-Regular"/>
              </a:rPr>
              <a:t>秒。这些句子取自一系列标准协议，并最大化语音多样性。具体来说，每个受试者说出来自 </a:t>
            </a:r>
            <a:r>
              <a:rPr lang="en-US" altLang="zh-CN" sz="2000" b="0" i="0" dirty="0">
                <a:solidFill>
                  <a:srgbClr val="1D2129"/>
                </a:solidFill>
                <a:effectLst/>
                <a:highlight>
                  <a:srgbClr val="FFFFFF"/>
                </a:highlight>
                <a:latin typeface="PingFangSC-Regular"/>
              </a:rPr>
              <a:t>TIMIT </a:t>
            </a:r>
            <a:r>
              <a:rPr lang="zh-CN" altLang="en-US" sz="2000" b="0" i="0" dirty="0">
                <a:solidFill>
                  <a:srgbClr val="1D2129"/>
                </a:solidFill>
                <a:effectLst/>
                <a:highlight>
                  <a:srgbClr val="FFFFFF"/>
                </a:highlight>
                <a:latin typeface="PingFangSC-Regular"/>
              </a:rPr>
              <a:t>语料库 的 </a:t>
            </a:r>
            <a:r>
              <a:rPr lang="en-US" altLang="zh-CN" sz="2000" b="0" i="0" dirty="0">
                <a:solidFill>
                  <a:srgbClr val="1D2129"/>
                </a:solidFill>
                <a:effectLst/>
                <a:highlight>
                  <a:srgbClr val="FFFFFF"/>
                </a:highlight>
                <a:latin typeface="PingFangSC-Regular"/>
              </a:rPr>
              <a:t>27 </a:t>
            </a:r>
            <a:r>
              <a:rPr lang="zh-CN" altLang="en-US" sz="2000" b="0" i="0" dirty="0">
                <a:solidFill>
                  <a:srgbClr val="1D2129"/>
                </a:solidFill>
                <a:effectLst/>
                <a:highlight>
                  <a:srgbClr val="FFFFFF"/>
                </a:highlight>
                <a:latin typeface="PingFangSC-Regular"/>
              </a:rPr>
              <a:t>个句子，使用的三个 </a:t>
            </a:r>
            <a:r>
              <a:rPr lang="en-US" altLang="zh-CN" sz="2000" b="0" i="0" dirty="0">
                <a:solidFill>
                  <a:srgbClr val="1D2129"/>
                </a:solidFill>
                <a:effectLst/>
                <a:highlight>
                  <a:srgbClr val="FFFFFF"/>
                </a:highlight>
                <a:latin typeface="PingFangSC-Regular"/>
              </a:rPr>
              <a:t>pangrams </a:t>
            </a:r>
            <a:r>
              <a:rPr lang="zh-CN" altLang="en-US" sz="2000" b="0" i="0" dirty="0">
                <a:solidFill>
                  <a:srgbClr val="1D2129"/>
                </a:solidFill>
                <a:effectLst/>
                <a:highlight>
                  <a:srgbClr val="FFFFFF"/>
                </a:highlight>
                <a:latin typeface="PingFangSC-Regular"/>
              </a:rPr>
              <a:t>和斯坦福问题中的 </a:t>
            </a:r>
            <a:r>
              <a:rPr lang="en-US" altLang="zh-CN" sz="2000" b="0" i="0" dirty="0">
                <a:solidFill>
                  <a:srgbClr val="1D2129"/>
                </a:solidFill>
                <a:effectLst/>
                <a:highlight>
                  <a:srgbClr val="FFFFFF"/>
                </a:highlight>
                <a:latin typeface="PingFangSC-Regular"/>
              </a:rPr>
              <a:t>10 </a:t>
            </a:r>
            <a:r>
              <a:rPr lang="zh-CN" altLang="en-US" sz="2000" b="0" i="0" dirty="0">
                <a:solidFill>
                  <a:srgbClr val="1D2129"/>
                </a:solidFill>
                <a:effectLst/>
                <a:highlight>
                  <a:srgbClr val="FFFFFF"/>
                </a:highlight>
                <a:latin typeface="PingFangSC-Regular"/>
              </a:rPr>
              <a:t>个问题 回答数据集 </a:t>
            </a:r>
            <a:r>
              <a:rPr lang="en-US" altLang="zh-CN" sz="2000" b="0" i="0" dirty="0">
                <a:solidFill>
                  <a:srgbClr val="1D2129"/>
                </a:solidFill>
                <a:effectLst/>
                <a:highlight>
                  <a:srgbClr val="FFFFFF"/>
                </a:highlight>
                <a:latin typeface="PingFangSC-Regular"/>
              </a:rPr>
              <a:t>(</a:t>
            </a:r>
            <a:r>
              <a:rPr lang="en-US" altLang="zh-CN" sz="2000" b="0" i="0" dirty="0" err="1">
                <a:solidFill>
                  <a:srgbClr val="1D2129"/>
                </a:solidFill>
                <a:effectLst/>
                <a:highlight>
                  <a:srgbClr val="FFFFFF"/>
                </a:highlight>
                <a:latin typeface="PingFangSC-Regular"/>
              </a:rPr>
              <a:t>SQuAD</a:t>
            </a:r>
            <a:r>
              <a:rPr lang="en-US" altLang="zh-CN" sz="2000" b="0" i="0" dirty="0">
                <a:solidFill>
                  <a:srgbClr val="1D2129"/>
                </a:solidFill>
                <a:effectLst/>
                <a:highlight>
                  <a:srgbClr val="FFFFFF"/>
                </a:highlight>
                <a:latin typeface="PingFangSC-Regular"/>
              </a:rPr>
              <a:t>) </a:t>
            </a:r>
            <a:r>
              <a:rPr lang="zh-CN" altLang="en-US" sz="2000" b="0" i="0" dirty="0">
                <a:solidFill>
                  <a:srgbClr val="1D2129"/>
                </a:solidFill>
                <a:effectLst/>
                <a:highlight>
                  <a:srgbClr val="FFFFFF"/>
                </a:highlight>
                <a:latin typeface="PingFangSC-Regular"/>
              </a:rPr>
              <a:t>。记录的序列是分布式的，使得五个句子在所有主体之间共享，三个到五个主体（</a:t>
            </a:r>
            <a:r>
              <a:rPr lang="en-US" altLang="zh-CN" sz="2000" b="0" i="0" dirty="0">
                <a:solidFill>
                  <a:srgbClr val="1D2129"/>
                </a:solidFill>
                <a:effectLst/>
                <a:highlight>
                  <a:srgbClr val="FFFFFF"/>
                </a:highlight>
                <a:latin typeface="PingFangSC-Regular"/>
              </a:rPr>
              <a:t>50 </a:t>
            </a:r>
            <a:r>
              <a:rPr lang="zh-CN" altLang="en-US" sz="2000" b="0" i="0" dirty="0">
                <a:solidFill>
                  <a:srgbClr val="1D2129"/>
                </a:solidFill>
                <a:effectLst/>
                <a:highlight>
                  <a:srgbClr val="FFFFFF"/>
                </a:highlight>
                <a:latin typeface="PingFangSC-Regular"/>
              </a:rPr>
              <a:t>个独特的句子）说出 </a:t>
            </a:r>
            <a:r>
              <a:rPr lang="en-US" altLang="zh-CN" sz="2000" b="0" i="0" dirty="0">
                <a:solidFill>
                  <a:srgbClr val="1D2129"/>
                </a:solidFill>
                <a:effectLst/>
                <a:highlight>
                  <a:srgbClr val="FFFFFF"/>
                </a:highlight>
                <a:latin typeface="PingFangSC-Regular"/>
              </a:rPr>
              <a:t>15 </a:t>
            </a:r>
            <a:r>
              <a:rPr lang="zh-CN" altLang="en-US" sz="2000" b="0" i="0" dirty="0">
                <a:solidFill>
                  <a:srgbClr val="1D2129"/>
                </a:solidFill>
                <a:effectLst/>
                <a:highlight>
                  <a:srgbClr val="FFFFFF"/>
                </a:highlight>
                <a:latin typeface="PingFangSC-Regular"/>
              </a:rPr>
              <a:t>个句子，并且 </a:t>
            </a:r>
            <a:r>
              <a:rPr lang="en-US" altLang="zh-CN" sz="2000" b="0" i="0" dirty="0">
                <a:solidFill>
                  <a:srgbClr val="1D2129"/>
                </a:solidFill>
                <a:effectLst/>
                <a:highlight>
                  <a:srgbClr val="FFFFFF"/>
                </a:highlight>
                <a:latin typeface="PingFangSC-Regular"/>
              </a:rPr>
              <a:t>20 </a:t>
            </a:r>
            <a:r>
              <a:rPr lang="zh-CN" altLang="en-US" sz="2000" b="0" i="0" dirty="0">
                <a:solidFill>
                  <a:srgbClr val="1D2129"/>
                </a:solidFill>
                <a:effectLst/>
                <a:highlight>
                  <a:srgbClr val="FFFFFF"/>
                </a:highlight>
                <a:latin typeface="PingFangSC-Regular"/>
              </a:rPr>
              <a:t>个句子仅由一个或两个主体（</a:t>
            </a:r>
            <a:r>
              <a:rPr lang="en-US" altLang="zh-CN" sz="2000" b="0" i="0" dirty="0">
                <a:solidFill>
                  <a:srgbClr val="1D2129"/>
                </a:solidFill>
                <a:effectLst/>
                <a:highlight>
                  <a:srgbClr val="FFFFFF"/>
                </a:highlight>
                <a:latin typeface="PingFangSC-Regular"/>
              </a:rPr>
              <a:t>200 </a:t>
            </a:r>
            <a:r>
              <a:rPr lang="zh-CN" altLang="en-US" sz="2000" b="0" i="0" dirty="0">
                <a:solidFill>
                  <a:srgbClr val="1D2129"/>
                </a:solidFill>
                <a:effectLst/>
                <a:highlight>
                  <a:srgbClr val="FFFFFF"/>
                </a:highlight>
                <a:latin typeface="PingFangSC-Regular"/>
              </a:rPr>
              <a:t>个独特的句子）说出。作者已将</a:t>
            </a:r>
            <a:r>
              <a:rPr lang="en-US" altLang="zh-CN" sz="2000" b="0" i="0" dirty="0">
                <a:solidFill>
                  <a:srgbClr val="1D2129"/>
                </a:solidFill>
                <a:effectLst/>
                <a:highlight>
                  <a:srgbClr val="FFFFFF"/>
                </a:highlight>
                <a:latin typeface="PingFangSC-Regular"/>
              </a:rPr>
              <a:t>VOCASET </a:t>
            </a:r>
            <a:r>
              <a:rPr lang="zh-CN" altLang="en-US" sz="2000" b="0" i="0" dirty="0">
                <a:solidFill>
                  <a:srgbClr val="1D2129"/>
                </a:solidFill>
                <a:effectLst/>
                <a:highlight>
                  <a:srgbClr val="FFFFFF"/>
                </a:highlight>
                <a:latin typeface="PingFangSC-Regular"/>
              </a:rPr>
              <a:t>公开。</a:t>
            </a:r>
            <a:endParaRPr lang="en-US" altLang="zh-CN" sz="20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78A66F45-EBF1-6586-EF90-F14B285FA407}"/>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Xing J, Xia M, Zhang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Codetalker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with discrete motion prior[C]//Proceedings of the IEEE/CVF Conference on Computer Vision and Pattern Recognition. 2023: 12780-12790.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006348426"/>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487420" y="21355"/>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02870" y="918077"/>
            <a:ext cx="11723924"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Vector </a:t>
            </a:r>
            <a:r>
              <a:rPr kumimoji="0" lang="en-US" altLang="zh-CN" sz="3200" b="1" i="0" u="none" strike="noStrike" kern="1200" cap="none" spc="0" normalizeH="0" baseline="0" noProof="0" dirty="0" err="1">
                <a:ln>
                  <a:noFill/>
                </a:ln>
                <a:solidFill>
                  <a:prstClr val="black"/>
                </a:solidFill>
                <a:effectLst/>
                <a:uLnTx/>
                <a:uFillTx/>
                <a:latin typeface="微软雅黑" panose="020B0503020204020204" charset="-122"/>
                <a:ea typeface="微软雅黑" panose="020B0503020204020204" charset="-122"/>
                <a:cs typeface="+mn-cs"/>
              </a:rPr>
              <a:t>Quantised</a:t>
            </a:r>
            <a:r>
              <a:rPr lang="en-US" altLang="zh-CN" sz="3200" b="1" dirty="0">
                <a:solidFill>
                  <a:prstClr val="black"/>
                </a:solidFill>
                <a:latin typeface="微软雅黑" panose="020B0503020204020204" charset="-122"/>
                <a:ea typeface="微软雅黑" panose="020B0503020204020204" charset="-122"/>
              </a:rPr>
              <a:t>-</a:t>
            </a: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Variational </a:t>
            </a:r>
            <a:r>
              <a:rPr kumimoji="0" lang="en-US" altLang="zh-CN" sz="3200" b="1" i="0" u="none" strike="noStrike" kern="1200" cap="none" spc="0" normalizeH="0" baseline="0" noProof="0" dirty="0" err="1">
                <a:ln>
                  <a:noFill/>
                </a:ln>
                <a:solidFill>
                  <a:prstClr val="black"/>
                </a:solidFill>
                <a:effectLst/>
                <a:uLnTx/>
                <a:uFillTx/>
                <a:latin typeface="微软雅黑" panose="020B0503020204020204" charset="-122"/>
                <a:ea typeface="微软雅黑" panose="020B0503020204020204" charset="-122"/>
                <a:cs typeface="+mn-cs"/>
              </a:rPr>
              <a:t>AutoEncoder</a:t>
            </a: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(VQ-VAE)</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2" name="文本框 1">
            <a:extLst>
              <a:ext uri="{FF2B5EF4-FFF2-40B4-BE49-F238E27FC236}">
                <a16:creationId xmlns:a16="http://schemas.microsoft.com/office/drawing/2014/main" id="{A1AFBFCE-C277-9B26-B2E4-427A333FBE20}"/>
              </a:ext>
            </a:extLst>
          </p:cNvPr>
          <p:cNvSpPr txBox="1"/>
          <p:nvPr/>
        </p:nvSpPr>
        <p:spPr>
          <a:xfrm>
            <a:off x="0" y="6273225"/>
            <a:ext cx="11666902" cy="584775"/>
          </a:xfrm>
          <a:prstGeom prst="rect">
            <a:avLst/>
          </a:prstGeom>
          <a:noFill/>
        </p:spPr>
        <p:txBody>
          <a:bodyPr wrap="square" rtlCol="0">
            <a:spAutoFit/>
          </a:bodyPr>
          <a:lstStyle/>
          <a:p>
            <a:pPr lvl="0">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a:t>
            </a:r>
            <a:r>
              <a:rPr lang="en-US" altLang="zh-CN" sz="1600" dirty="0">
                <a:solidFill>
                  <a:prstClr val="black"/>
                </a:solidFill>
                <a:latin typeface="微软雅黑 Light" panose="020B0502040204020203" pitchFamily="34" charset="-122"/>
                <a:ea typeface="微软雅黑 Light" panose="020B0502040204020203" pitchFamily="34" charset="-122"/>
              </a:rPr>
              <a:t>Van Den Oord A, </a:t>
            </a:r>
            <a:r>
              <a:rPr lang="en-US" altLang="zh-CN" sz="1600" dirty="0" err="1">
                <a:solidFill>
                  <a:prstClr val="black"/>
                </a:solidFill>
                <a:latin typeface="微软雅黑 Light" panose="020B0502040204020203" pitchFamily="34" charset="-122"/>
                <a:ea typeface="微软雅黑 Light" panose="020B0502040204020203" pitchFamily="34" charset="-122"/>
              </a:rPr>
              <a:t>Vinyals</a:t>
            </a:r>
            <a:r>
              <a:rPr lang="en-US" altLang="zh-CN" sz="1600" dirty="0">
                <a:solidFill>
                  <a:prstClr val="black"/>
                </a:solidFill>
                <a:latin typeface="微软雅黑 Light" panose="020B0502040204020203" pitchFamily="34" charset="-122"/>
                <a:ea typeface="微软雅黑 Light" panose="020B0502040204020203" pitchFamily="34" charset="-122"/>
              </a:rPr>
              <a:t> O. Neural discrete representation learning[J]. Advances in neural information processing systems, 2017, 30.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27" name="文本框 26">
            <a:extLst>
              <a:ext uri="{FF2B5EF4-FFF2-40B4-BE49-F238E27FC236}">
                <a16:creationId xmlns:a16="http://schemas.microsoft.com/office/drawing/2014/main" id="{2DDFA105-41AD-B0EA-1186-3C23C19F6377}"/>
              </a:ext>
            </a:extLst>
          </p:cNvPr>
          <p:cNvSpPr txBox="1"/>
          <p:nvPr/>
        </p:nvSpPr>
        <p:spPr>
          <a:xfrm>
            <a:off x="11623413" y="414754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002E969C-22F9-2601-F11C-2C194EB3A08F}"/>
              </a:ext>
            </a:extLst>
          </p:cNvPr>
          <p:cNvPicPr>
            <a:picLocks noChangeAspect="1"/>
          </p:cNvPicPr>
          <p:nvPr/>
        </p:nvPicPr>
        <p:blipFill>
          <a:blip r:embed="rId5"/>
          <a:stretch>
            <a:fillRect/>
          </a:stretch>
        </p:blipFill>
        <p:spPr>
          <a:xfrm>
            <a:off x="848357" y="2660316"/>
            <a:ext cx="10514969" cy="3459085"/>
          </a:xfrm>
          <a:prstGeom prst="rect">
            <a:avLst/>
          </a:prstGeom>
        </p:spPr>
      </p:pic>
      <p:pic>
        <p:nvPicPr>
          <p:cNvPr id="6" name="图片 5">
            <a:extLst>
              <a:ext uri="{FF2B5EF4-FFF2-40B4-BE49-F238E27FC236}">
                <a16:creationId xmlns:a16="http://schemas.microsoft.com/office/drawing/2014/main" id="{B6410FA5-0748-5534-B9F9-0D3C414F9344}"/>
              </a:ext>
            </a:extLst>
          </p:cNvPr>
          <p:cNvPicPr>
            <a:picLocks noChangeAspect="1"/>
          </p:cNvPicPr>
          <p:nvPr/>
        </p:nvPicPr>
        <p:blipFill>
          <a:blip r:embed="rId6"/>
          <a:stretch>
            <a:fillRect/>
          </a:stretch>
        </p:blipFill>
        <p:spPr>
          <a:xfrm>
            <a:off x="620243" y="1750359"/>
            <a:ext cx="11433075" cy="699435"/>
          </a:xfrm>
          <a:prstGeom prst="rect">
            <a:avLst/>
          </a:prstGeom>
        </p:spPr>
      </p:pic>
      <p:pic>
        <p:nvPicPr>
          <p:cNvPr id="10" name="图片 9">
            <a:extLst>
              <a:ext uri="{FF2B5EF4-FFF2-40B4-BE49-F238E27FC236}">
                <a16:creationId xmlns:a16="http://schemas.microsoft.com/office/drawing/2014/main" id="{1BD3FB84-1809-82FD-060A-EF3F8F567EED}"/>
              </a:ext>
            </a:extLst>
          </p:cNvPr>
          <p:cNvPicPr>
            <a:picLocks noChangeAspect="1"/>
          </p:cNvPicPr>
          <p:nvPr/>
        </p:nvPicPr>
        <p:blipFill>
          <a:blip r:embed="rId7"/>
          <a:stretch>
            <a:fillRect/>
          </a:stretch>
        </p:blipFill>
        <p:spPr>
          <a:xfrm>
            <a:off x="349176" y="1565617"/>
            <a:ext cx="11513330" cy="1295899"/>
          </a:xfrm>
          <a:prstGeom prst="rect">
            <a:avLst/>
          </a:prstGeom>
        </p:spPr>
      </p:pic>
      <p:sp>
        <p:nvSpPr>
          <p:cNvPr id="3" name="文本框 2">
            <a:extLst>
              <a:ext uri="{FF2B5EF4-FFF2-40B4-BE49-F238E27FC236}">
                <a16:creationId xmlns:a16="http://schemas.microsoft.com/office/drawing/2014/main" id="{5C84A1D0-0F0E-DF5C-0A1A-8803C4BAF2C1}"/>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dirty="0" err="1">
                <a:solidFill>
                  <a:srgbClr val="4472C4"/>
                </a:solidFill>
                <a:latin typeface="微软雅黑" panose="020B0503020204020204" charset="-122"/>
                <a:ea typeface="微软雅黑" panose="020B0503020204020204" charset="-122"/>
                <a:sym typeface="+mn-ea"/>
              </a:rPr>
              <a:t>CodeBook</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Tree>
    <p:extLst>
      <p:ext uri="{BB962C8B-B14F-4D97-AF65-F5344CB8AC3E}">
        <p14:creationId xmlns:p14="http://schemas.microsoft.com/office/powerpoint/2010/main" val="1176474705"/>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102870" y="1055379"/>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定性评估</a:t>
            </a:r>
          </a:p>
        </p:txBody>
      </p:sp>
      <p:sp>
        <p:nvSpPr>
          <p:cNvPr id="11" name="文本框 10">
            <a:extLst>
              <a:ext uri="{FF2B5EF4-FFF2-40B4-BE49-F238E27FC236}">
                <a16:creationId xmlns:a16="http://schemas.microsoft.com/office/drawing/2014/main" id="{700FA345-A502-6190-8C9B-4138EDA26693}"/>
              </a:ext>
            </a:extLst>
          </p:cNvPr>
          <p:cNvSpPr txBox="1"/>
          <p:nvPr/>
        </p:nvSpPr>
        <p:spPr>
          <a:xfrm>
            <a:off x="11457561" y="381269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B7E39EA7-FB54-24CD-8F0C-730807F89BE1}"/>
              </a:ext>
            </a:extLst>
          </p:cNvPr>
          <p:cNvSpPr txBox="1"/>
          <p:nvPr/>
        </p:nvSpPr>
        <p:spPr>
          <a:xfrm>
            <a:off x="356338" y="1643082"/>
            <a:ext cx="9907686" cy="430887"/>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200" b="1" dirty="0">
                <a:latin typeface="Times New Roman" panose="02020603050405020304" pitchFamily="18" charset="0"/>
                <a:cs typeface="Times New Roman" panose="02020603050405020304" pitchFamily="18" charset="0"/>
              </a:rPr>
              <a:t>User Study</a:t>
            </a:r>
            <a:endParaRPr lang="zh-CN" altLang="en-US" sz="2200" b="1"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DB15A587-7D79-4F8E-09D8-99CABFE30AFF}"/>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Xing J, Xia M, Zhang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Codetalker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with discrete motion prior[C]//Proceedings of the IEEE/CVF Conference on Computer Vision and Pattern Recognition. 2023: 12780-12790.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6" name="图片 5">
            <a:extLst>
              <a:ext uri="{FF2B5EF4-FFF2-40B4-BE49-F238E27FC236}">
                <a16:creationId xmlns:a16="http://schemas.microsoft.com/office/drawing/2014/main" id="{603842DE-2902-F626-98FD-3EDB8D20B636}"/>
              </a:ext>
            </a:extLst>
          </p:cNvPr>
          <p:cNvPicPr>
            <a:picLocks noChangeAspect="1"/>
          </p:cNvPicPr>
          <p:nvPr/>
        </p:nvPicPr>
        <p:blipFill>
          <a:blip r:embed="rId5"/>
          <a:stretch>
            <a:fillRect/>
          </a:stretch>
        </p:blipFill>
        <p:spPr>
          <a:xfrm>
            <a:off x="2451443" y="1516911"/>
            <a:ext cx="7211847" cy="4744112"/>
          </a:xfrm>
          <a:prstGeom prst="rect">
            <a:avLst/>
          </a:prstGeom>
        </p:spPr>
      </p:pic>
    </p:spTree>
    <p:extLst>
      <p:ext uri="{BB962C8B-B14F-4D97-AF65-F5344CB8AC3E}">
        <p14:creationId xmlns:p14="http://schemas.microsoft.com/office/powerpoint/2010/main" val="2780110041"/>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质量评估</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CEABA014-4E22-7F00-1AF1-26FEAB234667}"/>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Xing J, Xia M, Zhang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Codetalker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with discrete motion prior[C]//Proceedings of the IEEE/CVF Conference on Computer Vision and Pattern Recognition. 2023: 12780-12790.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5" name="图片 4">
            <a:extLst>
              <a:ext uri="{FF2B5EF4-FFF2-40B4-BE49-F238E27FC236}">
                <a16:creationId xmlns:a16="http://schemas.microsoft.com/office/drawing/2014/main" id="{DE35DA43-7DDC-8017-D66B-26A3D32D7003}"/>
              </a:ext>
            </a:extLst>
          </p:cNvPr>
          <p:cNvPicPr>
            <a:picLocks noChangeAspect="1"/>
          </p:cNvPicPr>
          <p:nvPr/>
        </p:nvPicPr>
        <p:blipFill>
          <a:blip r:embed="rId5"/>
          <a:stretch>
            <a:fillRect/>
          </a:stretch>
        </p:blipFill>
        <p:spPr>
          <a:xfrm>
            <a:off x="3181529" y="1537171"/>
            <a:ext cx="6130393" cy="4453419"/>
          </a:xfrm>
          <a:prstGeom prst="rect">
            <a:avLst/>
          </a:prstGeom>
        </p:spPr>
      </p:pic>
      <p:sp>
        <p:nvSpPr>
          <p:cNvPr id="9" name="文本框 8">
            <a:extLst>
              <a:ext uri="{FF2B5EF4-FFF2-40B4-BE49-F238E27FC236}">
                <a16:creationId xmlns:a16="http://schemas.microsoft.com/office/drawing/2014/main" id="{4E84F5E8-650B-A8F6-6996-29F52586CC2E}"/>
              </a:ext>
            </a:extLst>
          </p:cNvPr>
          <p:cNvSpPr txBox="1"/>
          <p:nvPr/>
        </p:nvSpPr>
        <p:spPr>
          <a:xfrm>
            <a:off x="483244" y="1643082"/>
            <a:ext cx="9907686" cy="43088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200" b="1" dirty="0">
                <a:latin typeface="Times New Roman" panose="02020603050405020304" pitchFamily="18" charset="0"/>
                <a:cs typeface="Times New Roman" panose="02020603050405020304" pitchFamily="18" charset="0"/>
              </a:rPr>
              <a:t>动画生成</a:t>
            </a:r>
          </a:p>
        </p:txBody>
      </p:sp>
    </p:spTree>
    <p:extLst>
      <p:ext uri="{BB962C8B-B14F-4D97-AF65-F5344CB8AC3E}">
        <p14:creationId xmlns:p14="http://schemas.microsoft.com/office/powerpoint/2010/main" val="3536326933"/>
      </p:ext>
    </p:ext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质量评估</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CEABA014-4E22-7F00-1AF1-26FEAB234667}"/>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Xing J, Xia M, Zhang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Codetalker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with discrete motion prior[C]//Proceedings of the IEEE/CVF Conference on Computer Vision and Pattern Recognition. 2023: 12780-12790.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6" name="图片 5">
            <a:extLst>
              <a:ext uri="{FF2B5EF4-FFF2-40B4-BE49-F238E27FC236}">
                <a16:creationId xmlns:a16="http://schemas.microsoft.com/office/drawing/2014/main" id="{D1BF1EC6-5B24-C880-7067-DF0BBB0CBB59}"/>
              </a:ext>
            </a:extLst>
          </p:cNvPr>
          <p:cNvPicPr>
            <a:picLocks noChangeAspect="1"/>
          </p:cNvPicPr>
          <p:nvPr/>
        </p:nvPicPr>
        <p:blipFill>
          <a:blip r:embed="rId5"/>
          <a:stretch>
            <a:fillRect/>
          </a:stretch>
        </p:blipFill>
        <p:spPr>
          <a:xfrm>
            <a:off x="3294170" y="1900514"/>
            <a:ext cx="5744715" cy="4225998"/>
          </a:xfrm>
          <a:prstGeom prst="rect">
            <a:avLst/>
          </a:prstGeom>
        </p:spPr>
      </p:pic>
      <p:sp>
        <p:nvSpPr>
          <p:cNvPr id="9" name="文本框 8">
            <a:extLst>
              <a:ext uri="{FF2B5EF4-FFF2-40B4-BE49-F238E27FC236}">
                <a16:creationId xmlns:a16="http://schemas.microsoft.com/office/drawing/2014/main" id="{309F48A3-475A-BE24-009F-45B11CA942D1}"/>
              </a:ext>
            </a:extLst>
          </p:cNvPr>
          <p:cNvSpPr txBox="1"/>
          <p:nvPr/>
        </p:nvSpPr>
        <p:spPr>
          <a:xfrm>
            <a:off x="483244" y="1643082"/>
            <a:ext cx="9907686" cy="43088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200" b="1" dirty="0">
                <a:latin typeface="Times New Roman" panose="02020603050405020304" pitchFamily="18" charset="0"/>
                <a:cs typeface="Times New Roman" panose="02020603050405020304" pitchFamily="18" charset="0"/>
              </a:rPr>
              <a:t>动画控制</a:t>
            </a:r>
          </a:p>
        </p:txBody>
      </p:sp>
    </p:spTree>
    <p:extLst>
      <p:ext uri="{BB962C8B-B14F-4D97-AF65-F5344CB8AC3E}">
        <p14:creationId xmlns:p14="http://schemas.microsoft.com/office/powerpoint/2010/main" val="715301269"/>
      </p:ext>
    </p:extLst>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质量评估</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CEABA014-4E22-7F00-1AF1-26FEAB234667}"/>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Xing J, Xia M, Zhang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Codetalker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with discrete motion prior[C]//Proceedings of the IEEE/CVF Conference on Computer Vision and Pattern Recognition. 2023: 12780-12790.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9" name="文本框 8">
            <a:extLst>
              <a:ext uri="{FF2B5EF4-FFF2-40B4-BE49-F238E27FC236}">
                <a16:creationId xmlns:a16="http://schemas.microsoft.com/office/drawing/2014/main" id="{309F48A3-475A-BE24-009F-45B11CA942D1}"/>
              </a:ext>
            </a:extLst>
          </p:cNvPr>
          <p:cNvSpPr txBox="1"/>
          <p:nvPr/>
        </p:nvSpPr>
        <p:spPr>
          <a:xfrm>
            <a:off x="483244" y="1643082"/>
            <a:ext cx="9907686" cy="43088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200" b="1" dirty="0">
                <a:latin typeface="Times New Roman" panose="02020603050405020304" pitchFamily="18" charset="0"/>
                <a:cs typeface="Times New Roman" panose="02020603050405020304" pitchFamily="18" charset="0"/>
              </a:rPr>
              <a:t>风格控制</a:t>
            </a:r>
          </a:p>
        </p:txBody>
      </p:sp>
      <p:pic>
        <p:nvPicPr>
          <p:cNvPr id="5" name="图片 4">
            <a:extLst>
              <a:ext uri="{FF2B5EF4-FFF2-40B4-BE49-F238E27FC236}">
                <a16:creationId xmlns:a16="http://schemas.microsoft.com/office/drawing/2014/main" id="{2B9307EE-9597-2E7C-E781-CC1B9C931474}"/>
              </a:ext>
            </a:extLst>
          </p:cNvPr>
          <p:cNvPicPr>
            <a:picLocks noChangeAspect="1"/>
          </p:cNvPicPr>
          <p:nvPr/>
        </p:nvPicPr>
        <p:blipFill>
          <a:blip r:embed="rId5"/>
          <a:stretch>
            <a:fillRect/>
          </a:stretch>
        </p:blipFill>
        <p:spPr>
          <a:xfrm>
            <a:off x="3186489" y="1708446"/>
            <a:ext cx="6029558" cy="4174310"/>
          </a:xfrm>
          <a:prstGeom prst="rect">
            <a:avLst/>
          </a:prstGeom>
        </p:spPr>
      </p:pic>
    </p:spTree>
    <p:extLst>
      <p:ext uri="{BB962C8B-B14F-4D97-AF65-F5344CB8AC3E}">
        <p14:creationId xmlns:p14="http://schemas.microsoft.com/office/powerpoint/2010/main" val="2048696372"/>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6938115"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05</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4448738" y="3043389"/>
            <a:ext cx="1767586"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结论</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778147850"/>
      </p:ext>
    </p:extLst>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1218079" cy="52322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结  论</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902680" y="1003307"/>
            <a:ext cx="10537047" cy="1363065"/>
          </a:xfrm>
          <a:prstGeom prst="rect">
            <a:avLst/>
          </a:prstGeom>
          <a:noFill/>
        </p:spPr>
        <p:txBody>
          <a:bodyPr wrap="square" rtlCol="0">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提出了</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VOCA</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，一个简单且通用的基于语音驱动的面部动画框架，适用于多种身份。在给定任意语音信号和静态角色网格的情况下，</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VOCA</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可以全自动输出逼真的角色动画。</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 name="矩形: 圆角 4">
            <a:extLst>
              <a:ext uri="{FF2B5EF4-FFF2-40B4-BE49-F238E27FC236}">
                <a16:creationId xmlns:a16="http://schemas.microsoft.com/office/drawing/2014/main" id="{EFC65057-9660-CBFF-BFCC-6EAF73C2ABBD}"/>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6" name="文本框 5">
            <a:extLst>
              <a:ext uri="{FF2B5EF4-FFF2-40B4-BE49-F238E27FC236}">
                <a16:creationId xmlns:a16="http://schemas.microsoft.com/office/drawing/2014/main" id="{C6A4B7E8-348F-8822-7FA2-7CEE168BF976}"/>
              </a:ext>
            </a:extLst>
          </p:cNvPr>
          <p:cNvSpPr txBox="1"/>
          <p:nvPr/>
        </p:nvSpPr>
        <p:spPr>
          <a:xfrm>
            <a:off x="902680" y="2323429"/>
            <a:ext cx="10537046" cy="1383264"/>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en-US" altLang="zh-CN" sz="2400" b="0" i="0" dirty="0">
                <a:solidFill>
                  <a:srgbClr val="0D0D0D"/>
                </a:solidFill>
                <a:effectLst/>
                <a:latin typeface="Times New Roman" panose="02020603050405020304" pitchFamily="18" charset="0"/>
                <a:ea typeface="宋体" panose="02010600030101010101" pitchFamily="2" charset="-122"/>
                <a:cs typeface="Times New Roman" panose="02020603050405020304" pitchFamily="18" charset="0"/>
              </a:rPr>
              <a:t>VOCA</a:t>
            </a:r>
            <a:r>
              <a:rPr lang="zh-CN" altLang="en-US" sz="2400" b="0" i="0" dirty="0">
                <a:solidFill>
                  <a:srgbClr val="0D0D0D"/>
                </a:solidFill>
                <a:effectLst/>
                <a:latin typeface="Times New Roman" panose="02020603050405020304" pitchFamily="18" charset="0"/>
                <a:ea typeface="宋体" panose="02010600030101010101" pitchFamily="2" charset="-122"/>
                <a:cs typeface="Times New Roman" panose="02020603050405020304" pitchFamily="18" charset="0"/>
              </a:rPr>
              <a:t>利用了最新的语音处理和</a:t>
            </a:r>
            <a:r>
              <a:rPr lang="en-US" altLang="zh-CN" sz="2400" b="0" i="0" dirty="0">
                <a:solidFill>
                  <a:srgbClr val="0D0D0D"/>
                </a:solidFill>
                <a:effectLst/>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b="0" i="0" dirty="0">
                <a:solidFill>
                  <a:srgbClr val="0D0D0D"/>
                </a:solidFill>
                <a:effectLst/>
                <a:latin typeface="Times New Roman" panose="02020603050405020304" pitchFamily="18" charset="0"/>
                <a:ea typeface="宋体" panose="02010600030101010101" pitchFamily="2" charset="-122"/>
                <a:cs typeface="Times New Roman" panose="02020603050405020304" pitchFamily="18" charset="0"/>
              </a:rPr>
              <a:t>面部建模技术，以实现对主体的独立性。另外，作者在自制的多主体</a:t>
            </a:r>
            <a:r>
              <a:rPr lang="en-US" altLang="zh-CN" sz="2400" b="0" i="0" dirty="0">
                <a:solidFill>
                  <a:srgbClr val="0D0D0D"/>
                </a:solidFill>
                <a:effectLst/>
                <a:latin typeface="Times New Roman" panose="02020603050405020304" pitchFamily="18" charset="0"/>
                <a:ea typeface="宋体" panose="02010600030101010101" pitchFamily="2" charset="-122"/>
                <a:cs typeface="Times New Roman" panose="02020603050405020304" pitchFamily="18" charset="0"/>
              </a:rPr>
              <a:t>4D</a:t>
            </a:r>
            <a:r>
              <a:rPr lang="zh-CN" altLang="en-US" sz="2400" b="0" i="0" dirty="0">
                <a:solidFill>
                  <a:srgbClr val="0D0D0D"/>
                </a:solidFill>
                <a:effectLst/>
                <a:latin typeface="Times New Roman" panose="02020603050405020304" pitchFamily="18" charset="0"/>
                <a:ea typeface="宋体" panose="02010600030101010101" pitchFamily="2" charset="-122"/>
                <a:cs typeface="Times New Roman" panose="02020603050405020304" pitchFamily="18" charset="0"/>
              </a:rPr>
              <a:t>面部数据集</a:t>
            </a:r>
            <a:r>
              <a:rPr lang="en-US" altLang="zh-CN" sz="2400" b="0" i="0" dirty="0">
                <a:solidFill>
                  <a:srgbClr val="0D0D0D"/>
                </a:solidFill>
                <a:effectLst/>
                <a:latin typeface="Times New Roman" panose="02020603050405020304" pitchFamily="18" charset="0"/>
                <a:ea typeface="宋体" panose="02010600030101010101" pitchFamily="2" charset="-122"/>
                <a:cs typeface="Times New Roman" panose="02020603050405020304" pitchFamily="18" charset="0"/>
              </a:rPr>
              <a:t>VOCASET</a:t>
            </a:r>
            <a:r>
              <a:rPr lang="zh-CN" altLang="en-US" sz="2400" b="0" i="0" dirty="0">
                <a:solidFill>
                  <a:srgbClr val="0D0D0D"/>
                </a:solidFill>
                <a:effectLst/>
                <a:latin typeface="Times New Roman" panose="02020603050405020304" pitchFamily="18" charset="0"/>
                <a:ea typeface="宋体" panose="02010600030101010101" pitchFamily="2" charset="-122"/>
                <a:cs typeface="Times New Roman" panose="02020603050405020304" pitchFamily="18" charset="0"/>
              </a:rPr>
              <a:t>上训练了该模型。</a:t>
            </a:r>
            <a:r>
              <a:rPr lang="en-US" altLang="zh-CN" sz="2400" b="0" i="0" dirty="0">
                <a:solidFill>
                  <a:srgbClr val="0D0D0D"/>
                </a:solidFill>
                <a:effectLst/>
                <a:latin typeface="Times New Roman" panose="02020603050405020304" pitchFamily="18" charset="0"/>
                <a:ea typeface="宋体" panose="02010600030101010101" pitchFamily="2" charset="-122"/>
                <a:cs typeface="Times New Roman" panose="02020603050405020304" pitchFamily="18" charset="0"/>
              </a:rPr>
              <a:t>VOCASET</a:t>
            </a:r>
            <a:r>
              <a:rPr lang="zh-CN" altLang="en-US" sz="2400" b="0" i="0" dirty="0">
                <a:solidFill>
                  <a:srgbClr val="0D0D0D"/>
                </a:solidFill>
                <a:effectLst/>
                <a:latin typeface="Times New Roman" panose="02020603050405020304" pitchFamily="18" charset="0"/>
                <a:ea typeface="宋体" panose="02010600030101010101" pitchFamily="2" charset="-122"/>
                <a:cs typeface="Times New Roman" panose="02020603050405020304" pitchFamily="18" charset="0"/>
              </a:rPr>
              <a:t>已公开以供研究使用。</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4D877613-C28A-E035-50AB-233E93259B8E}"/>
              </a:ext>
            </a:extLst>
          </p:cNvPr>
          <p:cNvSpPr txBox="1"/>
          <p:nvPr/>
        </p:nvSpPr>
        <p:spPr>
          <a:xfrm>
            <a:off x="902681" y="3667302"/>
            <a:ext cx="10537045" cy="1379545"/>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VOCA</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将身份因素从面部动作中分离出来，这使其能够为不同人脸模型进行动画制作，并根据主体标签进行条件化处理。另外，</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VOCA</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在各种语音来源、语言和</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面部模板上都有很好的泛化性</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538827E3-0B0D-75C3-A3EE-67D2218370F6}"/>
              </a:ext>
            </a:extLst>
          </p:cNvPr>
          <p:cNvSpPr txBox="1"/>
          <p:nvPr/>
        </p:nvSpPr>
        <p:spPr>
          <a:xfrm>
            <a:off x="902680" y="5123268"/>
            <a:ext cx="10537044" cy="93634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VOCA</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还提供了可选的动画控制参数，以改变说话风格和在动画过程中改变依赖身份的形状和头部姿态。</a:t>
            </a:r>
          </a:p>
        </p:txBody>
      </p:sp>
    </p:spTree>
    <p:extLst>
      <p:ext uri="{BB962C8B-B14F-4D97-AF65-F5344CB8AC3E}">
        <p14:creationId xmlns:p14="http://schemas.microsoft.com/office/powerpoint/2010/main" val="1819563517"/>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4">
            <a:extLst>
              <a:ext uri="{FF2B5EF4-FFF2-40B4-BE49-F238E27FC236}">
                <a16:creationId xmlns:a16="http://schemas.microsoft.com/office/drawing/2014/main" id="{BC276567-6C8C-B70B-6E45-5861646970D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nvGrpSpPr>
          <p:cNvPr id="37" name="组合 36"/>
          <p:cNvGrpSpPr/>
          <p:nvPr/>
        </p:nvGrpSpPr>
        <p:grpSpPr>
          <a:xfrm rot="15433288">
            <a:off x="2951347" y="-245645"/>
            <a:ext cx="6361278" cy="7047820"/>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6" name="组合 5"/>
          <p:cNvGrpSpPr/>
          <p:nvPr/>
        </p:nvGrpSpPr>
        <p:grpSpPr>
          <a:xfrm>
            <a:off x="-161925" y="129540"/>
            <a:ext cx="2284730" cy="636270"/>
            <a:chOff x="1984" y="111"/>
            <a:chExt cx="3598" cy="1002"/>
          </a:xfrm>
        </p:grpSpPr>
        <p:sp>
          <p:nvSpPr>
            <p:cNvPr id="3" name="任意多边形 2"/>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9" name="标题 1">
            <a:extLst>
              <a:ext uri="{FF2B5EF4-FFF2-40B4-BE49-F238E27FC236}">
                <a16:creationId xmlns:a16="http://schemas.microsoft.com/office/drawing/2014/main" id="{25E3AC34-2ED2-9BBD-9FA0-4FE5BE724D47}"/>
              </a:ext>
            </a:extLst>
          </p:cNvPr>
          <p:cNvSpPr txBox="1">
            <a:spLocks/>
          </p:cNvSpPr>
          <p:nvPr/>
        </p:nvSpPr>
        <p:spPr>
          <a:xfrm>
            <a:off x="1524000" y="1122363"/>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600" dirty="0">
                <a:latin typeface="微软雅黑" panose="020B0503020204020204" pitchFamily="34" charset="-122"/>
                <a:ea typeface="微软雅黑" panose="020B0503020204020204" pitchFamily="34" charset="-122"/>
              </a:rPr>
              <a:t>组会汇报</a:t>
            </a:r>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10" name="副标题 2">
            <a:extLst>
              <a:ext uri="{FF2B5EF4-FFF2-40B4-BE49-F238E27FC236}">
                <a16:creationId xmlns:a16="http://schemas.microsoft.com/office/drawing/2014/main" id="{876CC5B0-1860-324C-4CC2-9F8C0F4D0C6C}"/>
              </a:ext>
            </a:extLst>
          </p:cNvPr>
          <p:cNvSpPr txBox="1">
            <a:spLocks/>
          </p:cNvSpPr>
          <p:nvPr/>
        </p:nvSpPr>
        <p:spPr>
          <a:xfrm>
            <a:off x="980440" y="2489100"/>
            <a:ext cx="10597009" cy="16557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altLang="zh-CN" sz="3600" dirty="0" err="1">
                <a:solidFill>
                  <a:srgbClr val="000000"/>
                </a:solidFill>
                <a:latin typeface="微软雅黑" panose="020B0503020204020204" pitchFamily="34" charset="-122"/>
                <a:ea typeface="微软雅黑" panose="020B0503020204020204" pitchFamily="34" charset="-122"/>
                <a:cs typeface="+mj-cs"/>
              </a:rPr>
              <a:t>MeshTalk</a:t>
            </a:r>
            <a:r>
              <a:rPr lang="en-US" altLang="zh-CN" sz="3600" dirty="0">
                <a:solidFill>
                  <a:srgbClr val="000000"/>
                </a:solidFill>
                <a:latin typeface="微软雅黑" panose="020B0503020204020204" pitchFamily="34" charset="-122"/>
                <a:ea typeface="微软雅黑" panose="020B0503020204020204" pitchFamily="34" charset="-122"/>
                <a:cs typeface="+mj-cs"/>
              </a:rPr>
              <a:t>: 3D Face Animation from Speech using Cross-Modality Disentanglement</a:t>
            </a:r>
          </a:p>
        </p:txBody>
      </p:sp>
      <p:sp>
        <p:nvSpPr>
          <p:cNvPr id="11" name="文本框 10">
            <a:extLst>
              <a:ext uri="{FF2B5EF4-FFF2-40B4-BE49-F238E27FC236}">
                <a16:creationId xmlns:a16="http://schemas.microsoft.com/office/drawing/2014/main" id="{817F2E9C-CE6B-BB86-1C0B-67AB93B77810}"/>
              </a:ext>
            </a:extLst>
          </p:cNvPr>
          <p:cNvSpPr txBox="1"/>
          <p:nvPr/>
        </p:nvSpPr>
        <p:spPr>
          <a:xfrm>
            <a:off x="4385239" y="4339579"/>
            <a:ext cx="3365770" cy="523220"/>
          </a:xfrm>
          <a:prstGeom prst="rect">
            <a:avLst/>
          </a:prstGeom>
          <a:noFill/>
        </p:spPr>
        <p:txBody>
          <a:bodyPr wrap="square" rtlCol="0">
            <a:spAutoFit/>
          </a:bodyPr>
          <a:lstStyle/>
          <a:p>
            <a:pPr algn="ctr"/>
            <a:r>
              <a:rPr lang="zh-CN" altLang="en-US" sz="2800" dirty="0">
                <a:latin typeface="宋体" panose="02010600030101010101" pitchFamily="2" charset="-122"/>
                <a:ea typeface="宋体" panose="02010600030101010101" pitchFamily="2" charset="-122"/>
              </a:rPr>
              <a:t>汇报人：主田横</a:t>
            </a:r>
          </a:p>
        </p:txBody>
      </p:sp>
      <p:sp>
        <p:nvSpPr>
          <p:cNvPr id="12" name="文本框 11">
            <a:extLst>
              <a:ext uri="{FF2B5EF4-FFF2-40B4-BE49-F238E27FC236}">
                <a16:creationId xmlns:a16="http://schemas.microsoft.com/office/drawing/2014/main" id="{306A7589-762E-8AC2-5D21-16F9B83A253F}"/>
              </a:ext>
            </a:extLst>
          </p:cNvPr>
          <p:cNvSpPr txBox="1"/>
          <p:nvPr/>
        </p:nvSpPr>
        <p:spPr>
          <a:xfrm>
            <a:off x="5051721" y="5156972"/>
            <a:ext cx="2088557" cy="523220"/>
          </a:xfrm>
          <a:prstGeom prst="rect">
            <a:avLst/>
          </a:prstGeom>
          <a:noFill/>
        </p:spPr>
        <p:txBody>
          <a:bodyPr wrap="square" rtlCol="0">
            <a:spAutoFit/>
          </a:bodyPr>
          <a:lstStyle/>
          <a:p>
            <a:r>
              <a:rPr lang="en-US" altLang="zh-CN" sz="2800" dirty="0">
                <a:latin typeface="宋体" panose="02010600030101010101" pitchFamily="2" charset="-122"/>
                <a:ea typeface="宋体" panose="02010600030101010101" pitchFamily="2" charset="-122"/>
              </a:rPr>
              <a:t>2024.04.29</a:t>
            </a:r>
            <a:endParaRPr lang="zh-CN" altLang="en-US" sz="2800" dirty="0">
              <a:latin typeface="宋体" panose="02010600030101010101" pitchFamily="2" charset="-122"/>
              <a:ea typeface="宋体" panose="02010600030101010101" pitchFamily="2" charset="-122"/>
            </a:endParaRPr>
          </a:p>
        </p:txBody>
      </p:sp>
      <p:sp>
        <p:nvSpPr>
          <p:cNvPr id="13" name="文本框 12">
            <a:extLst>
              <a:ext uri="{FF2B5EF4-FFF2-40B4-BE49-F238E27FC236}">
                <a16:creationId xmlns:a16="http://schemas.microsoft.com/office/drawing/2014/main" id="{27E3685B-D2BC-795E-D94D-0AD5016FB70C}"/>
              </a:ext>
            </a:extLst>
          </p:cNvPr>
          <p:cNvSpPr txBox="1"/>
          <p:nvPr/>
        </p:nvSpPr>
        <p:spPr>
          <a:xfrm>
            <a:off x="0" y="6543228"/>
            <a:ext cx="11034056" cy="338554"/>
          </a:xfrm>
          <a:prstGeom prst="rect">
            <a:avLst/>
          </a:prstGeom>
          <a:noFill/>
        </p:spPr>
        <p:txBody>
          <a:bodyPr wrap="square" rtlCol="0">
            <a:spAutoFit/>
          </a:bodyPr>
          <a:lstStyle/>
          <a:p>
            <a:r>
              <a:rPr lang="zh-CN" altLang="en-US" sz="1600" dirty="0">
                <a:latin typeface="微软雅黑 Light" panose="020B0502040204020203" pitchFamily="34" charset="-122"/>
                <a:ea typeface="微软雅黑 Light" panose="020B0502040204020203" pitchFamily="34" charset="-122"/>
              </a:rPr>
              <a:t>文献作者：</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Richard A,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Zollhöfer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M, Wen Y, et al. </a:t>
            </a:r>
            <a:endParaRPr lang="zh-CN" altLang="en-US" sz="16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708018780"/>
      </p:ext>
    </p:extLst>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9958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no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
        <p:nvSpPr>
          <p:cNvPr id="2" name="文本框 1"/>
          <p:cNvSpPr txBox="1"/>
          <p:nvPr/>
        </p:nvSpPr>
        <p:spPr>
          <a:xfrm>
            <a:off x="2989080" y="2133295"/>
            <a:ext cx="1955165" cy="2123658"/>
          </a:xfrm>
          <a:prstGeom prst="rect">
            <a:avLst/>
          </a:prstGeom>
          <a:noFill/>
        </p:spPr>
        <p:txBody>
          <a:bodyPr wrap="square" rtlCol="0">
            <a:spAutoFit/>
          </a:bodyPr>
          <a:lstStyle/>
          <a:p>
            <a:r>
              <a:rPr lang="zh-CN" altLang="en-US" sz="6600" b="1" dirty="0">
                <a:latin typeface="微软雅黑" panose="020B0503020204020204" charset="-122"/>
                <a:ea typeface="微软雅黑" panose="020B0503020204020204" charset="-122"/>
              </a:rPr>
              <a:t>目</a:t>
            </a:r>
            <a:r>
              <a:rPr lang="en-US" altLang="zh-CN" sz="6600" b="1" dirty="0">
                <a:latin typeface="微软雅黑" panose="020B0503020204020204" charset="-122"/>
                <a:ea typeface="微软雅黑" panose="020B0503020204020204" charset="-122"/>
              </a:rPr>
              <a:t> </a:t>
            </a:r>
            <a:r>
              <a:rPr lang="zh-CN" altLang="en-US" sz="6600" b="1" dirty="0">
                <a:latin typeface="微软雅黑" panose="020B0503020204020204" charset="-122"/>
                <a:ea typeface="微软雅黑" panose="020B0503020204020204" charset="-122"/>
              </a:rPr>
              <a:t>录</a:t>
            </a:r>
          </a:p>
        </p:txBody>
      </p:sp>
      <p:sp>
        <p:nvSpPr>
          <p:cNvPr id="6" name="文本框 5"/>
          <p:cNvSpPr txBox="1"/>
          <p:nvPr/>
        </p:nvSpPr>
        <p:spPr>
          <a:xfrm>
            <a:off x="5188585" y="1088390"/>
            <a:ext cx="4121150" cy="4769485"/>
          </a:xfrm>
          <a:prstGeom prst="rect">
            <a:avLst/>
          </a:prstGeom>
          <a:noFill/>
        </p:spPr>
        <p:txBody>
          <a:bodyPr wrap="square" rtlCol="0">
            <a:spAutoFit/>
          </a:bodyPr>
          <a:lstStyle/>
          <a:p>
            <a:r>
              <a:rPr lang="zh-CN" altLang="en-US" sz="2800" b="1" dirty="0">
                <a:effectLst/>
                <a:latin typeface="微软雅黑" panose="020B0503020204020204" charset="-122"/>
                <a:ea typeface="微软雅黑" panose="020B0503020204020204" charset="-122"/>
              </a:rPr>
              <a:t>一、研究背景</a:t>
            </a:r>
            <a:endParaRPr lang="en-US" altLang="zh-CN" sz="2800" b="1" dirty="0">
              <a:latin typeface="微软雅黑" panose="020B0503020204020204" charset="-122"/>
              <a:ea typeface="微软雅黑" panose="020B0503020204020204" charset="-122"/>
            </a:endParaRPr>
          </a:p>
          <a:p>
            <a:endParaRPr lang="en-US" altLang="zh-CN"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rPr>
              <a:t>二</a:t>
            </a:r>
            <a:r>
              <a:rPr lang="zh-CN" altLang="en-US" sz="2800" b="1" dirty="0">
                <a:latin typeface="微软雅黑" panose="020B0503020204020204" charset="-122"/>
                <a:ea typeface="微软雅黑" panose="020B0503020204020204" charset="-122"/>
              </a:rPr>
              <a:t>、文章创新点</a:t>
            </a:r>
            <a:endParaRPr lang="en-US" altLang="zh-CN" sz="2800" b="1" dirty="0">
              <a:latin typeface="微软雅黑" panose="020B0503020204020204" charset="-122"/>
              <a:ea typeface="微软雅黑" panose="020B0503020204020204" charset="-122"/>
            </a:endParaRPr>
          </a:p>
          <a:p>
            <a:endParaRPr lang="zh-CN" altLang="en-US"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sym typeface="+mn-ea"/>
              </a:rPr>
              <a:t>三、研究内容</a:t>
            </a:r>
            <a:endParaRPr lang="en-US" altLang="zh-CN" sz="2800" b="1" dirty="0">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四、实验和结果分析</a:t>
            </a:r>
          </a:p>
          <a:p>
            <a:endParaRPr lang="zh-CN" altLang="en-US" sz="2800" b="1" dirty="0">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五、结论</a:t>
            </a:r>
            <a:endParaRPr lang="en-US" altLang="zh-CN" sz="2800" b="1" dirty="0">
              <a:effectLst/>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endParaRPr>
          </a:p>
          <a:p>
            <a:endParaRPr lang="zh-CN" altLang="en-US" sz="2400" b="1" dirty="0">
              <a:effectLst/>
              <a:latin typeface="微软雅黑" panose="020B0503020204020204" charset="-122"/>
              <a:ea typeface="微软雅黑" panose="020B0503020204020204" charset="-122"/>
            </a:endParaRPr>
          </a:p>
        </p:txBody>
      </p:sp>
      <p:sp>
        <p:nvSpPr>
          <p:cNvPr id="10" name="文本框 9"/>
          <p:cNvSpPr txBox="1"/>
          <p:nvPr/>
        </p:nvSpPr>
        <p:spPr>
          <a:xfrm rot="5400000">
            <a:off x="1347470" y="2953385"/>
            <a:ext cx="5718175" cy="768350"/>
          </a:xfrm>
          <a:prstGeom prst="rect">
            <a:avLst/>
          </a:prstGeom>
          <a:noFill/>
        </p:spPr>
        <p:txBody>
          <a:bodyPr wrap="square" rtlCol="0" anchor="t">
            <a:spAutoFit/>
          </a:bodyPr>
          <a:lstStyle/>
          <a:p>
            <a:pPr algn="ctr"/>
            <a:r>
              <a:rPr lang="en-US" altLang="zh-CN" sz="4400">
                <a:solidFill>
                  <a:schemeClr val="tx1"/>
                </a:solidFill>
                <a:latin typeface="黑体" panose="02010609060101010101" charset="-122"/>
                <a:ea typeface="黑体" panose="02010609060101010101" charset="-122"/>
                <a:sym typeface="+mn-ea"/>
              </a:rPr>
              <a:t>contents</a:t>
            </a:r>
          </a:p>
        </p:txBody>
      </p:sp>
      <p:grpSp>
        <p:nvGrpSpPr>
          <p:cNvPr id="7" name="组合 6">
            <a:extLst>
              <a:ext uri="{FF2B5EF4-FFF2-40B4-BE49-F238E27FC236}">
                <a16:creationId xmlns:a16="http://schemas.microsoft.com/office/drawing/2014/main" id="{8E5E0ACD-AD5F-F7BA-B3C9-151492733725}"/>
              </a:ext>
            </a:extLst>
          </p:cNvPr>
          <p:cNvGrpSpPr/>
          <p:nvPr/>
        </p:nvGrpSpPr>
        <p:grpSpPr>
          <a:xfrm>
            <a:off x="-161925" y="129540"/>
            <a:ext cx="2284730" cy="636270"/>
            <a:chOff x="1984" y="111"/>
            <a:chExt cx="3598" cy="1002"/>
          </a:xfrm>
        </p:grpSpPr>
        <p:sp>
          <p:nvSpPr>
            <p:cNvPr id="11" name="任意多边形 2">
              <a:extLst>
                <a:ext uri="{FF2B5EF4-FFF2-40B4-BE49-F238E27FC236}">
                  <a16:creationId xmlns:a16="http://schemas.microsoft.com/office/drawing/2014/main" id="{871B6213-5CFD-C660-6D81-CA64EA31EDFD}"/>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77F7C4E8-BAE6-26EC-430F-9489CE0F808F}"/>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4" name="矩形: 圆角 4">
            <a:extLst>
              <a:ext uri="{FF2B5EF4-FFF2-40B4-BE49-F238E27FC236}">
                <a16:creationId xmlns:a16="http://schemas.microsoft.com/office/drawing/2014/main" id="{F87A37DE-1E61-5B2D-DD15-1AFDA49DF754}"/>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1336605928"/>
      </p:ext>
    </p:extLst>
  </p:cSld>
  <p:clrMapOvr>
    <a:masterClrMapping/>
  </p:clrMapOvr>
  <p:transition>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01</a:t>
            </a:r>
            <a:endParaRPr kumimoji="0" lang="zh-CN" altLang="en-US"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algn="dist"/>
            <a:r>
              <a:rPr lang="zh-CN" altLang="en-US" sz="4000" b="1" dirty="0">
                <a:effectLst/>
                <a:latin typeface="微软雅黑" panose="020B0503020204020204" charset="-122"/>
                <a:ea typeface="微软雅黑" panose="020B0503020204020204" charset="-122"/>
                <a:sym typeface="+mn-ea"/>
              </a:rPr>
              <a:t>研究背景</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2726978389"/>
      </p:ext>
    </p:extLst>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5435600" cy="521970"/>
          </a:xfrm>
          <a:prstGeom prst="rect">
            <a:avLst/>
          </a:prstGeom>
          <a:noFill/>
        </p:spPr>
        <p:txBody>
          <a:bodyPr wrap="square" rtlCol="0">
            <a:spAutoFit/>
          </a:bodyPr>
          <a:lstStyle/>
          <a:p>
            <a:r>
              <a:rPr lang="zh-CN" altLang="en-US" sz="2800" b="1" dirty="0">
                <a:solidFill>
                  <a:srgbClr val="4472C4"/>
                </a:solidFill>
                <a:effectLst/>
                <a:latin typeface="微软雅黑" panose="020B0503020204020204" charset="-122"/>
                <a:ea typeface="微软雅黑" panose="020B0503020204020204" charset="-122"/>
                <a:sym typeface="+mn-ea"/>
              </a:rPr>
              <a:t>研 究 背 景</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880955" y="794957"/>
            <a:ext cx="10801964" cy="584775"/>
          </a:xfrm>
          <a:prstGeom prst="rect">
            <a:avLst/>
          </a:prstGeom>
          <a:noFill/>
        </p:spPr>
        <p:txBody>
          <a:bodyPr wrap="square" rtlCol="0">
            <a:spAutoFit/>
          </a:bodyPr>
          <a:lstStyle/>
          <a:p>
            <a:pPr marL="285750" indent="-285750">
              <a:buFont typeface="Wingdings" panose="05000000000000000000" pitchFamily="2" charset="2"/>
              <a:buChar char="u"/>
            </a:pPr>
            <a:r>
              <a:rPr lang="zh-CN" altLang="en-US" sz="3200" dirty="0">
                <a:latin typeface="Times New Roman" panose="02020603050405020304" pitchFamily="18" charset="0"/>
                <a:ea typeface="微软雅黑" panose="020B0503020204020204" pitchFamily="34" charset="-122"/>
                <a:cs typeface="Times New Roman" panose="02020603050405020304" pitchFamily="18" charset="0"/>
              </a:rPr>
              <a:t>过去的工作及其存在的问题：</a:t>
            </a:r>
            <a:endParaRPr lang="en-US" altLang="zh-CN" sz="3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27434488-41B7-4280-418B-AA1E4F513237}"/>
              </a:ext>
            </a:extLst>
          </p:cNvPr>
          <p:cNvSpPr txBox="1"/>
          <p:nvPr/>
        </p:nvSpPr>
        <p:spPr>
          <a:xfrm>
            <a:off x="1372779" y="1590444"/>
            <a:ext cx="9427069" cy="4435830"/>
          </a:xfrm>
          <a:prstGeom prst="rect">
            <a:avLst/>
          </a:prstGeom>
          <a:noFill/>
        </p:spPr>
        <p:txBody>
          <a:bodyPr wrap="square">
            <a:spAutoFit/>
          </a:bodyPr>
          <a:lstStyle/>
          <a:p>
            <a:pPr indent="457200">
              <a:lnSpc>
                <a:spcPct val="120000"/>
              </a:lnSpc>
              <a:spcBef>
                <a:spcPts val="1000"/>
              </a:spcBef>
            </a:pP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对于语音驱动生成完整的</a:t>
            </a: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3D</a:t>
            </a: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面部的动画序列这一领域，现有的方法存在以下几个问题：</a:t>
            </a:r>
            <a:endParaRPr lang="en-US" altLang="zh-CN" sz="2800" kern="100" dirty="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20000"/>
              </a:lnSpc>
              <a:spcBef>
                <a:spcPts val="1000"/>
              </a:spcBef>
            </a:pP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）上半部分面部动画僵硬，不能准确模拟共同发音效果，从而影响了生成结果的自然性</a:t>
            </a:r>
            <a:endParaRPr lang="en-US" altLang="zh-CN" sz="2800" kern="100" dirty="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20000"/>
              </a:lnSpc>
              <a:spcBef>
                <a:spcPts val="1000"/>
              </a:spcBef>
            </a:pP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）现有方法大多依赖于特定人物的模型，这限制了它们的泛化性能。并且，大多数现有技术无法在不依赖特定人物数据的情况下生成真实感强的面部动画，这在实际应用中缺少灵活性。。</a:t>
            </a:r>
          </a:p>
        </p:txBody>
      </p:sp>
    </p:spTree>
    <p:extLst>
      <p:ext uri="{BB962C8B-B14F-4D97-AF65-F5344CB8AC3E}">
        <p14:creationId xmlns:p14="http://schemas.microsoft.com/office/powerpoint/2010/main" val="55069714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487420" y="21355"/>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02870" y="918077"/>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Discrete Facial Motion Space</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7779BC2-A274-EA9A-227B-98CB0C6153CD}"/>
                  </a:ext>
                </a:extLst>
              </p:cNvPr>
              <p:cNvSpPr txBox="1"/>
              <p:nvPr/>
            </p:nvSpPr>
            <p:spPr>
              <a:xfrm>
                <a:off x="365205" y="1461868"/>
                <a:ext cx="11461589" cy="1073884"/>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量化自编码器的训练损失：</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spcBef>
                    <a:spcPts val="500"/>
                  </a:spcBef>
                  <a:spcAft>
                    <a:spcPts val="300"/>
                  </a:spcAft>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𝑉𝑄</m:t>
                          </m:r>
                        </m:sub>
                      </m:s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Pr>
                        <m:e>
                          <m:d>
                            <m:dPr>
                              <m:begChr m:val="‖"/>
                              <m:endChr m:val="‖"/>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𝑀</m:t>
                                  </m:r>
                                </m:e>
                                <m:sub>
                                  <m:r>
                                    <a:rPr lang="en-US" altLang="zh-CN" sz="2400" i="1">
                                      <a:latin typeface="Cambria Math" panose="02040503050406030204" pitchFamily="18" charset="0"/>
                                    </a:rPr>
                                    <m:t>1:</m:t>
                                  </m:r>
                                  <m:r>
                                    <a:rPr lang="en-US" altLang="zh-CN" sz="2400" i="1">
                                      <a:latin typeface="Cambria Math" panose="02040503050406030204" pitchFamily="18" charset="0"/>
                                    </a:rPr>
                                    <m:t>𝑇</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acc>
                                    <m:accPr>
                                      <m:chr m:val="̂"/>
                                      <m:ctrlPr>
                                        <a:rPr lang="en-US" altLang="zh-CN" sz="2400" i="1" smtClean="0">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400" i="1">
                                          <a:latin typeface="Cambria Math" panose="02040503050406030204" pitchFamily="18" charset="0"/>
                                        </a:rPr>
                                        <m:t>𝑀</m:t>
                                      </m:r>
                                    </m:e>
                                  </m:acc>
                                </m:e>
                                <m:sub>
                                  <m:r>
                                    <a:rPr lang="en-US" altLang="zh-CN" sz="2400" i="1">
                                      <a:latin typeface="Cambria Math" panose="02040503050406030204" pitchFamily="18" charset="0"/>
                                    </a:rPr>
                                    <m:t>1:</m:t>
                                  </m:r>
                                  <m:r>
                                    <a:rPr lang="en-US" altLang="zh-CN" sz="2400" i="1">
                                      <a:latin typeface="Cambria Math" panose="02040503050406030204" pitchFamily="18" charset="0"/>
                                    </a:rPr>
                                    <m:t>𝑇</m:t>
                                  </m:r>
                                </m:sub>
                              </m:sSub>
                            </m:e>
                          </m:d>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SupPr>
                        <m:e>
                          <m:d>
                            <m:dPr>
                              <m:begChr m:val="‖"/>
                              <m:endChr m:val="‖"/>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𝑠𝑔</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acc>
                                    <m:accPr>
                                      <m:chr m:val="̂"/>
                                      <m:ctrlPr>
                                        <a:rPr lang="zh-CN" altLang="en-US" sz="2400" i="1">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400" i="1">
                                          <a:latin typeface="Cambria Math" panose="02040503050406030204" pitchFamily="18" charset="0"/>
                                          <a:ea typeface="宋体" panose="02010600030101010101" pitchFamily="2" charset="-122"/>
                                          <a:cs typeface="Times New Roman" panose="02020603050405020304" pitchFamily="18" charset="0"/>
                                        </a:rPr>
                                        <m:t>𝑍</m:t>
                                      </m:r>
                                    </m:e>
                                  </m:acc>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i="1">
                                      <a:latin typeface="Cambria Math" panose="02040503050406030204" pitchFamily="18" charset="0"/>
                                      <a:ea typeface="宋体" panose="02010600030101010101" pitchFamily="2" charset="-122"/>
                                      <a:cs typeface="Times New Roman" panose="02020603050405020304" pitchFamily="18" charset="0"/>
                                    </a:rPr>
                                    <m:t>𝑍</m:t>
                                  </m:r>
                                </m:e>
                                <m:sub>
                                  <m:r>
                                    <a:rPr lang="en-US" altLang="zh-CN" sz="2400" i="1">
                                      <a:latin typeface="Cambria Math" panose="02040503050406030204" pitchFamily="18" charset="0"/>
                                      <a:ea typeface="宋体" panose="02010600030101010101" pitchFamily="2" charset="-122"/>
                                      <a:cs typeface="Times New Roman" panose="02020603050405020304" pitchFamily="18" charset="0"/>
                                    </a:rPr>
                                    <m:t>𝑞</m:t>
                                  </m:r>
                                </m:sub>
                              </m:sSub>
                            </m:e>
                          </m:d>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2</m:t>
                          </m:r>
                        </m:sub>
                        <m:sup>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2</m:t>
                          </m:r>
                        </m:sup>
                      </m:sSubSup>
                      <m: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m:t>
                      </m:r>
                      <m:r>
                        <a:rPr lang="zh-CN" altLang="en-US" sz="2400" b="0" i="1" smtClean="0">
                          <a:latin typeface="Cambria Math" panose="02040503050406030204" pitchFamily="18" charset="0"/>
                          <a:ea typeface="宋体" panose="02010600030101010101" pitchFamily="2" charset="-122"/>
                          <a:cs typeface="Times New Roman" panose="02020603050405020304" pitchFamily="18" charset="0"/>
                        </a:rPr>
                        <m:t>𝛽</m:t>
                      </m:r>
                      <m:sSubSup>
                        <m:sSubSup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bSupPr>
                        <m:e>
                          <m:d>
                            <m:dPr>
                              <m:begChr m:val="‖"/>
                              <m:endChr m:val="‖"/>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dPr>
                            <m:e>
                              <m:acc>
                                <m:accPr>
                                  <m:chr m:val="̂"/>
                                  <m:ctrlPr>
                                    <a:rPr lang="zh-CN" altLang="en-US" sz="2400" i="1">
                                      <a:latin typeface="Cambria Math" panose="02040503050406030204" pitchFamily="18" charset="0"/>
                                    </a:rPr>
                                  </m:ctrlPr>
                                </m:accPr>
                                <m:e>
                                  <m:r>
                                    <a:rPr lang="en-US" altLang="zh-CN" sz="2400" i="1">
                                      <a:latin typeface="Cambria Math" panose="02040503050406030204" pitchFamily="18" charset="0"/>
                                    </a:rPr>
                                    <m:t>𝑍</m:t>
                                  </m:r>
                                </m:e>
                              </m:acc>
                              <m:r>
                                <a:rPr lang="en-US" altLang="zh-CN" sz="2400" b="0" i="1" smtClean="0">
                                  <a:latin typeface="Cambria Math" panose="020405030504060302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𝑠𝑔</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𝑍</m:t>
                                      </m:r>
                                    </m:e>
                                    <m:sub>
                                      <m:r>
                                        <a:rPr lang="en-US" altLang="zh-CN" sz="2400" i="1">
                                          <a:latin typeface="Cambria Math" panose="02040503050406030204" pitchFamily="18" charset="0"/>
                                        </a:rPr>
                                        <m:t>𝑞</m:t>
                                      </m:r>
                                    </m:sub>
                                  </m:sSub>
                                </m:e>
                              </m:d>
                            </m:e>
                          </m:d>
                        </m:e>
                        <m:sub>
                          <m:r>
                            <a:rPr lang="en-US" altLang="zh-CN" sz="2400" i="1">
                              <a:latin typeface="Cambria Math" panose="02040503050406030204" pitchFamily="18" charset="0"/>
                              <a:ea typeface="宋体" panose="02010600030101010101" pitchFamily="2" charset="-122"/>
                              <a:cs typeface="Times New Roman" panose="02020603050405020304" pitchFamily="18" charset="0"/>
                            </a:rPr>
                            <m:t>2</m:t>
                          </m:r>
                        </m:sub>
                        <m:sup>
                          <m:r>
                            <a:rPr lang="en-US" altLang="zh-CN" sz="2400" i="1">
                              <a:latin typeface="Cambria Math" panose="02040503050406030204" pitchFamily="18" charset="0"/>
                              <a:ea typeface="宋体" panose="02010600030101010101" pitchFamily="2" charset="-122"/>
                              <a:cs typeface="Times New Roman" panose="02020603050405020304" pitchFamily="18" charset="0"/>
                            </a:rPr>
                            <m:t>2</m:t>
                          </m:r>
                        </m:sup>
                      </m:sSubSup>
                    </m:oMath>
                  </m:oMathPara>
                </a14:m>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E7779BC2-A274-EA9A-227B-98CB0C6153CD}"/>
                  </a:ext>
                </a:extLst>
              </p:cNvPr>
              <p:cNvSpPr txBox="1">
                <a:spLocks noRot="1" noChangeAspect="1" noMove="1" noResize="1" noEditPoints="1" noAdjustHandles="1" noChangeArrowheads="1" noChangeShapeType="1" noTextEdit="1"/>
              </p:cNvSpPr>
              <p:nvPr/>
            </p:nvSpPr>
            <p:spPr>
              <a:xfrm>
                <a:off x="365205" y="1461868"/>
                <a:ext cx="11461589" cy="1073884"/>
              </a:xfrm>
              <a:prstGeom prst="rect">
                <a:avLst/>
              </a:prstGeom>
              <a:blipFill>
                <a:blip r:embed="rId5"/>
                <a:stretch>
                  <a:fillRect l="-372" t="-4545"/>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A1AFBFCE-C277-9B26-B2E4-427A333FBE20}"/>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Xing J, Xia M, Zhang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Codetalker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with discrete motion prior[C]//Proceedings of the IEEE/CVF Conference on Computer Vision and Pattern Recognition. 2023: 12780-12790.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5" name="文本框 4">
            <a:extLst>
              <a:ext uri="{FF2B5EF4-FFF2-40B4-BE49-F238E27FC236}">
                <a16:creationId xmlns:a16="http://schemas.microsoft.com/office/drawing/2014/main" id="{C25AF8CC-D5FD-7BFF-1309-577F982DADD7}"/>
              </a:ext>
            </a:extLst>
          </p:cNvPr>
          <p:cNvSpPr txBox="1"/>
          <p:nvPr/>
        </p:nvSpPr>
        <p:spPr>
          <a:xfrm>
            <a:off x="11575524" y="212681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2" name="文本框 11">
            <a:extLst>
              <a:ext uri="{FF2B5EF4-FFF2-40B4-BE49-F238E27FC236}">
                <a16:creationId xmlns:a16="http://schemas.microsoft.com/office/drawing/2014/main" id="{9424F68A-8123-135C-02E6-07044F2D06C9}"/>
              </a:ext>
            </a:extLst>
          </p:cNvPr>
          <p:cNvSpPr txBox="1"/>
          <p:nvPr/>
        </p:nvSpPr>
        <p:spPr>
          <a:xfrm>
            <a:off x="11575523" y="397920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6" name="图片 5">
            <a:extLst>
              <a:ext uri="{FF2B5EF4-FFF2-40B4-BE49-F238E27FC236}">
                <a16:creationId xmlns:a16="http://schemas.microsoft.com/office/drawing/2014/main" id="{114BF722-4715-852C-90EA-485989D53DCB}"/>
              </a:ext>
            </a:extLst>
          </p:cNvPr>
          <p:cNvPicPr>
            <a:picLocks noChangeAspect="1"/>
          </p:cNvPicPr>
          <p:nvPr/>
        </p:nvPicPr>
        <p:blipFill>
          <a:blip r:embed="rId6"/>
          <a:stretch>
            <a:fillRect/>
          </a:stretch>
        </p:blipFill>
        <p:spPr>
          <a:xfrm>
            <a:off x="784770" y="2677915"/>
            <a:ext cx="10293869" cy="3550067"/>
          </a:xfrm>
          <a:prstGeom prst="rect">
            <a:avLst/>
          </a:prstGeom>
        </p:spPr>
      </p:pic>
      <p:sp>
        <p:nvSpPr>
          <p:cNvPr id="3" name="文本框 2">
            <a:extLst>
              <a:ext uri="{FF2B5EF4-FFF2-40B4-BE49-F238E27FC236}">
                <a16:creationId xmlns:a16="http://schemas.microsoft.com/office/drawing/2014/main" id="{7CB0A347-75C4-0199-1295-0046540803D4}"/>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dirty="0" err="1">
                <a:solidFill>
                  <a:srgbClr val="4472C4"/>
                </a:solidFill>
                <a:latin typeface="微软雅黑" panose="020B0503020204020204" charset="-122"/>
                <a:ea typeface="微软雅黑" panose="020B0503020204020204" charset="-122"/>
                <a:sym typeface="+mn-ea"/>
              </a:rPr>
              <a:t>CodeBook</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Tree>
    <p:extLst>
      <p:ext uri="{BB962C8B-B14F-4D97-AF65-F5344CB8AC3E}">
        <p14:creationId xmlns:p14="http://schemas.microsoft.com/office/powerpoint/2010/main" val="2183890054"/>
      </p:ext>
    </p:extLst>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02</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文章创新点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1221950128"/>
      </p:ext>
    </p:extLst>
  </p:cSld>
  <p:clrMapOvr>
    <a:masterClrMapping/>
  </p:clrMapOvr>
  <p:transition>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文章</a:t>
            </a:r>
            <a:r>
              <a:rPr lang="zh-CN" altLang="en-US" sz="2800" b="1" dirty="0">
                <a:solidFill>
                  <a:srgbClr val="4472C4"/>
                </a:solidFill>
                <a:effectLst/>
                <a:latin typeface="微软雅黑" panose="020B0503020204020204" charset="-122"/>
                <a:ea typeface="微软雅黑" panose="020B0503020204020204" charset="-122"/>
                <a:sym typeface="+mn-ea"/>
              </a:rPr>
              <a:t>创新点</a:t>
            </a:r>
          </a:p>
        </p:txBody>
      </p:sp>
      <p:sp>
        <p:nvSpPr>
          <p:cNvPr id="9" name="文本框 8"/>
          <p:cNvSpPr txBox="1"/>
          <p:nvPr>
            <p:custDataLst>
              <p:tags r:id="rId1"/>
            </p:custDataLst>
          </p:nvPr>
        </p:nvSpPr>
        <p:spPr>
          <a:xfrm>
            <a:off x="867390" y="1075143"/>
            <a:ext cx="2231390" cy="584775"/>
          </a:xfrm>
          <a:prstGeom prst="rect">
            <a:avLst/>
          </a:prstGeom>
          <a:noFill/>
        </p:spPr>
        <p:txBody>
          <a:bodyPr wrap="square" rtlCol="0">
            <a:spAutoFit/>
          </a:bodyPr>
          <a:lstStyle/>
          <a:p>
            <a:pPr marL="457200" indent="-457200">
              <a:buFont typeface="微软雅黑" panose="020B0503020204020204" pitchFamily="34" charset="-122"/>
              <a:buChar char="★"/>
            </a:pPr>
            <a:r>
              <a:rPr lang="zh-CN" altLang="en-US" sz="3200" b="1" dirty="0">
                <a:latin typeface="微软雅黑" panose="020B0503020204020204" charset="-122"/>
                <a:ea typeface="微软雅黑" panose="020B0503020204020204" charset="-122"/>
              </a:rPr>
              <a:t>创新点：</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0" name="文本框 9">
            <a:extLst>
              <a:ext uri="{FF2B5EF4-FFF2-40B4-BE49-F238E27FC236}">
                <a16:creationId xmlns:a16="http://schemas.microsoft.com/office/drawing/2014/main" id="{7FCF3FD4-98DD-F089-23EB-120F6AA5E18C}"/>
              </a:ext>
            </a:extLst>
          </p:cNvPr>
          <p:cNvSpPr txBox="1"/>
          <p:nvPr/>
        </p:nvSpPr>
        <p:spPr>
          <a:xfrm>
            <a:off x="1401215" y="1720374"/>
            <a:ext cx="9882744" cy="1130246"/>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提出了一种新的音频驱动的面部动画生成方法，该方法可以对整个人脸进行高度逼真的运动合成。</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51DC7B48-255B-8981-6279-E64FBD6DBD50}"/>
              </a:ext>
            </a:extLst>
          </p:cNvPr>
          <p:cNvSpPr txBox="1"/>
          <p:nvPr/>
        </p:nvSpPr>
        <p:spPr>
          <a:xfrm>
            <a:off x="1401216" y="2882821"/>
            <a:ext cx="9882743" cy="1130246"/>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该方法学习了一种新颖的面部动画分类潜在空间，它解耦了音频相关和音频不相关的信息，以实现高度精准的面部表情合成。</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CEDE94F6-A1DC-71CC-55D6-8FFAFF894BA6}"/>
              </a:ext>
            </a:extLst>
          </p:cNvPr>
          <p:cNvSpPr txBox="1"/>
          <p:nvPr/>
        </p:nvSpPr>
        <p:spPr>
          <a:xfrm>
            <a:off x="1401216" y="4045268"/>
            <a:ext cx="9882743" cy="1113766"/>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通过自回归采样策略结合时间模型，本方法不仅能精确重现嘴唇运动，还能合成眼睛和眉毛等与音频无关的面部部分的合理动画。</a:t>
            </a:r>
            <a:endParaRPr lang="en-US" altLang="zh-CN" sz="2400" dirty="0">
              <a:latin typeface="宋体" panose="02010600030101010101" pitchFamily="2" charset="-122"/>
              <a:ea typeface="宋体" panose="02010600030101010101" pitchFamily="2" charset="-122"/>
            </a:endParaRPr>
          </a:p>
        </p:txBody>
      </p:sp>
      <p:sp>
        <p:nvSpPr>
          <p:cNvPr id="5" name="文本框 4">
            <a:extLst>
              <a:ext uri="{FF2B5EF4-FFF2-40B4-BE49-F238E27FC236}">
                <a16:creationId xmlns:a16="http://schemas.microsoft.com/office/drawing/2014/main" id="{F1E1335B-77CB-B9CA-22D3-D744361D101E}"/>
              </a:ext>
            </a:extLst>
          </p:cNvPr>
          <p:cNvSpPr txBox="1"/>
          <p:nvPr/>
        </p:nvSpPr>
        <p:spPr>
          <a:xfrm>
            <a:off x="1401216" y="5191236"/>
            <a:ext cx="9882743" cy="1137812"/>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与现有的面部动画技术相比，该方法能够适应未见过的身份，即能够通用于任意用户，不受特定训练数据的限制。</a:t>
            </a:r>
            <a:endParaRPr lang="en-US" altLang="zh-CN"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878554812"/>
      </p:ext>
    </p:extLst>
  </p:cSld>
  <p:clrMapOvr>
    <a:masterClrMapping/>
  </p:clrMapOvr>
  <p:transition>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03</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研究内容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2298343023"/>
      </p:ext>
    </p:extLst>
  </p:cSld>
  <p:clrMapOvr>
    <a:masterClrMapping/>
  </p:clrMapOvr>
  <p:transition>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28E42987-F0BF-2FE6-E546-1362DD707089}"/>
              </a:ext>
            </a:extLst>
          </p:cNvPr>
          <p:cNvPicPr>
            <a:picLocks noChangeAspect="1"/>
          </p:cNvPicPr>
          <p:nvPr/>
        </p:nvPicPr>
        <p:blipFill>
          <a:blip r:embed="rId5"/>
          <a:stretch>
            <a:fillRect/>
          </a:stretch>
        </p:blipFill>
        <p:spPr>
          <a:xfrm>
            <a:off x="1615994" y="1231790"/>
            <a:ext cx="9168664" cy="4999861"/>
          </a:xfrm>
          <a:prstGeom prst="rect">
            <a:avLst/>
          </a:prstGeom>
        </p:spPr>
      </p:pic>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p:cNvSpPr txBox="1"/>
          <p:nvPr>
            <p:custDataLst>
              <p:tags r:id="rId1"/>
            </p:custDataLst>
          </p:nvPr>
        </p:nvSpPr>
        <p:spPr>
          <a:xfrm>
            <a:off x="267364" y="1064201"/>
            <a:ext cx="301399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整体框架：</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463141" y="364898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9168234B-46B8-30E2-D208-C01114D049FE}"/>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Richard A,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Zollhöfer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M, Wen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Meshtalk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3d face animation from speech using cross-modality disentanglement[C]// Proceedings of the IEEE/CVF International Conference on Computer Vision. 2021: 1173-1182.</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848775860"/>
      </p:ext>
    </p:extLst>
  </p:cSld>
  <p:clrMapOvr>
    <a:masterClrMapping/>
  </p:clrMapOvr>
  <p:transition>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1430" y="956691"/>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en-US" altLang="zh-CN" sz="3200" b="1" i="0" dirty="0">
                <a:solidFill>
                  <a:srgbClr val="0D0D0D"/>
                </a:solidFill>
                <a:effectLst/>
                <a:highlight>
                  <a:srgbClr val="FFFFFF"/>
                </a:highlight>
                <a:latin typeface="Times New Roman" panose="02020603050405020304" pitchFamily="18" charset="0"/>
                <a:cs typeface="Times New Roman" panose="02020603050405020304" pitchFamily="18" charset="0"/>
              </a:rPr>
              <a:t>Modeling and Learning the Expression Space</a:t>
            </a:r>
            <a:endParaRPr kumimoji="0" lang="zh-CN" altLang="en-US" sz="32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9" name="文本框 18">
            <a:extLst>
              <a:ext uri="{FF2B5EF4-FFF2-40B4-BE49-F238E27FC236}">
                <a16:creationId xmlns:a16="http://schemas.microsoft.com/office/drawing/2014/main" id="{A3F4EA59-2A3C-86A5-E037-59CA0692B794}"/>
              </a:ext>
            </a:extLst>
          </p:cNvPr>
          <p:cNvSpPr txBox="1"/>
          <p:nvPr/>
        </p:nvSpPr>
        <p:spPr>
          <a:xfrm>
            <a:off x="11725623" y="261916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4" name="文本框 23">
            <a:extLst>
              <a:ext uri="{FF2B5EF4-FFF2-40B4-BE49-F238E27FC236}">
                <a16:creationId xmlns:a16="http://schemas.microsoft.com/office/drawing/2014/main" id="{C7927173-114E-D04C-6D9D-1E469EB04292}"/>
              </a:ext>
            </a:extLst>
          </p:cNvPr>
          <p:cNvSpPr txBox="1"/>
          <p:nvPr/>
        </p:nvSpPr>
        <p:spPr>
          <a:xfrm>
            <a:off x="11754203" y="528456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 name="文本框 2">
            <a:extLst>
              <a:ext uri="{FF2B5EF4-FFF2-40B4-BE49-F238E27FC236}">
                <a16:creationId xmlns:a16="http://schemas.microsoft.com/office/drawing/2014/main" id="{17DF146D-D98B-A17E-4F80-7DC43EAEDE00}"/>
              </a:ext>
            </a:extLst>
          </p:cNvPr>
          <p:cNvSpPr txBox="1"/>
          <p:nvPr/>
        </p:nvSpPr>
        <p:spPr>
          <a:xfrm>
            <a:off x="11672125" y="184374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7779BC2-A274-EA9A-227B-98CB0C6153CD}"/>
                  </a:ext>
                </a:extLst>
              </p:cNvPr>
              <p:cNvSpPr txBox="1"/>
              <p:nvPr/>
            </p:nvSpPr>
            <p:spPr>
              <a:xfrm>
                <a:off x="293058" y="1693125"/>
                <a:ext cx="11432566" cy="983987"/>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输入</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面部网格和语音片段</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b="0" dirty="0">
                    <a:solidFill>
                      <a:srgbClr val="0D0D0D"/>
                    </a:solidFill>
                    <a:effectLst/>
                    <a:highlight>
                      <a:srgbClr val="FFFFFF"/>
                    </a:highlight>
                  </a:rPr>
                  <a:t> </a:t>
                </a:r>
                <a:r>
                  <a:rPr lang="zh-CN" altLang="en-US" b="0" dirty="0">
                    <a:solidFill>
                      <a:srgbClr val="0D0D0D"/>
                    </a:solidFill>
                    <a:effectLst/>
                    <a:highlight>
                      <a:srgbClr val="FFFFFF"/>
                    </a:highlight>
                  </a:rPr>
                  <a:t>设</a:t>
                </a:r>
                <a14:m>
                  <m:oMath xmlns:m="http://schemas.openxmlformats.org/officeDocument/2006/math">
                    <m:sSub>
                      <m:sSubPr>
                        <m:ctrlPr>
                          <a:rPr lang="en-US" altLang="zh-CN" b="0" i="1" smtClean="0">
                            <a:solidFill>
                              <a:srgbClr val="0D0D0D"/>
                            </a:solidFill>
                            <a:effectLst/>
                            <a:highlight>
                              <a:srgbClr val="FFFFFF"/>
                            </a:highlight>
                            <a:latin typeface="Cambria Math" panose="02040503050406030204" pitchFamily="18" charset="0"/>
                          </a:rPr>
                        </m:ctrlPr>
                      </m:sSubPr>
                      <m:e>
                        <m:r>
                          <a:rPr lang="en-US" altLang="zh-CN" b="0" i="1" smtClean="0">
                            <a:solidFill>
                              <a:srgbClr val="0D0D0D"/>
                            </a:solidFill>
                            <a:effectLst/>
                            <a:highlight>
                              <a:srgbClr val="FFFFFF"/>
                            </a:highlight>
                            <a:latin typeface="Cambria Math" panose="02040503050406030204" pitchFamily="18" charset="0"/>
                          </a:rPr>
                          <m:t>𝑥</m:t>
                        </m:r>
                      </m:e>
                      <m:sub>
                        <m:r>
                          <a:rPr lang="en-US" altLang="zh-CN" b="0" i="1" smtClean="0">
                            <a:solidFill>
                              <a:srgbClr val="0D0D0D"/>
                            </a:solidFill>
                            <a:effectLst/>
                            <a:highlight>
                              <a:srgbClr val="FFFFFF"/>
                            </a:highlight>
                            <a:latin typeface="Cambria Math" panose="02040503050406030204" pitchFamily="18" charset="0"/>
                          </a:rPr>
                          <m:t>1:</m:t>
                        </m:r>
                        <m:r>
                          <a:rPr lang="en-US" altLang="zh-CN" b="0" i="1" smtClean="0">
                            <a:solidFill>
                              <a:srgbClr val="0D0D0D"/>
                            </a:solidFill>
                            <a:effectLst/>
                            <a:highlight>
                              <a:srgbClr val="FFFFFF"/>
                            </a:highlight>
                            <a:latin typeface="Cambria Math" panose="02040503050406030204" pitchFamily="18" charset="0"/>
                          </a:rPr>
                          <m:t>𝑇</m:t>
                        </m:r>
                      </m:sub>
                    </m:sSub>
                    <m:r>
                      <a:rPr lang="en-US" altLang="zh-CN" b="0" i="1" smtClean="0">
                        <a:solidFill>
                          <a:srgbClr val="0D0D0D"/>
                        </a:solidFill>
                        <a:effectLst/>
                        <a:highlight>
                          <a:srgbClr val="FFFFFF"/>
                        </a:highlight>
                        <a:latin typeface="Cambria Math" panose="02040503050406030204" pitchFamily="18" charset="0"/>
                      </a:rPr>
                      <m:t>=</m:t>
                    </m:r>
                    <m:d>
                      <m:dPr>
                        <m:ctrlPr>
                          <a:rPr lang="en-US" altLang="zh-CN" b="0" i="1" smtClean="0">
                            <a:solidFill>
                              <a:srgbClr val="0D0D0D"/>
                            </a:solidFill>
                            <a:effectLst/>
                            <a:highlight>
                              <a:srgbClr val="FFFFFF"/>
                            </a:highlight>
                            <a:latin typeface="Cambria Math" panose="02040503050406030204" pitchFamily="18" charset="0"/>
                          </a:rPr>
                        </m:ctrlPr>
                      </m:dPr>
                      <m:e>
                        <m:sSub>
                          <m:sSubPr>
                            <m:ctrlPr>
                              <a:rPr lang="en-US" altLang="zh-CN" b="0" i="1" smtClean="0">
                                <a:solidFill>
                                  <a:srgbClr val="0D0D0D"/>
                                </a:solidFill>
                                <a:effectLst/>
                                <a:highlight>
                                  <a:srgbClr val="FFFFFF"/>
                                </a:highlight>
                                <a:latin typeface="Cambria Math" panose="02040503050406030204" pitchFamily="18" charset="0"/>
                              </a:rPr>
                            </m:ctrlPr>
                          </m:sSubPr>
                          <m:e>
                            <m:r>
                              <a:rPr lang="en-US" altLang="zh-CN" b="0" i="1" smtClean="0">
                                <a:solidFill>
                                  <a:srgbClr val="0D0D0D"/>
                                </a:solidFill>
                                <a:effectLst/>
                                <a:highlight>
                                  <a:srgbClr val="FFFFFF"/>
                                </a:highlight>
                                <a:latin typeface="Cambria Math" panose="02040503050406030204" pitchFamily="18" charset="0"/>
                              </a:rPr>
                              <m:t>𝑥</m:t>
                            </m:r>
                          </m:e>
                          <m:sub>
                            <m:r>
                              <a:rPr lang="en-US" altLang="zh-CN" b="0" i="1" smtClean="0">
                                <a:solidFill>
                                  <a:srgbClr val="0D0D0D"/>
                                </a:solidFill>
                                <a:effectLst/>
                                <a:highlight>
                                  <a:srgbClr val="FFFFFF"/>
                                </a:highlight>
                                <a:latin typeface="Cambria Math" panose="02040503050406030204" pitchFamily="18" charset="0"/>
                              </a:rPr>
                              <m:t>1</m:t>
                            </m:r>
                          </m:sub>
                        </m:sSub>
                        <m:r>
                          <a:rPr lang="en-US" altLang="zh-CN" b="0" i="1" smtClean="0">
                            <a:solidFill>
                              <a:srgbClr val="0D0D0D"/>
                            </a:solidFill>
                            <a:effectLst/>
                            <a:highlight>
                              <a:srgbClr val="FFFFFF"/>
                            </a:highlight>
                            <a:latin typeface="Cambria Math" panose="02040503050406030204" pitchFamily="18" charset="0"/>
                          </a:rPr>
                          <m:t>,…,</m:t>
                        </m:r>
                        <m:sSub>
                          <m:sSubPr>
                            <m:ctrlPr>
                              <a:rPr lang="en-US" altLang="zh-CN" i="1">
                                <a:solidFill>
                                  <a:srgbClr val="0D0D0D"/>
                                </a:solidFill>
                                <a:highlight>
                                  <a:srgbClr val="FFFFFF"/>
                                </a:highlight>
                                <a:latin typeface="Cambria Math" panose="02040503050406030204" pitchFamily="18" charset="0"/>
                              </a:rPr>
                            </m:ctrlPr>
                          </m:sSubPr>
                          <m:e>
                            <m:r>
                              <a:rPr lang="en-US" altLang="zh-CN" b="0" i="1" smtClean="0">
                                <a:solidFill>
                                  <a:srgbClr val="0D0D0D"/>
                                </a:solidFill>
                                <a:highlight>
                                  <a:srgbClr val="FFFFFF"/>
                                </a:highlight>
                                <a:latin typeface="Cambria Math" panose="02040503050406030204" pitchFamily="18" charset="0"/>
                              </a:rPr>
                              <m:t>𝑥</m:t>
                            </m:r>
                          </m:e>
                          <m:sub>
                            <m:r>
                              <a:rPr lang="en-US" altLang="zh-CN" b="0" i="1" smtClean="0">
                                <a:solidFill>
                                  <a:srgbClr val="0D0D0D"/>
                                </a:solidFill>
                                <a:highlight>
                                  <a:srgbClr val="FFFFFF"/>
                                </a:highlight>
                                <a:latin typeface="Cambria Math" panose="02040503050406030204" pitchFamily="18" charset="0"/>
                              </a:rPr>
                              <m:t>𝑇</m:t>
                            </m:r>
                          </m:sub>
                        </m:sSub>
                      </m:e>
                    </m:d>
                    <m:r>
                      <a:rPr lang="en-US" altLang="zh-CN" b="0" i="1" smtClean="0">
                        <a:solidFill>
                          <a:srgbClr val="0D0D0D"/>
                        </a:solidFill>
                        <a:highlight>
                          <a:srgbClr val="FFFFFF"/>
                        </a:highlight>
                        <a:latin typeface="Cambria Math" panose="02040503050406030204" pitchFamily="18" charset="0"/>
                      </a:rPr>
                      <m:t> </m:t>
                    </m:r>
                  </m:oMath>
                </a14:m>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每个</a:t>
                </a:r>
                <a14:m>
                  <m:oMath xmlns:m="http://schemas.openxmlformats.org/officeDocument/2006/math">
                    <m:sSub>
                      <m:sSubPr>
                        <m:ctrlPr>
                          <a:rPr lang="en-US" altLang="zh-CN" i="1">
                            <a:solidFill>
                              <a:srgbClr val="0D0D0D"/>
                            </a:solidFill>
                            <a:highlight>
                              <a:srgbClr val="FFFFFF"/>
                            </a:highlight>
                            <a:latin typeface="Cambria Math" panose="02040503050406030204" pitchFamily="18" charset="0"/>
                          </a:rPr>
                        </m:ctrlPr>
                      </m:sSubPr>
                      <m:e>
                        <m:r>
                          <a:rPr lang="en-US" altLang="zh-CN" i="1">
                            <a:solidFill>
                              <a:srgbClr val="0D0D0D"/>
                            </a:solidFill>
                            <a:highlight>
                              <a:srgbClr val="FFFFFF"/>
                            </a:highlight>
                            <a:latin typeface="Cambria Math" panose="02040503050406030204" pitchFamily="18" charset="0"/>
                          </a:rPr>
                          <m:t>𝑥</m:t>
                        </m:r>
                      </m:e>
                      <m:sub>
                        <m:r>
                          <a:rPr lang="en-US" altLang="zh-CN" b="0" i="1" smtClean="0">
                            <a:solidFill>
                              <a:srgbClr val="0D0D0D"/>
                            </a:solidFill>
                            <a:highlight>
                              <a:srgbClr val="FFFFFF"/>
                            </a:highlight>
                            <a:latin typeface="Cambria Math" panose="02040503050406030204" pitchFamily="18" charset="0"/>
                          </a:rPr>
                          <m:t>𝑡</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是由</a:t>
                </a:r>
                <a14:m>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𝑉</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个顶点组成的面部网格，表示为</a:t>
                </a:r>
                <a14:m>
                  <m:oMath xmlns:m="http://schemas.openxmlformats.org/officeDocument/2006/math">
                    <m:sSup>
                      <m:sSup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𝑅</m:t>
                        </m:r>
                      </m:e>
                      <m:sup>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𝑉</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×3</m:t>
                        </m:r>
                      </m:sup>
                    </m:s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的矩阵，语音数据</a:t>
                </a:r>
                <a14:m>
                  <m:oMath xmlns:m="http://schemas.openxmlformats.org/officeDocument/2006/math">
                    <m:sSub>
                      <m:sSubPr>
                        <m:ctrlPr>
                          <a:rPr lang="en-US" altLang="zh-CN" i="1">
                            <a:solidFill>
                              <a:srgbClr val="0D0D0D"/>
                            </a:solidFill>
                            <a:highlight>
                              <a:srgbClr val="FFFFFF"/>
                            </a:highlight>
                            <a:latin typeface="Cambria Math" panose="02040503050406030204" pitchFamily="18" charset="0"/>
                          </a:rPr>
                        </m:ctrlPr>
                      </m:sSubPr>
                      <m:e>
                        <m:r>
                          <a:rPr lang="en-US" altLang="zh-CN" b="0" i="1" smtClean="0">
                            <a:solidFill>
                              <a:srgbClr val="0D0D0D"/>
                            </a:solidFill>
                            <a:highlight>
                              <a:srgbClr val="FFFFFF"/>
                            </a:highlight>
                            <a:latin typeface="Cambria Math" panose="02040503050406030204" pitchFamily="18" charset="0"/>
                          </a:rPr>
                          <m:t>𝑎</m:t>
                        </m:r>
                      </m:e>
                      <m:sub>
                        <m:r>
                          <a:rPr lang="en-US" altLang="zh-CN" i="1">
                            <a:solidFill>
                              <a:srgbClr val="0D0D0D"/>
                            </a:solidFill>
                            <a:highlight>
                              <a:srgbClr val="FFFFFF"/>
                            </a:highlight>
                            <a:latin typeface="Cambria Math" panose="02040503050406030204" pitchFamily="18" charset="0"/>
                          </a:rPr>
                          <m:t>1:</m:t>
                        </m:r>
                        <m:r>
                          <a:rPr lang="en-US" altLang="zh-CN" i="1">
                            <a:solidFill>
                              <a:srgbClr val="0D0D0D"/>
                            </a:solidFill>
                            <a:highlight>
                              <a:srgbClr val="FFFFFF"/>
                            </a:highlight>
                            <a:latin typeface="Cambria Math" panose="02040503050406030204" pitchFamily="18" charset="0"/>
                          </a:rPr>
                          <m:t>𝑇</m:t>
                        </m:r>
                      </m:sub>
                    </m:sSub>
                    <m:r>
                      <a:rPr lang="en-US" altLang="zh-CN" i="1">
                        <a:solidFill>
                          <a:srgbClr val="0D0D0D"/>
                        </a:solidFill>
                        <a:highlight>
                          <a:srgbClr val="FFFFFF"/>
                        </a:highlight>
                        <a:latin typeface="Cambria Math" panose="02040503050406030204" pitchFamily="18" charset="0"/>
                      </a:rPr>
                      <m:t>=</m:t>
                    </m:r>
                    <m:d>
                      <m:dPr>
                        <m:ctrlPr>
                          <a:rPr lang="en-US" altLang="zh-CN" i="1">
                            <a:solidFill>
                              <a:srgbClr val="0D0D0D"/>
                            </a:solidFill>
                            <a:highlight>
                              <a:srgbClr val="FFFFFF"/>
                            </a:highlight>
                            <a:latin typeface="Cambria Math" panose="02040503050406030204" pitchFamily="18" charset="0"/>
                          </a:rPr>
                        </m:ctrlPr>
                      </m:dPr>
                      <m:e>
                        <m:sSub>
                          <m:sSubPr>
                            <m:ctrlPr>
                              <a:rPr lang="en-US" altLang="zh-CN" i="1">
                                <a:solidFill>
                                  <a:srgbClr val="0D0D0D"/>
                                </a:solidFill>
                                <a:highlight>
                                  <a:srgbClr val="FFFFFF"/>
                                </a:highlight>
                                <a:latin typeface="Cambria Math" panose="02040503050406030204" pitchFamily="18" charset="0"/>
                              </a:rPr>
                            </m:ctrlPr>
                          </m:sSubPr>
                          <m:e>
                            <m:r>
                              <a:rPr lang="en-US" altLang="zh-CN" b="0" i="1" smtClean="0">
                                <a:solidFill>
                                  <a:srgbClr val="0D0D0D"/>
                                </a:solidFill>
                                <a:highlight>
                                  <a:srgbClr val="FFFFFF"/>
                                </a:highlight>
                                <a:latin typeface="Cambria Math" panose="02040503050406030204" pitchFamily="18" charset="0"/>
                              </a:rPr>
                              <m:t>𝑎</m:t>
                            </m:r>
                          </m:e>
                          <m:sub>
                            <m:r>
                              <a:rPr lang="en-US" altLang="zh-CN" i="1">
                                <a:solidFill>
                                  <a:srgbClr val="0D0D0D"/>
                                </a:solidFill>
                                <a:highlight>
                                  <a:srgbClr val="FFFFFF"/>
                                </a:highlight>
                                <a:latin typeface="Cambria Math" panose="02040503050406030204" pitchFamily="18" charset="0"/>
                              </a:rPr>
                              <m:t>1</m:t>
                            </m:r>
                          </m:sub>
                        </m:sSub>
                        <m:r>
                          <a:rPr lang="en-US" altLang="zh-CN" i="1">
                            <a:solidFill>
                              <a:srgbClr val="0D0D0D"/>
                            </a:solidFill>
                            <a:highlight>
                              <a:srgbClr val="FFFFFF"/>
                            </a:highlight>
                            <a:latin typeface="Cambria Math" panose="02040503050406030204" pitchFamily="18" charset="0"/>
                          </a:rPr>
                          <m:t>,…,</m:t>
                        </m:r>
                        <m:sSub>
                          <m:sSubPr>
                            <m:ctrlPr>
                              <a:rPr lang="en-US" altLang="zh-CN" i="1" smtClean="0">
                                <a:solidFill>
                                  <a:srgbClr val="0D0D0D"/>
                                </a:solidFill>
                                <a:highlight>
                                  <a:srgbClr val="FFFFFF"/>
                                </a:highlight>
                                <a:latin typeface="Cambria Math" panose="02040503050406030204" pitchFamily="18" charset="0"/>
                              </a:rPr>
                            </m:ctrlPr>
                          </m:sSubPr>
                          <m:e>
                            <m:r>
                              <a:rPr lang="en-US" altLang="zh-CN" b="0" i="1" smtClean="0">
                                <a:solidFill>
                                  <a:srgbClr val="0D0D0D"/>
                                </a:solidFill>
                                <a:highlight>
                                  <a:srgbClr val="FFFFFF"/>
                                </a:highlight>
                                <a:latin typeface="Cambria Math" panose="02040503050406030204" pitchFamily="18" charset="0"/>
                              </a:rPr>
                              <m:t>𝑎</m:t>
                            </m:r>
                          </m:e>
                          <m:sub>
                            <m:r>
                              <a:rPr lang="en-US" altLang="zh-CN" i="1">
                                <a:solidFill>
                                  <a:srgbClr val="0D0D0D"/>
                                </a:solidFill>
                                <a:highlight>
                                  <a:srgbClr val="FFFFFF"/>
                                </a:highlight>
                                <a:latin typeface="Cambria Math" panose="02040503050406030204" pitchFamily="18" charset="0"/>
                              </a:rPr>
                              <m:t>𝑇</m:t>
                            </m:r>
                          </m:sub>
                        </m:sSub>
                      </m:e>
                    </m:d>
                  </m:oMath>
                </a14:m>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每个</a:t>
                </a:r>
                <a14:m>
                  <m:oMath xmlns:m="http://schemas.openxmlformats.org/officeDocument/2006/math">
                    <m:sSub>
                      <m:sSubPr>
                        <m:ctrlPr>
                          <a:rPr lang="en-US" altLang="zh-CN" i="1">
                            <a:solidFill>
                              <a:srgbClr val="0D0D0D"/>
                            </a:solidFill>
                            <a:highlight>
                              <a:srgbClr val="FFFFFF"/>
                            </a:highlight>
                            <a:latin typeface="Cambria Math" panose="02040503050406030204" pitchFamily="18" charset="0"/>
                          </a:rPr>
                        </m:ctrlPr>
                      </m:sSubPr>
                      <m:e>
                        <m:r>
                          <a:rPr lang="en-US" altLang="zh-CN" b="0" i="1" smtClean="0">
                            <a:solidFill>
                              <a:srgbClr val="0D0D0D"/>
                            </a:solidFill>
                            <a:highlight>
                              <a:srgbClr val="FFFFFF"/>
                            </a:highlight>
                            <a:latin typeface="Cambria Math" panose="02040503050406030204" pitchFamily="18" charset="0"/>
                          </a:rPr>
                          <m:t>𝑎</m:t>
                        </m:r>
                      </m:e>
                      <m:sub>
                        <m:r>
                          <a:rPr lang="en-US" altLang="zh-CN" i="1">
                            <a:solidFill>
                              <a:srgbClr val="0D0D0D"/>
                            </a:solidFill>
                            <a:highlight>
                              <a:srgbClr val="FFFFFF"/>
                            </a:highlight>
                            <a:latin typeface="Cambria Math" panose="02040503050406030204" pitchFamily="18" charset="0"/>
                          </a:rPr>
                          <m:t>𝑡</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包含</a:t>
                </a:r>
                <a:r>
                  <a:rPr lang="en-US" altLang="zh-CN" dirty="0">
                    <a:latin typeface="Times New Roman" panose="02020603050405020304" pitchFamily="18" charset="0"/>
                    <a:ea typeface="宋体" panose="02010600030101010101" pitchFamily="2" charset="-122"/>
                    <a:cs typeface="Times New Roman" panose="02020603050405020304" pitchFamily="18" charset="0"/>
                  </a:rPr>
                  <a:t>D</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个样本，可表示为</a:t>
                </a:r>
                <a14:m>
                  <m:oMath xmlns:m="http://schemas.openxmlformats.org/officeDocument/2006/math">
                    <m:sSup>
                      <m:sSup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i="1">
                            <a:latin typeface="Cambria Math" panose="02040503050406030204" pitchFamily="18" charset="0"/>
                            <a:ea typeface="宋体" panose="02010600030101010101" pitchFamily="2" charset="-122"/>
                            <a:cs typeface="Times New Roman" panose="02020603050405020304" pitchFamily="18" charset="0"/>
                          </a:rPr>
                          <m:t>𝑅</m:t>
                        </m:r>
                      </m:e>
                      <m:sup>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𝐷</m:t>
                        </m:r>
                      </m:sup>
                    </m:s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的矩阵。此外，模型输入还包括一个模板网格</a:t>
                </a:r>
                <a14:m>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pitchFamily="18" charset="0"/>
                      </a:rPr>
                      <m:t>h</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i="1">
                            <a:latin typeface="Cambria Math" panose="02040503050406030204" pitchFamily="18" charset="0"/>
                            <a:ea typeface="宋体" panose="02010600030101010101" pitchFamily="2" charset="-122"/>
                            <a:cs typeface="Times New Roman" panose="02020603050405020304" pitchFamily="18" charset="0"/>
                          </a:rPr>
                          <m:t>𝑅</m:t>
                        </m:r>
                      </m:e>
                      <m:sup>
                        <m:r>
                          <a:rPr lang="en-US" altLang="zh-CN" i="1">
                            <a:latin typeface="Cambria Math" panose="02040503050406030204" pitchFamily="18" charset="0"/>
                            <a:ea typeface="宋体" panose="02010600030101010101" pitchFamily="2" charset="-122"/>
                            <a:cs typeface="Times New Roman" panose="02020603050405020304" pitchFamily="18" charset="0"/>
                          </a:rPr>
                          <m:t>𝑉</m:t>
                        </m:r>
                        <m:r>
                          <a:rPr lang="en-US" altLang="zh-CN" i="1">
                            <a:latin typeface="Cambria Math" panose="02040503050406030204" pitchFamily="18" charset="0"/>
                            <a:ea typeface="Cambria Math" panose="02040503050406030204" pitchFamily="18" charset="0"/>
                            <a:cs typeface="Times New Roman" panose="02020603050405020304" pitchFamily="18" charset="0"/>
                          </a:rPr>
                          <m:t>×3</m:t>
                        </m:r>
                      </m:sup>
                    </m:sSup>
                  </m:oMath>
                </a14:m>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p:txBody>
          </p:sp>
        </mc:Choice>
        <mc:Fallback xmlns="">
          <p:sp>
            <p:nvSpPr>
              <p:cNvPr id="8" name="文本框 7">
                <a:extLst>
                  <a:ext uri="{FF2B5EF4-FFF2-40B4-BE49-F238E27FC236}">
                    <a16:creationId xmlns:a16="http://schemas.microsoft.com/office/drawing/2014/main" id="{E7779BC2-A274-EA9A-227B-98CB0C6153CD}"/>
                  </a:ext>
                </a:extLst>
              </p:cNvPr>
              <p:cNvSpPr txBox="1">
                <a:spLocks noRot="1" noChangeAspect="1" noMove="1" noResize="1" noEditPoints="1" noAdjustHandles="1" noChangeArrowheads="1" noChangeShapeType="1" noTextEdit="1"/>
              </p:cNvSpPr>
              <p:nvPr/>
            </p:nvSpPr>
            <p:spPr>
              <a:xfrm>
                <a:off x="293058" y="1693125"/>
                <a:ext cx="11432566" cy="983987"/>
              </a:xfrm>
              <a:prstGeom prst="rect">
                <a:avLst/>
              </a:prstGeom>
              <a:blipFill>
                <a:blip r:embed="rId5"/>
                <a:stretch>
                  <a:fillRect l="-320" t="-4969" r="-480" b="-9317"/>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0559F01E-65A8-E196-38B8-AD0BB5D8B59C}"/>
              </a:ext>
            </a:extLst>
          </p:cNvPr>
          <p:cNvSpPr txBox="1"/>
          <p:nvPr/>
        </p:nvSpPr>
        <p:spPr>
          <a:xfrm>
            <a:off x="204470" y="1399054"/>
            <a:ext cx="11250830" cy="400110"/>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Overview</a:t>
            </a:r>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0C2F7AED-01DD-C24E-5354-D97A940B3FDC}"/>
                  </a:ext>
                </a:extLst>
              </p:cNvPr>
              <p:cNvSpPr txBox="1"/>
              <p:nvPr/>
            </p:nvSpPr>
            <p:spPr>
              <a:xfrm>
                <a:off x="263241" y="2581341"/>
                <a:ext cx="11773397" cy="1018933"/>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潜在空间的构建</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：为了确保分类潜在空间具有高度的表达能力，该空间需要足够大。因此，为了避免单个潜在分类层的类别数𝐶过大变得不可行，我们采用了𝐻个潜在分类头，每个头是 𝐶方式分类的，使得潜在空间的配置数</a:t>
                </a:r>
                <a14:m>
                  <m:oMath xmlns:m="http://schemas.openxmlformats.org/officeDocument/2006/math">
                    <m:sSup>
                      <m:sSup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𝐶</m:t>
                        </m:r>
                      </m:e>
                      <m:sup>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𝐻</m:t>
                        </m:r>
                      </m:sup>
                    </m:sSup>
                    <m:r>
                      <a:rPr lang="en-US" altLang="zh-CN" b="0" i="1" smtClean="0">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，从而在𝐻增加时指数级增长。在本文中，作者设定 𝐶</a:t>
                </a:r>
                <a:r>
                  <a:rPr lang="en-US" altLang="zh-CN" dirty="0">
                    <a:latin typeface="Times New Roman" panose="02020603050405020304" pitchFamily="18" charset="0"/>
                    <a:ea typeface="宋体" panose="02010600030101010101" pitchFamily="2" charset="-122"/>
                    <a:cs typeface="Times New Roman" panose="02020603050405020304" pitchFamily="18" charset="0"/>
                  </a:rPr>
                  <a:t>=128</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 𝐻</a:t>
                </a:r>
                <a:r>
                  <a:rPr lang="en-US" altLang="zh-CN" dirty="0">
                    <a:latin typeface="Times New Roman" panose="02020603050405020304" pitchFamily="18" charset="0"/>
                    <a:ea typeface="宋体" panose="02010600030101010101" pitchFamily="2" charset="-122"/>
                    <a:cs typeface="Times New Roman" panose="02020603050405020304" pitchFamily="18" charset="0"/>
                  </a:rPr>
                  <a:t>=64</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26" name="文本框 25">
                <a:extLst>
                  <a:ext uri="{FF2B5EF4-FFF2-40B4-BE49-F238E27FC236}">
                    <a16:creationId xmlns:a16="http://schemas.microsoft.com/office/drawing/2014/main" id="{0C2F7AED-01DD-C24E-5354-D97A940B3FDC}"/>
                  </a:ext>
                </a:extLst>
              </p:cNvPr>
              <p:cNvSpPr txBox="1">
                <a:spLocks noRot="1" noChangeAspect="1" noMove="1" noResize="1" noEditPoints="1" noAdjustHandles="1" noChangeArrowheads="1" noChangeShapeType="1" noTextEdit="1"/>
              </p:cNvSpPr>
              <p:nvPr/>
            </p:nvSpPr>
            <p:spPr>
              <a:xfrm>
                <a:off x="263241" y="2581341"/>
                <a:ext cx="11773397" cy="1018933"/>
              </a:xfrm>
              <a:prstGeom prst="rect">
                <a:avLst/>
              </a:prstGeom>
              <a:blipFill>
                <a:blip r:embed="rId6"/>
                <a:stretch>
                  <a:fillRect l="-311" t="-4167" r="-259" b="-4762"/>
                </a:stretch>
              </a:blipFill>
            </p:spPr>
            <p:txBody>
              <a:bodyPr/>
              <a:lstStyle/>
              <a:p>
                <a:r>
                  <a:rPr lang="zh-CN" altLang="en-US">
                    <a:noFill/>
                  </a:rPr>
                  <a:t> </a:t>
                </a:r>
              </a:p>
            </p:txBody>
          </p:sp>
        </mc:Fallback>
      </mc:AlternateContent>
      <p:grpSp>
        <p:nvGrpSpPr>
          <p:cNvPr id="28" name="组合 27">
            <a:extLst>
              <a:ext uri="{FF2B5EF4-FFF2-40B4-BE49-F238E27FC236}">
                <a16:creationId xmlns:a16="http://schemas.microsoft.com/office/drawing/2014/main" id="{261371FB-D30D-4044-BC5A-D6930870F1A0}"/>
              </a:ext>
            </a:extLst>
          </p:cNvPr>
          <p:cNvGrpSpPr/>
          <p:nvPr/>
        </p:nvGrpSpPr>
        <p:grpSpPr>
          <a:xfrm>
            <a:off x="204470" y="3559829"/>
            <a:ext cx="11782922" cy="1846079"/>
            <a:chOff x="294475" y="3641491"/>
            <a:chExt cx="11488447" cy="1846079"/>
          </a:xfrm>
        </p:grpSpPr>
        <p:grpSp>
          <p:nvGrpSpPr>
            <p:cNvPr id="27" name="组合 26">
              <a:extLst>
                <a:ext uri="{FF2B5EF4-FFF2-40B4-BE49-F238E27FC236}">
                  <a16:creationId xmlns:a16="http://schemas.microsoft.com/office/drawing/2014/main" id="{47D23C3B-2FDC-BE6A-6654-029DD680C31C}"/>
                </a:ext>
              </a:extLst>
            </p:cNvPr>
            <p:cNvGrpSpPr/>
            <p:nvPr/>
          </p:nvGrpSpPr>
          <p:grpSpPr>
            <a:xfrm>
              <a:off x="351777" y="3641491"/>
              <a:ext cx="11373845" cy="744193"/>
              <a:chOff x="351777" y="3641491"/>
              <a:chExt cx="11373845" cy="744193"/>
            </a:xfrm>
          </p:grpSpPr>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CCBA96A8-6CAA-D349-8E1E-F96294628C74}"/>
                      </a:ext>
                    </a:extLst>
                  </p:cNvPr>
                  <p:cNvSpPr txBox="1"/>
                  <p:nvPr/>
                </p:nvSpPr>
                <p:spPr>
                  <a:xfrm>
                    <a:off x="351777" y="3641491"/>
                    <a:ext cx="11373845" cy="372153"/>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编码器的设计与功能</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rgbClr val="0D0D0D"/>
                        </a:solidFill>
                        <a:highlight>
                          <a:srgbClr val="FFFFFF"/>
                        </a:highlight>
                        <a:latin typeface="Times New Roman" panose="02020603050405020304" pitchFamily="18" charset="0"/>
                        <a:ea typeface="宋体" panose="02010600030101010101" pitchFamily="2" charset="-122"/>
                        <a:cs typeface="Times New Roman" panose="02020603050405020304" pitchFamily="18" charset="0"/>
                      </a:rPr>
                      <a:t>编码器 </a:t>
                    </a:r>
                    <a14:m>
                      <m:oMath xmlns:m="http://schemas.openxmlformats.org/officeDocument/2006/math">
                        <m:acc>
                          <m:accPr>
                            <m:chr m:val="̃"/>
                            <m:ctrlPr>
                              <a:rPr lang="zh-CN" altLang="en-US" i="1" smtClean="0">
                                <a:solidFill>
                                  <a:srgbClr val="0D0D0D"/>
                                </a:solidFill>
                                <a:highlight>
                                  <a:srgbClr val="FFFFFF"/>
                                </a:highlight>
                                <a:latin typeface="Cambria Math" panose="02040503050406030204" pitchFamily="18" charset="0"/>
                              </a:rPr>
                            </m:ctrlPr>
                          </m:accPr>
                          <m:e>
                            <m:r>
                              <a:rPr lang="zh-CN" altLang="en-US" i="1" smtClean="0">
                                <a:solidFill>
                                  <a:srgbClr val="0D0D0D"/>
                                </a:solidFill>
                                <a:highlight>
                                  <a:srgbClr val="FFFFFF"/>
                                </a:highlight>
                                <a:latin typeface="Cambria Math" panose="02040503050406030204" pitchFamily="18" charset="0"/>
                              </a:rPr>
                              <m:t>𝜖</m:t>
                            </m:r>
                          </m:e>
                        </m:acc>
                        <m:r>
                          <a:rPr lang="zh-CN" altLang="en-US" i="1">
                            <a:solidFill>
                              <a:srgbClr val="0D0D0D"/>
                            </a:solidFill>
                            <a:highlight>
                              <a:srgbClr val="FFFFFF"/>
                            </a:highlight>
                            <a:latin typeface="Cambria Math" panose="02040503050406030204" pitchFamily="18" charset="0"/>
                          </a:rPr>
                          <m:t>将</m:t>
                        </m:r>
                      </m:oMath>
                    </a14:m>
                    <a:r>
                      <a:rPr lang="zh-CN" altLang="en-US" dirty="0">
                        <a:solidFill>
                          <a:srgbClr val="0D0D0D"/>
                        </a:solidFill>
                        <a:highlight>
                          <a:srgbClr val="FFFFFF"/>
                        </a:highlight>
                        <a:latin typeface="Times New Roman" panose="02020603050405020304" pitchFamily="18" charset="0"/>
                        <a:ea typeface="宋体" panose="02010600030101010101" pitchFamily="2" charset="-122"/>
                        <a:cs typeface="Times New Roman" panose="02020603050405020304" pitchFamily="18" charset="0"/>
                      </a:rPr>
                      <a:t>所有音频序列和动画面部网格序列映射到 𝑇</a:t>
                    </a:r>
                    <a:r>
                      <a:rPr lang="en-US" altLang="zh-CN" dirty="0">
                        <a:solidFill>
                          <a:srgbClr val="0D0D0D"/>
                        </a:solidFill>
                        <a:highlight>
                          <a:srgbClr val="FFFFFF"/>
                        </a:highlight>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rgbClr val="0D0D0D"/>
                        </a:solidFill>
                        <a:highlight>
                          <a:srgbClr val="FFFFFF"/>
                        </a:highlight>
                        <a:latin typeface="Times New Roman" panose="02020603050405020304" pitchFamily="18" charset="0"/>
                        <a:ea typeface="宋体" panose="02010600030101010101" pitchFamily="2" charset="-122"/>
                        <a:cs typeface="Times New Roman" panose="02020603050405020304" pitchFamily="18" charset="0"/>
                      </a:rPr>
                      <a:t>𝐻</a:t>
                    </a:r>
                    <a:r>
                      <a:rPr lang="en-US" altLang="zh-CN" dirty="0">
                        <a:solidFill>
                          <a:srgbClr val="0D0D0D"/>
                        </a:solidFill>
                        <a:highlight>
                          <a:srgbClr val="FFFFFF"/>
                        </a:highlight>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rgbClr val="0D0D0D"/>
                        </a:solidFill>
                        <a:highlight>
                          <a:srgbClr val="FFFFFF"/>
                        </a:highlight>
                        <a:latin typeface="Times New Roman" panose="02020603050405020304" pitchFamily="18" charset="0"/>
                        <a:ea typeface="宋体" panose="02010600030101010101" pitchFamily="2" charset="-122"/>
                        <a:cs typeface="Times New Roman" panose="02020603050405020304" pitchFamily="18" charset="0"/>
                      </a:rPr>
                      <a:t>𝐶 维的编码空间 </a:t>
                    </a:r>
                    <a:r>
                      <a:rPr lang="en-US" altLang="zh-CN" dirty="0">
                        <a:solidFill>
                          <a:srgbClr val="0D0D0D"/>
                        </a:solidFill>
                        <a:highlight>
                          <a:srgbClr val="FFFFFF"/>
                        </a:highlight>
                        <a:latin typeface="Times New Roman" panose="02020603050405020304" pitchFamily="18" charset="0"/>
                        <a:ea typeface="宋体" panose="02010600030101010101" pitchFamily="2" charset="-122"/>
                        <a:cs typeface="Times New Roman" panose="02020603050405020304" pitchFamily="18" charset="0"/>
                      </a:rPr>
                      <a:t>:</a:t>
                    </a:r>
                  </a:p>
                </p:txBody>
              </p:sp>
            </mc:Choice>
            <mc:Fallback xmlns="">
              <p:sp>
                <p:nvSpPr>
                  <p:cNvPr id="17" name="文本框 16">
                    <a:extLst>
                      <a:ext uri="{FF2B5EF4-FFF2-40B4-BE49-F238E27FC236}">
                        <a16:creationId xmlns:a16="http://schemas.microsoft.com/office/drawing/2014/main" id="{CCBA96A8-6CAA-D349-8E1E-F96294628C74}"/>
                      </a:ext>
                    </a:extLst>
                  </p:cNvPr>
                  <p:cNvSpPr txBox="1">
                    <a:spLocks noRot="1" noChangeAspect="1" noMove="1" noResize="1" noEditPoints="1" noAdjustHandles="1" noChangeArrowheads="1" noChangeShapeType="1" noTextEdit="1"/>
                  </p:cNvSpPr>
                  <p:nvPr/>
                </p:nvSpPr>
                <p:spPr>
                  <a:xfrm>
                    <a:off x="351777" y="3641491"/>
                    <a:ext cx="11373845" cy="372153"/>
                  </a:xfrm>
                  <a:prstGeom prst="rect">
                    <a:avLst/>
                  </a:prstGeom>
                  <a:blipFill>
                    <a:blip r:embed="rId7"/>
                    <a:stretch>
                      <a:fillRect l="-313" t="-13115" b="-26230"/>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403EBA55-42E0-B315-4AA5-4863A2079CC9}"/>
                  </a:ext>
                </a:extLst>
              </p:cNvPr>
              <p:cNvPicPr>
                <a:picLocks noChangeAspect="1"/>
              </p:cNvPicPr>
              <p:nvPr/>
            </p:nvPicPr>
            <p:blipFill>
              <a:blip r:embed="rId8"/>
              <a:stretch>
                <a:fillRect/>
              </a:stretch>
            </p:blipFill>
            <p:spPr>
              <a:xfrm>
                <a:off x="3629216" y="3985178"/>
                <a:ext cx="4405567" cy="400506"/>
              </a:xfrm>
              <a:prstGeom prst="rect">
                <a:avLst/>
              </a:prstGeom>
            </p:spPr>
          </p:pic>
        </p:grpSp>
        <p:grpSp>
          <p:nvGrpSpPr>
            <p:cNvPr id="20" name="组合 19">
              <a:extLst>
                <a:ext uri="{FF2B5EF4-FFF2-40B4-BE49-F238E27FC236}">
                  <a16:creationId xmlns:a16="http://schemas.microsoft.com/office/drawing/2014/main" id="{EAABA899-3F45-604E-60B0-C56F2E741183}"/>
                </a:ext>
              </a:extLst>
            </p:cNvPr>
            <p:cNvGrpSpPr/>
            <p:nvPr/>
          </p:nvGrpSpPr>
          <p:grpSpPr>
            <a:xfrm>
              <a:off x="294475" y="4305953"/>
              <a:ext cx="11488447" cy="1181617"/>
              <a:chOff x="294475" y="4305953"/>
              <a:chExt cx="11488447" cy="1181617"/>
            </a:xfrm>
          </p:grpSpPr>
          <p:pic>
            <p:nvPicPr>
              <p:cNvPr id="16" name="图片 15">
                <a:extLst>
                  <a:ext uri="{FF2B5EF4-FFF2-40B4-BE49-F238E27FC236}">
                    <a16:creationId xmlns:a16="http://schemas.microsoft.com/office/drawing/2014/main" id="{A015401D-4E5E-4FEF-BECB-95CEFC9AB2A8}"/>
                  </a:ext>
                </a:extLst>
              </p:cNvPr>
              <p:cNvPicPr>
                <a:picLocks noChangeAspect="1"/>
              </p:cNvPicPr>
              <p:nvPr/>
            </p:nvPicPr>
            <p:blipFill>
              <a:blip r:embed="rId9"/>
              <a:stretch>
                <a:fillRect/>
              </a:stretch>
            </p:blipFill>
            <p:spPr>
              <a:xfrm>
                <a:off x="8661586" y="4305953"/>
                <a:ext cx="3121336" cy="523948"/>
              </a:xfrm>
              <a:prstGeom prst="rect">
                <a:avLst/>
              </a:prstGeom>
            </p:spPr>
          </p:pic>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3F332EAB-C1BD-8DCE-1987-F3CCBBC19DAB}"/>
                      </a:ext>
                    </a:extLst>
                  </p:cNvPr>
                  <p:cNvSpPr txBox="1"/>
                  <p:nvPr/>
                </p:nvSpPr>
                <p:spPr>
                  <a:xfrm>
                    <a:off x="294475" y="4390025"/>
                    <a:ext cx="11373844" cy="1097545"/>
                  </a:xfrm>
                  <a:prstGeom prst="rect">
                    <a:avLst/>
                  </a:prstGeom>
                  <a:noFill/>
                </p:spPr>
                <p:txBody>
                  <a:bodyPr wrap="square">
                    <a:spAutoFit/>
                  </a:bodyPr>
                  <a:lstStyle/>
                  <a:p>
                    <a:pPr>
                      <a:lnSpc>
                        <a:spcPct val="110000"/>
                      </a:lnSpc>
                      <a:spcBef>
                        <a:spcPts val="500"/>
                      </a:spcBef>
                      <a:spcAft>
                        <a:spcPts val="300"/>
                      </a:spcAft>
                    </a:pPr>
                    <a:r>
                      <a:rPr lang="zh-CN" altLang="en-US" sz="1800" dirty="0">
                        <a:solidFill>
                          <a:srgbClr val="0D0D0D"/>
                        </a:solidFill>
                        <a:highlight>
                          <a:srgbClr val="FFFFFF"/>
                        </a:highlight>
                        <a:latin typeface="Times New Roman" panose="02020603050405020304" pitchFamily="18" charset="0"/>
                        <a:ea typeface="宋体" panose="02010600030101010101" pitchFamily="2" charset="-122"/>
                        <a:cs typeface="Times New Roman" panose="02020603050405020304" pitchFamily="18" charset="0"/>
                      </a:rPr>
                      <a:t>然后，在每个潜在分类头上使用</a:t>
                    </a:r>
                    <a:r>
                      <a:rPr lang="en-US" altLang="zh-CN" sz="1800" dirty="0">
                        <a:solidFill>
                          <a:srgbClr val="0D0D0D"/>
                        </a:solidFill>
                        <a:highlight>
                          <a:srgbClr val="FFFFFF"/>
                        </a:highlight>
                        <a:latin typeface="Times New Roman" panose="02020603050405020304" pitchFamily="18" charset="0"/>
                        <a:ea typeface="宋体" panose="02010600030101010101" pitchFamily="2" charset="-122"/>
                        <a:cs typeface="Times New Roman" panose="02020603050405020304" pitchFamily="18" charset="0"/>
                      </a:rPr>
                      <a:t>Gumbel-</a:t>
                    </a:r>
                    <a:r>
                      <a:rPr lang="en-US" altLang="zh-CN" sz="1800" dirty="0" err="1">
                        <a:solidFill>
                          <a:srgbClr val="0D0D0D"/>
                        </a:solidFill>
                        <a:highlight>
                          <a:srgbClr val="FFFFFF"/>
                        </a:highlight>
                        <a:latin typeface="Times New Roman" panose="02020603050405020304" pitchFamily="18" charset="0"/>
                        <a:ea typeface="宋体" panose="02010600030101010101" pitchFamily="2" charset="-122"/>
                        <a:cs typeface="Times New Roman" panose="02020603050405020304" pitchFamily="18" charset="0"/>
                      </a:rPr>
                      <a:t>softmax</a:t>
                    </a:r>
                    <a:r>
                      <a:rPr lang="zh-CN" altLang="en-US" sz="1800" dirty="0">
                        <a:solidFill>
                          <a:srgbClr val="0D0D0D"/>
                        </a:solidFill>
                        <a:highlight>
                          <a:srgbClr val="FFFFFF"/>
                        </a:highlight>
                        <a:latin typeface="Times New Roman" panose="02020603050405020304" pitchFamily="18" charset="0"/>
                        <a:ea typeface="宋体" panose="02010600030101010101" pitchFamily="2" charset="-122"/>
                        <a:cs typeface="Times New Roman" panose="02020603050405020304" pitchFamily="18" charset="0"/>
                      </a:rPr>
                      <a:t>将这种连续值编码转换为分类表示：</a:t>
                    </a:r>
                    <a:endParaRPr lang="en-US" altLang="zh-CN" sz="1800" dirty="0">
                      <a:solidFill>
                        <a:srgbClr val="0D0D0D"/>
                      </a:solidFill>
                      <a:highlight>
                        <a:srgbClr val="FFFFFF"/>
                      </a:highlight>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spcBef>
                        <a:spcPts val="500"/>
                      </a:spcBef>
                      <a:spcAft>
                        <a:spcPts val="300"/>
                      </a:spcAft>
                    </a:pPr>
                    <a:r>
                      <a:rPr lang="zh-CN" altLang="en-US" b="0" i="0" dirty="0">
                        <a:solidFill>
                          <a:srgbClr val="0D0D0D"/>
                        </a:solidFill>
                        <a:effectLst/>
                        <a:highlight>
                          <a:srgbClr val="FFFFFF"/>
                        </a:highlight>
                        <a:latin typeface="Söhne"/>
                      </a:rPr>
                      <a:t>于是，每个时间步</a:t>
                    </a:r>
                    <a:r>
                      <a:rPr lang="zh-CN" altLang="en-US" b="0" i="0" dirty="0">
                        <a:solidFill>
                          <a:srgbClr val="0D0D0D"/>
                        </a:solidFill>
                        <a:effectLst/>
                        <a:highlight>
                          <a:srgbClr val="FFFFFF"/>
                        </a:highlight>
                        <a:latin typeface="KaTeX_Main"/>
                      </a:rPr>
                      <a:t>𝑡</a:t>
                    </a:r>
                    <a:r>
                      <a:rPr lang="zh-CN" altLang="en-US" b="0" i="0" dirty="0">
                        <a:solidFill>
                          <a:srgbClr val="0D0D0D"/>
                        </a:solidFill>
                        <a:effectLst/>
                        <a:highlight>
                          <a:srgbClr val="FFFFFF"/>
                        </a:highlight>
                        <a:latin typeface="Söhne"/>
                      </a:rPr>
                      <a:t>和每个潜在分类头</a:t>
                    </a:r>
                    <a:r>
                      <a:rPr lang="en-US" altLang="zh-CN" b="0" i="0" dirty="0">
                        <a:solidFill>
                          <a:srgbClr val="0D0D0D"/>
                        </a:solidFill>
                        <a:effectLst/>
                        <a:highlight>
                          <a:srgbClr val="FFFFFF"/>
                        </a:highlight>
                        <a:latin typeface="KaTeX_Main"/>
                      </a:rPr>
                      <a:t>ℎ</a:t>
                    </a:r>
                    <a:r>
                      <a:rPr lang="zh-CN" altLang="en-US" b="0" i="0" dirty="0">
                        <a:solidFill>
                          <a:srgbClr val="0D0D0D"/>
                        </a:solidFill>
                        <a:effectLst/>
                        <a:highlight>
                          <a:srgbClr val="FFFFFF"/>
                        </a:highlight>
                        <a:latin typeface="Söhne"/>
                      </a:rPr>
                      <a:t>都会被分配一个从</a:t>
                    </a:r>
                    <a:r>
                      <a:rPr lang="en-US" altLang="zh-CN" b="0" i="0" dirty="0">
                        <a:solidFill>
                          <a:srgbClr val="0D0D0D"/>
                        </a:solidFill>
                        <a:effectLst/>
                        <a:highlight>
                          <a:srgbClr val="FFFFFF"/>
                        </a:highlight>
                        <a:latin typeface="Söhne"/>
                      </a:rPr>
                      <a:t>1</a:t>
                    </a:r>
                    <a:r>
                      <a:rPr lang="zh-CN" altLang="en-US" b="0" i="0" dirty="0">
                        <a:solidFill>
                          <a:srgbClr val="0D0D0D"/>
                        </a:solidFill>
                        <a:effectLst/>
                        <a:highlight>
                          <a:srgbClr val="FFFFFF"/>
                        </a:highlight>
                        <a:latin typeface="Söhne"/>
                      </a:rPr>
                      <a:t>到</a:t>
                    </a:r>
                    <a:r>
                      <a:rPr lang="zh-CN" altLang="en-US" b="0" i="0" dirty="0">
                        <a:solidFill>
                          <a:srgbClr val="0D0D0D"/>
                        </a:solidFill>
                        <a:effectLst/>
                        <a:highlight>
                          <a:srgbClr val="FFFFFF"/>
                        </a:highlight>
                        <a:latin typeface="KaTeX_Main"/>
                      </a:rPr>
                      <a:t>𝐶</a:t>
                    </a:r>
                    <a:r>
                      <a:rPr lang="zh-CN" altLang="en-US" b="0" i="0" dirty="0">
                        <a:solidFill>
                          <a:srgbClr val="0D0D0D"/>
                        </a:solidFill>
                        <a:effectLst/>
                        <a:highlight>
                          <a:srgbClr val="FFFFFF"/>
                        </a:highlight>
                        <a:latin typeface="Söhne"/>
                      </a:rPr>
                      <a:t>的分类标签</a:t>
                    </a:r>
                    <a:r>
                      <a:rPr lang="en-US" altLang="zh-CN" b="0" i="0" dirty="0">
                        <a:solidFill>
                          <a:srgbClr val="0D0D0D"/>
                        </a:solidFill>
                        <a:effectLst/>
                        <a:highlight>
                          <a:srgbClr val="FFFFFF"/>
                        </a:highlight>
                        <a:latin typeface="Söhne"/>
                      </a:rPr>
                      <a:t>: </a:t>
                    </a:r>
                    <a14:m>
                      <m:oMath xmlns:m="http://schemas.openxmlformats.org/officeDocument/2006/math">
                        <m:sSub>
                          <m:sSubPr>
                            <m:ctrlPr>
                              <a:rPr lang="en-US" altLang="zh-CN" b="0" i="1" smtClean="0">
                                <a:solidFill>
                                  <a:srgbClr val="0D0D0D"/>
                                </a:solidFill>
                                <a:effectLst/>
                                <a:highlight>
                                  <a:srgbClr val="FFFFFF"/>
                                </a:highlight>
                                <a:latin typeface="Cambria Math" panose="02040503050406030204" pitchFamily="18" charset="0"/>
                              </a:rPr>
                            </m:ctrlPr>
                          </m:sSubPr>
                          <m:e>
                            <m:r>
                              <a:rPr lang="en-US" altLang="zh-CN" b="0" i="1" smtClean="0">
                                <a:solidFill>
                                  <a:srgbClr val="0D0D0D"/>
                                </a:solidFill>
                                <a:effectLst/>
                                <a:highlight>
                                  <a:srgbClr val="FFFFFF"/>
                                </a:highlight>
                                <a:latin typeface="Cambria Math" panose="02040503050406030204" pitchFamily="18" charset="0"/>
                              </a:rPr>
                              <m:t>𝑐</m:t>
                            </m:r>
                          </m:e>
                          <m:sub>
                            <m:r>
                              <a:rPr lang="en-US" altLang="zh-CN" b="0" i="1" smtClean="0">
                                <a:solidFill>
                                  <a:srgbClr val="0D0D0D"/>
                                </a:solidFill>
                                <a:effectLst/>
                                <a:highlight>
                                  <a:srgbClr val="FFFFFF"/>
                                </a:highlight>
                                <a:latin typeface="Cambria Math" panose="02040503050406030204" pitchFamily="18" charset="0"/>
                              </a:rPr>
                              <m:t>𝑡</m:t>
                            </m:r>
                            <m:r>
                              <a:rPr lang="en-US" altLang="zh-CN" b="0" i="1" smtClean="0">
                                <a:solidFill>
                                  <a:srgbClr val="0D0D0D"/>
                                </a:solidFill>
                                <a:effectLst/>
                                <a:highlight>
                                  <a:srgbClr val="FFFFFF"/>
                                </a:highlight>
                                <a:latin typeface="Cambria Math" panose="02040503050406030204" pitchFamily="18" charset="0"/>
                              </a:rPr>
                              <m:t>,</m:t>
                            </m:r>
                            <m:r>
                              <a:rPr lang="en-US" altLang="zh-CN" b="0" i="1" smtClean="0">
                                <a:solidFill>
                                  <a:srgbClr val="0D0D0D"/>
                                </a:solidFill>
                                <a:effectLst/>
                                <a:highlight>
                                  <a:srgbClr val="FFFFFF"/>
                                </a:highlight>
                                <a:latin typeface="Cambria Math" panose="02040503050406030204" pitchFamily="18" charset="0"/>
                              </a:rPr>
                              <m:t>h</m:t>
                            </m:r>
                          </m:sub>
                        </m:sSub>
                        <m:r>
                          <a:rPr lang="en-US" altLang="zh-CN" i="1">
                            <a:solidFill>
                              <a:srgbClr val="0D0D0D"/>
                            </a:solidFill>
                            <a:highlight>
                              <a:srgbClr val="FFFFFF"/>
                            </a:highlight>
                            <a:latin typeface="Cambria Math" panose="02040503050406030204" pitchFamily="18" charset="0"/>
                            <a:ea typeface="Cambria Math" panose="02040503050406030204" pitchFamily="18" charset="0"/>
                          </a:rPr>
                          <m:t>∈</m:t>
                        </m:r>
                        <m:d>
                          <m:dPr>
                            <m:begChr m:val="{"/>
                            <m:endChr m:val="}"/>
                            <m:ctrlPr>
                              <a:rPr lang="en-US" altLang="zh-CN" i="1" smtClean="0">
                                <a:solidFill>
                                  <a:srgbClr val="0D0D0D"/>
                                </a:solidFill>
                                <a:highlight>
                                  <a:srgbClr val="FFFFFF"/>
                                </a:highlight>
                                <a:latin typeface="Cambria Math" panose="02040503050406030204" pitchFamily="18" charset="0"/>
                                <a:ea typeface="Cambria Math" panose="02040503050406030204" pitchFamily="18" charset="0"/>
                              </a:rPr>
                            </m:ctrlPr>
                          </m:dPr>
                          <m:e>
                            <m:r>
                              <a:rPr lang="en-US" altLang="zh-CN" b="0" i="1" smtClean="0">
                                <a:solidFill>
                                  <a:srgbClr val="0D0D0D"/>
                                </a:solidFill>
                                <a:highlight>
                                  <a:srgbClr val="FFFFFF"/>
                                </a:highlight>
                                <a:latin typeface="Cambria Math" panose="02040503050406030204" pitchFamily="18" charset="0"/>
                                <a:ea typeface="Cambria Math" panose="02040503050406030204" pitchFamily="18" charset="0"/>
                              </a:rPr>
                              <m:t>1,…,</m:t>
                            </m:r>
                            <m:r>
                              <a:rPr lang="en-US" altLang="zh-CN" b="0" i="1" smtClean="0">
                                <a:solidFill>
                                  <a:srgbClr val="0D0D0D"/>
                                </a:solidFill>
                                <a:highlight>
                                  <a:srgbClr val="FFFFFF"/>
                                </a:highlight>
                                <a:latin typeface="Cambria Math" panose="02040503050406030204" pitchFamily="18" charset="0"/>
                                <a:ea typeface="Cambria Math" panose="02040503050406030204" pitchFamily="18" charset="0"/>
                              </a:rPr>
                              <m:t>𝐶</m:t>
                            </m:r>
                          </m:e>
                        </m:d>
                      </m:oMath>
                    </a14:m>
                    <a:r>
                      <a:rPr lang="en-US" altLang="zh-CN" sz="1800" dirty="0">
                        <a:solidFill>
                          <a:srgbClr val="0D0D0D"/>
                        </a:solidFill>
                        <a:highlight>
                          <a:srgbClr val="FFFFFF"/>
                        </a:highligh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dirty="0">
                        <a:solidFill>
                          <a:srgbClr val="0D0D0D"/>
                        </a:solidFill>
                        <a:highlight>
                          <a:srgbClr val="FFFFFF"/>
                        </a:highlight>
                        <a:latin typeface="Times New Roman" panose="02020603050405020304" pitchFamily="18" charset="0"/>
                        <a:ea typeface="宋体" panose="02010600030101010101" pitchFamily="2" charset="-122"/>
                        <a:cs typeface="Times New Roman" panose="02020603050405020304" pitchFamily="18" charset="0"/>
                      </a:rPr>
                      <a:t>这个完整的编码函数就是</a:t>
                    </a:r>
                    <a14:m>
                      <m:oMath xmlns:m="http://schemas.openxmlformats.org/officeDocument/2006/math">
                        <m:r>
                          <a:rPr lang="zh-CN" altLang="en-US" sz="1800" b="0" i="1" smtClean="0">
                            <a:solidFill>
                              <a:srgbClr val="0D0D0D"/>
                            </a:solidFill>
                            <a:highlight>
                              <a:srgbClr val="FFFFFF"/>
                            </a:highlight>
                            <a:latin typeface="Cambria Math" panose="02040503050406030204" pitchFamily="18" charset="0"/>
                            <a:ea typeface="宋体" panose="02010600030101010101" pitchFamily="2" charset="-122"/>
                            <a:cs typeface="Times New Roman" panose="02020603050405020304" pitchFamily="18" charset="0"/>
                          </a:rPr>
                          <m:t>𝜀</m:t>
                        </m:r>
                      </m:oMath>
                    </a14:m>
                    <a:r>
                      <a:rPr lang="en-US" altLang="zh-CN" sz="1800" dirty="0">
                        <a:solidFill>
                          <a:srgbClr val="0D0D0D"/>
                        </a:solidFill>
                        <a:highlight>
                          <a:srgbClr val="FFFFFF"/>
                        </a:highligh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dirty="0">
                        <a:solidFill>
                          <a:srgbClr val="0D0D0D"/>
                        </a:solidFill>
                        <a:highlight>
                          <a:srgbClr val="FFFFFF"/>
                        </a:highlight>
                        <a:latin typeface="Times New Roman" panose="02020603050405020304" pitchFamily="18" charset="0"/>
                        <a:ea typeface="宋体" panose="02010600030101010101" pitchFamily="2" charset="-122"/>
                        <a:cs typeface="Times New Roman" panose="02020603050405020304" pitchFamily="18" charset="0"/>
                      </a:rPr>
                      <a:t>即</a:t>
                    </a:r>
                    <a14:m>
                      <m:oMath xmlns:m="http://schemas.openxmlformats.org/officeDocument/2006/math">
                        <m:acc>
                          <m:accPr>
                            <m:chr m:val="̃"/>
                            <m:ctrlPr>
                              <a:rPr lang="zh-CN" altLang="en-US" i="1">
                                <a:solidFill>
                                  <a:srgbClr val="0D0D0D"/>
                                </a:solidFill>
                                <a:highlight>
                                  <a:srgbClr val="FFFFFF"/>
                                </a:highlight>
                                <a:latin typeface="Cambria Math" panose="02040503050406030204" pitchFamily="18" charset="0"/>
                              </a:rPr>
                            </m:ctrlPr>
                          </m:accPr>
                          <m:e>
                            <m:r>
                              <a:rPr lang="zh-CN" altLang="en-US" i="1">
                                <a:solidFill>
                                  <a:srgbClr val="0D0D0D"/>
                                </a:solidFill>
                                <a:highlight>
                                  <a:srgbClr val="FFFFFF"/>
                                </a:highlight>
                                <a:latin typeface="Cambria Math" panose="02040503050406030204" pitchFamily="18" charset="0"/>
                              </a:rPr>
                              <m:t>𝜖</m:t>
                            </m:r>
                          </m:e>
                        </m:acc>
                      </m:oMath>
                    </a14:m>
                    <a:r>
                      <a:rPr lang="zh-CN" altLang="en-US" sz="1800" dirty="0">
                        <a:solidFill>
                          <a:srgbClr val="0D0D0D"/>
                        </a:solidFill>
                        <a:highlight>
                          <a:srgbClr val="FFFFFF"/>
                        </a:highlight>
                        <a:latin typeface="Times New Roman" panose="02020603050405020304" pitchFamily="18" charset="0"/>
                        <a:ea typeface="宋体" panose="02010600030101010101" pitchFamily="2" charset="-122"/>
                        <a:cs typeface="Times New Roman" panose="02020603050405020304" pitchFamily="18" charset="0"/>
                      </a:rPr>
                      <a:t>加上分类过程。</a:t>
                    </a:r>
                    <a:endParaRPr lang="en-US" altLang="zh-CN" sz="1800" dirty="0">
                      <a:solidFill>
                        <a:srgbClr val="0D0D0D"/>
                      </a:solidFill>
                      <a:highlight>
                        <a:srgbClr val="FFFFFF"/>
                      </a:highligh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3" name="文本框 12">
                    <a:extLst>
                      <a:ext uri="{FF2B5EF4-FFF2-40B4-BE49-F238E27FC236}">
                        <a16:creationId xmlns:a16="http://schemas.microsoft.com/office/drawing/2014/main" id="{3F332EAB-C1BD-8DCE-1987-F3CCBBC19DAB}"/>
                      </a:ext>
                    </a:extLst>
                  </p:cNvPr>
                  <p:cNvSpPr txBox="1">
                    <a:spLocks noRot="1" noChangeAspect="1" noMove="1" noResize="1" noEditPoints="1" noAdjustHandles="1" noChangeArrowheads="1" noChangeShapeType="1" noTextEdit="1"/>
                  </p:cNvSpPr>
                  <p:nvPr/>
                </p:nvSpPr>
                <p:spPr>
                  <a:xfrm>
                    <a:off x="294475" y="4390025"/>
                    <a:ext cx="11373844" cy="1097545"/>
                  </a:xfrm>
                  <a:prstGeom prst="rect">
                    <a:avLst/>
                  </a:prstGeom>
                  <a:blipFill>
                    <a:blip r:embed="rId10"/>
                    <a:stretch>
                      <a:fillRect l="-470" t="-4444" r="-314" b="-8333"/>
                    </a:stretch>
                  </a:blipFill>
                </p:spPr>
                <p:txBody>
                  <a:bodyPr/>
                  <a:lstStyle/>
                  <a:p>
                    <a:r>
                      <a:rPr lang="zh-CN" altLang="en-US">
                        <a:noFill/>
                      </a:rPr>
                      <a:t> </a:t>
                    </a:r>
                  </a:p>
                </p:txBody>
              </p:sp>
            </mc:Fallback>
          </mc:AlternateContent>
        </p:grpSp>
      </p:grpSp>
      <p:grpSp>
        <p:nvGrpSpPr>
          <p:cNvPr id="31" name="组合 30">
            <a:extLst>
              <a:ext uri="{FF2B5EF4-FFF2-40B4-BE49-F238E27FC236}">
                <a16:creationId xmlns:a16="http://schemas.microsoft.com/office/drawing/2014/main" id="{B70767D8-16A8-C3D1-7196-0D81269D6225}"/>
              </a:ext>
            </a:extLst>
          </p:cNvPr>
          <p:cNvGrpSpPr/>
          <p:nvPr/>
        </p:nvGrpSpPr>
        <p:grpSpPr>
          <a:xfrm>
            <a:off x="350237" y="5338138"/>
            <a:ext cx="11373845" cy="946480"/>
            <a:chOff x="16374" y="5305804"/>
            <a:chExt cx="11373845" cy="946480"/>
          </a:xfrm>
        </p:grpSpPr>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CF2AB999-A419-CA97-7B74-95DBE05A55E1}"/>
                    </a:ext>
                  </a:extLst>
                </p:cNvPr>
                <p:cNvSpPr txBox="1"/>
                <p:nvPr/>
              </p:nvSpPr>
              <p:spPr>
                <a:xfrm>
                  <a:off x="16374" y="5305804"/>
                  <a:ext cx="11373845" cy="398764"/>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解码器的设计与功能</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t>解码器 𝐷的功能是将编码的表情</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𝑇</m:t>
                          </m:r>
                          <m:r>
                            <a:rPr lang="en-US" altLang="zh-CN" b="0" i="1" smtClean="0">
                              <a:latin typeface="Cambria Math" panose="02040503050406030204" pitchFamily="18" charset="0"/>
                            </a:rPr>
                            <m:t>,1:</m:t>
                          </m:r>
                          <m:r>
                            <a:rPr lang="en-US" altLang="zh-CN" b="0" i="1" smtClean="0">
                              <a:latin typeface="Cambria Math" panose="02040503050406030204" pitchFamily="18" charset="0"/>
                            </a:rPr>
                            <m:t>𝐻</m:t>
                          </m:r>
                        </m:sub>
                      </m:sSub>
                    </m:oMath>
                  </a14:m>
                  <a:r>
                    <a:rPr lang="zh-CN" altLang="en-US" dirty="0"/>
                    <a:t>映射到提供的模板 </a:t>
                  </a:r>
                  <a:r>
                    <a:rPr lang="en-US" altLang="zh-CN" dirty="0"/>
                    <a:t>ℎ</a:t>
                  </a:r>
                  <a:r>
                    <a:rPr lang="zh-CN" altLang="en-US" dirty="0"/>
                    <a:t>上，生成动画序列</a:t>
                  </a:r>
                  <a14:m>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h</m:t>
                              </m:r>
                            </m:e>
                          </m:acc>
                        </m:e>
                        <m:sub>
                          <m:r>
                            <a:rPr lang="en-US" altLang="zh-CN" b="0" i="1" smtClean="0">
                              <a:latin typeface="Cambria Math" panose="02040503050406030204" pitchFamily="18" charset="0"/>
                            </a:rPr>
                            <m:t>1:</m:t>
                          </m:r>
                          <m:r>
                            <a:rPr lang="en-US" altLang="zh-CN" b="0" i="1" smtClean="0">
                              <a:latin typeface="Cambria Math" panose="02040503050406030204" pitchFamily="18" charset="0"/>
                            </a:rPr>
                            <m:t>𝑇</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25" name="文本框 24">
                  <a:extLst>
                    <a:ext uri="{FF2B5EF4-FFF2-40B4-BE49-F238E27FC236}">
                      <a16:creationId xmlns:a16="http://schemas.microsoft.com/office/drawing/2014/main" id="{CF2AB999-A419-CA97-7B74-95DBE05A55E1}"/>
                    </a:ext>
                  </a:extLst>
                </p:cNvPr>
                <p:cNvSpPr txBox="1">
                  <a:spLocks noRot="1" noChangeAspect="1" noMove="1" noResize="1" noEditPoints="1" noAdjustHandles="1" noChangeArrowheads="1" noChangeShapeType="1" noTextEdit="1"/>
                </p:cNvSpPr>
                <p:nvPr/>
              </p:nvSpPr>
              <p:spPr>
                <a:xfrm>
                  <a:off x="16374" y="5305804"/>
                  <a:ext cx="11373845" cy="398764"/>
                </a:xfrm>
                <a:prstGeom prst="rect">
                  <a:avLst/>
                </a:prstGeom>
                <a:blipFill>
                  <a:blip r:embed="rId11"/>
                  <a:stretch>
                    <a:fillRect l="-322" t="-9231" b="-23077"/>
                  </a:stretch>
                </a:blipFill>
              </p:spPr>
              <p:txBody>
                <a:bodyPr/>
                <a:lstStyle/>
                <a:p>
                  <a:r>
                    <a:rPr lang="zh-CN" altLang="en-US">
                      <a:noFill/>
                    </a:rPr>
                    <a:t> </a:t>
                  </a:r>
                </a:p>
              </p:txBody>
            </p:sp>
          </mc:Fallback>
        </mc:AlternateContent>
        <p:pic>
          <p:nvPicPr>
            <p:cNvPr id="30" name="图片 29">
              <a:extLst>
                <a:ext uri="{FF2B5EF4-FFF2-40B4-BE49-F238E27FC236}">
                  <a16:creationId xmlns:a16="http://schemas.microsoft.com/office/drawing/2014/main" id="{B835F1FD-0124-B03F-0F47-939AD35057DE}"/>
                </a:ext>
              </a:extLst>
            </p:cNvPr>
            <p:cNvPicPr>
              <a:picLocks noChangeAspect="1"/>
            </p:cNvPicPr>
            <p:nvPr/>
          </p:nvPicPr>
          <p:blipFill>
            <a:blip r:embed="rId12"/>
            <a:stretch>
              <a:fillRect/>
            </a:stretch>
          </p:blipFill>
          <p:spPr>
            <a:xfrm>
              <a:off x="4670489" y="5694604"/>
              <a:ext cx="2451467" cy="557680"/>
            </a:xfrm>
            <a:prstGeom prst="rect">
              <a:avLst/>
            </a:prstGeom>
          </p:spPr>
        </p:pic>
      </p:grpSp>
      <p:sp>
        <p:nvSpPr>
          <p:cNvPr id="32" name="文本框 31">
            <a:extLst>
              <a:ext uri="{FF2B5EF4-FFF2-40B4-BE49-F238E27FC236}">
                <a16:creationId xmlns:a16="http://schemas.microsoft.com/office/drawing/2014/main" id="{3611446A-BCB2-113D-C4AB-A239A85F004B}"/>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Richard A,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Zollhöfer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M, Wen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Meshtalk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3d face animation from speech using cross-modality disentanglement[C]// Proceedings of the IEEE/CVF International Conference on Computer Vision. 2021: 1173-1182.</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22" name="文本框 21">
            <a:extLst>
              <a:ext uri="{FF2B5EF4-FFF2-40B4-BE49-F238E27FC236}">
                <a16:creationId xmlns:a16="http://schemas.microsoft.com/office/drawing/2014/main" id="{AA6F793A-CD9D-4EF9-8F02-E2CB11E68FE0}"/>
              </a:ext>
            </a:extLst>
          </p:cNvPr>
          <p:cNvSpPr txBox="1"/>
          <p:nvPr/>
        </p:nvSpPr>
        <p:spPr>
          <a:xfrm>
            <a:off x="11695434" y="3703336"/>
            <a:ext cx="466377" cy="33575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805953083"/>
      </p:ext>
    </p:extLst>
  </p:cSld>
  <p:clrMapOvr>
    <a:masterClrMapping/>
  </p:clrMapOvr>
  <p:transition>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1430" y="956691"/>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en-US" altLang="zh-CN" sz="3200" b="1" i="0" dirty="0">
                <a:solidFill>
                  <a:srgbClr val="0D0D0D"/>
                </a:solidFill>
                <a:effectLst/>
                <a:highlight>
                  <a:srgbClr val="FFFFFF"/>
                </a:highlight>
                <a:latin typeface="Times New Roman" panose="02020603050405020304" pitchFamily="18" charset="0"/>
                <a:cs typeface="Times New Roman" panose="02020603050405020304" pitchFamily="18" charset="0"/>
              </a:rPr>
              <a:t>Modeling and Learning the Expression Space</a:t>
            </a:r>
            <a:endParaRPr kumimoji="0" lang="zh-CN" altLang="en-US" sz="32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9" name="文本框 18">
            <a:extLst>
              <a:ext uri="{FF2B5EF4-FFF2-40B4-BE49-F238E27FC236}">
                <a16:creationId xmlns:a16="http://schemas.microsoft.com/office/drawing/2014/main" id="{A3F4EA59-2A3C-86A5-E037-59CA0692B794}"/>
              </a:ext>
            </a:extLst>
          </p:cNvPr>
          <p:cNvSpPr txBox="1"/>
          <p:nvPr/>
        </p:nvSpPr>
        <p:spPr>
          <a:xfrm>
            <a:off x="11666902" y="261916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2" name="文本框 21">
            <a:extLst>
              <a:ext uri="{FF2B5EF4-FFF2-40B4-BE49-F238E27FC236}">
                <a16:creationId xmlns:a16="http://schemas.microsoft.com/office/drawing/2014/main" id="{AA6F793A-CD9D-4EF9-8F02-E2CB11E68FE0}"/>
              </a:ext>
            </a:extLst>
          </p:cNvPr>
          <p:cNvSpPr txBox="1"/>
          <p:nvPr/>
        </p:nvSpPr>
        <p:spPr>
          <a:xfrm>
            <a:off x="11666902" y="4040973"/>
            <a:ext cx="466377" cy="33575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4" name="文本框 23">
            <a:extLst>
              <a:ext uri="{FF2B5EF4-FFF2-40B4-BE49-F238E27FC236}">
                <a16:creationId xmlns:a16="http://schemas.microsoft.com/office/drawing/2014/main" id="{C7927173-114E-D04C-6D9D-1E469EB04292}"/>
              </a:ext>
            </a:extLst>
          </p:cNvPr>
          <p:cNvSpPr txBox="1"/>
          <p:nvPr/>
        </p:nvSpPr>
        <p:spPr>
          <a:xfrm>
            <a:off x="11666902" y="459358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 name="文本框 2">
            <a:extLst>
              <a:ext uri="{FF2B5EF4-FFF2-40B4-BE49-F238E27FC236}">
                <a16:creationId xmlns:a16="http://schemas.microsoft.com/office/drawing/2014/main" id="{17DF146D-D98B-A17E-4F80-7DC43EAEDE00}"/>
              </a:ext>
            </a:extLst>
          </p:cNvPr>
          <p:cNvSpPr txBox="1"/>
          <p:nvPr/>
        </p:nvSpPr>
        <p:spPr>
          <a:xfrm>
            <a:off x="11666902" y="179916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E7779BC2-A274-EA9A-227B-98CB0C6153CD}"/>
              </a:ext>
            </a:extLst>
          </p:cNvPr>
          <p:cNvSpPr txBox="1"/>
          <p:nvPr/>
        </p:nvSpPr>
        <p:spPr>
          <a:xfrm>
            <a:off x="293058" y="1736157"/>
            <a:ext cx="11432566" cy="710707"/>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发现问题</a:t>
            </a:r>
            <a:r>
              <a:rPr lang="zh-CN" altLang="en-US" dirty="0">
                <a:latin typeface="Times New Roman" panose="02020603050405020304" pitchFamily="18" charset="0"/>
                <a:ea typeface="宋体" panose="02010600030101010101" pitchFamily="2" charset="-122"/>
                <a:cs typeface="Times New Roman" panose="02020603050405020304" pitchFamily="18" charset="0"/>
              </a:rPr>
              <a:t>：因为表情信息包含了全部重建信息，因此仅仅使用重建损失则会导致音频信息被忽略，从而导致音频</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唇部同步效果较差的结果。对此，提出了一种跨模态损失以确保潜在空间包含来自两种模态的信息。</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0559F01E-65A8-E196-38B8-AD0BB5D8B59C}"/>
              </a:ext>
            </a:extLst>
          </p:cNvPr>
          <p:cNvSpPr txBox="1"/>
          <p:nvPr/>
        </p:nvSpPr>
        <p:spPr>
          <a:xfrm>
            <a:off x="204470" y="1399054"/>
            <a:ext cx="11250830" cy="400110"/>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Learning the Latent Space</a:t>
            </a:r>
          </a:p>
        </p:txBody>
      </p:sp>
      <p:sp>
        <p:nvSpPr>
          <p:cNvPr id="26" name="文本框 25">
            <a:extLst>
              <a:ext uri="{FF2B5EF4-FFF2-40B4-BE49-F238E27FC236}">
                <a16:creationId xmlns:a16="http://schemas.microsoft.com/office/drawing/2014/main" id="{0C2F7AED-01DD-C24E-5354-D97A940B3FDC}"/>
              </a:ext>
            </a:extLst>
          </p:cNvPr>
          <p:cNvSpPr txBox="1"/>
          <p:nvPr/>
        </p:nvSpPr>
        <p:spPr>
          <a:xfrm>
            <a:off x="263241" y="2433122"/>
            <a:ext cx="11773397" cy="4032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跨模态损失</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2" name="图片 11">
            <a:extLst>
              <a:ext uri="{FF2B5EF4-FFF2-40B4-BE49-F238E27FC236}">
                <a16:creationId xmlns:a16="http://schemas.microsoft.com/office/drawing/2014/main" id="{EA62D36F-A2D8-4086-F3FE-517D3895DC8D}"/>
              </a:ext>
            </a:extLst>
          </p:cNvPr>
          <p:cNvPicPr>
            <a:picLocks noChangeAspect="1"/>
          </p:cNvPicPr>
          <p:nvPr/>
        </p:nvPicPr>
        <p:blipFill>
          <a:blip r:embed="rId5"/>
          <a:stretch>
            <a:fillRect/>
          </a:stretch>
        </p:blipFill>
        <p:spPr>
          <a:xfrm>
            <a:off x="2256697" y="2394972"/>
            <a:ext cx="4801270" cy="847843"/>
          </a:xfrm>
          <a:prstGeom prst="rect">
            <a:avLst/>
          </a:prstGeom>
        </p:spPr>
      </p:pic>
      <p:pic>
        <p:nvPicPr>
          <p:cNvPr id="18" name="图片 17">
            <a:extLst>
              <a:ext uri="{FF2B5EF4-FFF2-40B4-BE49-F238E27FC236}">
                <a16:creationId xmlns:a16="http://schemas.microsoft.com/office/drawing/2014/main" id="{7933DFE9-9A86-8A89-451D-E84B432F55C9}"/>
              </a:ext>
            </a:extLst>
          </p:cNvPr>
          <p:cNvPicPr>
            <a:picLocks noChangeAspect="1"/>
          </p:cNvPicPr>
          <p:nvPr/>
        </p:nvPicPr>
        <p:blipFill>
          <a:blip r:embed="rId6"/>
          <a:stretch>
            <a:fillRect/>
          </a:stretch>
        </p:blipFill>
        <p:spPr>
          <a:xfrm>
            <a:off x="7144919" y="2360856"/>
            <a:ext cx="3753374" cy="885949"/>
          </a:xfrm>
          <a:prstGeom prst="rect">
            <a:avLst/>
          </a:prstGeom>
        </p:spPr>
      </p:pic>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35F5B7B9-879D-A12F-4D21-9267FC8E9853}"/>
                  </a:ext>
                </a:extLst>
              </p:cNvPr>
              <p:cNvSpPr txBox="1"/>
              <p:nvPr/>
            </p:nvSpPr>
            <p:spPr>
              <a:xfrm>
                <a:off x="356338" y="3223299"/>
                <a:ext cx="11310564" cy="708207"/>
              </a:xfrm>
              <a:prstGeom prst="rect">
                <a:avLst/>
              </a:prstGeom>
              <a:noFill/>
            </p:spPr>
            <p:txBody>
              <a:bodyPr wrap="square" rtlCol="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sSubSup>
                      <m:sSubSup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a:latin typeface="Cambria Math" panose="02040503050406030204" pitchFamily="18" charset="0"/>
                            <a:ea typeface="宋体" panose="02010600030101010101" pitchFamily="2" charset="-122"/>
                            <a:cs typeface="Times New Roman" panose="02020603050405020304" pitchFamily="18" charset="0"/>
                          </a:rPr>
                          <m:t>𝑀</m:t>
                        </m:r>
                      </m:e>
                      <m:sub>
                        <m:r>
                          <a:rPr lang="en-US" altLang="zh-CN">
                            <a:latin typeface="Cambria Math" panose="02040503050406030204" pitchFamily="18" charset="0"/>
                            <a:ea typeface="宋体" panose="02010600030101010101" pitchFamily="2" charset="-122"/>
                            <a:cs typeface="Times New Roman" panose="02020603050405020304" pitchFamily="18" charset="0"/>
                          </a:rPr>
                          <m:t>𝑣</m:t>
                        </m:r>
                      </m:sub>
                      <m:sup>
                        <m:d>
                          <m:d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a:latin typeface="Cambria Math" panose="02040503050406030204" pitchFamily="18" charset="0"/>
                                <a:ea typeface="宋体" panose="02010600030101010101" pitchFamily="2" charset="-122"/>
                                <a:cs typeface="Times New Roman" panose="02020603050405020304" pitchFamily="18" charset="0"/>
                              </a:rPr>
                              <m:t>𝑢𝑝𝑝𝑒𝑟</m:t>
                            </m:r>
                          </m:e>
                        </m:d>
                      </m:sup>
                    </m:sSub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是一个遮罩，给上半脸的顶点赋予高权重，给嘴部周围的顶点赋予低权重，相应的，</a:t>
                </a:r>
                <a:r>
                  <a:rPr lang="en-US" altLang="zh-CN" dirty="0">
                    <a:ea typeface="宋体" panose="02010600030101010101" pitchFamily="2" charset="-122"/>
                    <a:cs typeface="Times New Roman" panose="02020603050405020304" pitchFamily="18" charset="0"/>
                  </a:rPr>
                  <a:t> </a:t>
                </a:r>
                <a14:m>
                  <m:oMath xmlns:m="http://schemas.openxmlformats.org/officeDocument/2006/math">
                    <m:sSubSup>
                      <m:sSubSup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a:latin typeface="Cambria Math" panose="02040503050406030204" pitchFamily="18" charset="0"/>
                            <a:ea typeface="宋体" panose="02010600030101010101" pitchFamily="2" charset="-122"/>
                            <a:cs typeface="Times New Roman" panose="02020603050405020304" pitchFamily="18" charset="0"/>
                          </a:rPr>
                          <m:t>𝑀</m:t>
                        </m:r>
                      </m:e>
                      <m:sub>
                        <m:r>
                          <a:rPr lang="en-US" altLang="zh-CN">
                            <a:latin typeface="Cambria Math" panose="02040503050406030204" pitchFamily="18" charset="0"/>
                            <a:ea typeface="宋体" panose="02010600030101010101" pitchFamily="2" charset="-122"/>
                            <a:cs typeface="Times New Roman" panose="02020603050405020304" pitchFamily="18" charset="0"/>
                          </a:rPr>
                          <m:t>𝑣</m:t>
                        </m:r>
                      </m:sub>
                      <m:sup>
                        <m:d>
                          <m:d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𝑚𝑜𝑢𝑡h</m:t>
                            </m:r>
                          </m:e>
                        </m:d>
                      </m:sup>
                    </m:sSub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给嘴部周围的顶点赋予高权重，给其他顶点赋予低权重。</a:t>
                </a:r>
              </a:p>
            </p:txBody>
          </p:sp>
        </mc:Choice>
        <mc:Fallback xmlns="">
          <p:sp>
            <p:nvSpPr>
              <p:cNvPr id="29" name="文本框 28">
                <a:extLst>
                  <a:ext uri="{FF2B5EF4-FFF2-40B4-BE49-F238E27FC236}">
                    <a16:creationId xmlns:a16="http://schemas.microsoft.com/office/drawing/2014/main" id="{35F5B7B9-879D-A12F-4D21-9267FC8E9853}"/>
                  </a:ext>
                </a:extLst>
              </p:cNvPr>
              <p:cNvSpPr txBox="1">
                <a:spLocks noRot="1" noChangeAspect="1" noMove="1" noResize="1" noEditPoints="1" noAdjustHandles="1" noChangeArrowheads="1" noChangeShapeType="1" noTextEdit="1"/>
              </p:cNvSpPr>
              <p:nvPr/>
            </p:nvSpPr>
            <p:spPr>
              <a:xfrm>
                <a:off x="356338" y="3223299"/>
                <a:ext cx="11310564" cy="708207"/>
              </a:xfrm>
              <a:prstGeom prst="rect">
                <a:avLst/>
              </a:prstGeom>
              <a:blipFill>
                <a:blip r:embed="rId7"/>
                <a:stretch>
                  <a:fillRect l="-431" r="-431" b="-11207"/>
                </a:stretch>
              </a:blipFill>
            </p:spPr>
            <p:txBody>
              <a:bodyPr/>
              <a:lstStyle/>
              <a:p>
                <a:r>
                  <a:rPr lang="zh-CN" altLang="en-US">
                    <a:noFill/>
                  </a:rPr>
                  <a:t> </a:t>
                </a:r>
              </a:p>
            </p:txBody>
          </p:sp>
        </mc:Fallback>
      </mc:AlternateContent>
      <p:grpSp>
        <p:nvGrpSpPr>
          <p:cNvPr id="35" name="组合 34">
            <a:extLst>
              <a:ext uri="{FF2B5EF4-FFF2-40B4-BE49-F238E27FC236}">
                <a16:creationId xmlns:a16="http://schemas.microsoft.com/office/drawing/2014/main" id="{C52985AD-271B-315D-5041-638EF650287B}"/>
              </a:ext>
            </a:extLst>
          </p:cNvPr>
          <p:cNvGrpSpPr/>
          <p:nvPr/>
        </p:nvGrpSpPr>
        <p:grpSpPr>
          <a:xfrm>
            <a:off x="533928" y="3936264"/>
            <a:ext cx="10516026" cy="447737"/>
            <a:chOff x="533928" y="3936264"/>
            <a:chExt cx="10516026" cy="447737"/>
          </a:xfrm>
        </p:grpSpPr>
        <p:pic>
          <p:nvPicPr>
            <p:cNvPr id="33" name="图片 32">
              <a:extLst>
                <a:ext uri="{FF2B5EF4-FFF2-40B4-BE49-F238E27FC236}">
                  <a16:creationId xmlns:a16="http://schemas.microsoft.com/office/drawing/2014/main" id="{208586D7-125D-7337-33EC-91876AEBC838}"/>
                </a:ext>
              </a:extLst>
            </p:cNvPr>
            <p:cNvPicPr>
              <a:picLocks noChangeAspect="1"/>
            </p:cNvPicPr>
            <p:nvPr/>
          </p:nvPicPr>
          <p:blipFill>
            <a:blip r:embed="rId8"/>
            <a:stretch>
              <a:fillRect/>
            </a:stretch>
          </p:blipFill>
          <p:spPr>
            <a:xfrm>
              <a:off x="533928" y="3936264"/>
              <a:ext cx="3353268" cy="447737"/>
            </a:xfrm>
            <a:prstGeom prst="rect">
              <a:avLst/>
            </a:prstGeom>
          </p:spPr>
        </p:pic>
        <p:sp>
          <p:nvSpPr>
            <p:cNvPr id="34" name="文本框 33">
              <a:extLst>
                <a:ext uri="{FF2B5EF4-FFF2-40B4-BE49-F238E27FC236}">
                  <a16:creationId xmlns:a16="http://schemas.microsoft.com/office/drawing/2014/main" id="{4FCD6A2E-FD89-8BC3-A68B-79F3F52695DB}"/>
                </a:ext>
              </a:extLst>
            </p:cNvPr>
            <p:cNvSpPr txBox="1"/>
            <p:nvPr/>
          </p:nvSpPr>
          <p:spPr>
            <a:xfrm>
              <a:off x="3864176" y="4012602"/>
              <a:ext cx="7185778" cy="369332"/>
            </a:xfrm>
            <a:prstGeom prst="rect">
              <a:avLst/>
            </a:prstGeom>
            <a:noFill/>
          </p:spPr>
          <p:txBody>
            <a:bodyPr wrap="square" rtlCol="0">
              <a:spAutoFit/>
            </a:bodyPr>
            <a:lstStyle/>
            <a:p>
              <a:r>
                <a:rPr lang="zh-CN" altLang="en-US" dirty="0"/>
                <a:t>是在正确的语音输入和随机的表情序列的条件下生成的重建。</a:t>
              </a:r>
            </a:p>
          </p:txBody>
        </p:sp>
      </p:grpSp>
      <p:grpSp>
        <p:nvGrpSpPr>
          <p:cNvPr id="50" name="组合 49">
            <a:extLst>
              <a:ext uri="{FF2B5EF4-FFF2-40B4-BE49-F238E27FC236}">
                <a16:creationId xmlns:a16="http://schemas.microsoft.com/office/drawing/2014/main" id="{0C2F643C-05AB-9A08-D389-057C0AD3A035}"/>
              </a:ext>
            </a:extLst>
          </p:cNvPr>
          <p:cNvGrpSpPr/>
          <p:nvPr/>
        </p:nvGrpSpPr>
        <p:grpSpPr>
          <a:xfrm>
            <a:off x="558218" y="4512315"/>
            <a:ext cx="10374981" cy="476316"/>
            <a:chOff x="523312" y="4502051"/>
            <a:chExt cx="10374981" cy="476316"/>
          </a:xfrm>
        </p:grpSpPr>
        <p:sp>
          <p:nvSpPr>
            <p:cNvPr id="46" name="文本框 45">
              <a:extLst>
                <a:ext uri="{FF2B5EF4-FFF2-40B4-BE49-F238E27FC236}">
                  <a16:creationId xmlns:a16="http://schemas.microsoft.com/office/drawing/2014/main" id="{789C2DA3-0DB7-517F-12CD-497F94251640}"/>
                </a:ext>
              </a:extLst>
            </p:cNvPr>
            <p:cNvSpPr txBox="1"/>
            <p:nvPr/>
          </p:nvSpPr>
          <p:spPr>
            <a:xfrm>
              <a:off x="3712515" y="4607669"/>
              <a:ext cx="7185778" cy="369332"/>
            </a:xfrm>
            <a:prstGeom prst="rect">
              <a:avLst/>
            </a:prstGeom>
            <a:noFill/>
          </p:spPr>
          <p:txBody>
            <a:bodyPr wrap="square" rtlCol="0">
              <a:spAutoFit/>
            </a:bodyPr>
            <a:lstStyle/>
            <a:p>
              <a:r>
                <a:rPr lang="zh-CN" altLang="en-US" dirty="0"/>
                <a:t>是在正确的语音输入和随机的表情序列的条件下生成的重建。</a:t>
              </a:r>
            </a:p>
          </p:txBody>
        </p:sp>
        <p:pic>
          <p:nvPicPr>
            <p:cNvPr id="49" name="图片 48">
              <a:extLst>
                <a:ext uri="{FF2B5EF4-FFF2-40B4-BE49-F238E27FC236}">
                  <a16:creationId xmlns:a16="http://schemas.microsoft.com/office/drawing/2014/main" id="{EA7D03D2-C63E-C053-99C5-62CB655E8A7A}"/>
                </a:ext>
              </a:extLst>
            </p:cNvPr>
            <p:cNvPicPr>
              <a:picLocks noChangeAspect="1"/>
            </p:cNvPicPr>
            <p:nvPr/>
          </p:nvPicPr>
          <p:blipFill>
            <a:blip r:embed="rId9"/>
            <a:stretch>
              <a:fillRect/>
            </a:stretch>
          </p:blipFill>
          <p:spPr>
            <a:xfrm>
              <a:off x="523312" y="4502051"/>
              <a:ext cx="3248478" cy="476316"/>
            </a:xfrm>
            <a:prstGeom prst="rect">
              <a:avLst/>
            </a:prstGeom>
          </p:spPr>
        </p:pic>
      </p:grpSp>
      <p:sp>
        <p:nvSpPr>
          <p:cNvPr id="51" name="文本框 50">
            <a:extLst>
              <a:ext uri="{FF2B5EF4-FFF2-40B4-BE49-F238E27FC236}">
                <a16:creationId xmlns:a16="http://schemas.microsoft.com/office/drawing/2014/main" id="{12F970A5-B4D3-2AA0-43B7-BBF748ABA4F4}"/>
              </a:ext>
            </a:extLst>
          </p:cNvPr>
          <p:cNvSpPr txBox="1"/>
          <p:nvPr/>
        </p:nvSpPr>
        <p:spPr>
          <a:xfrm>
            <a:off x="293057" y="5028852"/>
            <a:ext cx="11773397" cy="4032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眨眼损失</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4" name="图片 53">
            <a:extLst>
              <a:ext uri="{FF2B5EF4-FFF2-40B4-BE49-F238E27FC236}">
                <a16:creationId xmlns:a16="http://schemas.microsoft.com/office/drawing/2014/main" id="{D3F60459-C6CA-52FA-45E4-880C5AAD0818}"/>
              </a:ext>
            </a:extLst>
          </p:cNvPr>
          <p:cNvPicPr>
            <a:picLocks noChangeAspect="1"/>
          </p:cNvPicPr>
          <p:nvPr/>
        </p:nvPicPr>
        <p:blipFill>
          <a:blip r:embed="rId10"/>
          <a:stretch>
            <a:fillRect/>
          </a:stretch>
        </p:blipFill>
        <p:spPr>
          <a:xfrm>
            <a:off x="2016294" y="4989140"/>
            <a:ext cx="3532652" cy="647145"/>
          </a:xfrm>
          <a:prstGeom prst="rect">
            <a:avLst/>
          </a:prstGeom>
        </p:spPr>
      </p:pic>
      <mc:AlternateContent xmlns:mc="http://schemas.openxmlformats.org/markup-compatibility/2006" xmlns:a14="http://schemas.microsoft.com/office/drawing/2010/main">
        <mc:Choice Requires="a14">
          <p:sp>
            <p:nvSpPr>
              <p:cNvPr id="57" name="文本框 56">
                <a:extLst>
                  <a:ext uri="{FF2B5EF4-FFF2-40B4-BE49-F238E27FC236}">
                    <a16:creationId xmlns:a16="http://schemas.microsoft.com/office/drawing/2014/main" id="{4AF91CA9-6119-6FF0-8FD4-8D7623155064}"/>
                  </a:ext>
                </a:extLst>
              </p:cNvPr>
              <p:cNvSpPr txBox="1"/>
              <p:nvPr/>
            </p:nvSpPr>
            <p:spPr>
              <a:xfrm>
                <a:off x="5631461" y="5137908"/>
                <a:ext cx="6094162" cy="434030"/>
              </a:xfrm>
              <a:prstGeom prst="rect">
                <a:avLst/>
              </a:prstGeom>
              <a:noFill/>
            </p:spPr>
            <p:txBody>
              <a:bodyPr wrap="square" rtlCol="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其中</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sSubSup>
                      <m:sSubSup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a:latin typeface="Cambria Math" panose="02040503050406030204" pitchFamily="18" charset="0"/>
                            <a:ea typeface="宋体" panose="02010600030101010101" pitchFamily="2" charset="-122"/>
                            <a:cs typeface="Times New Roman" panose="02020603050405020304" pitchFamily="18" charset="0"/>
                          </a:rPr>
                          <m:t>𝑀</m:t>
                        </m:r>
                      </m:e>
                      <m:sub>
                        <m:r>
                          <a:rPr lang="en-US" altLang="zh-CN">
                            <a:latin typeface="Cambria Math" panose="02040503050406030204" pitchFamily="18" charset="0"/>
                            <a:ea typeface="宋体" panose="02010600030101010101" pitchFamily="2" charset="-122"/>
                            <a:cs typeface="Times New Roman" panose="02020603050405020304" pitchFamily="18" charset="0"/>
                          </a:rPr>
                          <m:t>𝑣</m:t>
                        </m:r>
                      </m:sub>
                      <m:sup>
                        <m:d>
                          <m:d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r>
                              <m:rPr>
                                <m:sty m:val="p"/>
                              </m:rPr>
                              <a:rPr lang="en-US" altLang="zh-CN" i="1">
                                <a:latin typeface="Cambria Math" panose="02040503050406030204" pitchFamily="18" charset="0"/>
                                <a:ea typeface="宋体" panose="02010600030101010101" pitchFamily="2" charset="-122"/>
                                <a:cs typeface="Times New Roman" panose="02020603050405020304" pitchFamily="18" charset="0"/>
                              </a:rPr>
                              <m:t>eyelid</m:t>
                            </m:r>
                          </m:e>
                        </m:d>
                      </m:sup>
                    </m:sSub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是遮罩，眼部区域为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其余区域为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0</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p>
            </p:txBody>
          </p:sp>
        </mc:Choice>
        <mc:Fallback xmlns="">
          <p:sp>
            <p:nvSpPr>
              <p:cNvPr id="57" name="文本框 56">
                <a:extLst>
                  <a:ext uri="{FF2B5EF4-FFF2-40B4-BE49-F238E27FC236}">
                    <a16:creationId xmlns:a16="http://schemas.microsoft.com/office/drawing/2014/main" id="{4AF91CA9-6119-6FF0-8FD4-8D7623155064}"/>
                  </a:ext>
                </a:extLst>
              </p:cNvPr>
              <p:cNvSpPr txBox="1">
                <a:spLocks noRot="1" noChangeAspect="1" noMove="1" noResize="1" noEditPoints="1" noAdjustHandles="1" noChangeArrowheads="1" noChangeShapeType="1" noTextEdit="1"/>
              </p:cNvSpPr>
              <p:nvPr/>
            </p:nvSpPr>
            <p:spPr>
              <a:xfrm>
                <a:off x="5631461" y="5137908"/>
                <a:ext cx="6094162" cy="434030"/>
              </a:xfrm>
              <a:prstGeom prst="rect">
                <a:avLst/>
              </a:prstGeom>
              <a:blipFill>
                <a:blip r:embed="rId11"/>
                <a:stretch>
                  <a:fillRect l="-901" b="-211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文本框 57">
                <a:extLst>
                  <a:ext uri="{FF2B5EF4-FFF2-40B4-BE49-F238E27FC236}">
                    <a16:creationId xmlns:a16="http://schemas.microsoft.com/office/drawing/2014/main" id="{52FFF647-DBEE-AF03-CC8D-F9A0CFA47A10}"/>
                  </a:ext>
                </a:extLst>
              </p:cNvPr>
              <p:cNvSpPr txBox="1"/>
              <p:nvPr/>
            </p:nvSpPr>
            <p:spPr>
              <a:xfrm>
                <a:off x="293057" y="5610834"/>
                <a:ext cx="11773397" cy="768415"/>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最终损失</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m:rPr>
                        <m:sty m:val="p"/>
                      </m:rPr>
                      <a:rPr lang="en-US" altLang="zh-CN" sz="2000" b="0" i="0" smtClean="0">
                        <a:latin typeface="Cambria Math" panose="02040503050406030204" pitchFamily="18" charset="0"/>
                        <a:ea typeface="宋体" panose="02010600030101010101" pitchFamily="2" charset="-122"/>
                        <a:cs typeface="Times New Roman" panose="02020603050405020304" pitchFamily="18" charset="0"/>
                      </a:rPr>
                      <m:t>L</m:t>
                    </m:r>
                    <m:r>
                      <a:rPr lang="en-US" altLang="zh-CN" sz="2000" b="0" i="0"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𝑥𝑀𝑜𝑑</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𝑒𝑦𝑒𝑙𝑖𝑑</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，这种设计旨在确保模型能够独立于语音输入准确重建上半脸，同时基于语音输入准确重建嘴部区域。</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58" name="文本框 57">
                <a:extLst>
                  <a:ext uri="{FF2B5EF4-FFF2-40B4-BE49-F238E27FC236}">
                    <a16:creationId xmlns:a16="http://schemas.microsoft.com/office/drawing/2014/main" id="{52FFF647-DBEE-AF03-CC8D-F9A0CFA47A10}"/>
                  </a:ext>
                </a:extLst>
              </p:cNvPr>
              <p:cNvSpPr txBox="1">
                <a:spLocks noRot="1" noChangeAspect="1" noMove="1" noResize="1" noEditPoints="1" noAdjustHandles="1" noChangeArrowheads="1" noChangeShapeType="1" noTextEdit="1"/>
              </p:cNvSpPr>
              <p:nvPr/>
            </p:nvSpPr>
            <p:spPr>
              <a:xfrm>
                <a:off x="293057" y="5610834"/>
                <a:ext cx="11773397" cy="768415"/>
              </a:xfrm>
              <a:prstGeom prst="rect">
                <a:avLst/>
              </a:prstGeom>
              <a:blipFill>
                <a:blip r:embed="rId12"/>
                <a:stretch>
                  <a:fillRect l="-466" t="-3175" b="-11905"/>
                </a:stretch>
              </a:blipFill>
            </p:spPr>
            <p:txBody>
              <a:bodyPr/>
              <a:lstStyle/>
              <a:p>
                <a:r>
                  <a:rPr lang="zh-CN" altLang="en-US">
                    <a:noFill/>
                  </a:rPr>
                  <a:t> </a:t>
                </a:r>
              </a:p>
            </p:txBody>
          </p:sp>
        </mc:Fallback>
      </mc:AlternateContent>
      <p:sp>
        <p:nvSpPr>
          <p:cNvPr id="59" name="文本框 58">
            <a:extLst>
              <a:ext uri="{FF2B5EF4-FFF2-40B4-BE49-F238E27FC236}">
                <a16:creationId xmlns:a16="http://schemas.microsoft.com/office/drawing/2014/main" id="{EB31629A-965D-BFF2-5BED-5F5E0A547D96}"/>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Richard A,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Zollhöfer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M, Wen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Meshtalk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3d face animation from speech using cross-modality disentanglement[C]// Proceedings of the IEEE/CVF International Conference on Computer Vision. 2021: 1173-1182.</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60" name="文本框 59">
            <a:extLst>
              <a:ext uri="{FF2B5EF4-FFF2-40B4-BE49-F238E27FC236}">
                <a16:creationId xmlns:a16="http://schemas.microsoft.com/office/drawing/2014/main" id="{E60DFB5B-6867-69BC-E6AA-1793477D60CA}"/>
              </a:ext>
            </a:extLst>
          </p:cNvPr>
          <p:cNvSpPr txBox="1"/>
          <p:nvPr/>
        </p:nvSpPr>
        <p:spPr>
          <a:xfrm>
            <a:off x="11693349" y="515227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708415163"/>
      </p:ext>
    </p:extLst>
  </p:cSld>
  <p:clrMapOvr>
    <a:masterClrMapping/>
  </p:clrMapOvr>
  <p:transition>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1430" y="956691"/>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en-US" altLang="zh-CN" sz="3200" b="1" i="0" dirty="0">
                <a:solidFill>
                  <a:srgbClr val="0D0D0D"/>
                </a:solidFill>
                <a:effectLst/>
                <a:highlight>
                  <a:srgbClr val="FFFFFF"/>
                </a:highlight>
                <a:latin typeface="Times New Roman" panose="02020603050405020304" pitchFamily="18" charset="0"/>
                <a:cs typeface="Times New Roman" panose="02020603050405020304" pitchFamily="18" charset="0"/>
              </a:rPr>
              <a:t>Audio-Conditioned Autoregressive Modeling</a:t>
            </a:r>
            <a:endParaRPr kumimoji="0" lang="zh-CN" altLang="en-US" sz="32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9" name="文本框 18">
            <a:extLst>
              <a:ext uri="{FF2B5EF4-FFF2-40B4-BE49-F238E27FC236}">
                <a16:creationId xmlns:a16="http://schemas.microsoft.com/office/drawing/2014/main" id="{A3F4EA59-2A3C-86A5-E037-59CA0692B794}"/>
              </a:ext>
            </a:extLst>
          </p:cNvPr>
          <p:cNvSpPr txBox="1"/>
          <p:nvPr/>
        </p:nvSpPr>
        <p:spPr>
          <a:xfrm>
            <a:off x="11725623" y="261916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2" name="文本框 21">
            <a:extLst>
              <a:ext uri="{FF2B5EF4-FFF2-40B4-BE49-F238E27FC236}">
                <a16:creationId xmlns:a16="http://schemas.microsoft.com/office/drawing/2014/main" id="{AA6F793A-CD9D-4EF9-8F02-E2CB11E68FE0}"/>
              </a:ext>
            </a:extLst>
          </p:cNvPr>
          <p:cNvSpPr txBox="1"/>
          <p:nvPr/>
        </p:nvSpPr>
        <p:spPr>
          <a:xfrm>
            <a:off x="11725623" y="4112948"/>
            <a:ext cx="466377" cy="33575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4" name="文本框 23">
            <a:extLst>
              <a:ext uri="{FF2B5EF4-FFF2-40B4-BE49-F238E27FC236}">
                <a16:creationId xmlns:a16="http://schemas.microsoft.com/office/drawing/2014/main" id="{C7927173-114E-D04C-6D9D-1E469EB04292}"/>
              </a:ext>
            </a:extLst>
          </p:cNvPr>
          <p:cNvSpPr txBox="1"/>
          <p:nvPr/>
        </p:nvSpPr>
        <p:spPr>
          <a:xfrm>
            <a:off x="11725623" y="535737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 name="文本框 2">
            <a:extLst>
              <a:ext uri="{FF2B5EF4-FFF2-40B4-BE49-F238E27FC236}">
                <a16:creationId xmlns:a16="http://schemas.microsoft.com/office/drawing/2014/main" id="{17DF146D-D98B-A17E-4F80-7DC43EAEDE00}"/>
              </a:ext>
            </a:extLst>
          </p:cNvPr>
          <p:cNvSpPr txBox="1"/>
          <p:nvPr/>
        </p:nvSpPr>
        <p:spPr>
          <a:xfrm>
            <a:off x="11672125" y="184374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1" name="文本框 10">
            <a:extLst>
              <a:ext uri="{FF2B5EF4-FFF2-40B4-BE49-F238E27FC236}">
                <a16:creationId xmlns:a16="http://schemas.microsoft.com/office/drawing/2014/main" id="{0559F01E-65A8-E196-38B8-AD0BB5D8B59C}"/>
              </a:ext>
            </a:extLst>
          </p:cNvPr>
          <p:cNvSpPr txBox="1"/>
          <p:nvPr/>
        </p:nvSpPr>
        <p:spPr>
          <a:xfrm>
            <a:off x="204470" y="1452844"/>
            <a:ext cx="11250830" cy="1015663"/>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在仅使用音频输入来驱动模板网格时，表情输入是不可用的，因此，在这种情况下，需要根据音频合成表情信息。于是，在分类潜在空间上训练了一个自回归时序模型。该模型允许采样一个潜在序列，该序列能生成与输入音频一致的表情。</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6" name="组合 5">
            <a:extLst>
              <a:ext uri="{FF2B5EF4-FFF2-40B4-BE49-F238E27FC236}">
                <a16:creationId xmlns:a16="http://schemas.microsoft.com/office/drawing/2014/main" id="{1308D26D-2D95-5410-CF40-FD1B96A610E2}"/>
              </a:ext>
            </a:extLst>
          </p:cNvPr>
          <p:cNvGrpSpPr/>
          <p:nvPr/>
        </p:nvGrpSpPr>
        <p:grpSpPr>
          <a:xfrm>
            <a:off x="154457" y="2513843"/>
            <a:ext cx="11571165" cy="1242656"/>
            <a:chOff x="154457" y="2513843"/>
            <a:chExt cx="11571165" cy="1242656"/>
          </a:xfrm>
        </p:grpSpPr>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7779BC2-A274-EA9A-227B-98CB0C6153CD}"/>
                    </a:ext>
                  </a:extLst>
                </p:cNvPr>
                <p:cNvSpPr txBox="1"/>
                <p:nvPr/>
              </p:nvSpPr>
              <p:spPr>
                <a:xfrm>
                  <a:off x="154457" y="2513843"/>
                  <a:ext cx="11571165" cy="430118"/>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Ø"/>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概率模型的分解</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：基于贝叶斯规则，音频</a:t>
                  </a:r>
                  <a14:m>
                    <m:oMath xmlns:m="http://schemas.openxmlformats.org/officeDocument/2006/math">
                      <m:sSub>
                        <m:sSubPr>
                          <m:ctrlPr>
                            <a:rPr lang="en-US" altLang="zh-CN" sz="2000" i="1" smtClean="0">
                              <a:solidFill>
                                <a:srgbClr val="0D0D0D"/>
                              </a:solidFill>
                              <a:highlight>
                                <a:srgbClr val="FFFFFF"/>
                              </a:highlight>
                              <a:latin typeface="Cambria Math" panose="02040503050406030204" pitchFamily="18" charset="0"/>
                            </a:rPr>
                          </m:ctrlPr>
                        </m:sSubPr>
                        <m:e>
                          <m:r>
                            <a:rPr lang="en-US" altLang="zh-CN" sz="2000" b="0" i="1" smtClean="0">
                              <a:solidFill>
                                <a:srgbClr val="0D0D0D"/>
                              </a:solidFill>
                              <a:highlight>
                                <a:srgbClr val="FFFFFF"/>
                              </a:highlight>
                              <a:latin typeface="Cambria Math" panose="02040503050406030204" pitchFamily="18" charset="0"/>
                            </a:rPr>
                            <m:t>𝑎</m:t>
                          </m:r>
                        </m:e>
                        <m:sub>
                          <m:r>
                            <a:rPr lang="en-US" altLang="zh-CN" sz="2000" i="1">
                              <a:solidFill>
                                <a:srgbClr val="0D0D0D"/>
                              </a:solidFill>
                              <a:highlight>
                                <a:srgbClr val="FFFFFF"/>
                              </a:highlight>
                              <a:latin typeface="Cambria Math" panose="02040503050406030204" pitchFamily="18" charset="0"/>
                            </a:rPr>
                            <m:t>1:</m:t>
                          </m:r>
                          <m:r>
                            <a:rPr lang="en-US" altLang="zh-CN" sz="2000" i="1">
                              <a:solidFill>
                                <a:srgbClr val="0D0D0D"/>
                              </a:solidFill>
                              <a:highlight>
                                <a:srgbClr val="FFFFFF"/>
                              </a:highlight>
                              <a:latin typeface="Cambria Math" panose="02040503050406030204" pitchFamily="18" charset="0"/>
                            </a:rPr>
                            <m:t>𝑇</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的潜在嵌入</a:t>
                  </a:r>
                  <a14:m>
                    <m:oMath xmlns:m="http://schemas.openxmlformats.org/officeDocument/2006/math">
                      <m:sSub>
                        <m:sSubPr>
                          <m:ctrlPr>
                            <a:rPr lang="en-US" altLang="zh-CN" sz="2000" i="1">
                              <a:solidFill>
                                <a:srgbClr val="0D0D0D"/>
                              </a:solidFill>
                              <a:highlight>
                                <a:srgbClr val="FFFFFF"/>
                              </a:highlight>
                              <a:latin typeface="Cambria Math" panose="02040503050406030204" pitchFamily="18" charset="0"/>
                            </a:rPr>
                          </m:ctrlPr>
                        </m:sSubPr>
                        <m:e>
                          <m:r>
                            <a:rPr lang="en-US" altLang="zh-CN" sz="2000" b="0" i="1" smtClean="0">
                              <a:solidFill>
                                <a:srgbClr val="0D0D0D"/>
                              </a:solidFill>
                              <a:highlight>
                                <a:srgbClr val="FFFFFF"/>
                              </a:highlight>
                              <a:latin typeface="Cambria Math" panose="02040503050406030204" pitchFamily="18" charset="0"/>
                            </a:rPr>
                            <m:t>𝑐</m:t>
                          </m:r>
                        </m:e>
                        <m:sub>
                          <m:r>
                            <a:rPr lang="en-US" altLang="zh-CN" sz="2000" i="1">
                              <a:solidFill>
                                <a:srgbClr val="0D0D0D"/>
                              </a:solidFill>
                              <a:highlight>
                                <a:srgbClr val="FFFFFF"/>
                              </a:highlight>
                              <a:latin typeface="Cambria Math" panose="02040503050406030204" pitchFamily="18" charset="0"/>
                            </a:rPr>
                            <m:t>1:</m:t>
                          </m:r>
                          <m:r>
                            <a:rPr lang="en-US" altLang="zh-CN" sz="2000" i="1">
                              <a:solidFill>
                                <a:srgbClr val="0D0D0D"/>
                              </a:solidFill>
                              <a:highlight>
                                <a:srgbClr val="FFFFFF"/>
                              </a:highlight>
                              <a:latin typeface="Cambria Math" panose="02040503050406030204" pitchFamily="18" charset="0"/>
                            </a:rPr>
                            <m:t>𝑇</m:t>
                          </m:r>
                          <m:r>
                            <a:rPr lang="en-US" altLang="zh-CN" sz="2000" b="0" i="1" smtClean="0">
                              <a:solidFill>
                                <a:srgbClr val="0D0D0D"/>
                              </a:solidFill>
                              <a:highlight>
                                <a:srgbClr val="FFFFFF"/>
                              </a:highlight>
                              <a:latin typeface="Cambria Math" panose="02040503050406030204" pitchFamily="18" charset="0"/>
                            </a:rPr>
                            <m:t>,1:</m:t>
                          </m:r>
                          <m:r>
                            <a:rPr lang="en-US" altLang="zh-CN" sz="2000" b="0" i="1" smtClean="0">
                              <a:solidFill>
                                <a:srgbClr val="0D0D0D"/>
                              </a:solidFill>
                              <a:highlight>
                                <a:srgbClr val="FFFFFF"/>
                              </a:highlight>
                              <a:latin typeface="Cambria Math" panose="02040503050406030204" pitchFamily="18" charset="0"/>
                            </a:rPr>
                            <m:t>𝐻</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可以被分解为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假设</a:t>
                  </a:r>
                  <a14:m>
                    <m:oMath xmlns:m="http://schemas.openxmlformats.org/officeDocument/2006/math">
                      <m:sSub>
                        <m:sSubPr>
                          <m:ctrlPr>
                            <a:rPr lang="en-US" altLang="zh-CN" sz="2000" i="1">
                              <a:solidFill>
                                <a:srgbClr val="0D0D0D"/>
                              </a:solidFill>
                              <a:highlight>
                                <a:srgbClr val="FFFFFF"/>
                              </a:highlight>
                              <a:latin typeface="Cambria Math" panose="02040503050406030204" pitchFamily="18" charset="0"/>
                            </a:rPr>
                          </m:ctrlPr>
                        </m:sSubPr>
                        <m:e>
                          <m:r>
                            <a:rPr lang="en-US" altLang="zh-CN" sz="2000" i="1">
                              <a:solidFill>
                                <a:srgbClr val="0D0D0D"/>
                              </a:solidFill>
                              <a:highlight>
                                <a:srgbClr val="FFFFFF"/>
                              </a:highlight>
                              <a:latin typeface="Cambria Math" panose="02040503050406030204" pitchFamily="18" charset="0"/>
                            </a:rPr>
                            <m:t>𝑐</m:t>
                          </m:r>
                        </m:e>
                        <m:sub>
                          <m:r>
                            <a:rPr lang="en-US" altLang="zh-CN" sz="2000" i="1">
                              <a:solidFill>
                                <a:srgbClr val="0D0D0D"/>
                              </a:solidFill>
                              <a:highlight>
                                <a:srgbClr val="FFFFFF"/>
                              </a:highlight>
                              <a:latin typeface="Cambria Math" panose="02040503050406030204" pitchFamily="18" charset="0"/>
                            </a:rPr>
                            <m:t>𝑡</m:t>
                          </m:r>
                          <m:r>
                            <a:rPr lang="en-US" altLang="zh-CN" sz="2000" i="1">
                              <a:solidFill>
                                <a:srgbClr val="0D0D0D"/>
                              </a:solidFill>
                              <a:highlight>
                                <a:srgbClr val="FFFFFF"/>
                              </a:highlight>
                              <a:latin typeface="Cambria Math" panose="02040503050406030204" pitchFamily="18" charset="0"/>
                            </a:rPr>
                            <m:t>,</m:t>
                          </m:r>
                          <m:r>
                            <a:rPr lang="en-US" altLang="zh-CN" sz="2000" i="1">
                              <a:solidFill>
                                <a:srgbClr val="0D0D0D"/>
                              </a:solidFill>
                              <a:highlight>
                                <a:srgbClr val="FFFFFF"/>
                              </a:highlight>
                              <a:latin typeface="Cambria Math" panose="02040503050406030204" pitchFamily="18" charset="0"/>
                            </a:rPr>
                            <m:t>h</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仅依赖于</a:t>
                  </a:r>
                  <a14:m>
                    <m:oMath xmlns:m="http://schemas.openxmlformats.org/officeDocument/2006/math">
                      <m:sSub>
                        <m:sSubPr>
                          <m:ctrlPr>
                            <a:rPr lang="en-US" altLang="zh-CN" sz="2000" i="1">
                              <a:solidFill>
                                <a:srgbClr val="0D0D0D"/>
                              </a:solidFill>
                              <a:highlight>
                                <a:srgbClr val="FFFFFF"/>
                              </a:highlight>
                              <a:latin typeface="Cambria Math" panose="02040503050406030204" pitchFamily="18" charset="0"/>
                            </a:rPr>
                          </m:ctrlPr>
                        </m:sSubPr>
                        <m:e>
                          <m:r>
                            <a:rPr lang="en-US" altLang="zh-CN" sz="2000" i="1">
                              <a:solidFill>
                                <a:srgbClr val="0D0D0D"/>
                              </a:solidFill>
                              <a:highlight>
                                <a:srgbClr val="FFFFFF"/>
                              </a:highlight>
                              <a:latin typeface="Cambria Math" panose="02040503050406030204" pitchFamily="18" charset="0"/>
                            </a:rPr>
                            <m:t>𝑎</m:t>
                          </m:r>
                        </m:e>
                        <m:sub>
                          <m:r>
                            <a:rPr lang="en-US" altLang="zh-CN" sz="2000" i="1">
                              <a:solidFill>
                                <a:srgbClr val="0D0D0D"/>
                              </a:solidFill>
                              <a:highlight>
                                <a:srgbClr val="FFFFFF"/>
                              </a:highlight>
                              <a:latin typeface="Cambria Math" panose="02040503050406030204" pitchFamily="18" charset="0"/>
                              <a:ea typeface="Cambria Math" panose="02040503050406030204" pitchFamily="18" charset="0"/>
                            </a:rPr>
                            <m:t>≤</m:t>
                          </m:r>
                          <m:r>
                            <a:rPr lang="en-US" altLang="zh-CN" sz="2000" i="1">
                              <a:solidFill>
                                <a:srgbClr val="0D0D0D"/>
                              </a:solidFill>
                              <a:highlight>
                                <a:srgbClr val="FFFFFF"/>
                              </a:highlight>
                              <a:latin typeface="Cambria Math" panose="02040503050406030204" pitchFamily="18" charset="0"/>
                              <a:ea typeface="Cambria Math" panose="02040503050406030204" pitchFamily="18" charset="0"/>
                            </a:rPr>
                            <m:t>𝑡</m:t>
                          </m:r>
                        </m:sub>
                      </m:sSub>
                    </m:oMath>
                  </a14:m>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E7779BC2-A274-EA9A-227B-98CB0C6153CD}"/>
                    </a:ext>
                  </a:extLst>
                </p:cNvPr>
                <p:cNvSpPr txBox="1">
                  <a:spLocks noRot="1" noChangeAspect="1" noMove="1" noResize="1" noEditPoints="1" noAdjustHandles="1" noChangeArrowheads="1" noChangeShapeType="1" noTextEdit="1"/>
                </p:cNvSpPr>
                <p:nvPr/>
              </p:nvSpPr>
              <p:spPr>
                <a:xfrm>
                  <a:off x="154457" y="2513843"/>
                  <a:ext cx="11571165" cy="430118"/>
                </a:xfrm>
                <a:prstGeom prst="rect">
                  <a:avLst/>
                </a:prstGeom>
                <a:blipFill>
                  <a:blip r:embed="rId5"/>
                  <a:stretch>
                    <a:fillRect l="-474" t="-7042" r="-2740" b="-21127"/>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618389B9-B122-E4BA-1DAE-3EBB2C62CAB7}"/>
                </a:ext>
              </a:extLst>
            </p:cNvPr>
            <p:cNvPicPr>
              <a:picLocks noChangeAspect="1"/>
            </p:cNvPicPr>
            <p:nvPr/>
          </p:nvPicPr>
          <p:blipFill>
            <a:blip r:embed="rId6"/>
            <a:stretch>
              <a:fillRect/>
            </a:stretch>
          </p:blipFill>
          <p:spPr>
            <a:xfrm>
              <a:off x="3465032" y="2899129"/>
              <a:ext cx="5715798" cy="857370"/>
            </a:xfrm>
            <a:prstGeom prst="rect">
              <a:avLst/>
            </a:prstGeom>
          </p:spPr>
        </p:pic>
      </p:gr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B3CD49F8-C7E5-CC0A-CF7A-FCEE9FC198FF}"/>
                  </a:ext>
                </a:extLst>
              </p:cNvPr>
              <p:cNvSpPr txBox="1"/>
              <p:nvPr/>
            </p:nvSpPr>
            <p:spPr>
              <a:xfrm>
                <a:off x="204470" y="3734987"/>
                <a:ext cx="5374853" cy="2567947"/>
              </a:xfrm>
              <a:prstGeom prst="rect">
                <a:avLst/>
              </a:prstGeom>
              <a:noFill/>
            </p:spPr>
            <p:txBody>
              <a:bodyPr wrap="square" rtlCol="0">
                <a:spAutoFit/>
              </a:bodyPr>
              <a:lstStyle/>
              <a:p>
                <a:pPr>
                  <a:buFont typeface="Arial" panose="020B0604020202020204" pitchFamily="34" charset="0"/>
                  <a:buChar char="•"/>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自回归卷积网络</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：该自回归模型使用了类似于</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PixelCNN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的卷积神经网络。网络包含四层卷积层，其时间轴上的扩张逐渐增加。这种结构帮助模型捕捉长期的时间依赖性。为了进行预测，模型只能访问过去所有类别头</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a:latin typeface="Cambria Math" panose="02040503050406030204" pitchFamily="18" charset="0"/>
                            <a:ea typeface="宋体" panose="02010600030101010101" pitchFamily="2" charset="-122"/>
                            <a:cs typeface="Times New Roman" panose="02020603050405020304" pitchFamily="18" charset="0"/>
                          </a:rPr>
                          <m:t>𝑐</m:t>
                        </m:r>
                      </m:e>
                      <m:sub>
                        <m:r>
                          <a:rPr lang="en-US" altLang="zh-CN" sz="2000">
                            <a:latin typeface="Cambria Math" panose="02040503050406030204" pitchFamily="18" charset="0"/>
                            <a:ea typeface="宋体" panose="02010600030101010101" pitchFamily="2" charset="-122"/>
                            <a:cs typeface="Times New Roman" panose="02020603050405020304" pitchFamily="18" charset="0"/>
                          </a:rPr>
                          <m:t>&lt;</m:t>
                        </m:r>
                        <m:r>
                          <a:rPr lang="en-US" altLang="zh-CN" sz="2000">
                            <a:latin typeface="Cambria Math" panose="02040503050406030204" pitchFamily="18" charset="0"/>
                            <a:ea typeface="宋体" panose="02010600030101010101" pitchFamily="2" charset="-122"/>
                            <a:cs typeface="Times New Roman" panose="02020603050405020304" pitchFamily="18" charset="0"/>
                          </a:rPr>
                          <m:t>𝑡</m:t>
                        </m:r>
                        <m:r>
                          <a:rPr lang="en-US" altLang="zh-CN" sz="2000">
                            <a:latin typeface="Cambria Math" panose="02040503050406030204" pitchFamily="18" charset="0"/>
                            <a:ea typeface="宋体" panose="02010600030101010101" pitchFamily="2" charset="-122"/>
                            <a:cs typeface="Times New Roman" panose="02020603050405020304" pitchFamily="18" charset="0"/>
                          </a:rPr>
                          <m:t>,1:</m:t>
                        </m:r>
                        <m:r>
                          <a:rPr lang="en-US" altLang="zh-CN" sz="2000">
                            <a:latin typeface="Cambria Math" panose="02040503050406030204" pitchFamily="18" charset="0"/>
                            <a:ea typeface="宋体" panose="02010600030101010101" pitchFamily="2" charset="-122"/>
                            <a:cs typeface="Times New Roman" panose="02020603050405020304" pitchFamily="18" charset="0"/>
                          </a:rPr>
                          <m:t>𝐻</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的信息和当前时间步之前的类别头</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a:latin typeface="Cambria Math" panose="02040503050406030204" pitchFamily="18" charset="0"/>
                            <a:ea typeface="宋体" panose="02010600030101010101" pitchFamily="2" charset="-122"/>
                            <a:cs typeface="Times New Roman" panose="02020603050405020304" pitchFamily="18" charset="0"/>
                          </a:rPr>
                          <m:t>𝑐</m:t>
                        </m:r>
                      </m:e>
                      <m:sub>
                        <m:r>
                          <a:rPr lang="en-US" altLang="zh-CN" sz="2000">
                            <a:latin typeface="Cambria Math" panose="02040503050406030204" pitchFamily="18" charset="0"/>
                            <a:ea typeface="宋体" panose="02010600030101010101" pitchFamily="2" charset="-122"/>
                            <a:cs typeface="Times New Roman" panose="02020603050405020304" pitchFamily="18" charset="0"/>
                          </a:rPr>
                          <m:t>𝑡</m:t>
                        </m:r>
                        <m:r>
                          <a:rPr lang="en-US" altLang="zh-CN" sz="200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&lt;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h</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的信息 。这通过使用掩膜卷积实现，以确保在生成当前类别标签时不会泄露未来信息。</a:t>
                </a:r>
              </a:p>
            </p:txBody>
          </p:sp>
        </mc:Choice>
        <mc:Fallback xmlns="">
          <p:sp>
            <p:nvSpPr>
              <p:cNvPr id="10" name="文本框 9">
                <a:extLst>
                  <a:ext uri="{FF2B5EF4-FFF2-40B4-BE49-F238E27FC236}">
                    <a16:creationId xmlns:a16="http://schemas.microsoft.com/office/drawing/2014/main" id="{B3CD49F8-C7E5-CC0A-CF7A-FCEE9FC198FF}"/>
                  </a:ext>
                </a:extLst>
              </p:cNvPr>
              <p:cNvSpPr txBox="1">
                <a:spLocks noRot="1" noChangeAspect="1" noMove="1" noResize="1" noEditPoints="1" noAdjustHandles="1" noChangeArrowheads="1" noChangeShapeType="1" noTextEdit="1"/>
              </p:cNvSpPr>
              <p:nvPr/>
            </p:nvSpPr>
            <p:spPr>
              <a:xfrm>
                <a:off x="204470" y="3734987"/>
                <a:ext cx="5374853" cy="2567947"/>
              </a:xfrm>
              <a:prstGeom prst="rect">
                <a:avLst/>
              </a:prstGeom>
              <a:blipFill>
                <a:blip r:embed="rId7"/>
                <a:stretch>
                  <a:fillRect l="-1249" t="-1425" r="-3859" b="-3325"/>
                </a:stretch>
              </a:blipFill>
            </p:spPr>
            <p:txBody>
              <a:bodyPr/>
              <a:lstStyle/>
              <a:p>
                <a:r>
                  <a:rPr lang="zh-CN" altLang="en-US">
                    <a:noFill/>
                  </a:rPr>
                  <a:t> </a:t>
                </a:r>
              </a:p>
            </p:txBody>
          </p:sp>
        </mc:Fallback>
      </mc:AlternateContent>
      <p:pic>
        <p:nvPicPr>
          <p:cNvPr id="15" name="图片 14">
            <a:extLst>
              <a:ext uri="{FF2B5EF4-FFF2-40B4-BE49-F238E27FC236}">
                <a16:creationId xmlns:a16="http://schemas.microsoft.com/office/drawing/2014/main" id="{BB278E19-5492-66D4-7093-EB78D26DDADE}"/>
              </a:ext>
            </a:extLst>
          </p:cNvPr>
          <p:cNvPicPr>
            <a:picLocks noChangeAspect="1"/>
          </p:cNvPicPr>
          <p:nvPr/>
        </p:nvPicPr>
        <p:blipFill>
          <a:blip r:embed="rId8"/>
          <a:stretch>
            <a:fillRect/>
          </a:stretch>
        </p:blipFill>
        <p:spPr>
          <a:xfrm>
            <a:off x="5477051" y="3770828"/>
            <a:ext cx="6189851" cy="2285362"/>
          </a:xfrm>
          <a:prstGeom prst="rect">
            <a:avLst/>
          </a:prstGeom>
        </p:spPr>
      </p:pic>
      <p:sp>
        <p:nvSpPr>
          <p:cNvPr id="2" name="文本框 1">
            <a:extLst>
              <a:ext uri="{FF2B5EF4-FFF2-40B4-BE49-F238E27FC236}">
                <a16:creationId xmlns:a16="http://schemas.microsoft.com/office/drawing/2014/main" id="{0C9CB6E4-61E4-380A-FE11-4E45C2722102}"/>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Richard A,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Zollhöfer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M, Wen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Meshtalk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3d face animation from speech using cross-modality disentanglement[C]// Proceedings of the IEEE/CVF International Conference on Computer Vision. 2021: 1173-1182.</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070196502"/>
      </p:ext>
    </p:extLst>
  </p:cSld>
  <p:clrMapOvr>
    <a:masterClrMapping/>
  </p:clrMapOvr>
  <p:transition>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1430" y="956691"/>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en-US" altLang="zh-CN" sz="3200" b="1" i="0" dirty="0">
                <a:solidFill>
                  <a:srgbClr val="0D0D0D"/>
                </a:solidFill>
                <a:effectLst/>
                <a:highlight>
                  <a:srgbClr val="FFFFFF"/>
                </a:highlight>
                <a:latin typeface="Times New Roman" panose="02020603050405020304" pitchFamily="18" charset="0"/>
                <a:cs typeface="Times New Roman" panose="02020603050405020304" pitchFamily="18" charset="0"/>
              </a:rPr>
              <a:t>Audio-Conditioned Autoregressive Modeling</a:t>
            </a:r>
            <a:endParaRPr kumimoji="0" lang="zh-CN" altLang="en-US" sz="32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9" name="文本框 18">
            <a:extLst>
              <a:ext uri="{FF2B5EF4-FFF2-40B4-BE49-F238E27FC236}">
                <a16:creationId xmlns:a16="http://schemas.microsoft.com/office/drawing/2014/main" id="{A3F4EA59-2A3C-86A5-E037-59CA0692B794}"/>
              </a:ext>
            </a:extLst>
          </p:cNvPr>
          <p:cNvSpPr txBox="1"/>
          <p:nvPr/>
        </p:nvSpPr>
        <p:spPr>
          <a:xfrm>
            <a:off x="11725623" y="261916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2" name="文本框 21">
            <a:extLst>
              <a:ext uri="{FF2B5EF4-FFF2-40B4-BE49-F238E27FC236}">
                <a16:creationId xmlns:a16="http://schemas.microsoft.com/office/drawing/2014/main" id="{AA6F793A-CD9D-4EF9-8F02-E2CB11E68FE0}"/>
              </a:ext>
            </a:extLst>
          </p:cNvPr>
          <p:cNvSpPr txBox="1"/>
          <p:nvPr/>
        </p:nvSpPr>
        <p:spPr>
          <a:xfrm>
            <a:off x="11725623" y="4112948"/>
            <a:ext cx="466377" cy="33575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4" name="文本框 23">
            <a:extLst>
              <a:ext uri="{FF2B5EF4-FFF2-40B4-BE49-F238E27FC236}">
                <a16:creationId xmlns:a16="http://schemas.microsoft.com/office/drawing/2014/main" id="{C7927173-114E-D04C-6D9D-1E469EB04292}"/>
              </a:ext>
            </a:extLst>
          </p:cNvPr>
          <p:cNvSpPr txBox="1"/>
          <p:nvPr/>
        </p:nvSpPr>
        <p:spPr>
          <a:xfrm>
            <a:off x="11725623" y="535737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 name="文本框 2">
            <a:extLst>
              <a:ext uri="{FF2B5EF4-FFF2-40B4-BE49-F238E27FC236}">
                <a16:creationId xmlns:a16="http://schemas.microsoft.com/office/drawing/2014/main" id="{17DF146D-D98B-A17E-4F80-7DC43EAEDE00}"/>
              </a:ext>
            </a:extLst>
          </p:cNvPr>
          <p:cNvSpPr txBox="1"/>
          <p:nvPr/>
        </p:nvSpPr>
        <p:spPr>
          <a:xfrm>
            <a:off x="11672125" y="184374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B3CD49F8-C7E5-CC0A-CF7A-FCEE9FC198FF}"/>
              </a:ext>
            </a:extLst>
          </p:cNvPr>
          <p:cNvSpPr txBox="1"/>
          <p:nvPr/>
        </p:nvSpPr>
        <p:spPr>
          <a:xfrm>
            <a:off x="321081" y="1524896"/>
            <a:ext cx="11221874"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训练过程</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p>
        </p:txBody>
      </p:sp>
      <p:pic>
        <p:nvPicPr>
          <p:cNvPr id="15" name="图片 14">
            <a:extLst>
              <a:ext uri="{FF2B5EF4-FFF2-40B4-BE49-F238E27FC236}">
                <a16:creationId xmlns:a16="http://schemas.microsoft.com/office/drawing/2014/main" id="{BB278E19-5492-66D4-7093-EB78D26DDADE}"/>
              </a:ext>
            </a:extLst>
          </p:cNvPr>
          <p:cNvPicPr>
            <a:picLocks noChangeAspect="1"/>
          </p:cNvPicPr>
          <p:nvPr/>
        </p:nvPicPr>
        <p:blipFill>
          <a:blip r:embed="rId5"/>
          <a:stretch>
            <a:fillRect/>
          </a:stretch>
        </p:blipFill>
        <p:spPr>
          <a:xfrm>
            <a:off x="2493743" y="3767030"/>
            <a:ext cx="7185778" cy="2285362"/>
          </a:xfrm>
          <a:prstGeom prst="rect">
            <a:avLst/>
          </a:prstGeom>
        </p:spPr>
      </p:pic>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DE23611F-3DE8-EAC2-3995-E001E0997328}"/>
                  </a:ext>
                </a:extLst>
              </p:cNvPr>
              <p:cNvSpPr txBox="1"/>
              <p:nvPr/>
            </p:nvSpPr>
            <p:spPr>
              <a:xfrm>
                <a:off x="558218" y="1916120"/>
                <a:ext cx="11108684" cy="707886"/>
              </a:xfrm>
              <a:prstGeom prst="rect">
                <a:avLst/>
              </a:prstGeom>
              <a:noFill/>
            </p:spPr>
            <p:txBody>
              <a:bodyPr wrap="square">
                <a:spAutoFit/>
              </a:bodyPr>
              <a:lstStyle/>
              <a:p>
                <a:pPr marL="342900" indent="-342900">
                  <a:buFont typeface="Wingdings" panose="05000000000000000000" pitchFamily="2" charset="2"/>
                  <a:buChar char="l"/>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首先使用预训练好的编码器</a:t>
                </a:r>
                <a14:m>
                  <m:oMath xmlns:m="http://schemas.openxmlformats.org/officeDocument/2006/math">
                    <m:r>
                      <a:rPr lang="zh-CN" altLang="en-US" sz="2000" i="1" smtClean="0">
                        <a:latin typeface="Cambria Math" panose="02040503050406030204" pitchFamily="18" charset="0"/>
                        <a:ea typeface="宋体" panose="02010600030101010101" pitchFamily="2" charset="-122"/>
                        <a:cs typeface="Times New Roman" panose="02020603050405020304" pitchFamily="18" charset="0"/>
                      </a:rPr>
                      <m:t>𝜀</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将训练集中的表情和音频序列</a:t>
                </a:r>
                <a14:m>
                  <m:oMath xmlns:m="http://schemas.openxmlformats.org/officeDocument/2006/math">
                    <m:d>
                      <m:dPr>
                        <m:ctrlPr>
                          <a:rPr lang="en-US" altLang="zh-CN" sz="2000" i="1">
                            <a:solidFill>
                              <a:srgbClr val="0D0D0D"/>
                            </a:solidFill>
                            <a:highlight>
                              <a:srgbClr val="FFFFFF"/>
                            </a:highlight>
                            <a:latin typeface="Cambria Math" panose="02040503050406030204" pitchFamily="18" charset="0"/>
                          </a:rPr>
                        </m:ctrlPr>
                      </m:dPr>
                      <m:e>
                        <m:sSub>
                          <m:sSubPr>
                            <m:ctrlPr>
                              <a:rPr lang="en-US" altLang="zh-CN" sz="2000" i="1" smtClean="0">
                                <a:solidFill>
                                  <a:srgbClr val="0D0D0D"/>
                                </a:solidFill>
                                <a:highlight>
                                  <a:srgbClr val="FFFFFF"/>
                                </a:highlight>
                                <a:latin typeface="Cambria Math" panose="02040503050406030204" pitchFamily="18" charset="0"/>
                              </a:rPr>
                            </m:ctrlPr>
                          </m:sSubPr>
                          <m:e>
                            <m:r>
                              <a:rPr lang="en-US" altLang="zh-CN" sz="2000" b="0" i="1" smtClean="0">
                                <a:solidFill>
                                  <a:srgbClr val="0D0D0D"/>
                                </a:solidFill>
                                <a:highlight>
                                  <a:srgbClr val="FFFFFF"/>
                                </a:highlight>
                                <a:latin typeface="Cambria Math" panose="02040503050406030204" pitchFamily="18" charset="0"/>
                              </a:rPr>
                              <m:t>𝑥</m:t>
                            </m:r>
                          </m:e>
                          <m:sub>
                            <m:r>
                              <a:rPr lang="en-US" altLang="zh-CN" sz="2000" i="1">
                                <a:solidFill>
                                  <a:srgbClr val="0D0D0D"/>
                                </a:solidFill>
                                <a:highlight>
                                  <a:srgbClr val="FFFFFF"/>
                                </a:highlight>
                                <a:latin typeface="Cambria Math" panose="02040503050406030204" pitchFamily="18" charset="0"/>
                              </a:rPr>
                              <m:t>1</m:t>
                            </m:r>
                            <m:r>
                              <a:rPr lang="en-US" altLang="zh-CN" sz="2000" b="0" i="1" smtClean="0">
                                <a:solidFill>
                                  <a:srgbClr val="0D0D0D"/>
                                </a:solidFill>
                                <a:highlight>
                                  <a:srgbClr val="FFFFFF"/>
                                </a:highlight>
                                <a:latin typeface="Cambria Math" panose="02040503050406030204" pitchFamily="18" charset="0"/>
                              </a:rPr>
                              <m:t>:</m:t>
                            </m:r>
                            <m:r>
                              <a:rPr lang="en-US" altLang="zh-CN" sz="2000" b="0" i="1" smtClean="0">
                                <a:solidFill>
                                  <a:srgbClr val="0D0D0D"/>
                                </a:solidFill>
                                <a:highlight>
                                  <a:srgbClr val="FFFFFF"/>
                                </a:highlight>
                                <a:latin typeface="Cambria Math" panose="02040503050406030204" pitchFamily="18" charset="0"/>
                              </a:rPr>
                              <m:t>𝑇</m:t>
                            </m:r>
                          </m:sub>
                        </m:sSub>
                        <m:r>
                          <a:rPr lang="en-US" altLang="zh-CN" sz="2000" b="0" i="1" smtClean="0">
                            <a:solidFill>
                              <a:srgbClr val="0D0D0D"/>
                            </a:solidFill>
                            <a:highlight>
                              <a:srgbClr val="FFFFFF"/>
                            </a:highlight>
                            <a:latin typeface="Cambria Math" panose="02040503050406030204" pitchFamily="18" charset="0"/>
                          </a:rPr>
                          <m:t>,  </m:t>
                        </m:r>
                        <m:sSub>
                          <m:sSubPr>
                            <m:ctrlPr>
                              <a:rPr lang="en-US" altLang="zh-CN" sz="2000" i="1">
                                <a:solidFill>
                                  <a:srgbClr val="0D0D0D"/>
                                </a:solidFill>
                                <a:highlight>
                                  <a:srgbClr val="FFFFFF"/>
                                </a:highlight>
                                <a:latin typeface="Cambria Math" panose="02040503050406030204" pitchFamily="18" charset="0"/>
                              </a:rPr>
                            </m:ctrlPr>
                          </m:sSubPr>
                          <m:e>
                            <m:r>
                              <a:rPr lang="en-US" altLang="zh-CN" sz="2000" i="1">
                                <a:solidFill>
                                  <a:srgbClr val="0D0D0D"/>
                                </a:solidFill>
                                <a:highlight>
                                  <a:srgbClr val="FFFFFF"/>
                                </a:highlight>
                                <a:latin typeface="Cambria Math" panose="02040503050406030204" pitchFamily="18" charset="0"/>
                              </a:rPr>
                              <m:t>𝑎</m:t>
                            </m:r>
                          </m:e>
                          <m:sub>
                            <m:r>
                              <a:rPr lang="en-US" altLang="zh-CN" sz="2000" b="0" i="1" smtClean="0">
                                <a:solidFill>
                                  <a:srgbClr val="0D0D0D"/>
                                </a:solidFill>
                                <a:highlight>
                                  <a:srgbClr val="FFFFFF"/>
                                </a:highlight>
                                <a:latin typeface="Cambria Math" panose="02040503050406030204" pitchFamily="18" charset="0"/>
                              </a:rPr>
                              <m:t>1:</m:t>
                            </m:r>
                            <m:r>
                              <a:rPr lang="en-US" altLang="zh-CN" sz="2000" i="1">
                                <a:solidFill>
                                  <a:srgbClr val="0D0D0D"/>
                                </a:solidFill>
                                <a:highlight>
                                  <a:srgbClr val="FFFFFF"/>
                                </a:highlight>
                                <a:latin typeface="Cambria Math" panose="02040503050406030204" pitchFamily="18" charset="0"/>
                              </a:rPr>
                              <m:t>𝑇</m:t>
                            </m:r>
                          </m:sub>
                        </m:sSub>
                      </m:e>
                    </m:d>
                    <m:r>
                      <a:rPr lang="zh-CN" altLang="en-US" sz="2000" i="1">
                        <a:solidFill>
                          <a:srgbClr val="0D0D0D"/>
                        </a:solidFill>
                        <a:highlight>
                          <a:srgbClr val="FFFFFF"/>
                        </a:highlight>
                        <a:latin typeface="Cambria Math" panose="02040503050406030204" pitchFamily="18" charset="0"/>
                      </a:rPr>
                      <m:t>映射到</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分类潜在表示，作为自回归模型训练的数据基础。</a:t>
                </a:r>
                <a:endParaRPr lang="zh-CN" altLang="en-US" sz="2000" dirty="0"/>
              </a:p>
            </p:txBody>
          </p:sp>
        </mc:Choice>
        <mc:Fallback xmlns="">
          <p:sp>
            <p:nvSpPr>
              <p:cNvPr id="17" name="文本框 16">
                <a:extLst>
                  <a:ext uri="{FF2B5EF4-FFF2-40B4-BE49-F238E27FC236}">
                    <a16:creationId xmlns:a16="http://schemas.microsoft.com/office/drawing/2014/main" id="{DE23611F-3DE8-EAC2-3995-E001E0997328}"/>
                  </a:ext>
                </a:extLst>
              </p:cNvPr>
              <p:cNvSpPr txBox="1">
                <a:spLocks noRot="1" noChangeAspect="1" noMove="1" noResize="1" noEditPoints="1" noAdjustHandles="1" noChangeArrowheads="1" noChangeShapeType="1" noTextEdit="1"/>
              </p:cNvSpPr>
              <p:nvPr/>
            </p:nvSpPr>
            <p:spPr>
              <a:xfrm>
                <a:off x="558218" y="1916120"/>
                <a:ext cx="11108684" cy="707886"/>
              </a:xfrm>
              <a:prstGeom prst="rect">
                <a:avLst/>
              </a:prstGeom>
              <a:blipFill>
                <a:blip r:embed="rId6"/>
                <a:stretch>
                  <a:fillRect l="-494" t="-6034" b="-12069"/>
                </a:stretch>
              </a:blipFill>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id="{51B021BE-9421-54DE-E1C8-24F03C175462}"/>
              </a:ext>
            </a:extLst>
          </p:cNvPr>
          <p:cNvSpPr txBox="1"/>
          <p:nvPr/>
        </p:nvSpPr>
        <p:spPr>
          <a:xfrm>
            <a:off x="566063" y="2605828"/>
            <a:ext cx="11108684" cy="400110"/>
          </a:xfrm>
          <a:prstGeom prst="rect">
            <a:avLst/>
          </a:prstGeom>
          <a:noFill/>
        </p:spPr>
        <p:txBody>
          <a:bodyPr wrap="square">
            <a:spAutoFit/>
          </a:bodyPr>
          <a:lstStyle/>
          <a:p>
            <a:pPr marL="342900" indent="-342900">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rPr>
              <a:t>之后，</a:t>
            </a:r>
            <a:r>
              <a:rPr lang="zh-CN" altLang="en-US" sz="2000" b="0" i="0" dirty="0">
                <a:solidFill>
                  <a:srgbClr val="0D0D0D"/>
                </a:solidFill>
                <a:effectLst/>
                <a:highlight>
                  <a:srgbClr val="FFFFFF"/>
                </a:highlight>
                <a:latin typeface="Söhne"/>
              </a:rPr>
              <a:t>使用教师强迫技术和</a:t>
            </a:r>
            <a:r>
              <a:rPr lang="zh-CN" altLang="en-US" sz="2000" b="0" i="0" dirty="0">
                <a:solidFill>
                  <a:srgbClr val="1D2129"/>
                </a:solidFill>
                <a:effectLst/>
                <a:highlight>
                  <a:srgbClr val="FFFFFF"/>
                </a:highlight>
                <a:latin typeface="PingFangSC-Regular"/>
              </a:rPr>
              <a:t>潜在分类标签</a:t>
            </a:r>
            <a:r>
              <a:rPr lang="zh-CN" altLang="en-US" sz="2000" b="0" i="0" dirty="0">
                <a:solidFill>
                  <a:srgbClr val="0D0D0D"/>
                </a:solidFill>
                <a:effectLst/>
                <a:highlight>
                  <a:srgbClr val="FFFFFF"/>
                </a:highlight>
                <a:latin typeface="Söhne"/>
              </a:rPr>
              <a:t>交叉熵损失函数对自回归模型进行优化。</a:t>
            </a:r>
            <a:endParaRPr lang="zh-CN" altLang="en-US" sz="2000"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672B3BCF-27AD-2268-B023-F13F5D2DC0AF}"/>
                  </a:ext>
                </a:extLst>
              </p:cNvPr>
              <p:cNvSpPr txBox="1"/>
              <p:nvPr/>
            </p:nvSpPr>
            <p:spPr>
              <a:xfrm>
                <a:off x="320828" y="3076408"/>
                <a:ext cx="11221874" cy="721288"/>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推理过程</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solidFill>
                      <a:srgbClr val="0D0D0D"/>
                    </a:solidFill>
                    <a:highlight>
                      <a:srgbClr val="FFFFFF"/>
                    </a:highlight>
                    <a:latin typeface="Times New Roman" panose="02020603050405020304" pitchFamily="18" charset="0"/>
                    <a:ea typeface="宋体" panose="02010600030101010101" pitchFamily="2" charset="-122"/>
                    <a:cs typeface="Times New Roman" panose="02020603050405020304" pitchFamily="18" charset="0"/>
                  </a:rPr>
                  <a:t>在推理时，</a:t>
                </a:r>
                <a:r>
                  <a:rPr lang="zh-CN" altLang="en-US" sz="2000"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使用训练好的音频条件自回归网络为每个位置</a:t>
                </a:r>
                <a14:m>
                  <m:oMath xmlns:m="http://schemas.openxmlformats.org/officeDocument/2006/math">
                    <m:sSub>
                      <m:sSubPr>
                        <m:ctrlPr>
                          <a:rPr lang="en-US" altLang="zh-CN" sz="2000" i="1" smtClean="0">
                            <a:solidFill>
                              <a:srgbClr val="0D0D0D"/>
                            </a:solidFill>
                            <a:highlight>
                              <a:srgbClr val="FFFFFF"/>
                            </a:highlight>
                            <a:latin typeface="Cambria Math" panose="02040503050406030204" pitchFamily="18" charset="0"/>
                          </a:rPr>
                        </m:ctrlPr>
                      </m:sSubPr>
                      <m:e>
                        <m:r>
                          <a:rPr lang="en-US" altLang="zh-CN" sz="2000" b="0" i="1" smtClean="0">
                            <a:solidFill>
                              <a:srgbClr val="0D0D0D"/>
                            </a:solidFill>
                            <a:highlight>
                              <a:srgbClr val="FFFFFF"/>
                            </a:highlight>
                            <a:latin typeface="Cambria Math" panose="02040503050406030204" pitchFamily="18" charset="0"/>
                          </a:rPr>
                          <m:t>𝑐</m:t>
                        </m:r>
                      </m:e>
                      <m:sub>
                        <m:r>
                          <a:rPr lang="en-US" altLang="zh-CN" sz="2000" b="0" i="1" smtClean="0">
                            <a:solidFill>
                              <a:srgbClr val="0D0D0D"/>
                            </a:solidFill>
                            <a:highlight>
                              <a:srgbClr val="FFFFFF"/>
                            </a:highlight>
                            <a:latin typeface="Cambria Math" panose="02040503050406030204" pitchFamily="18" charset="0"/>
                          </a:rPr>
                          <m:t>𝑡</m:t>
                        </m:r>
                        <m:r>
                          <a:rPr lang="en-US" altLang="zh-CN" sz="2000" b="0" i="1" smtClean="0">
                            <a:solidFill>
                              <a:srgbClr val="0D0D0D"/>
                            </a:solidFill>
                            <a:highlight>
                              <a:srgbClr val="FFFFFF"/>
                            </a:highlight>
                            <a:latin typeface="Cambria Math" panose="02040503050406030204" pitchFamily="18" charset="0"/>
                          </a:rPr>
                          <m:t>,</m:t>
                        </m:r>
                        <m:r>
                          <a:rPr lang="en-US" altLang="zh-CN" sz="2000" b="0" i="1" smtClean="0">
                            <a:solidFill>
                              <a:srgbClr val="0D0D0D"/>
                            </a:solidFill>
                            <a:highlight>
                              <a:srgbClr val="FFFFFF"/>
                            </a:highlight>
                            <a:latin typeface="Cambria Math" panose="02040503050406030204" pitchFamily="18" charset="0"/>
                          </a:rPr>
                          <m:t>h</m:t>
                        </m:r>
                      </m:sub>
                    </m:sSub>
                  </m:oMath>
                </a14:m>
                <a:r>
                  <a:rPr lang="zh-CN" altLang="en-US" sz="2000" dirty="0">
                    <a:highlight>
                      <a:srgbClr val="FFFFFF"/>
                    </a:highlight>
                    <a:latin typeface="宋体" panose="02010600030101010101" pitchFamily="2" charset="-122"/>
                    <a:ea typeface="宋体" panose="02010600030101010101" pitchFamily="2" charset="-122"/>
                  </a:rPr>
                  <a:t>依序采样一个分类表达代码</a:t>
                </a:r>
                <a:r>
                  <a:rPr lang="en-US" altLang="zh-CN" sz="2000" dirty="0">
                    <a:highlight>
                      <a:srgbClr val="FFFFFF"/>
                    </a:highlight>
                    <a:latin typeface="宋体" panose="02010600030101010101" pitchFamily="2" charset="-122"/>
                    <a:ea typeface="宋体" panose="02010600030101010101" pitchFamily="2" charset="-122"/>
                  </a:rPr>
                  <a:t>,</a:t>
                </a:r>
                <a:r>
                  <a:rPr lang="zh-CN" altLang="en-US" sz="2000" dirty="0">
                    <a:highlight>
                      <a:srgbClr val="FFFFFF"/>
                    </a:highlight>
                    <a:latin typeface="宋体" panose="02010600030101010101" pitchFamily="2" charset="-122"/>
                    <a:ea typeface="宋体" panose="02010600030101010101" pitchFamily="2" charset="-122"/>
                  </a:rPr>
                  <a:t>这样就不需要表情数据也可以生成逼真的面部动画。</a:t>
                </a:r>
                <a:endParaRPr lang="zh-CN" altLang="en-US" sz="2000" dirty="0">
                  <a:latin typeface="宋体" panose="02010600030101010101" pitchFamily="2" charset="-122"/>
                  <a:ea typeface="宋体" panose="02010600030101010101" pitchFamily="2" charset="-122"/>
                  <a:cs typeface="Times New Roman" panose="02020603050405020304" pitchFamily="18" charset="0"/>
                </a:endParaRPr>
              </a:p>
            </p:txBody>
          </p:sp>
        </mc:Choice>
        <mc:Fallback xmlns="">
          <p:sp>
            <p:nvSpPr>
              <p:cNvPr id="25" name="文本框 24">
                <a:extLst>
                  <a:ext uri="{FF2B5EF4-FFF2-40B4-BE49-F238E27FC236}">
                    <a16:creationId xmlns:a16="http://schemas.microsoft.com/office/drawing/2014/main" id="{672B3BCF-27AD-2268-B023-F13F5D2DC0AF}"/>
                  </a:ext>
                </a:extLst>
              </p:cNvPr>
              <p:cNvSpPr txBox="1">
                <a:spLocks noRot="1" noChangeAspect="1" noMove="1" noResize="1" noEditPoints="1" noAdjustHandles="1" noChangeArrowheads="1" noChangeShapeType="1" noTextEdit="1"/>
              </p:cNvSpPr>
              <p:nvPr/>
            </p:nvSpPr>
            <p:spPr>
              <a:xfrm>
                <a:off x="320828" y="3076408"/>
                <a:ext cx="11221874" cy="721288"/>
              </a:xfrm>
              <a:prstGeom prst="rect">
                <a:avLst/>
              </a:prstGeom>
              <a:blipFill>
                <a:blip r:embed="rId7"/>
                <a:stretch>
                  <a:fillRect l="-489" t="-7627" b="-14407"/>
                </a:stretch>
              </a:blipFill>
            </p:spPr>
            <p:txBody>
              <a:bodyPr/>
              <a:lstStyle/>
              <a:p>
                <a:r>
                  <a:rPr lang="zh-CN" altLang="en-US">
                    <a:noFill/>
                  </a:rPr>
                  <a:t> </a:t>
                </a:r>
              </a:p>
            </p:txBody>
          </p:sp>
        </mc:Fallback>
      </mc:AlternateContent>
      <p:sp>
        <p:nvSpPr>
          <p:cNvPr id="27" name="文本框 26">
            <a:extLst>
              <a:ext uri="{FF2B5EF4-FFF2-40B4-BE49-F238E27FC236}">
                <a16:creationId xmlns:a16="http://schemas.microsoft.com/office/drawing/2014/main" id="{EF0A7D38-D45C-997E-BE8F-4489FEB742C2}"/>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Richard A,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Zollhöfer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M, Wen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Meshtalk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3d face animation from speech using cross-modality disentanglement[C]// Proceedings of the IEEE/CVF International Conference on Computer Vision. 2021: 1173-1182.</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486980917"/>
      </p:ext>
    </p:extLst>
  </p:cSld>
  <p:clrMapOvr>
    <a:masterClrMapping/>
  </p:clrMapOvr>
  <p:transition>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7539833" y="2441506"/>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8024897" y="2774078"/>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04</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616740" y="3075057"/>
            <a:ext cx="4513984"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实验结果及分析</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109791905"/>
      </p:ext>
    </p:extLst>
  </p:cSld>
  <p:clrMapOvr>
    <a:masterClrMapping/>
  </p:clrMapOvr>
  <p:transition>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982211"/>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Dataset &amp; Evaluation Metrics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666902" y="205521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DF84F514-E6BB-E9E3-C87B-132A5F967828}"/>
              </a:ext>
            </a:extLst>
          </p:cNvPr>
          <p:cNvSpPr txBox="1"/>
          <p:nvPr/>
        </p:nvSpPr>
        <p:spPr>
          <a:xfrm>
            <a:off x="9525" y="1420502"/>
            <a:ext cx="11657376" cy="4588436"/>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Dataset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在本研究中，使用了一个内部数据集，包含</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250</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名受试者，每位受试者阅读了</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50</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句音位平衡的句子。这些序列以每秒</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30</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帧的速度捕捉，并且面部网格是通过围绕受试者头部的</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80</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台同步摄像机追踪的。作者使用了一个具有</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6172</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个顶点的面部模型，这个模型具有很高的细节水平，包括眼睑、上部面部结构和不同的发型。该数据包括</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13</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小时的配对音视频数据，共</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140</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万帧的追踪</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面部网格。作者在</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200</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名受试者的前</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40</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句话上训练我们的模型，并使用剩下的</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50</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名受试者中的</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10</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句话作为验证（</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10</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名受试者）和测试集（</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40</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名受试者）。所有展示的定性和定量结果都是使用测试集中的保留受试者和句子获得的。</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685800" indent="-342900">
              <a:spcBef>
                <a:spcPts val="200"/>
              </a:spcBef>
              <a:spcAft>
                <a:spcPts val="300"/>
              </a:spcAft>
              <a:buFont typeface="Wingdings" panose="05000000000000000000" pitchFamily="2" charset="2"/>
              <a:buChar char="Ø"/>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音频数据</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：音频数据是以</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16kHz</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的频率录制的。对于每个追踪的网格，作者计算一个从各自视觉帧前</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500ms</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开始到后</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100ms</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结束的</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600ms</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音频片段的</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Mel</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频谱。每</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10ms</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提取一次</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80</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维的</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Mel</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频谱特征，使用</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1024</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个频率分箱和</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800</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的窗口尺寸进行傅里叶变换。</a:t>
            </a:r>
          </a:p>
        </p:txBody>
      </p:sp>
      <p:sp>
        <p:nvSpPr>
          <p:cNvPr id="8" name="文本框 7">
            <a:extLst>
              <a:ext uri="{FF2B5EF4-FFF2-40B4-BE49-F238E27FC236}">
                <a16:creationId xmlns:a16="http://schemas.microsoft.com/office/drawing/2014/main" id="{D4493B88-EECE-6BC6-E716-AF55FD937FF9}"/>
              </a:ext>
            </a:extLst>
          </p:cNvPr>
          <p:cNvSpPr txBox="1"/>
          <p:nvPr/>
        </p:nvSpPr>
        <p:spPr>
          <a:xfrm>
            <a:off x="11725623" y="490469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CEEAC67C-C6CE-49A8-571C-BC6C1B845402}"/>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Richard A,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Zollhöfer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M, Wen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Meshtalk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3d face animation from speech using cross-modality disentanglement[C]// Proceedings of the IEEE/CVF International Conference on Computer Vision. 2021: 1173-1182.</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242363221"/>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487420" y="21355"/>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02870" y="918077"/>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Codebook</a:t>
            </a: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初始化</a:t>
            </a: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8" name="文本框 7">
            <a:extLst>
              <a:ext uri="{FF2B5EF4-FFF2-40B4-BE49-F238E27FC236}">
                <a16:creationId xmlns:a16="http://schemas.microsoft.com/office/drawing/2014/main" id="{E7779BC2-A274-EA9A-227B-98CB0C6153CD}"/>
              </a:ext>
            </a:extLst>
          </p:cNvPr>
          <p:cNvSpPr txBox="1"/>
          <p:nvPr/>
        </p:nvSpPr>
        <p:spPr>
          <a:xfrm>
            <a:off x="356339" y="1489911"/>
            <a:ext cx="11266272" cy="4032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最常见的方法：</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随机初始化嵌入向量，可以通过均匀分布或正态分布来实现。</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A1AFBFCE-C277-9B26-B2E4-427A333FBE20}"/>
              </a:ext>
            </a:extLst>
          </p:cNvPr>
          <p:cNvSpPr txBox="1"/>
          <p:nvPr/>
        </p:nvSpPr>
        <p:spPr>
          <a:xfrm>
            <a:off x="0" y="6493818"/>
            <a:ext cx="1166690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https://github.com/Doubiiu/CodeTalker/blob/main/models/lib/quantizer.py</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6" name="文本框 5">
            <a:extLst>
              <a:ext uri="{FF2B5EF4-FFF2-40B4-BE49-F238E27FC236}">
                <a16:creationId xmlns:a16="http://schemas.microsoft.com/office/drawing/2014/main" id="{51D57AFC-A50E-90DD-033D-F48FA1B1275C}"/>
              </a:ext>
            </a:extLst>
          </p:cNvPr>
          <p:cNvSpPr txBox="1"/>
          <p:nvPr/>
        </p:nvSpPr>
        <p:spPr>
          <a:xfrm>
            <a:off x="365205" y="1998494"/>
            <a:ext cx="11461589" cy="4032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其他方法</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：根据数据集的某些统计特性或潜在表示来初始化嵌入向量，如主成分分析和聚类算法。</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7" name="文本框 26">
            <a:extLst>
              <a:ext uri="{FF2B5EF4-FFF2-40B4-BE49-F238E27FC236}">
                <a16:creationId xmlns:a16="http://schemas.microsoft.com/office/drawing/2014/main" id="{A5D5FCEB-CF52-513A-D727-838AA96DDFA6}"/>
              </a:ext>
            </a:extLst>
          </p:cNvPr>
          <p:cNvSpPr txBox="1"/>
          <p:nvPr/>
        </p:nvSpPr>
        <p:spPr>
          <a:xfrm>
            <a:off x="11666902" y="394248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13" name="图片 12">
            <a:extLst>
              <a:ext uri="{FF2B5EF4-FFF2-40B4-BE49-F238E27FC236}">
                <a16:creationId xmlns:a16="http://schemas.microsoft.com/office/drawing/2014/main" id="{672F37FE-B030-2937-B33B-573C30E7EC37}"/>
              </a:ext>
            </a:extLst>
          </p:cNvPr>
          <p:cNvPicPr>
            <a:picLocks noChangeAspect="1"/>
          </p:cNvPicPr>
          <p:nvPr/>
        </p:nvPicPr>
        <p:blipFill>
          <a:blip r:embed="rId5"/>
          <a:stretch>
            <a:fillRect/>
          </a:stretch>
        </p:blipFill>
        <p:spPr>
          <a:xfrm>
            <a:off x="1602209" y="2720124"/>
            <a:ext cx="8774531" cy="3166644"/>
          </a:xfrm>
          <a:prstGeom prst="rect">
            <a:avLst/>
          </a:prstGeom>
        </p:spPr>
      </p:pic>
      <p:sp>
        <p:nvSpPr>
          <p:cNvPr id="3" name="文本框 2">
            <a:extLst>
              <a:ext uri="{FF2B5EF4-FFF2-40B4-BE49-F238E27FC236}">
                <a16:creationId xmlns:a16="http://schemas.microsoft.com/office/drawing/2014/main" id="{F95A23FB-E109-C4BA-290D-38C98669C85D}"/>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dirty="0" err="1">
                <a:solidFill>
                  <a:srgbClr val="4472C4"/>
                </a:solidFill>
                <a:latin typeface="微软雅黑" panose="020B0503020204020204" charset="-122"/>
                <a:ea typeface="微软雅黑" panose="020B0503020204020204" charset="-122"/>
                <a:sym typeface="+mn-ea"/>
              </a:rPr>
              <a:t>CodeBook</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Tree>
    <p:extLst>
      <p:ext uri="{BB962C8B-B14F-4D97-AF65-F5344CB8AC3E}">
        <p14:creationId xmlns:p14="http://schemas.microsoft.com/office/powerpoint/2010/main" val="3643470418"/>
      </p:ext>
    </p:extLst>
  </p:cSld>
  <p:clrMapOvr>
    <a:masterClrMapping/>
  </p:clrMapOvr>
  <p:transition>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定性评估</a:t>
            </a:r>
          </a:p>
        </p:txBody>
      </p:sp>
      <p:sp>
        <p:nvSpPr>
          <p:cNvPr id="11" name="文本框 10">
            <a:extLst>
              <a:ext uri="{FF2B5EF4-FFF2-40B4-BE49-F238E27FC236}">
                <a16:creationId xmlns:a16="http://schemas.microsoft.com/office/drawing/2014/main" id="{700FA345-A502-6190-8C9B-4138EDA26693}"/>
              </a:ext>
            </a:extLst>
          </p:cNvPr>
          <p:cNvSpPr txBox="1"/>
          <p:nvPr/>
        </p:nvSpPr>
        <p:spPr>
          <a:xfrm>
            <a:off x="11551237" y="367047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C3CA8D37-A7E7-C76A-C6A1-1412A5B7209F}"/>
              </a:ext>
            </a:extLst>
          </p:cNvPr>
          <p:cNvPicPr>
            <a:picLocks noChangeAspect="1"/>
          </p:cNvPicPr>
          <p:nvPr/>
        </p:nvPicPr>
        <p:blipFill>
          <a:blip r:embed="rId5"/>
          <a:stretch>
            <a:fillRect/>
          </a:stretch>
        </p:blipFill>
        <p:spPr>
          <a:xfrm>
            <a:off x="1224819" y="2435415"/>
            <a:ext cx="9665096" cy="2641301"/>
          </a:xfrm>
          <a:prstGeom prst="rect">
            <a:avLst/>
          </a:prstGeom>
        </p:spPr>
      </p:pic>
      <p:sp>
        <p:nvSpPr>
          <p:cNvPr id="9" name="文本框 8">
            <a:extLst>
              <a:ext uri="{FF2B5EF4-FFF2-40B4-BE49-F238E27FC236}">
                <a16:creationId xmlns:a16="http://schemas.microsoft.com/office/drawing/2014/main" id="{E33CAE72-8F04-9176-3E9D-8645BFF129D5}"/>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Richard A,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Zollhöfer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M, Wen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Meshtalk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3d face animation from speech using cross-modality disentanglement[C]// Proceedings of the IEEE/CVF International Conference on Computer Vision. 2021: 1173-1182.</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422182914"/>
      </p:ext>
    </p:extLst>
  </p:cSld>
  <p:clrMapOvr>
    <a:masterClrMapping/>
  </p:clrMapOvr>
  <p:transition>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102870" y="1055379"/>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定性评估</a:t>
            </a:r>
          </a:p>
        </p:txBody>
      </p:sp>
      <p:sp>
        <p:nvSpPr>
          <p:cNvPr id="11" name="文本框 10">
            <a:extLst>
              <a:ext uri="{FF2B5EF4-FFF2-40B4-BE49-F238E27FC236}">
                <a16:creationId xmlns:a16="http://schemas.microsoft.com/office/drawing/2014/main" id="{700FA345-A502-6190-8C9B-4138EDA26693}"/>
              </a:ext>
            </a:extLst>
          </p:cNvPr>
          <p:cNvSpPr txBox="1"/>
          <p:nvPr/>
        </p:nvSpPr>
        <p:spPr>
          <a:xfrm>
            <a:off x="11457561" y="381269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B7E39EA7-FB54-24CD-8F0C-730807F89BE1}"/>
              </a:ext>
            </a:extLst>
          </p:cNvPr>
          <p:cNvSpPr txBox="1"/>
          <p:nvPr/>
        </p:nvSpPr>
        <p:spPr>
          <a:xfrm>
            <a:off x="356338" y="1643082"/>
            <a:ext cx="9907686" cy="430887"/>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200" b="1" dirty="0">
                <a:latin typeface="Times New Roman" panose="02020603050405020304" pitchFamily="18" charset="0"/>
                <a:cs typeface="Times New Roman" panose="02020603050405020304" pitchFamily="18" charset="0"/>
              </a:rPr>
              <a:t>User Study</a:t>
            </a:r>
            <a:endParaRPr lang="zh-CN" altLang="en-US" sz="2200" b="1"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AFD232E0-2876-789F-5304-B9E62616D959}"/>
              </a:ext>
            </a:extLst>
          </p:cNvPr>
          <p:cNvPicPr>
            <a:picLocks noChangeAspect="1"/>
          </p:cNvPicPr>
          <p:nvPr/>
        </p:nvPicPr>
        <p:blipFill>
          <a:blip r:embed="rId5"/>
          <a:stretch>
            <a:fillRect/>
          </a:stretch>
        </p:blipFill>
        <p:spPr>
          <a:xfrm>
            <a:off x="2310343" y="2033023"/>
            <a:ext cx="7634698" cy="3729928"/>
          </a:xfrm>
          <a:prstGeom prst="rect">
            <a:avLst/>
          </a:prstGeom>
        </p:spPr>
      </p:pic>
      <p:sp>
        <p:nvSpPr>
          <p:cNvPr id="9" name="文本框 8">
            <a:extLst>
              <a:ext uri="{FF2B5EF4-FFF2-40B4-BE49-F238E27FC236}">
                <a16:creationId xmlns:a16="http://schemas.microsoft.com/office/drawing/2014/main" id="{1F0B721D-8A08-4D0D-82AC-F32361BDDB98}"/>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Richard A,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Zollhöfer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M, Wen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Meshtalk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3d face animation from speech using cross-modality disentanglement[C]// Proceedings of the IEEE/CVF International Conference on Computer Vision. 2021: 1173-1182.</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315300091"/>
      </p:ext>
    </p:extLst>
  </p:cSld>
  <p:clrMapOvr>
    <a:masterClrMapping/>
  </p:clrMapOvr>
  <p:transition>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915466"/>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质量评估</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BC6F8CB6-2EFA-5042-F0FE-155C5199343F}"/>
              </a:ext>
            </a:extLst>
          </p:cNvPr>
          <p:cNvPicPr>
            <a:picLocks noChangeAspect="1"/>
          </p:cNvPicPr>
          <p:nvPr/>
        </p:nvPicPr>
        <p:blipFill>
          <a:blip r:embed="rId5"/>
          <a:stretch>
            <a:fillRect/>
          </a:stretch>
        </p:blipFill>
        <p:spPr>
          <a:xfrm>
            <a:off x="2405959" y="1426122"/>
            <a:ext cx="8524199" cy="4712927"/>
          </a:xfrm>
          <a:prstGeom prst="rect">
            <a:avLst/>
          </a:prstGeom>
        </p:spPr>
      </p:pic>
      <p:sp>
        <p:nvSpPr>
          <p:cNvPr id="9" name="文本框 8">
            <a:extLst>
              <a:ext uri="{FF2B5EF4-FFF2-40B4-BE49-F238E27FC236}">
                <a16:creationId xmlns:a16="http://schemas.microsoft.com/office/drawing/2014/main" id="{46A90643-F22D-69F0-33ED-3D32579BB390}"/>
              </a:ext>
            </a:extLst>
          </p:cNvPr>
          <p:cNvSpPr txBox="1"/>
          <p:nvPr/>
        </p:nvSpPr>
        <p:spPr>
          <a:xfrm>
            <a:off x="510355" y="1421355"/>
            <a:ext cx="3636157" cy="46166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潜在空间的可视化</a:t>
            </a:r>
          </a:p>
        </p:txBody>
      </p:sp>
      <p:sp>
        <p:nvSpPr>
          <p:cNvPr id="11" name="文本框 10">
            <a:extLst>
              <a:ext uri="{FF2B5EF4-FFF2-40B4-BE49-F238E27FC236}">
                <a16:creationId xmlns:a16="http://schemas.microsoft.com/office/drawing/2014/main" id="{372A9CE1-513A-04B5-5247-4BA5EFB4AE00}"/>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Richard A,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Zollhöfer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M, Wen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Meshtalk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3d face animation from speech using cross-modality disentanglement[C]// Proceedings of the IEEE/CVF International Conference on Computer Vision. 2021: 1173-1182.</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4246203690"/>
      </p:ext>
    </p:extLst>
  </p:cSld>
  <p:clrMapOvr>
    <a:masterClrMapping/>
  </p:clrMapOvr>
  <p:transition>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915466"/>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质量评估</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9" name="文本框 8">
            <a:extLst>
              <a:ext uri="{FF2B5EF4-FFF2-40B4-BE49-F238E27FC236}">
                <a16:creationId xmlns:a16="http://schemas.microsoft.com/office/drawing/2014/main" id="{46A90643-F22D-69F0-33ED-3D32579BB390}"/>
              </a:ext>
            </a:extLst>
          </p:cNvPr>
          <p:cNvSpPr txBox="1"/>
          <p:nvPr/>
        </p:nvSpPr>
        <p:spPr>
          <a:xfrm>
            <a:off x="510355" y="1421355"/>
            <a:ext cx="6157704" cy="46166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音频和表情对生成的人脸网格的影响</a:t>
            </a:r>
          </a:p>
        </p:txBody>
      </p:sp>
      <p:sp>
        <p:nvSpPr>
          <p:cNvPr id="2" name="文本框 1">
            <a:extLst>
              <a:ext uri="{FF2B5EF4-FFF2-40B4-BE49-F238E27FC236}">
                <a16:creationId xmlns:a16="http://schemas.microsoft.com/office/drawing/2014/main" id="{09F9B243-4399-3154-CC33-6452449D7342}"/>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Richard A,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Zollhöfer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M, Wen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Meshtalk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3d face animation from speech using cross-modality disentanglement[C]// Proceedings of the IEEE/CVF International Conference on Computer Vision. 2021: 1173-1182.</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11" name="图片 10">
            <a:extLst>
              <a:ext uri="{FF2B5EF4-FFF2-40B4-BE49-F238E27FC236}">
                <a16:creationId xmlns:a16="http://schemas.microsoft.com/office/drawing/2014/main" id="{5A223401-FB22-249B-E607-61CEB1F74E54}"/>
              </a:ext>
            </a:extLst>
          </p:cNvPr>
          <p:cNvPicPr>
            <a:picLocks noChangeAspect="1"/>
          </p:cNvPicPr>
          <p:nvPr/>
        </p:nvPicPr>
        <p:blipFill>
          <a:blip r:embed="rId5"/>
          <a:stretch>
            <a:fillRect/>
          </a:stretch>
        </p:blipFill>
        <p:spPr>
          <a:xfrm>
            <a:off x="1332768" y="2151002"/>
            <a:ext cx="9295933" cy="3666409"/>
          </a:xfrm>
          <a:prstGeom prst="rect">
            <a:avLst/>
          </a:prstGeom>
        </p:spPr>
      </p:pic>
    </p:spTree>
    <p:extLst>
      <p:ext uri="{BB962C8B-B14F-4D97-AF65-F5344CB8AC3E}">
        <p14:creationId xmlns:p14="http://schemas.microsoft.com/office/powerpoint/2010/main" val="3141287853"/>
      </p:ext>
    </p:extLst>
  </p:cSld>
  <p:clrMapOvr>
    <a:masterClrMapping/>
  </p:clrMapOvr>
  <p:transition>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E9C67803-FCD4-403F-C55B-B2BD7B72DA67}"/>
              </a:ext>
            </a:extLst>
          </p:cNvPr>
          <p:cNvPicPr>
            <a:picLocks noChangeAspect="1"/>
          </p:cNvPicPr>
          <p:nvPr/>
        </p:nvPicPr>
        <p:blipFill>
          <a:blip r:embed="rId5"/>
          <a:stretch>
            <a:fillRect/>
          </a:stretch>
        </p:blipFill>
        <p:spPr>
          <a:xfrm>
            <a:off x="2845910" y="1274980"/>
            <a:ext cx="5529486" cy="4843420"/>
          </a:xfrm>
          <a:prstGeom prst="rect">
            <a:avLst/>
          </a:prstGeom>
        </p:spPr>
      </p:pic>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915466"/>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质量评估</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9" name="文本框 8">
            <a:extLst>
              <a:ext uri="{FF2B5EF4-FFF2-40B4-BE49-F238E27FC236}">
                <a16:creationId xmlns:a16="http://schemas.microsoft.com/office/drawing/2014/main" id="{46A90643-F22D-69F0-33ED-3D32579BB390}"/>
              </a:ext>
            </a:extLst>
          </p:cNvPr>
          <p:cNvSpPr txBox="1"/>
          <p:nvPr/>
        </p:nvSpPr>
        <p:spPr>
          <a:xfrm>
            <a:off x="510355" y="1421355"/>
            <a:ext cx="6157704" cy="46166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应用于不同面部网格</a:t>
            </a:r>
          </a:p>
        </p:txBody>
      </p:sp>
      <p:sp>
        <p:nvSpPr>
          <p:cNvPr id="2" name="文本框 1">
            <a:extLst>
              <a:ext uri="{FF2B5EF4-FFF2-40B4-BE49-F238E27FC236}">
                <a16:creationId xmlns:a16="http://schemas.microsoft.com/office/drawing/2014/main" id="{09F9B243-4399-3154-CC33-6452449D7342}"/>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Richard A,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Zollhöfer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M, Wen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Meshtalk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3d face animation from speech using cross-modality disentanglement[C]// Proceedings of the IEEE/CVF International Conference on Computer Vision. 2021: 1173-1182.</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458553723"/>
      </p:ext>
    </p:extLst>
  </p:cSld>
  <p:clrMapOvr>
    <a:masterClrMapping/>
  </p:clrMapOvr>
  <p:transition>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915466"/>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质量评估</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9" name="文本框 8">
            <a:extLst>
              <a:ext uri="{FF2B5EF4-FFF2-40B4-BE49-F238E27FC236}">
                <a16:creationId xmlns:a16="http://schemas.microsoft.com/office/drawing/2014/main" id="{46A90643-F22D-69F0-33ED-3D32579BB390}"/>
              </a:ext>
            </a:extLst>
          </p:cNvPr>
          <p:cNvSpPr txBox="1"/>
          <p:nvPr/>
        </p:nvSpPr>
        <p:spPr>
          <a:xfrm>
            <a:off x="510355" y="1421355"/>
            <a:ext cx="6157704" cy="46166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应用于不同音频输入</a:t>
            </a:r>
          </a:p>
        </p:txBody>
      </p:sp>
      <p:sp>
        <p:nvSpPr>
          <p:cNvPr id="2" name="文本框 1">
            <a:extLst>
              <a:ext uri="{FF2B5EF4-FFF2-40B4-BE49-F238E27FC236}">
                <a16:creationId xmlns:a16="http://schemas.microsoft.com/office/drawing/2014/main" id="{09F9B243-4399-3154-CC33-6452449D7342}"/>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Richard A,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Zollhöfer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M, Wen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Meshtalk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3d face animation from speech using cross-modality disentanglement[C]// Proceedings of the IEEE/CVF International Conference on Computer Vision. 2021: 1173-1182.</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8" name="图片 7">
            <a:extLst>
              <a:ext uri="{FF2B5EF4-FFF2-40B4-BE49-F238E27FC236}">
                <a16:creationId xmlns:a16="http://schemas.microsoft.com/office/drawing/2014/main" id="{A86FD248-81A1-E23F-3886-D9CFE40E1ACA}"/>
              </a:ext>
            </a:extLst>
          </p:cNvPr>
          <p:cNvPicPr>
            <a:picLocks noChangeAspect="1"/>
          </p:cNvPicPr>
          <p:nvPr/>
        </p:nvPicPr>
        <p:blipFill>
          <a:blip r:embed="rId5"/>
          <a:stretch>
            <a:fillRect/>
          </a:stretch>
        </p:blipFill>
        <p:spPr>
          <a:xfrm>
            <a:off x="2030410" y="1913201"/>
            <a:ext cx="8624355" cy="4116980"/>
          </a:xfrm>
          <a:prstGeom prst="rect">
            <a:avLst/>
          </a:prstGeom>
        </p:spPr>
      </p:pic>
    </p:spTree>
    <p:extLst>
      <p:ext uri="{BB962C8B-B14F-4D97-AF65-F5344CB8AC3E}">
        <p14:creationId xmlns:p14="http://schemas.microsoft.com/office/powerpoint/2010/main" val="2093066389"/>
      </p:ext>
    </p:extLst>
  </p:cSld>
  <p:clrMapOvr>
    <a:masterClrMapping/>
  </p:clrMapOvr>
  <p:transition>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消融实验</a:t>
            </a: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r>
              <a:rPr kumimoji="0" lang="zh-CN" altLang="en-US" sz="280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不同潜在空间的消融实验</a:t>
            </a: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81310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CAEF5FD2-D5CA-96AA-8E96-3E20B4574797}"/>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Zhang W,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Cun</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X, Wang X,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Sadtalker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Learning realistic 3d motion coefficients for stylized audio-driven single image talking face animation[C]//Proceedings of the IEEE/CVF Conference on Computer Vision and Pattern Recognition. 2023: 8652-8661.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8" name="图片 7">
            <a:extLst>
              <a:ext uri="{FF2B5EF4-FFF2-40B4-BE49-F238E27FC236}">
                <a16:creationId xmlns:a16="http://schemas.microsoft.com/office/drawing/2014/main" id="{12C91F1A-B689-A7E3-0910-2B5B57199D3E}"/>
              </a:ext>
            </a:extLst>
          </p:cNvPr>
          <p:cNvPicPr>
            <a:picLocks noChangeAspect="1"/>
          </p:cNvPicPr>
          <p:nvPr/>
        </p:nvPicPr>
        <p:blipFill>
          <a:blip r:embed="rId5"/>
          <a:stretch>
            <a:fillRect/>
          </a:stretch>
        </p:blipFill>
        <p:spPr>
          <a:xfrm>
            <a:off x="2014654" y="1663037"/>
            <a:ext cx="8362145" cy="2034899"/>
          </a:xfrm>
          <a:prstGeom prst="rect">
            <a:avLst/>
          </a:prstGeom>
        </p:spPr>
      </p:pic>
      <p:pic>
        <p:nvPicPr>
          <p:cNvPr id="12" name="图片 11">
            <a:extLst>
              <a:ext uri="{FF2B5EF4-FFF2-40B4-BE49-F238E27FC236}">
                <a16:creationId xmlns:a16="http://schemas.microsoft.com/office/drawing/2014/main" id="{A9B0A769-6DFE-AE1D-59EC-398BC6AC44A8}"/>
              </a:ext>
            </a:extLst>
          </p:cNvPr>
          <p:cNvPicPr>
            <a:picLocks noChangeAspect="1"/>
          </p:cNvPicPr>
          <p:nvPr/>
        </p:nvPicPr>
        <p:blipFill>
          <a:blip r:embed="rId6"/>
          <a:stretch>
            <a:fillRect/>
          </a:stretch>
        </p:blipFill>
        <p:spPr>
          <a:xfrm>
            <a:off x="2548445" y="3880135"/>
            <a:ext cx="7294562" cy="2095792"/>
          </a:xfrm>
          <a:prstGeom prst="rect">
            <a:avLst/>
          </a:prstGeom>
        </p:spPr>
      </p:pic>
    </p:spTree>
    <p:extLst>
      <p:ext uri="{BB962C8B-B14F-4D97-AF65-F5344CB8AC3E}">
        <p14:creationId xmlns:p14="http://schemas.microsoft.com/office/powerpoint/2010/main" val="3473451637"/>
      </p:ext>
    </p:extLst>
  </p:cSld>
  <p:clrMapOvr>
    <a:masterClrMapping/>
  </p:clrMapOvr>
  <p:transition>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6938115"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05</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4448738" y="3043389"/>
            <a:ext cx="1767586"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结论</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79909693"/>
      </p:ext>
    </p:extLst>
  </p:cSld>
  <p:clrMapOvr>
    <a:masterClrMapping/>
  </p:clrMapOvr>
  <p:transition>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1218079" cy="52322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结  论</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902679" y="1164104"/>
            <a:ext cx="10537047" cy="919867"/>
          </a:xfrm>
          <a:prstGeom prst="rect">
            <a:avLst/>
          </a:prstGeom>
          <a:noFill/>
        </p:spPr>
        <p:txBody>
          <a:bodyPr wrap="square" rtlCol="0">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提出了一种仅从音频输入生成</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3D</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面部动画的通用方法，将分类潜在空间与跨模态损失进行了结合，实现了高度逼真动画的自回归生成。</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 name="矩形: 圆角 4">
            <a:extLst>
              <a:ext uri="{FF2B5EF4-FFF2-40B4-BE49-F238E27FC236}">
                <a16:creationId xmlns:a16="http://schemas.microsoft.com/office/drawing/2014/main" id="{EFC65057-9660-CBFF-BFCC-6EAF73C2ABBD}"/>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9" name="文本框 8">
            <a:extLst>
              <a:ext uri="{FF2B5EF4-FFF2-40B4-BE49-F238E27FC236}">
                <a16:creationId xmlns:a16="http://schemas.microsoft.com/office/drawing/2014/main" id="{0313E636-3459-FD4E-1494-FDCEFD699073}"/>
              </a:ext>
            </a:extLst>
          </p:cNvPr>
          <p:cNvSpPr txBox="1"/>
          <p:nvPr/>
        </p:nvSpPr>
        <p:spPr>
          <a:xfrm>
            <a:off x="902679" y="2176268"/>
            <a:ext cx="10537046" cy="91986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该方法方法可以合成高度准确的嘴唇运动，同时也可以合成面部不相关区域的合理运动。它的性能超过了目前的基线方法，并获得了最先进的质量。</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7A1172BF-4209-7F64-C476-686ACB39092E}"/>
              </a:ext>
            </a:extLst>
          </p:cNvPr>
          <p:cNvSpPr txBox="1"/>
          <p:nvPr/>
        </p:nvSpPr>
        <p:spPr>
          <a:xfrm>
            <a:off x="902679" y="3246632"/>
            <a:ext cx="10537046" cy="1363065"/>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为了实现更高质量的唇部动作建模，该方法依赖于在相应视觉帧之外延伸</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100ms</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的音频输入。这导致了</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100ms</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的固有延迟，导致了该方法难以用于在线应用程序。</a:t>
            </a:r>
          </a:p>
        </p:txBody>
      </p:sp>
      <p:sp>
        <p:nvSpPr>
          <p:cNvPr id="10" name="文本框 9">
            <a:extLst>
              <a:ext uri="{FF2B5EF4-FFF2-40B4-BE49-F238E27FC236}">
                <a16:creationId xmlns:a16="http://schemas.microsoft.com/office/drawing/2014/main" id="{3A35C7FF-E9E4-4988-FDFC-FD4A1B34751C}"/>
              </a:ext>
            </a:extLst>
          </p:cNvPr>
          <p:cNvSpPr txBox="1"/>
          <p:nvPr/>
        </p:nvSpPr>
        <p:spPr>
          <a:xfrm>
            <a:off x="902679" y="4609697"/>
            <a:ext cx="10669889" cy="476669"/>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该方法无法在笔记本电脑</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CPU</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或虚拟现实设备等低成本商品硬件上实时运行。</a:t>
            </a:r>
          </a:p>
        </p:txBody>
      </p:sp>
      <p:sp>
        <p:nvSpPr>
          <p:cNvPr id="14" name="文本框 13">
            <a:extLst>
              <a:ext uri="{FF2B5EF4-FFF2-40B4-BE49-F238E27FC236}">
                <a16:creationId xmlns:a16="http://schemas.microsoft.com/office/drawing/2014/main" id="{5998D47E-7DA2-90FE-01A1-E9F1E3785D0B}"/>
              </a:ext>
            </a:extLst>
          </p:cNvPr>
          <p:cNvSpPr txBox="1"/>
          <p:nvPr/>
        </p:nvSpPr>
        <p:spPr>
          <a:xfrm>
            <a:off x="902679" y="5214075"/>
            <a:ext cx="10669889" cy="91986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如果面部跟踪器无法跟踪面部的某些部分，例如，如果头发重叠并遮挡眉毛或眼睛，就无法正确地了解它们的运动与音频信号的相关性。</a:t>
            </a:r>
          </a:p>
        </p:txBody>
      </p:sp>
    </p:spTree>
    <p:extLst>
      <p:ext uri="{BB962C8B-B14F-4D97-AF65-F5344CB8AC3E}">
        <p14:creationId xmlns:p14="http://schemas.microsoft.com/office/powerpoint/2010/main" val="3021807538"/>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182F2E7B-C932-54A0-F0E3-D09821A0F930}"/>
              </a:ext>
            </a:extLst>
          </p:cNvPr>
          <p:cNvGrpSpPr/>
          <p:nvPr/>
        </p:nvGrpSpPr>
        <p:grpSpPr>
          <a:xfrm>
            <a:off x="-161925" y="129540"/>
            <a:ext cx="2284730" cy="636270"/>
            <a:chOff x="1984" y="111"/>
            <a:chExt cx="3598" cy="1002"/>
          </a:xfrm>
        </p:grpSpPr>
        <p:sp>
          <p:nvSpPr>
            <p:cNvPr id="14" name="任意多边形 2">
              <a:extLst>
                <a:ext uri="{FF2B5EF4-FFF2-40B4-BE49-F238E27FC236}">
                  <a16:creationId xmlns:a16="http://schemas.microsoft.com/office/drawing/2014/main" id="{D8BCBAD1-3E4A-D109-9C08-3DCB9B260616}"/>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BDB89A87-E246-0BB2-13D5-B9AA816D4AE2}"/>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7" name="矩形: 圆角 4">
            <a:extLst>
              <a:ext uri="{FF2B5EF4-FFF2-40B4-BE49-F238E27FC236}">
                <a16:creationId xmlns:a16="http://schemas.microsoft.com/office/drawing/2014/main" id="{E4710158-7AC8-34A1-41E7-6C4541394A71}"/>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4" name="标题 1">
            <a:extLst>
              <a:ext uri="{FF2B5EF4-FFF2-40B4-BE49-F238E27FC236}">
                <a16:creationId xmlns:a16="http://schemas.microsoft.com/office/drawing/2014/main" id="{B9051925-4692-3DA3-B764-54C2AC54258A}"/>
              </a:ext>
            </a:extLst>
          </p:cNvPr>
          <p:cNvSpPr txBox="1">
            <a:spLocks/>
          </p:cNvSpPr>
          <p:nvPr/>
        </p:nvSpPr>
        <p:spPr>
          <a:xfrm>
            <a:off x="1524000" y="1852562"/>
            <a:ext cx="9144000" cy="16493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spcBef>
                <a:spcPts val="800"/>
              </a:spcBef>
              <a:spcAft>
                <a:spcPts val="800"/>
              </a:spcAft>
            </a:pPr>
            <a:r>
              <a:rPr lang="zh-CN" altLang="en-US" sz="4400" dirty="0">
                <a:solidFill>
                  <a:prstClr val="black"/>
                </a:solidFill>
                <a:latin typeface="宋体" panose="02010600030101010101" pitchFamily="2" charset="-122"/>
                <a:ea typeface="宋体" panose="02010600030101010101" pitchFamily="2" charset="-122"/>
                <a:cs typeface="+mn-cs"/>
              </a:rPr>
              <a:t>感谢倾听</a:t>
            </a:r>
            <a:br>
              <a:rPr lang="en-US" altLang="zh-CN" sz="4400" dirty="0">
                <a:solidFill>
                  <a:prstClr val="black"/>
                </a:solidFill>
                <a:latin typeface="宋体" panose="02010600030101010101" pitchFamily="2" charset="-122"/>
                <a:ea typeface="宋体" panose="02010600030101010101" pitchFamily="2" charset="-122"/>
                <a:cs typeface="+mn-cs"/>
              </a:rPr>
            </a:br>
            <a:r>
              <a:rPr lang="zh-CN" altLang="en-US" sz="4400" dirty="0">
                <a:solidFill>
                  <a:prstClr val="black"/>
                </a:solidFill>
                <a:latin typeface="宋体" panose="02010600030101010101" pitchFamily="2" charset="-122"/>
                <a:ea typeface="宋体" panose="02010600030101010101" pitchFamily="2" charset="-122"/>
                <a:cs typeface="+mn-cs"/>
              </a:rPr>
              <a:t>请老师和同学们批评指正</a:t>
            </a:r>
            <a:endParaRPr lang="zh-CN" altLang="en-US"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D6EFC10F-9648-5945-FD36-0BA39386A112}"/>
              </a:ext>
            </a:extLst>
          </p:cNvPr>
          <p:cNvSpPr txBox="1"/>
          <p:nvPr/>
        </p:nvSpPr>
        <p:spPr>
          <a:xfrm>
            <a:off x="4413115" y="3871769"/>
            <a:ext cx="3365770" cy="523220"/>
          </a:xfrm>
          <a:prstGeom prst="rect">
            <a:avLst/>
          </a:prstGeom>
          <a:noFill/>
        </p:spPr>
        <p:txBody>
          <a:bodyPr wrap="square" rtlCol="0">
            <a:spAutoFit/>
          </a:bodyPr>
          <a:lstStyle/>
          <a:p>
            <a:pPr algn="ctr"/>
            <a:r>
              <a:rPr lang="zh-CN" altLang="en-US" sz="2800" dirty="0">
                <a:solidFill>
                  <a:prstClr val="black"/>
                </a:solidFill>
                <a:latin typeface="宋体" panose="02010600030101010101" pitchFamily="2" charset="-122"/>
                <a:ea typeface="宋体" panose="02010600030101010101" pitchFamily="2" charset="-122"/>
              </a:rPr>
              <a:t>汇报人：主田横</a:t>
            </a:r>
          </a:p>
        </p:txBody>
      </p:sp>
      <p:sp>
        <p:nvSpPr>
          <p:cNvPr id="6" name="文本框 5">
            <a:extLst>
              <a:ext uri="{FF2B5EF4-FFF2-40B4-BE49-F238E27FC236}">
                <a16:creationId xmlns:a16="http://schemas.microsoft.com/office/drawing/2014/main" id="{E0FD9F4D-C5BD-DC6D-76E4-B3B9BAA676D0}"/>
              </a:ext>
            </a:extLst>
          </p:cNvPr>
          <p:cNvSpPr txBox="1"/>
          <p:nvPr/>
        </p:nvSpPr>
        <p:spPr>
          <a:xfrm>
            <a:off x="4413115" y="4699789"/>
            <a:ext cx="3365770" cy="461665"/>
          </a:xfrm>
          <a:prstGeom prst="rect">
            <a:avLst/>
          </a:prstGeom>
          <a:noFill/>
        </p:spPr>
        <p:txBody>
          <a:bodyPr wrap="square" rtlCol="0">
            <a:spAutoFit/>
          </a:bodyPr>
          <a:lstStyle/>
          <a:p>
            <a:pPr algn="ctr"/>
            <a:r>
              <a:rPr lang="en-US" altLang="zh-CN" sz="2400" dirty="0">
                <a:solidFill>
                  <a:prstClr val="black"/>
                </a:solidFill>
                <a:latin typeface="宋体" panose="02010600030101010101" pitchFamily="2" charset="-122"/>
                <a:ea typeface="宋体" panose="02010600030101010101" pitchFamily="2" charset="-122"/>
              </a:rPr>
              <a:t>2024.04.29</a:t>
            </a:r>
            <a:endParaRPr lang="zh-CN" altLang="en-US" sz="2400" dirty="0">
              <a:solidFill>
                <a:prstClr val="black"/>
              </a:solidFill>
              <a:latin typeface="宋体" panose="02010600030101010101" pitchFamily="2" charset="-122"/>
              <a:ea typeface="宋体" panose="02010600030101010101" pitchFamily="2" charset="-122"/>
            </a:endParaRPr>
          </a:p>
        </p:txBody>
      </p:sp>
      <p:grpSp>
        <p:nvGrpSpPr>
          <p:cNvPr id="7" name="组合 6">
            <a:extLst>
              <a:ext uri="{FF2B5EF4-FFF2-40B4-BE49-F238E27FC236}">
                <a16:creationId xmlns:a16="http://schemas.microsoft.com/office/drawing/2014/main" id="{898F8697-366A-54C3-D55C-9F1DB228D214}"/>
              </a:ext>
            </a:extLst>
          </p:cNvPr>
          <p:cNvGrpSpPr/>
          <p:nvPr/>
        </p:nvGrpSpPr>
        <p:grpSpPr>
          <a:xfrm rot="15433288">
            <a:off x="2951347" y="-245645"/>
            <a:ext cx="6361278" cy="7047820"/>
            <a:chOff x="4297364" y="903288"/>
            <a:chExt cx="2946834" cy="3067178"/>
          </a:xfrm>
          <a:solidFill>
            <a:schemeClr val="accent1">
              <a:alpha val="3000"/>
            </a:schemeClr>
          </a:solidFill>
        </p:grpSpPr>
        <p:sp>
          <p:nvSpPr>
            <p:cNvPr id="8" name="Freeform 5">
              <a:extLst>
                <a:ext uri="{FF2B5EF4-FFF2-40B4-BE49-F238E27FC236}">
                  <a16:creationId xmlns:a16="http://schemas.microsoft.com/office/drawing/2014/main" id="{6B9BDB4B-DE22-F0AC-E383-30469D4C9737}"/>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9" name="Freeform 7">
              <a:extLst>
                <a:ext uri="{FF2B5EF4-FFF2-40B4-BE49-F238E27FC236}">
                  <a16:creationId xmlns:a16="http://schemas.microsoft.com/office/drawing/2014/main" id="{8DE92577-4D70-1932-DC64-0273AAE82BA9}"/>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0" name="Freeform 9">
              <a:extLst>
                <a:ext uri="{FF2B5EF4-FFF2-40B4-BE49-F238E27FC236}">
                  <a16:creationId xmlns:a16="http://schemas.microsoft.com/office/drawing/2014/main" id="{69FB1030-0A7A-210B-8E14-A2C499EF493C}"/>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1" name="Freeform 10">
              <a:extLst>
                <a:ext uri="{FF2B5EF4-FFF2-40B4-BE49-F238E27FC236}">
                  <a16:creationId xmlns:a16="http://schemas.microsoft.com/office/drawing/2014/main" id="{7FF8C01C-7E4E-203D-5E86-C252AB2FB615}"/>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2" name="Freeform 11">
              <a:extLst>
                <a:ext uri="{FF2B5EF4-FFF2-40B4-BE49-F238E27FC236}">
                  <a16:creationId xmlns:a16="http://schemas.microsoft.com/office/drawing/2014/main" id="{503F2E4E-4C33-74BB-4033-511352FCE1F3}"/>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圆角 4">
            <a:extLst>
              <a:ext uri="{FF2B5EF4-FFF2-40B4-BE49-F238E27FC236}">
                <a16:creationId xmlns:a16="http://schemas.microsoft.com/office/drawing/2014/main" id="{BC276567-6C8C-B70B-6E45-5861646970D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nvGrpSpPr>
          <p:cNvPr id="37" name="组合 36"/>
          <p:cNvGrpSpPr/>
          <p:nvPr/>
        </p:nvGrpSpPr>
        <p:grpSpPr>
          <a:xfrm rot="15433288">
            <a:off x="2951347" y="-245645"/>
            <a:ext cx="6361278" cy="7047820"/>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6" name="组合 5"/>
          <p:cNvGrpSpPr/>
          <p:nvPr/>
        </p:nvGrpSpPr>
        <p:grpSpPr>
          <a:xfrm>
            <a:off x="-161925" y="129540"/>
            <a:ext cx="2284730" cy="636270"/>
            <a:chOff x="1984" y="111"/>
            <a:chExt cx="3598" cy="1002"/>
          </a:xfrm>
        </p:grpSpPr>
        <p:sp>
          <p:nvSpPr>
            <p:cNvPr id="3" name="任意多边形 2"/>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9" name="标题 1">
            <a:extLst>
              <a:ext uri="{FF2B5EF4-FFF2-40B4-BE49-F238E27FC236}">
                <a16:creationId xmlns:a16="http://schemas.microsoft.com/office/drawing/2014/main" id="{25E3AC34-2ED2-9BBD-9FA0-4FE5BE724D47}"/>
              </a:ext>
            </a:extLst>
          </p:cNvPr>
          <p:cNvSpPr txBox="1">
            <a:spLocks/>
          </p:cNvSpPr>
          <p:nvPr/>
        </p:nvSpPr>
        <p:spPr>
          <a:xfrm>
            <a:off x="1524000" y="1122363"/>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600" dirty="0">
                <a:latin typeface="微软雅黑" panose="020B0503020204020204" pitchFamily="34" charset="-122"/>
                <a:ea typeface="微软雅黑" panose="020B0503020204020204" pitchFamily="34" charset="-122"/>
              </a:rPr>
              <a:t>组会汇报</a:t>
            </a:r>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10" name="副标题 2">
            <a:extLst>
              <a:ext uri="{FF2B5EF4-FFF2-40B4-BE49-F238E27FC236}">
                <a16:creationId xmlns:a16="http://schemas.microsoft.com/office/drawing/2014/main" id="{876CC5B0-1860-324C-4CC2-9F8C0F4D0C6C}"/>
              </a:ext>
            </a:extLst>
          </p:cNvPr>
          <p:cNvSpPr txBox="1">
            <a:spLocks/>
          </p:cNvSpPr>
          <p:nvPr/>
        </p:nvSpPr>
        <p:spPr>
          <a:xfrm>
            <a:off x="980440" y="2489100"/>
            <a:ext cx="10597009" cy="16557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altLang="zh-CN" sz="4000" dirty="0">
                <a:solidFill>
                  <a:srgbClr val="000000"/>
                </a:solidFill>
                <a:latin typeface="微软雅黑" panose="020B0503020204020204" pitchFamily="34" charset="-122"/>
                <a:ea typeface="微软雅黑" panose="020B0503020204020204" pitchFamily="34" charset="-122"/>
                <a:cs typeface="+mj-cs"/>
              </a:rPr>
              <a:t>Capture, Learning, and Synthesis of 3D Speaking Styles</a:t>
            </a:r>
          </a:p>
        </p:txBody>
      </p:sp>
      <p:sp>
        <p:nvSpPr>
          <p:cNvPr id="11" name="文本框 10">
            <a:extLst>
              <a:ext uri="{FF2B5EF4-FFF2-40B4-BE49-F238E27FC236}">
                <a16:creationId xmlns:a16="http://schemas.microsoft.com/office/drawing/2014/main" id="{817F2E9C-CE6B-BB86-1C0B-67AB93B77810}"/>
              </a:ext>
            </a:extLst>
          </p:cNvPr>
          <p:cNvSpPr txBox="1"/>
          <p:nvPr/>
        </p:nvSpPr>
        <p:spPr>
          <a:xfrm>
            <a:off x="4385239" y="4339579"/>
            <a:ext cx="3365770" cy="523220"/>
          </a:xfrm>
          <a:prstGeom prst="rect">
            <a:avLst/>
          </a:prstGeom>
          <a:noFill/>
        </p:spPr>
        <p:txBody>
          <a:bodyPr wrap="square" rtlCol="0">
            <a:spAutoFit/>
          </a:bodyPr>
          <a:lstStyle/>
          <a:p>
            <a:pPr algn="ctr"/>
            <a:r>
              <a:rPr lang="zh-CN" altLang="en-US" sz="2800" dirty="0">
                <a:latin typeface="宋体" panose="02010600030101010101" pitchFamily="2" charset="-122"/>
                <a:ea typeface="宋体" panose="02010600030101010101" pitchFamily="2" charset="-122"/>
              </a:rPr>
              <a:t>汇报人：主田横</a:t>
            </a:r>
          </a:p>
        </p:txBody>
      </p:sp>
      <p:sp>
        <p:nvSpPr>
          <p:cNvPr id="12" name="文本框 11">
            <a:extLst>
              <a:ext uri="{FF2B5EF4-FFF2-40B4-BE49-F238E27FC236}">
                <a16:creationId xmlns:a16="http://schemas.microsoft.com/office/drawing/2014/main" id="{306A7589-762E-8AC2-5D21-16F9B83A253F}"/>
              </a:ext>
            </a:extLst>
          </p:cNvPr>
          <p:cNvSpPr txBox="1"/>
          <p:nvPr/>
        </p:nvSpPr>
        <p:spPr>
          <a:xfrm>
            <a:off x="5051721" y="5156972"/>
            <a:ext cx="2088557" cy="523220"/>
          </a:xfrm>
          <a:prstGeom prst="rect">
            <a:avLst/>
          </a:prstGeom>
          <a:noFill/>
        </p:spPr>
        <p:txBody>
          <a:bodyPr wrap="square" rtlCol="0">
            <a:spAutoFit/>
          </a:bodyPr>
          <a:lstStyle/>
          <a:p>
            <a:r>
              <a:rPr lang="en-US" altLang="zh-CN" sz="2800" dirty="0">
                <a:latin typeface="宋体" panose="02010600030101010101" pitchFamily="2" charset="-122"/>
                <a:ea typeface="宋体" panose="02010600030101010101" pitchFamily="2" charset="-122"/>
              </a:rPr>
              <a:t>2024.04.29</a:t>
            </a:r>
            <a:endParaRPr lang="zh-CN" altLang="en-US" sz="2800" dirty="0">
              <a:latin typeface="宋体" panose="02010600030101010101" pitchFamily="2" charset="-122"/>
              <a:ea typeface="宋体" panose="02010600030101010101" pitchFamily="2" charset="-122"/>
            </a:endParaRPr>
          </a:p>
        </p:txBody>
      </p:sp>
      <p:sp>
        <p:nvSpPr>
          <p:cNvPr id="13" name="文本框 12">
            <a:extLst>
              <a:ext uri="{FF2B5EF4-FFF2-40B4-BE49-F238E27FC236}">
                <a16:creationId xmlns:a16="http://schemas.microsoft.com/office/drawing/2014/main" id="{27E3685B-D2BC-795E-D94D-0AD5016FB70C}"/>
              </a:ext>
            </a:extLst>
          </p:cNvPr>
          <p:cNvSpPr txBox="1"/>
          <p:nvPr/>
        </p:nvSpPr>
        <p:spPr>
          <a:xfrm>
            <a:off x="0" y="6543228"/>
            <a:ext cx="11034056" cy="338554"/>
          </a:xfrm>
          <a:prstGeom prst="rect">
            <a:avLst/>
          </a:prstGeom>
          <a:noFill/>
        </p:spPr>
        <p:txBody>
          <a:bodyPr wrap="square" rtlCol="0">
            <a:spAutoFit/>
          </a:bodyPr>
          <a:lstStyle/>
          <a:p>
            <a:r>
              <a:rPr lang="zh-CN" altLang="en-US" sz="1600" dirty="0">
                <a:latin typeface="微软雅黑 Light" panose="020B0502040204020203" pitchFamily="34" charset="-122"/>
                <a:ea typeface="微软雅黑 Light" panose="020B0502040204020203" pitchFamily="34" charset="-122"/>
              </a:rPr>
              <a:t>文献作者：</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Cudeiro</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D,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Bolkart</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T, Laidlaw C, et al. </a:t>
            </a:r>
            <a:endParaRPr lang="zh-CN" altLang="en-US" sz="1600" dirty="0">
              <a:latin typeface="微软雅黑 Light" panose="020B0502040204020203" pitchFamily="34" charset="-122"/>
              <a:ea typeface="微软雅黑 Light" panose="020B0502040204020203" pitchFamily="34" charset="-122"/>
            </a:endParaRPr>
          </a:p>
        </p:txBody>
      </p:sp>
    </p:spTree>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9958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no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
        <p:nvSpPr>
          <p:cNvPr id="2" name="文本框 1"/>
          <p:cNvSpPr txBox="1"/>
          <p:nvPr/>
        </p:nvSpPr>
        <p:spPr>
          <a:xfrm>
            <a:off x="2989080" y="2133295"/>
            <a:ext cx="1955165" cy="2123658"/>
          </a:xfrm>
          <a:prstGeom prst="rect">
            <a:avLst/>
          </a:prstGeom>
          <a:noFill/>
        </p:spPr>
        <p:txBody>
          <a:bodyPr wrap="square" rtlCol="0">
            <a:spAutoFit/>
          </a:bodyPr>
          <a:lstStyle/>
          <a:p>
            <a:r>
              <a:rPr lang="zh-CN" altLang="en-US" sz="6600" b="1" dirty="0">
                <a:latin typeface="微软雅黑" panose="020B0503020204020204" charset="-122"/>
                <a:ea typeface="微软雅黑" panose="020B0503020204020204" charset="-122"/>
              </a:rPr>
              <a:t>目</a:t>
            </a:r>
            <a:r>
              <a:rPr lang="en-US" altLang="zh-CN" sz="6600" b="1" dirty="0">
                <a:latin typeface="微软雅黑" panose="020B0503020204020204" charset="-122"/>
                <a:ea typeface="微软雅黑" panose="020B0503020204020204" charset="-122"/>
              </a:rPr>
              <a:t> </a:t>
            </a:r>
            <a:r>
              <a:rPr lang="zh-CN" altLang="en-US" sz="6600" b="1" dirty="0">
                <a:latin typeface="微软雅黑" panose="020B0503020204020204" charset="-122"/>
                <a:ea typeface="微软雅黑" panose="020B0503020204020204" charset="-122"/>
              </a:rPr>
              <a:t>录</a:t>
            </a:r>
          </a:p>
        </p:txBody>
      </p:sp>
      <p:sp>
        <p:nvSpPr>
          <p:cNvPr id="6" name="文本框 5"/>
          <p:cNvSpPr txBox="1"/>
          <p:nvPr/>
        </p:nvSpPr>
        <p:spPr>
          <a:xfrm>
            <a:off x="5188585" y="1088390"/>
            <a:ext cx="4121150" cy="4769485"/>
          </a:xfrm>
          <a:prstGeom prst="rect">
            <a:avLst/>
          </a:prstGeom>
          <a:noFill/>
        </p:spPr>
        <p:txBody>
          <a:bodyPr wrap="square" rtlCol="0">
            <a:spAutoFit/>
          </a:bodyPr>
          <a:lstStyle/>
          <a:p>
            <a:r>
              <a:rPr lang="zh-CN" altLang="en-US" sz="2800" b="1" dirty="0">
                <a:effectLst/>
                <a:latin typeface="微软雅黑" panose="020B0503020204020204" charset="-122"/>
                <a:ea typeface="微软雅黑" panose="020B0503020204020204" charset="-122"/>
              </a:rPr>
              <a:t>一、研究背景</a:t>
            </a:r>
            <a:endParaRPr lang="en-US" altLang="zh-CN" sz="2800" b="1" dirty="0">
              <a:latin typeface="微软雅黑" panose="020B0503020204020204" charset="-122"/>
              <a:ea typeface="微软雅黑" panose="020B0503020204020204" charset="-122"/>
            </a:endParaRPr>
          </a:p>
          <a:p>
            <a:endParaRPr lang="en-US" altLang="zh-CN"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rPr>
              <a:t>二</a:t>
            </a:r>
            <a:r>
              <a:rPr lang="zh-CN" altLang="en-US" sz="2800" b="1" dirty="0">
                <a:latin typeface="微软雅黑" panose="020B0503020204020204" charset="-122"/>
                <a:ea typeface="微软雅黑" panose="020B0503020204020204" charset="-122"/>
              </a:rPr>
              <a:t>、文章创新点</a:t>
            </a:r>
            <a:endParaRPr lang="en-US" altLang="zh-CN" sz="2800" b="1" dirty="0">
              <a:latin typeface="微软雅黑" panose="020B0503020204020204" charset="-122"/>
              <a:ea typeface="微软雅黑" panose="020B0503020204020204" charset="-122"/>
            </a:endParaRPr>
          </a:p>
          <a:p>
            <a:endParaRPr lang="zh-CN" altLang="en-US"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sym typeface="+mn-ea"/>
              </a:rPr>
              <a:t>三、研究内容</a:t>
            </a:r>
            <a:endParaRPr lang="en-US" altLang="zh-CN" sz="2800" b="1" dirty="0">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四、实验和结果分析</a:t>
            </a:r>
          </a:p>
          <a:p>
            <a:endParaRPr lang="zh-CN" altLang="en-US" sz="2800" b="1" dirty="0">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五、结论</a:t>
            </a:r>
            <a:endParaRPr lang="en-US" altLang="zh-CN" sz="2800" b="1" dirty="0">
              <a:effectLst/>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endParaRPr>
          </a:p>
          <a:p>
            <a:endParaRPr lang="zh-CN" altLang="en-US" sz="2400" b="1" dirty="0">
              <a:effectLst/>
              <a:latin typeface="微软雅黑" panose="020B0503020204020204" charset="-122"/>
              <a:ea typeface="微软雅黑" panose="020B0503020204020204" charset="-122"/>
            </a:endParaRPr>
          </a:p>
        </p:txBody>
      </p:sp>
      <p:sp>
        <p:nvSpPr>
          <p:cNvPr id="10" name="文本框 9"/>
          <p:cNvSpPr txBox="1"/>
          <p:nvPr/>
        </p:nvSpPr>
        <p:spPr>
          <a:xfrm rot="5400000">
            <a:off x="1347470" y="2953385"/>
            <a:ext cx="5718175" cy="768350"/>
          </a:xfrm>
          <a:prstGeom prst="rect">
            <a:avLst/>
          </a:prstGeom>
          <a:noFill/>
        </p:spPr>
        <p:txBody>
          <a:bodyPr wrap="square" rtlCol="0" anchor="t">
            <a:spAutoFit/>
          </a:bodyPr>
          <a:lstStyle/>
          <a:p>
            <a:pPr algn="ctr"/>
            <a:r>
              <a:rPr lang="en-US" altLang="zh-CN" sz="4400">
                <a:solidFill>
                  <a:schemeClr val="tx1"/>
                </a:solidFill>
                <a:latin typeface="黑体" panose="02010609060101010101" charset="-122"/>
                <a:ea typeface="黑体" panose="02010609060101010101" charset="-122"/>
                <a:sym typeface="+mn-ea"/>
              </a:rPr>
              <a:t>contents</a:t>
            </a:r>
          </a:p>
        </p:txBody>
      </p:sp>
      <p:grpSp>
        <p:nvGrpSpPr>
          <p:cNvPr id="7" name="组合 6">
            <a:extLst>
              <a:ext uri="{FF2B5EF4-FFF2-40B4-BE49-F238E27FC236}">
                <a16:creationId xmlns:a16="http://schemas.microsoft.com/office/drawing/2014/main" id="{8E5E0ACD-AD5F-F7BA-B3C9-151492733725}"/>
              </a:ext>
            </a:extLst>
          </p:cNvPr>
          <p:cNvGrpSpPr/>
          <p:nvPr/>
        </p:nvGrpSpPr>
        <p:grpSpPr>
          <a:xfrm>
            <a:off x="-161925" y="129540"/>
            <a:ext cx="2284730" cy="636270"/>
            <a:chOff x="1984" y="111"/>
            <a:chExt cx="3598" cy="1002"/>
          </a:xfrm>
        </p:grpSpPr>
        <p:sp>
          <p:nvSpPr>
            <p:cNvPr id="11" name="任意多边形 2">
              <a:extLst>
                <a:ext uri="{FF2B5EF4-FFF2-40B4-BE49-F238E27FC236}">
                  <a16:creationId xmlns:a16="http://schemas.microsoft.com/office/drawing/2014/main" id="{871B6213-5CFD-C660-6D81-CA64EA31EDFD}"/>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77F7C4E8-BAE6-26EC-430F-9489CE0F808F}"/>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4" name="矩形: 圆角 4">
            <a:extLst>
              <a:ext uri="{FF2B5EF4-FFF2-40B4-BE49-F238E27FC236}">
                <a16:creationId xmlns:a16="http://schemas.microsoft.com/office/drawing/2014/main" id="{F87A37DE-1E61-5B2D-DD15-1AFDA49DF754}"/>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01</a:t>
            </a:r>
            <a:endParaRPr kumimoji="0" lang="zh-CN" altLang="en-US"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algn="dist"/>
            <a:r>
              <a:rPr lang="zh-CN" altLang="en-US" sz="4000" b="1" dirty="0">
                <a:effectLst/>
                <a:latin typeface="微软雅黑" panose="020B0503020204020204" charset="-122"/>
                <a:ea typeface="微软雅黑" panose="020B0503020204020204" charset="-122"/>
                <a:sym typeface="+mn-ea"/>
              </a:rPr>
              <a:t>研究背景</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5435600" cy="521970"/>
          </a:xfrm>
          <a:prstGeom prst="rect">
            <a:avLst/>
          </a:prstGeom>
          <a:noFill/>
        </p:spPr>
        <p:txBody>
          <a:bodyPr wrap="square" rtlCol="0">
            <a:spAutoFit/>
          </a:bodyPr>
          <a:lstStyle/>
          <a:p>
            <a:r>
              <a:rPr lang="zh-CN" altLang="en-US" sz="2800" b="1" dirty="0">
                <a:solidFill>
                  <a:srgbClr val="4472C4"/>
                </a:solidFill>
                <a:effectLst/>
                <a:latin typeface="微软雅黑" panose="020B0503020204020204" charset="-122"/>
                <a:ea typeface="微软雅黑" panose="020B0503020204020204" charset="-122"/>
                <a:sym typeface="+mn-ea"/>
              </a:rPr>
              <a:t>研 究 背 景</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678815" y="672273"/>
            <a:ext cx="10607411" cy="584775"/>
          </a:xfrm>
          <a:prstGeom prst="rect">
            <a:avLst/>
          </a:prstGeom>
          <a:noFill/>
        </p:spPr>
        <p:txBody>
          <a:bodyPr wrap="square" rtlCol="0">
            <a:spAutoFit/>
          </a:bodyPr>
          <a:lstStyle/>
          <a:p>
            <a:pPr marL="285750" indent="-285750">
              <a:buFont typeface="Wingdings" panose="05000000000000000000" pitchFamily="2" charset="2"/>
              <a:buChar char="u"/>
            </a:pPr>
            <a:r>
              <a:rPr lang="zh-CN" altLang="en-US" sz="3200" dirty="0">
                <a:latin typeface="Times New Roman" panose="02020603050405020304" pitchFamily="18" charset="0"/>
                <a:ea typeface="微软雅黑" panose="020B0503020204020204" pitchFamily="34" charset="-122"/>
                <a:cs typeface="Times New Roman" panose="02020603050405020304" pitchFamily="18" charset="0"/>
              </a:rPr>
              <a:t>过去的工作及其存在的问题：</a:t>
            </a:r>
            <a:endParaRPr lang="en-US" altLang="zh-CN" sz="3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FA8DE574-3261-5572-CFF8-688D3AE9CD41}"/>
              </a:ext>
            </a:extLst>
          </p:cNvPr>
          <p:cNvSpPr txBox="1"/>
          <p:nvPr/>
        </p:nvSpPr>
        <p:spPr>
          <a:xfrm>
            <a:off x="1173043" y="1278699"/>
            <a:ext cx="10113183" cy="5008230"/>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目前，语音驱动的</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面部动画已经得到了广泛的研究，但是与说话者无关的建模仍然是尚未解决的任务。首先，语音信号和面部运动是强相关的，但位于两个非常不同的空间中，要将二者关联起来需要大量的训练数据。其次，在音素和面部运动之间存在多对多的映射，这对跨人群和跨风格的训练提出了更大的挑战。第三，因为人们对人脸特别敏感，所以动画必须逼真，否则会导致恐怖谷效应。第四，将语音与多个说话者的</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面部形状相关联的训练数据非常有限。最后，尽管之前的工作表明，模型可以被训练来创建特定于说话者的动画，但没有独立于说话者并捕捉各种说话风格的通用方法。</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5477656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02</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文章创新点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888569883"/>
      </p:ext>
    </p:extLst>
  </p:cSld>
  <p:clrMapOvr>
    <a:masterClrMapping/>
  </p:clrMapOvr>
  <p:transition>
    <p:wipe/>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mJkMTMwYjZmNjQzNTMwNjE2ZmYwY2NkZWU3MjgyZWQifQ=="/>
  <p:tag name="KSO_WPP_MARK_KEY" val="5444498b-26d2-49ff-b7f2-b5957cbeff76"/>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29314</TotalTime>
  <Words>5762</Words>
  <Application>Microsoft Office PowerPoint</Application>
  <PresentationFormat>宽屏</PresentationFormat>
  <Paragraphs>426</Paragraphs>
  <Slides>49</Slides>
  <Notes>49</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49</vt:i4>
      </vt:variant>
    </vt:vector>
  </HeadingPairs>
  <TitlesOfParts>
    <vt:vector size="64" baseType="lpstr">
      <vt:lpstr>KaTeX_Main</vt:lpstr>
      <vt:lpstr>PingFangSC-Regular</vt:lpstr>
      <vt:lpstr>Söhne</vt:lpstr>
      <vt:lpstr>等线</vt:lpstr>
      <vt:lpstr>等线 Light</vt:lpstr>
      <vt:lpstr>黑体</vt:lpstr>
      <vt:lpstr>思源黑体 Normal</vt:lpstr>
      <vt:lpstr>宋体</vt:lpstr>
      <vt:lpstr>微软雅黑</vt:lpstr>
      <vt:lpstr>微软雅黑 Light</vt:lpstr>
      <vt:lpstr>Arial</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Zhu, Lidong</cp:lastModifiedBy>
  <cp:revision>1134</cp:revision>
  <dcterms:created xsi:type="dcterms:W3CDTF">2021-06-12T07:20:00Z</dcterms:created>
  <dcterms:modified xsi:type="dcterms:W3CDTF">2024-04-28T15:20:38Z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6480CACBD99143468DF16E9377917C17</vt:lpwstr>
  </property>
  <property fmtid="{D5CDD505-2E9C-101B-9397-08002B2CF9AE}" pid="3" name="KSOProductBuildVer">
    <vt:lpwstr>2052-12.1.0.15374</vt:lpwstr>
  </property>
</Properties>
</file>