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06" r:id="rId2"/>
    <p:sldId id="2614" r:id="rId3"/>
    <p:sldId id="2595" r:id="rId4"/>
    <p:sldId id="2686" r:id="rId5"/>
    <p:sldId id="2687" r:id="rId6"/>
    <p:sldId id="2621" r:id="rId7"/>
    <p:sldId id="2688" r:id="rId8"/>
    <p:sldId id="2689" r:id="rId9"/>
    <p:sldId id="2691" r:id="rId10"/>
    <p:sldId id="2715" r:id="rId11"/>
    <p:sldId id="2721" r:id="rId12"/>
    <p:sldId id="2722" r:id="rId13"/>
    <p:sldId id="2723" r:id="rId14"/>
    <p:sldId id="2724" r:id="rId15"/>
    <p:sldId id="2697" r:id="rId16"/>
    <p:sldId id="2703" r:id="rId17"/>
    <p:sldId id="2711" r:id="rId18"/>
    <p:sldId id="2725" r:id="rId19"/>
    <p:sldId id="2726" r:id="rId20"/>
    <p:sldId id="2727" r:id="rId21"/>
    <p:sldId id="2698" r:id="rId22"/>
    <p:sldId id="2720" r:id="rId23"/>
    <p:sldId id="2705" r:id="rId24"/>
    <p:sldId id="2706" r:id="rId25"/>
    <p:sldId id="2518"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090" autoAdjust="0"/>
  </p:normalViewPr>
  <p:slideViewPr>
    <p:cSldViewPr snapToGrid="0" showGuides="1">
      <p:cViewPr varScale="1">
        <p:scale>
          <a:sx n="79" d="100"/>
          <a:sy n="79" d="100"/>
        </p:scale>
        <p:origin x="802" y="43"/>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2023/12/15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57645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71914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98208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60103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05190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7394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7859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81230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14710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65506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06257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24</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25</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1.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条件输入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音频信号：音频输入是该框架的主要驱动力，它提供了说话者的语音信息，用于生成与之同步的口型和表情。</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参考图像：提供了目标人物的面部特征和身份信息。这些图像帮助模型了解应该生成哪种面部特征。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面部标记点：这些标记点包含了面部的关键位置信息，如眼睛、嘴巴和鼻子等，用于辅助生成准确的面部动态。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2.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扩散模型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扩散模型是一种生成模型，它通过逐步增加和减少噪声来生成或重构图像。在</a:t>
            </a:r>
            <a:r>
              <a:rPr lang="en-US" altLang="zh-CN" sz="1800" kern="100" dirty="0" err="1">
                <a:effectLst/>
                <a:latin typeface="等线" panose="02010600030101010101" pitchFamily="2" charset="-122"/>
                <a:ea typeface="微软雅黑" panose="020B0503020204020204" pitchFamily="34" charset="-122"/>
                <a:cs typeface="Times New Roman" panose="02020603050405020304" pitchFamily="18" charset="0"/>
              </a:rPr>
              <a:t>DiffTalk</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中，扩散模型被训练用来生成与音频同步的面部动画。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这个过程涉及到将噪声图像逐步转化为清晰的面部图像，同时确保图像与输入的音频和面部标记点保持一致。</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3.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音频驱动的去噪过程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en-US" altLang="zh-CN" sz="1800" kern="100" dirty="0" err="1">
                <a:effectLst/>
                <a:latin typeface="微软雅黑" panose="020B0503020204020204" pitchFamily="34" charset="-122"/>
                <a:ea typeface="等线" panose="02010600030101010101" pitchFamily="2" charset="-122"/>
                <a:cs typeface="Times New Roman" panose="02020603050405020304" pitchFamily="18" charset="0"/>
              </a:rPr>
              <a:t>DiffTalk</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的核心是一个定制的去噪过程，它根据音频信号逐步减少图像中的噪声，生成连贯的动态肖像。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这一过程涉及到模型对噪声图像的逐步细化，直到生成高质量的动态肖像。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4.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个性化和通用性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模型通过结合双重参考图像的条件，实现了个性化的通用合成。这意味着它可以在不需要对每个新身份进行额外微调的情况下，为不同的身份生成说话视频。</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这种方法使得</a:t>
            </a:r>
            <a:r>
              <a:rPr lang="en-US" altLang="zh-CN" sz="1800" kern="100" dirty="0" err="1">
                <a:effectLst/>
                <a:latin typeface="等线" panose="02010600030101010101" pitchFamily="2" charset="-122"/>
                <a:ea typeface="微软雅黑" panose="020B0503020204020204" pitchFamily="34" charset="-122"/>
                <a:cs typeface="Times New Roman" panose="02020603050405020304" pitchFamily="18" charset="0"/>
              </a:rPr>
              <a:t>DiffTalk</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不仅能生成高质量的动态肖像，而且具有良好的泛化能力，能够适应多种不同的身份。</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5.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输出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输出是一个与输入音频同步的动态肖像视频，展现了目标人物说话时的自然面部动态和表情。</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7135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2023/12/15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2023/12/15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2023/12/15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2023/12/15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2023/12/15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2023/12/15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2023/12/15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7.xml"/><Relationship Id="rId7" Type="http://schemas.openxmlformats.org/officeDocument/2006/relationships/image" Target="../media/image10.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4.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7.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20.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1.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2.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3.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24.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806129"/>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3600" dirty="0" err="1">
                <a:solidFill>
                  <a:srgbClr val="000000"/>
                </a:solidFill>
                <a:latin typeface="微软雅黑" panose="020B0503020204020204" pitchFamily="34" charset="-122"/>
                <a:ea typeface="微软雅黑" panose="020B0503020204020204" pitchFamily="34" charset="-122"/>
                <a:cs typeface="+mj-cs"/>
              </a:rPr>
              <a:t>DiffTalk</a:t>
            </a:r>
            <a:r>
              <a:rPr lang="en-US" altLang="zh-CN" sz="3600" dirty="0">
                <a:solidFill>
                  <a:srgbClr val="000000"/>
                </a:solidFill>
                <a:latin typeface="微软雅黑" panose="020B0503020204020204" pitchFamily="34" charset="-122"/>
                <a:ea typeface="微软雅黑" panose="020B0503020204020204" pitchFamily="34" charset="-122"/>
                <a:cs typeface="+mj-cs"/>
              </a:rPr>
              <a:t>: Crafting Diffusion Models for </a:t>
            </a:r>
          </a:p>
          <a:p>
            <a:pPr marL="0" indent="0" algn="ctr">
              <a:buNone/>
            </a:pPr>
            <a:r>
              <a:rPr lang="en-US" altLang="zh-CN" sz="3600" dirty="0">
                <a:solidFill>
                  <a:srgbClr val="000000"/>
                </a:solidFill>
                <a:latin typeface="微软雅黑" panose="020B0503020204020204" pitchFamily="34" charset="-122"/>
                <a:ea typeface="微软雅黑" panose="020B0503020204020204" pitchFamily="34" charset="-122"/>
                <a:cs typeface="+mj-cs"/>
              </a:rPr>
              <a:t>Generalized Audio-Driven Portraits Animation</a:t>
            </a:r>
            <a:endParaRPr lang="zh-CN" altLang="en-US" sz="36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478856"/>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2023.12.15</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pl-PL" altLang="zh-CN" sz="1600" dirty="0">
                <a:latin typeface="微软雅黑 Light" panose="020B0502040204020203" pitchFamily="34" charset="-122"/>
                <a:ea typeface="微软雅黑 Light" panose="020B0502040204020203" pitchFamily="34" charset="-122"/>
              </a:rPr>
              <a:t>Shen S, Zhao W, Meng Z, et al</a:t>
            </a:r>
            <a:r>
              <a:rPr lang="en-US" altLang="zh-CN" sz="1600" dirty="0">
                <a:latin typeface="微软雅黑 Light" panose="020B0502040204020203" pitchFamily="34" charset="-122"/>
                <a:ea typeface="微软雅黑 Light" panose="020B0502040204020203" pitchFamily="34" charset="-122"/>
              </a:rPr>
              <a:t>.</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1C33B999-448E-432D-F5AD-3DFD87EAA3CA}"/>
              </a:ext>
            </a:extLst>
          </p:cNvPr>
          <p:cNvPicPr>
            <a:picLocks noChangeAspect="1"/>
          </p:cNvPicPr>
          <p:nvPr/>
        </p:nvPicPr>
        <p:blipFill>
          <a:blip r:embed="rId5"/>
          <a:stretch>
            <a:fillRect/>
          </a:stretch>
        </p:blipFill>
        <p:spPr>
          <a:xfrm>
            <a:off x="6708938" y="2901388"/>
            <a:ext cx="4821909" cy="2020937"/>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558218" y="1790493"/>
            <a:ext cx="1036594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平滑音频信号的提取过程</a:t>
            </a:r>
          </a:p>
        </p:txBody>
      </p:sp>
      <p:sp>
        <p:nvSpPr>
          <p:cNvPr id="15" name="文本框 14">
            <a:extLst>
              <a:ext uri="{FF2B5EF4-FFF2-40B4-BE49-F238E27FC236}">
                <a16:creationId xmlns:a16="http://schemas.microsoft.com/office/drawing/2014/main" id="{233ABF2A-ADA7-DA99-3D57-AA3AB81891FD}"/>
              </a:ext>
            </a:extLst>
          </p:cNvPr>
          <p:cNvSpPr txBox="1"/>
          <p:nvPr/>
        </p:nvSpPr>
        <p:spPr>
          <a:xfrm>
            <a:off x="11530847" y="366532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83A3F84F-2CAC-14CA-3E65-DCBC836BDFD1}"/>
              </a:ext>
            </a:extLst>
          </p:cNvPr>
          <p:cNvSpPr txBox="1"/>
          <p:nvPr/>
        </p:nvSpPr>
        <p:spPr>
          <a:xfrm>
            <a:off x="777874" y="2301412"/>
            <a:ext cx="11166203" cy="664477"/>
          </a:xfrm>
          <a:prstGeom prst="rect">
            <a:avLst/>
          </a:prstGeom>
          <a:noFill/>
        </p:spPr>
        <p:txBody>
          <a:bodyPr wrap="square" rtlCol="0">
            <a:spAutoFit/>
          </a:bodyPr>
          <a:lstStyle/>
          <a:p>
            <a:pPr marL="342900" indent="-342900">
              <a:lnSpc>
                <a:spcPct val="110000"/>
              </a:lnSpc>
              <a:spcBef>
                <a:spcPts val="500"/>
              </a:spcBef>
              <a:spcAft>
                <a:spcPts val="300"/>
              </a:spcAft>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Times New Roman" panose="02020603050405020304" pitchFamily="18" charset="0"/>
              </a:rPr>
              <a:t>首先，按照</a:t>
            </a:r>
            <a:r>
              <a:rPr lang="en-US" altLang="zh-CN" dirty="0">
                <a:latin typeface="宋体" panose="02010600030101010101" pitchFamily="2" charset="-122"/>
                <a:ea typeface="宋体" panose="02010600030101010101" pitchFamily="2" charset="-122"/>
                <a:cs typeface="Times New Roman" panose="02020603050405020304" pitchFamily="18" charset="0"/>
              </a:rPr>
              <a:t>VOCA</a:t>
            </a:r>
            <a:r>
              <a:rPr lang="zh-CN" altLang="en-US" dirty="0">
                <a:latin typeface="宋体" panose="02010600030101010101" pitchFamily="2" charset="-122"/>
                <a:ea typeface="宋体" panose="02010600030101010101" pitchFamily="2" charset="-122"/>
                <a:cs typeface="Times New Roman" panose="02020603050405020304" pitchFamily="18" charset="0"/>
              </a:rPr>
              <a:t>的方式将原始音频信号重组为</a:t>
            </a:r>
            <a:r>
              <a:rPr lang="en-US" altLang="zh-CN" dirty="0">
                <a:latin typeface="宋体" panose="02010600030101010101" pitchFamily="2" charset="-122"/>
                <a:ea typeface="宋体" panose="02010600030101010101" pitchFamily="2" charset="-122"/>
                <a:cs typeface="Times New Roman" panose="02020603050405020304" pitchFamily="18" charset="0"/>
              </a:rPr>
              <a:t>16</a:t>
            </a:r>
            <a:r>
              <a:rPr lang="zh-CN" altLang="en-US" dirty="0">
                <a:latin typeface="宋体" panose="02010600030101010101" pitchFamily="2" charset="-122"/>
                <a:ea typeface="宋体" panose="02010600030101010101" pitchFamily="2" charset="-122"/>
                <a:cs typeface="Times New Roman" panose="02020603050405020304" pitchFamily="18" charset="0"/>
              </a:rPr>
              <a:t>个时间间隔的重叠时间窗口（对应于</a:t>
            </a:r>
            <a:r>
              <a:rPr lang="en-US" altLang="zh-CN" dirty="0">
                <a:latin typeface="宋体" panose="02010600030101010101" pitchFamily="2" charset="-122"/>
                <a:ea typeface="宋体" panose="02010600030101010101" pitchFamily="2" charset="-122"/>
                <a:cs typeface="Times New Roman" panose="02020603050405020304" pitchFamily="18" charset="0"/>
              </a:rPr>
              <a:t>20</a:t>
            </a:r>
            <a:r>
              <a:rPr lang="zh-CN" altLang="en-US" dirty="0">
                <a:latin typeface="宋体" panose="02010600030101010101" pitchFamily="2" charset="-122"/>
                <a:ea typeface="宋体" panose="02010600030101010101" pitchFamily="2" charset="-122"/>
                <a:cs typeface="Times New Roman" panose="02020603050405020304" pitchFamily="18" charset="0"/>
              </a:rPr>
              <a:t>毫秒的音频片段）并以对应的视频帧为中心。</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2"/>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Smooth Audio Feature Extraction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4CF54E35-F1CF-A8C9-D711-048844260B8A}"/>
              </a:ext>
            </a:extLst>
          </p:cNvPr>
          <p:cNvSpPr txBox="1"/>
          <p:nvPr/>
        </p:nvSpPr>
        <p:spPr>
          <a:xfrm>
            <a:off x="783528" y="3031848"/>
            <a:ext cx="5925410" cy="969176"/>
          </a:xfrm>
          <a:prstGeom prst="rect">
            <a:avLst/>
          </a:prstGeom>
          <a:noFill/>
        </p:spPr>
        <p:txBody>
          <a:bodyPr wrap="square" rtlCol="0">
            <a:spAutoFit/>
          </a:bodyPr>
          <a:lstStyle/>
          <a:p>
            <a:pPr marL="342900" indent="-342900">
              <a:lnSpc>
                <a:spcPct val="110000"/>
              </a:lnSpc>
              <a:spcBef>
                <a:spcPts val="500"/>
              </a:spcBef>
              <a:spcAft>
                <a:spcPts val="300"/>
              </a:spcAft>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Times New Roman" panose="02020603050405020304" pitchFamily="18" charset="0"/>
              </a:rPr>
              <a:t>之后，使用预训练好的</a:t>
            </a:r>
            <a:r>
              <a:rPr lang="en-US" altLang="zh-CN" dirty="0" err="1">
                <a:latin typeface="宋体" panose="02010600030101010101" pitchFamily="2" charset="-122"/>
                <a:ea typeface="宋体" panose="02010600030101010101" pitchFamily="2" charset="-122"/>
                <a:cs typeface="Times New Roman" panose="02020603050405020304" pitchFamily="18" charset="0"/>
              </a:rPr>
              <a:t>DeepSpeech</a:t>
            </a:r>
            <a:r>
              <a:rPr lang="zh-CN" altLang="en-US" dirty="0">
                <a:latin typeface="宋体" panose="02010600030101010101" pitchFamily="2" charset="-122"/>
                <a:ea typeface="宋体" panose="02010600030101010101" pitchFamily="2" charset="-122"/>
                <a:cs typeface="Times New Roman" panose="02020603050405020304" pitchFamily="18" charset="0"/>
              </a:rPr>
              <a:t>模块提取每帧的音频特征图</a:t>
            </a:r>
            <a:r>
              <a:rPr lang="en-US" altLang="zh-CN" dirty="0">
                <a:latin typeface="宋体" panose="02010600030101010101" pitchFamily="2" charset="-122"/>
                <a:ea typeface="宋体" panose="02010600030101010101" pitchFamily="2" charset="-122"/>
                <a:cs typeface="Times New Roman" panose="02020603050405020304" pitchFamily="18" charset="0"/>
              </a:rPr>
              <a:t>F</a:t>
            </a:r>
            <a:r>
              <a:rPr lang="zh-CN" altLang="en-US" dirty="0">
                <a:latin typeface="宋体" panose="02010600030101010101" pitchFamily="2" charset="-122"/>
                <a:ea typeface="宋体" panose="02010600030101010101" pitchFamily="2" charset="-122"/>
                <a:cs typeface="Times New Roman" panose="02020603050405020304" pitchFamily="18" charset="0"/>
              </a:rPr>
              <a:t>，为了保证为了提高帧与帧之间的一致性，引入了一个可学习的时间过滤操作。</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96F79EF-C75D-60D5-B43A-0F530B01D7F3}"/>
                  </a:ext>
                </a:extLst>
              </p:cNvPr>
              <p:cNvSpPr txBox="1"/>
              <p:nvPr/>
            </p:nvSpPr>
            <p:spPr>
              <a:xfrm>
                <a:off x="786528" y="4053479"/>
                <a:ext cx="6324391" cy="984308"/>
              </a:xfrm>
              <a:prstGeom prst="rect">
                <a:avLst/>
              </a:prstGeom>
              <a:noFill/>
            </p:spPr>
            <p:txBody>
              <a:bodyPr wrap="square" rtlCol="0">
                <a:spAutoFit/>
              </a:bodyPr>
              <a:lstStyle/>
              <a:p>
                <a:pPr marL="342900" indent="-342900">
                  <a:lnSpc>
                    <a:spcPct val="110000"/>
                  </a:lnSpc>
                  <a:spcBef>
                    <a:spcPts val="500"/>
                  </a:spcBef>
                  <a:spcAft>
                    <a:spcPts val="300"/>
                  </a:spcAft>
                  <a:buFont typeface="Wingdings" panose="05000000000000000000" pitchFamily="2" charset="2"/>
                  <a:buChar char="l"/>
                </a:pPr>
                <a:r>
                  <a:rPr lang="zh-CN" altLang="zh-CN" dirty="0">
                    <a:latin typeface="宋体" panose="02010600030101010101" pitchFamily="2" charset="-122"/>
                    <a:ea typeface="宋体" panose="02010600030101010101" pitchFamily="2" charset="-122"/>
                    <a:cs typeface="Times New Roman" panose="02020603050405020304" pitchFamily="18" charset="0"/>
                  </a:rPr>
                  <a:t>这个过滤器接收一系列相邻音频特征</a:t>
                </a:r>
                <a14:m>
                  <m:oMath xmlns:m="http://schemas.openxmlformats.org/officeDocument/2006/math">
                    <m:d>
                      <m:dPr>
                        <m:begChr m:val="["/>
                        <m:endChr m:val="]"/>
                        <m:ctrlPr>
                          <a:rPr lang="zh-CN"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a:latin typeface="Cambria Math" panose="02040503050406030204" pitchFamily="18" charset="0"/>
                                <a:ea typeface="宋体" panose="02010600030101010101" pitchFamily="2" charset="-122"/>
                                <a:cs typeface="Times New Roman" panose="02020603050405020304" pitchFamily="18" charset="0"/>
                              </a:rPr>
                              <m:t>𝑖</m:t>
                            </m:r>
                            <m:r>
                              <a:rPr lang="en-US" altLang="zh-CN">
                                <a:latin typeface="Cambria Math" panose="02040503050406030204" pitchFamily="18" charset="0"/>
                                <a:ea typeface="宋体" panose="02010600030101010101" pitchFamily="2" charset="-122"/>
                                <a:cs typeface="Times New Roman" panose="02020603050405020304" pitchFamily="18" charset="0"/>
                              </a:rPr>
                              <m:t>−</m:t>
                            </m:r>
                            <m:r>
                              <a:rPr lang="en-US" altLang="zh-CN">
                                <a:latin typeface="Cambria Math" panose="02040503050406030204" pitchFamily="18" charset="0"/>
                                <a:ea typeface="宋体" panose="02010600030101010101" pitchFamily="2" charset="-122"/>
                                <a:cs typeface="Times New Roman" panose="02020603050405020304" pitchFamily="18" charset="0"/>
                              </a:rPr>
                              <m:t>𝑤</m:t>
                            </m:r>
                          </m:sub>
                        </m:sSub>
                        <m:r>
                          <a:rPr lang="en-US" altLang="zh-CN">
                            <a:latin typeface="Cambria Math" panose="02040503050406030204" pitchFamily="18" charset="0"/>
                            <a:ea typeface="宋体" panose="02010600030101010101" pitchFamily="2" charset="-122"/>
                            <a:cs typeface="Times New Roman" panose="02020603050405020304" pitchFamily="18" charset="0"/>
                          </a:rPr>
                          <m:t>, </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a:latin typeface="Cambria Math" panose="02040503050406030204" pitchFamily="18" charset="0"/>
                            <a:ea typeface="宋体" panose="02010600030101010101" pitchFamily="2" charset="-122"/>
                            <a:cs typeface="Times New Roman" panose="02020603050405020304" pitchFamily="18" charset="0"/>
                          </a:rPr>
                          <m:t>, </m:t>
                        </m:r>
                        <m:r>
                          <a:rPr lang="en-US" altLang="zh-CN" b="0" i="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a:latin typeface="Cambria Math" panose="02040503050406030204" pitchFamily="18" charset="0"/>
                                <a:ea typeface="宋体" panose="02010600030101010101" pitchFamily="2" charset="-122"/>
                                <a:cs typeface="Times New Roman" panose="02020603050405020304" pitchFamily="18" charset="0"/>
                              </a:rPr>
                              <m:t>𝑖</m:t>
                            </m:r>
                            <m:r>
                              <a:rPr lang="en-US" altLang="zh-CN">
                                <a:latin typeface="Cambria Math" panose="02040503050406030204" pitchFamily="18" charset="0"/>
                                <a:ea typeface="宋体" panose="02010600030101010101" pitchFamily="2" charset="-122"/>
                                <a:cs typeface="Times New Roman" panose="02020603050405020304" pitchFamily="18" charset="0"/>
                              </a:rPr>
                              <m:t>+</m:t>
                            </m:r>
                            <m:r>
                              <a:rPr lang="en-US" altLang="zh-CN">
                                <a:latin typeface="Cambria Math" panose="02040503050406030204" pitchFamily="18" charset="0"/>
                                <a:ea typeface="宋体" panose="02010600030101010101" pitchFamily="2" charset="-122"/>
                                <a:cs typeface="Times New Roman" panose="02020603050405020304" pitchFamily="18" charset="0"/>
                              </a:rPr>
                              <m:t>𝑤</m:t>
                            </m:r>
                          </m:sub>
                        </m:sSub>
                      </m:e>
                    </m:d>
                    <m:r>
                      <a:rPr lang="en-US" altLang="zh-CN">
                        <a:latin typeface="Cambria Math" panose="02040503050406030204" pitchFamily="18" charset="0"/>
                        <a:ea typeface="宋体" panose="02010600030101010101" pitchFamily="2" charset="-122"/>
                        <a:cs typeface="Times New Roman" panose="02020603050405020304" pitchFamily="18" charset="0"/>
                      </a:rPr>
                      <m:t>,  </m:t>
                    </m:r>
                    <m:r>
                      <a:rPr lang="en-US" altLang="zh-CN">
                        <a:latin typeface="Cambria Math" panose="02040503050406030204" pitchFamily="18" charset="0"/>
                        <a:ea typeface="宋体" panose="02010600030101010101" pitchFamily="2" charset="-122"/>
                        <a:cs typeface="Times New Roman" panose="02020603050405020304" pitchFamily="18" charset="0"/>
                      </a:rPr>
                      <m:t>𝑤</m:t>
                    </m:r>
                    <m:r>
                      <a:rPr lang="en-US" altLang="zh-CN">
                        <a:latin typeface="Cambria Math" panose="02040503050406030204" pitchFamily="18" charset="0"/>
                        <a:ea typeface="宋体" panose="02010600030101010101" pitchFamily="2" charset="-122"/>
                        <a:cs typeface="Times New Roman" panose="02020603050405020304" pitchFamily="18" charset="0"/>
                      </a:rPr>
                      <m:t>=8</m:t>
                    </m:r>
                  </m:oMath>
                </a14:m>
                <a:r>
                  <a:rPr lang="zh-CN" altLang="zh-CN" dirty="0">
                    <a:latin typeface="宋体" panose="02010600030101010101" pitchFamily="2" charset="-122"/>
                    <a:ea typeface="宋体" panose="02010600030101010101" pitchFamily="2" charset="-122"/>
                    <a:cs typeface="Times New Roman" panose="02020603050405020304" pitchFamily="18" charset="0"/>
                  </a:rPr>
                  <a:t>，并以自注意力的方式计算第</a:t>
                </a:r>
                <a:r>
                  <a:rPr lang="en-US" altLang="zh-CN" dirty="0" err="1">
                    <a:latin typeface="宋体" panose="02010600030101010101" pitchFamily="2" charset="-122"/>
                    <a:ea typeface="宋体" panose="02010600030101010101" pitchFamily="2" charset="-122"/>
                    <a:cs typeface="Times New Roman" panose="02020603050405020304" pitchFamily="18" charset="0"/>
                  </a:rPr>
                  <a:t>i</a:t>
                </a:r>
                <a:r>
                  <a:rPr lang="zh-CN" altLang="zh-CN" dirty="0">
                    <a:latin typeface="宋体" panose="02010600030101010101" pitchFamily="2" charset="-122"/>
                    <a:ea typeface="宋体" panose="02010600030101010101" pitchFamily="2" charset="-122"/>
                    <a:cs typeface="Times New Roman" panose="02020603050405020304" pitchFamily="18" charset="0"/>
                  </a:rPr>
                  <a:t>帧的最终平滑音频特征</a:t>
                </a:r>
                <a14:m>
                  <m:oMath xmlns:m="http://schemas.openxmlformats.org/officeDocument/2006/math">
                    <m:r>
                      <a:rPr lang="en-US" altLang="zh-CN">
                        <a:latin typeface="Cambria Math" panose="02040503050406030204" pitchFamily="18" charset="0"/>
                        <a:ea typeface="宋体" panose="02010600030101010101" pitchFamily="2" charset="-122"/>
                        <a:cs typeface="Times New Roman" panose="02020603050405020304" pitchFamily="18" charset="0"/>
                      </a:rPr>
                      <m:t>𝑎</m:t>
                    </m:r>
                    <m:r>
                      <a:rPr lang="en-US" altLang="zh-CN">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a:latin typeface="Cambria Math" panose="02040503050406030204" pitchFamily="18" charset="0"/>
                            <a:ea typeface="宋体" panose="02010600030101010101" pitchFamily="2" charset="-122"/>
                            <a:cs typeface="Times New Roman" panose="02020603050405020304" pitchFamily="18" charset="0"/>
                          </a:rPr>
                          <m:t>𝑅</m:t>
                        </m:r>
                      </m:e>
                      <m:sup>
                        <m:sSub>
                          <m:sSub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a:latin typeface="Cambria Math" panose="02040503050406030204" pitchFamily="18" charset="0"/>
                                <a:ea typeface="宋体" panose="02010600030101010101" pitchFamily="2" charset="-122"/>
                                <a:cs typeface="Times New Roman" panose="02020603050405020304" pitchFamily="18" charset="0"/>
                              </a:rPr>
                              <m:t>𝐴</m:t>
                            </m:r>
                          </m:sub>
                        </m:sSub>
                      </m:sup>
                    </m:sSup>
                  </m:oMath>
                </a14:m>
                <a:r>
                  <a:rPr lang="zh-CN" altLang="zh-CN" dirty="0">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
                      <m:sSub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a:latin typeface="Cambria Math" panose="02040503050406030204" pitchFamily="18" charset="0"/>
                            <a:ea typeface="宋体" panose="02010600030101010101" pitchFamily="2" charset="-122"/>
                            <a:cs typeface="Times New Roman" panose="02020603050405020304" pitchFamily="18" charset="0"/>
                          </a:rPr>
                          <m:t>𝐴</m:t>
                        </m:r>
                      </m:sub>
                    </m:sSub>
                  </m:oMath>
                </a14:m>
                <a:r>
                  <a:rPr lang="zh-CN" altLang="zh-CN" dirty="0">
                    <a:latin typeface="宋体" panose="02010600030101010101" pitchFamily="2" charset="-122"/>
                    <a:ea typeface="宋体" panose="02010600030101010101" pitchFamily="2" charset="-122"/>
                    <a:cs typeface="Times New Roman" panose="02020603050405020304" pitchFamily="18" charset="0"/>
                  </a:rPr>
                  <a:t>表示音频特征维度。</a:t>
                </a:r>
              </a:p>
            </p:txBody>
          </p:sp>
        </mc:Choice>
        <mc:Fallback>
          <p:sp>
            <p:nvSpPr>
              <p:cNvPr id="12" name="文本框 11">
                <a:extLst>
                  <a:ext uri="{FF2B5EF4-FFF2-40B4-BE49-F238E27FC236}">
                    <a16:creationId xmlns:a16="http://schemas.microsoft.com/office/drawing/2014/main" id="{596F79EF-C75D-60D5-B43A-0F530B01D7F3}"/>
                  </a:ext>
                </a:extLst>
              </p:cNvPr>
              <p:cNvSpPr txBox="1">
                <a:spLocks noRot="1" noChangeAspect="1" noMove="1" noResize="1" noEditPoints="1" noAdjustHandles="1" noChangeArrowheads="1" noChangeShapeType="1" noTextEdit="1"/>
              </p:cNvSpPr>
              <p:nvPr/>
            </p:nvSpPr>
            <p:spPr>
              <a:xfrm>
                <a:off x="786528" y="4053479"/>
                <a:ext cx="6324391" cy="984308"/>
              </a:xfrm>
              <a:prstGeom prst="rect">
                <a:avLst/>
              </a:prstGeom>
              <a:blipFill>
                <a:blip r:embed="rId6"/>
                <a:stretch>
                  <a:fillRect l="-579" t="-4969" r="-289" b="-74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E96BC39-E257-3F95-13B5-42E933153B12}"/>
                  </a:ext>
                </a:extLst>
              </p:cNvPr>
              <p:cNvSpPr txBox="1"/>
              <p:nvPr/>
            </p:nvSpPr>
            <p:spPr>
              <a:xfrm>
                <a:off x="831021" y="5089693"/>
                <a:ext cx="11166203" cy="1038811"/>
              </a:xfrm>
              <a:prstGeom prst="rect">
                <a:avLst/>
              </a:prstGeom>
              <a:noFill/>
            </p:spPr>
            <p:txBody>
              <a:bodyPr wrap="square" rtlCol="0">
                <a:spAutoFit/>
              </a:bodyPr>
              <a:lstStyle/>
              <a:p>
                <a:pPr marL="342900" indent="-342900">
                  <a:lnSpc>
                    <a:spcPct val="110000"/>
                  </a:lnSpc>
                  <a:spcBef>
                    <a:spcPts val="500"/>
                  </a:spcBef>
                  <a:spcAft>
                    <a:spcPts val="300"/>
                  </a:spcAft>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Times New Roman" panose="02020603050405020304" pitchFamily="18" charset="0"/>
                  </a:rPr>
                  <a:t>通过编码音频信息，桥接了音频信号和视觉信息之间的模态差异。引入这些平滑的音频特征作为条件，扩展了扩散模型，以便在模型中意识到时间连贯性，从而更好地模拟说话时的面部动态。扩展后的扩散模型可表述为：</a:t>
                </a:r>
                <a14:m>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𝐴</m:t>
                        </m:r>
                      </m:sub>
                    </m:sSub>
                    <m:box>
                      <m:boxPr>
                        <m:ctrlPr>
                          <a:rPr lang="zh-CN" altLang="zh-CN" sz="1800" i="1">
                            <a:effectLst/>
                            <a:latin typeface="Cambria Math" panose="02040503050406030204" pitchFamily="18" charset="0"/>
                            <a:ea typeface="Cambria Math" panose="02040503050406030204" pitchFamily="18" charset="0"/>
                          </a:rPr>
                        </m:ctrlPr>
                      </m:box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e>
                    </m:box>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𝐸</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𝑧</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𝜖</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(0,1),</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𝑎</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𝑡</m:t>
                        </m:r>
                      </m:sub>
                    </m:sSub>
                    <m:d>
                      <m:dPr>
                        <m:begChr m:val="["/>
                        <m:endChr m:val="]"/>
                        <m:ctrlPr>
                          <a:rPr lang="zh-CN" altLang="zh-CN" sz="1800" i="1">
                            <a:effectLst/>
                            <a:latin typeface="Cambria Math" panose="02040503050406030204" pitchFamily="18" charset="0"/>
                            <a:ea typeface="Cambria Math" panose="02040503050406030204" pitchFamily="18" charset="0"/>
                          </a:rPr>
                        </m:ctrlPr>
                      </m:dPr>
                      <m:e>
                        <m:sSubSup>
                          <m:sSubSupPr>
                            <m:ctrlPr>
                              <a:rPr lang="zh-CN" altLang="zh-CN" sz="1800" i="1">
                                <a:effectLst/>
                                <a:latin typeface="Cambria Math" panose="02040503050406030204" pitchFamily="18" charset="0"/>
                                <a:ea typeface="Cambria Math" panose="02040503050406030204" pitchFamily="18" charset="0"/>
                              </a:rPr>
                            </m:ctrlPr>
                          </m:sSubSupPr>
                          <m:e>
                            <m:d>
                              <m:dPr>
                                <m:begChr m:val="‖"/>
                                <m:endChr m:val="‖"/>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𝜖</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𝑀</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𝑡</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𝑡</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𝑎</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e>
                            </m:d>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2</m:t>
                            </m:r>
                          </m:sub>
                          <m:sup>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2</m:t>
                            </m:r>
                          </m:sup>
                        </m:sSubSup>
                      </m:e>
                    </m:d>
                  </m:oMath>
                </a14:m>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4E96BC39-E257-3F95-13B5-42E933153B12}"/>
                  </a:ext>
                </a:extLst>
              </p:cNvPr>
              <p:cNvSpPr txBox="1">
                <a:spLocks noRot="1" noChangeAspect="1" noMove="1" noResize="1" noEditPoints="1" noAdjustHandles="1" noChangeArrowheads="1" noChangeShapeType="1" noTextEdit="1"/>
              </p:cNvSpPr>
              <p:nvPr/>
            </p:nvSpPr>
            <p:spPr>
              <a:xfrm>
                <a:off x="831021" y="5089693"/>
                <a:ext cx="11166203" cy="1038811"/>
              </a:xfrm>
              <a:prstGeom prst="rect">
                <a:avLst/>
              </a:prstGeom>
              <a:blipFill>
                <a:blip r:embed="rId7"/>
                <a:stretch>
                  <a:fillRect l="-328" t="-4706" b="-4118"/>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B997FEE1-3052-A94C-3319-F75A26A7C16D}"/>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Shen S, Zhao W, Meng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DiffTalk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Crafting Diffusion Models for Generalized Audio-Driven Portraits Animation[C]// Proceedings of the IEEE/CVF Conference on Computer Vision and Pattern Recognition. 2023: 1982-1991.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126163386"/>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Identity-Preserving Model Generalization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95723" y="544983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558218" y="1790493"/>
            <a:ext cx="1069668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目的：</a:t>
            </a:r>
            <a:r>
              <a:rPr lang="zh-CN" altLang="zh-CN" sz="1800" dirty="0">
                <a:effectLst/>
                <a:ea typeface="微软雅黑" panose="020B0503020204020204" pitchFamily="34" charset="-122"/>
                <a:cs typeface="Times New Roman" panose="02020603050405020304" pitchFamily="18" charset="0"/>
              </a:rPr>
              <a:t>设计一种引用机制</a:t>
            </a:r>
            <a:r>
              <a:rPr lang="zh-CN" altLang="en-US" dirty="0">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rPr>
              <a:t>使模型能够泛化到训练中未见过的新个体</a:t>
            </a: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2C98922-3148-05E6-621C-EA41D176635D}"/>
                  </a:ext>
                </a:extLst>
              </p:cNvPr>
              <p:cNvSpPr txBox="1"/>
              <p:nvPr/>
            </p:nvSpPr>
            <p:spPr>
              <a:xfrm>
                <a:off x="921186" y="2750372"/>
                <a:ext cx="10499210" cy="68634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引入</a:t>
                </a:r>
                <a:r>
                  <a:rPr lang="zh-CN" altLang="zh-CN" b="1" dirty="0"/>
                  <a:t>包含外观和背景信息的源身份的随机人脸图像</a:t>
                </a:r>
                <a14:m>
                  <m:oMath xmlns:m="http://schemas.openxmlformats.org/officeDocument/2006/math">
                    <m:r>
                      <a:rPr lang="zh-CN" altLang="zh-CN" b="1">
                        <a:latin typeface="Cambria Math" panose="02040503050406030204" pitchFamily="18" charset="0"/>
                      </a:rPr>
                      <m:t> </m:t>
                    </m:r>
                    <m:sSub>
                      <m:sSubPr>
                        <m:ctrlPr>
                          <a:rPr lang="zh-CN" altLang="zh-CN" b="1" i="1">
                            <a:latin typeface="Cambria Math" panose="02040503050406030204" pitchFamily="18" charset="0"/>
                          </a:rPr>
                        </m:ctrlPr>
                      </m:sSubPr>
                      <m:e>
                        <m:r>
                          <a:rPr lang="en-US" altLang="zh-CN" b="1" i="1">
                            <a:latin typeface="Cambria Math" panose="02040503050406030204" pitchFamily="18" charset="0"/>
                          </a:rPr>
                          <m:t>𝐱</m:t>
                        </m:r>
                      </m:e>
                      <m:sub>
                        <m:r>
                          <a:rPr lang="en-US" altLang="zh-CN" b="1" i="1">
                            <a:latin typeface="Cambria Math" panose="02040503050406030204" pitchFamily="18" charset="0"/>
                          </a:rPr>
                          <m:t>𝐫</m:t>
                        </m:r>
                      </m:sub>
                    </m:sSub>
                    <m:r>
                      <a:rPr lang="en-US" altLang="zh-CN" b="1">
                        <a:latin typeface="Cambria Math" panose="02040503050406030204" pitchFamily="18" charset="0"/>
                      </a:rPr>
                      <m:t> </m:t>
                    </m:r>
                    <m:r>
                      <a:rPr lang="zh-CN" altLang="en-US" b="1" i="1">
                        <a:latin typeface="Cambria Math" panose="02040503050406030204" pitchFamily="18" charset="0"/>
                      </a:rPr>
                      <m:t>作为</m:t>
                    </m:r>
                  </m:oMath>
                </a14:m>
                <a:r>
                  <a:rPr lang="zh-CN" altLang="en-US" dirty="0">
                    <a:effectLst/>
                    <a:latin typeface="宋体" panose="02010600030101010101" pitchFamily="2" charset="-122"/>
                    <a:ea typeface="宋体" panose="02010600030101010101" pitchFamily="2" charset="-122"/>
                    <a:cs typeface="Times New Roman" panose="02020603050405020304" pitchFamily="18" charset="0"/>
                  </a:rPr>
                  <a:t>参考条件，另外，</a:t>
                </a:r>
                <a:r>
                  <a:rPr lang="zh-CN" altLang="zh-CN" dirty="0"/>
                  <a:t>为了防止训练简化降低模型的泛化能力，选择</a:t>
                </a:r>
                <a14:m>
                  <m:oMath xmlns:m="http://schemas.openxmlformats.org/officeDocument/2006/math">
                    <m:r>
                      <a:rPr lang="zh-CN"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𝑟</m:t>
                        </m:r>
                      </m:sub>
                    </m:sSub>
                    <m:r>
                      <a:rPr lang="en-US" altLang="zh-CN" i="1">
                        <a:latin typeface="Cambria Math" panose="02040503050406030204" pitchFamily="18" charset="0"/>
                      </a:rPr>
                      <m:t> </m:t>
                    </m:r>
                  </m:oMath>
                </a14:m>
                <a:r>
                  <a:rPr lang="zh-CN" altLang="zh-CN" dirty="0"/>
                  <a:t>的范围被限制在目标图像之外的</a:t>
                </a:r>
                <a:r>
                  <a:rPr lang="en-US" altLang="zh-CN" dirty="0"/>
                  <a:t>60</a:t>
                </a:r>
                <a:r>
                  <a:rPr lang="zh-CN" altLang="zh-CN" dirty="0"/>
                  <a:t>帧以内。</a:t>
                </a:r>
              </a:p>
            </p:txBody>
          </p:sp>
        </mc:Choice>
        <mc:Fallback xmlns="">
          <p:sp>
            <p:nvSpPr>
              <p:cNvPr id="24" name="文本框 23">
                <a:extLst>
                  <a:ext uri="{FF2B5EF4-FFF2-40B4-BE49-F238E27FC236}">
                    <a16:creationId xmlns:a16="http://schemas.microsoft.com/office/drawing/2014/main" id="{92C98922-3148-05E6-621C-EA41D176635D}"/>
                  </a:ext>
                </a:extLst>
              </p:cNvPr>
              <p:cNvSpPr txBox="1">
                <a:spLocks noRot="1" noChangeAspect="1" noMove="1" noResize="1" noEditPoints="1" noAdjustHandles="1" noChangeArrowheads="1" noChangeShapeType="1" noTextEdit="1"/>
              </p:cNvSpPr>
              <p:nvPr/>
            </p:nvSpPr>
            <p:spPr>
              <a:xfrm>
                <a:off x="921186" y="2750372"/>
                <a:ext cx="10499210" cy="686342"/>
              </a:xfrm>
              <a:prstGeom prst="rect">
                <a:avLst/>
              </a:prstGeom>
              <a:blipFill>
                <a:blip r:embed="rId5"/>
                <a:stretch>
                  <a:fillRect l="-348" t="-6195" r="-174" b="-13274"/>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233ABF2A-ADA7-DA99-3D57-AA3AB81891FD}"/>
              </a:ext>
            </a:extLst>
          </p:cNvPr>
          <p:cNvSpPr txBox="1"/>
          <p:nvPr/>
        </p:nvSpPr>
        <p:spPr>
          <a:xfrm>
            <a:off x="11495723" y="274296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B14F3B32-EF1C-4ED2-26DC-3B1214AB95E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Shen S, Zhao W, Meng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DiffTalk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Crafting Diffusion Models for Generalized Audio-Driven Portraits Animation[C]// Proceedings of the IEEE/CVF Conference on Computer Vision and Pattern Recognition. 2023: 1982-1991.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1" name="文本框 10">
            <a:extLst>
              <a:ext uri="{FF2B5EF4-FFF2-40B4-BE49-F238E27FC236}">
                <a16:creationId xmlns:a16="http://schemas.microsoft.com/office/drawing/2014/main" id="{DFD579B8-AA07-1A9C-EF0A-803DAA54D366}"/>
              </a:ext>
            </a:extLst>
          </p:cNvPr>
          <p:cNvSpPr txBox="1"/>
          <p:nvPr/>
        </p:nvSpPr>
        <p:spPr>
          <a:xfrm>
            <a:off x="558218" y="2276724"/>
            <a:ext cx="1069668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方法：引入一系列参考条件，实现对</a:t>
            </a:r>
            <a:r>
              <a:rPr lang="en-US" altLang="zh-CN" sz="2000" dirty="0">
                <a:latin typeface="微软雅黑" panose="020B0503020204020204" pitchFamily="34" charset="-122"/>
                <a:ea typeface="微软雅黑" panose="020B0503020204020204" pitchFamily="34" charset="-122"/>
              </a:rPr>
              <a:t>talking-head</a:t>
            </a:r>
            <a:r>
              <a:rPr lang="zh-CN" altLang="en-US" sz="2000" dirty="0">
                <a:latin typeface="微软雅黑" panose="020B0503020204020204" pitchFamily="34" charset="-122"/>
                <a:ea typeface="微软雅黑" panose="020B0503020204020204" pitchFamily="34" charset="-122"/>
              </a:rPr>
              <a:t>的所有关键元素的精确控制</a:t>
            </a:r>
          </a:p>
        </p:txBody>
      </p:sp>
      <p:sp>
        <p:nvSpPr>
          <p:cNvPr id="16" name="文本框 15">
            <a:extLst>
              <a:ext uri="{FF2B5EF4-FFF2-40B4-BE49-F238E27FC236}">
                <a16:creationId xmlns:a16="http://schemas.microsoft.com/office/drawing/2014/main" id="{75640FCA-6D1A-FDBE-DFDA-8A9F3FACDF6C}"/>
              </a:ext>
            </a:extLst>
          </p:cNvPr>
          <p:cNvSpPr txBox="1"/>
          <p:nvPr/>
        </p:nvSpPr>
        <p:spPr>
          <a:xfrm>
            <a:off x="672389" y="5042546"/>
            <a:ext cx="10499210" cy="40729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条件去噪模型的目标函数</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2DFF527-E494-A790-67D5-B623989550D8}"/>
                  </a:ext>
                </a:extLst>
              </p:cNvPr>
              <p:cNvSpPr txBox="1"/>
              <p:nvPr/>
            </p:nvSpPr>
            <p:spPr>
              <a:xfrm>
                <a:off x="921186" y="3447803"/>
                <a:ext cx="10499210" cy="1287917"/>
              </a:xfrm>
              <a:prstGeom prst="rect">
                <a:avLst/>
              </a:prstGeom>
              <a:noFill/>
            </p:spPr>
            <p:txBody>
              <a:bodyPr wrap="square">
                <a:spAutoFit/>
              </a:bodyPr>
              <a:lstStyle/>
              <a:p>
                <a:pPr marL="285750" indent="-285750">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引入</a:t>
                </a:r>
                <a:r>
                  <a:rPr lang="zh-CN" altLang="zh-CN" b="1" dirty="0"/>
                  <a:t>遮蔽的真实面部图像</a:t>
                </a: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𝐱</m:t>
                        </m:r>
                      </m:e>
                      <m:sub>
                        <m:r>
                          <a:rPr lang="en-US" altLang="zh-CN" b="1" i="1">
                            <a:latin typeface="Cambria Math" panose="02040503050406030204" pitchFamily="18" charset="0"/>
                          </a:rPr>
                          <m:t>𝐦</m:t>
                        </m:r>
                      </m:sub>
                    </m:sSub>
                  </m:oMath>
                </a14:m>
                <a:r>
                  <a:rPr lang="zh-CN" altLang="zh-CN" dirty="0"/>
                  <a:t>作为参考条件，以提供目标头部姿态的引导。</a:t>
                </a:r>
                <a:r>
                  <a:rPr lang="zh-CN" altLang="en-US" dirty="0"/>
                  <a:t>另外，</a:t>
                </a:r>
                <a:r>
                  <a:rPr lang="zh-CN" altLang="zh-CN" dirty="0"/>
                  <a:t>为确保网络不可见真实的嘴唇动作，</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𝑚</m:t>
                        </m:r>
                      </m:sub>
                    </m:sSub>
                  </m:oMath>
                </a14:m>
                <a:r>
                  <a:rPr lang="zh-CN" altLang="zh-CN" dirty="0"/>
                  <a:t>的嘴部区域被完全遮蔽。</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𝑟</m:t>
                        </m:r>
                      </m:sub>
                    </m:sSub>
                  </m:oMath>
                </a14:m>
                <a:r>
                  <a:rPr lang="zh-CN" altLang="zh-CN" dirty="0"/>
                  <a:t>和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𝑚</m:t>
                        </m:r>
                      </m:sub>
                    </m:sSub>
                    <m:r>
                      <a:rPr lang="en-US" altLang="zh-CN" i="1">
                        <a:latin typeface="Cambria Math" panose="02040503050406030204" pitchFamily="18" charset="0"/>
                      </a:rPr>
                      <m:t> </m:t>
                    </m:r>
                  </m:oMath>
                </a14:m>
                <a:r>
                  <a:rPr lang="en-US" altLang="zh-CN" dirty="0"/>
                  <a:t> </a:t>
                </a:r>
                <a:r>
                  <a:rPr lang="zh-CN" altLang="zh-CN" dirty="0"/>
                  <a:t>通过训练过的图像编码器编码到潜在空间，得到：</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𝑟</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𝐼</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𝑟</m:t>
                        </m:r>
                      </m:sub>
                    </m:sSub>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rPr>
                          <m:t>×3</m:t>
                        </m:r>
                      </m:sup>
                    </m:sSup>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𝑚</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𝐼</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𝑚</m:t>
                        </m:r>
                      </m:sub>
                    </m:sSub>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rPr>
                          <m:t>×3</m:t>
                        </m:r>
                      </m:sup>
                    </m:sSup>
                  </m:oMath>
                </a14:m>
                <a:endParaRPr lang="zh-CN" altLang="zh-CN" dirty="0"/>
              </a:p>
              <a:p>
                <a:pPr marL="342900" indent="-342900">
                  <a:lnSpc>
                    <a:spcPct val="110000"/>
                  </a:lnSpc>
                  <a:spcBef>
                    <a:spcPts val="500"/>
                  </a:spcBef>
                  <a:spcAft>
                    <a:spcPts val="300"/>
                  </a:spcAft>
                  <a:buFont typeface="Wingdings" panose="05000000000000000000" pitchFamily="2" charset="2"/>
                  <a:buChar char="l"/>
                </a:pPr>
                <a:endParaRPr lang="zh-CN" altLang="zh-CN" dirty="0"/>
              </a:p>
            </p:txBody>
          </p:sp>
        </mc:Choice>
        <mc:Fallback xmlns="">
          <p:sp>
            <p:nvSpPr>
              <p:cNvPr id="8" name="文本框 7">
                <a:extLst>
                  <a:ext uri="{FF2B5EF4-FFF2-40B4-BE49-F238E27FC236}">
                    <a16:creationId xmlns:a16="http://schemas.microsoft.com/office/drawing/2014/main" id="{42DFF527-E494-A790-67D5-B623989550D8}"/>
                  </a:ext>
                </a:extLst>
              </p:cNvPr>
              <p:cNvSpPr txBox="1">
                <a:spLocks noRot="1" noChangeAspect="1" noMove="1" noResize="1" noEditPoints="1" noAdjustHandles="1" noChangeArrowheads="1" noChangeShapeType="1" noTextEdit="1"/>
              </p:cNvSpPr>
              <p:nvPr/>
            </p:nvSpPr>
            <p:spPr>
              <a:xfrm>
                <a:off x="921186" y="3447803"/>
                <a:ext cx="10499210" cy="1287917"/>
              </a:xfrm>
              <a:prstGeom prst="rect">
                <a:avLst/>
              </a:prstGeom>
              <a:blipFill>
                <a:blip r:embed="rId6"/>
                <a:stretch>
                  <a:fillRect l="-348" t="-42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75D8FEF-C415-3362-842D-57B97AECA8F3}"/>
                  </a:ext>
                </a:extLst>
              </p:cNvPr>
              <p:cNvSpPr txBox="1"/>
              <p:nvPr/>
            </p:nvSpPr>
            <p:spPr>
              <a:xfrm>
                <a:off x="921186" y="4367463"/>
                <a:ext cx="10499210" cy="651269"/>
              </a:xfrm>
              <a:prstGeom prst="rect">
                <a:avLst/>
              </a:prstGeom>
              <a:noFill/>
            </p:spPr>
            <p:txBody>
              <a:bodyPr wrap="square">
                <a:spAutoFit/>
              </a:bodyPr>
              <a:lstStyle/>
              <a:p>
                <a:pPr marL="285750" indent="-285750">
                  <a:buFont typeface="Wingdings" panose="05000000000000000000" pitchFamily="2" charset="2"/>
                  <a:buChar char="l"/>
                </a:pPr>
                <a:r>
                  <a:rPr lang="zh-CN" altLang="zh-CN" dirty="0">
                    <a:latin typeface="宋体" panose="02010600030101010101" pitchFamily="2" charset="-122"/>
                    <a:ea typeface="宋体" panose="02010600030101010101" pitchFamily="2" charset="-122"/>
                  </a:rPr>
                  <a:t>引入了</a:t>
                </a:r>
                <a:r>
                  <a:rPr lang="zh-CN" altLang="zh-CN" b="1" dirty="0"/>
                  <a:t>辅助面部标记点</a:t>
                </a:r>
                <a:r>
                  <a:rPr lang="en-US" altLang="zh-CN" b="1" dirty="0"/>
                  <a:t>Landmark</a:t>
                </a:r>
                <a:r>
                  <a:rPr lang="zh-CN" altLang="en-US" dirty="0">
                    <a:latin typeface="宋体" panose="02010600030101010101" pitchFamily="2" charset="-122"/>
                    <a:ea typeface="宋体" panose="02010600030101010101" pitchFamily="2" charset="-122"/>
                  </a:rPr>
                  <a:t>作为参考</a:t>
                </a:r>
                <a:r>
                  <a:rPr lang="zh-CN" altLang="zh-CN" dirty="0">
                    <a:latin typeface="宋体" panose="02010600030101010101" pitchFamily="2" charset="-122"/>
                    <a:ea typeface="宋体" panose="02010600030101010101" pitchFamily="2" charset="-122"/>
                  </a:rPr>
                  <a:t>条件</a:t>
                </a:r>
                <a:r>
                  <a:rPr lang="zh-CN" altLang="en-US" dirty="0">
                    <a:latin typeface="宋体" panose="02010600030101010101" pitchFamily="2" charset="-122"/>
                    <a:ea typeface="宋体" panose="02010600030101010101" pitchFamily="2" charset="-122"/>
                  </a:rPr>
                  <a:t>，以</a:t>
                </a:r>
                <a:r>
                  <a:rPr lang="zh-CN" altLang="zh-CN" dirty="0">
                    <a:latin typeface="宋体" panose="02010600030101010101" pitchFamily="2" charset="-122"/>
                    <a:ea typeface="宋体" panose="02010600030101010101" pitchFamily="2" charset="-122"/>
                  </a:rPr>
                  <a:t>更好地控制面部轮廓。为避免</a:t>
                </a:r>
                <a:r>
                  <a:rPr lang="zh-CN" altLang="en-US" dirty="0">
                    <a:latin typeface="宋体" panose="02010600030101010101" pitchFamily="2" charset="-122"/>
                    <a:ea typeface="宋体" panose="02010600030101010101" pitchFamily="2" charset="-122"/>
                  </a:rPr>
                  <a:t>训练</a:t>
                </a:r>
                <a:r>
                  <a:rPr lang="zh-CN" altLang="zh-CN" dirty="0">
                    <a:latin typeface="宋体" panose="02010600030101010101" pitchFamily="2" charset="-122"/>
                    <a:ea typeface="宋体" panose="02010600030101010101" pitchFamily="2" charset="-122"/>
                  </a:rPr>
                  <a:t>简化，嘴部区域的标记点被遮蔽。标记点特征</a:t>
                </a:r>
                <a14:m>
                  <m:oMath xmlns:m="http://schemas.openxmlformats.org/officeDocument/2006/math">
                    <m:r>
                      <a:rPr lang="en-US" altLang="zh-CN">
                        <a:latin typeface="Cambria Math" panose="02040503050406030204" pitchFamily="18" charset="0"/>
                        <a:ea typeface="宋体" panose="02010600030101010101" pitchFamily="2" charset="-122"/>
                      </a:rPr>
                      <m:t>𝑙</m:t>
                    </m:r>
                    <m:r>
                      <a:rPr lang="en-US" altLang="zh-CN">
                        <a:latin typeface="Cambria Math" panose="02040503050406030204" pitchFamily="18" charset="0"/>
                        <a:ea typeface="宋体" panose="02010600030101010101" pitchFamily="2" charset="-122"/>
                      </a:rPr>
                      <m:t>∈</m:t>
                    </m:r>
                    <m:sSup>
                      <m:sSupPr>
                        <m:ctrlPr>
                          <a:rPr lang="zh-CN" altLang="zh-CN" i="1">
                            <a:latin typeface="Cambria Math" panose="02040503050406030204" pitchFamily="18" charset="0"/>
                            <a:ea typeface="宋体" panose="02010600030101010101" pitchFamily="2" charset="-122"/>
                          </a:rPr>
                        </m:ctrlPr>
                      </m:sSupPr>
                      <m:e>
                        <m:r>
                          <a:rPr lang="en-US" altLang="zh-CN">
                            <a:latin typeface="Cambria Math" panose="02040503050406030204" pitchFamily="18" charset="0"/>
                            <a:ea typeface="宋体" panose="02010600030101010101" pitchFamily="2" charset="-122"/>
                          </a:rPr>
                          <m:t>𝑅</m:t>
                        </m:r>
                      </m:e>
                      <m:sup>
                        <m:sSub>
                          <m:sSubPr>
                            <m:ctrlPr>
                              <a:rPr lang="zh-CN" altLang="zh-CN" i="1">
                                <a:latin typeface="Cambria Math" panose="02040503050406030204" pitchFamily="18" charset="0"/>
                                <a:ea typeface="宋体" panose="02010600030101010101" pitchFamily="2" charset="-122"/>
                              </a:rPr>
                            </m:ctrlPr>
                          </m:sSubPr>
                          <m:e>
                            <m:r>
                              <a:rPr lang="en-US" altLang="zh-CN">
                                <a:latin typeface="Cambria Math" panose="02040503050406030204" pitchFamily="18" charset="0"/>
                                <a:ea typeface="宋体" panose="02010600030101010101" pitchFamily="2" charset="-122"/>
                              </a:rPr>
                              <m:t>𝐷</m:t>
                            </m:r>
                          </m:e>
                          <m:sub>
                            <m:r>
                              <a:rPr lang="en-US" altLang="zh-CN">
                                <a:latin typeface="Cambria Math" panose="02040503050406030204" pitchFamily="18" charset="0"/>
                                <a:ea typeface="宋体" panose="02010600030101010101" pitchFamily="2" charset="-122"/>
                              </a:rPr>
                              <m:t>𝑙</m:t>
                            </m:r>
                          </m:sub>
                        </m:sSub>
                      </m:sup>
                    </m:sSup>
                  </m:oMath>
                </a14:m>
                <a:r>
                  <a:rPr lang="zh-CN" altLang="zh-CN" dirty="0">
                    <a:latin typeface="宋体" panose="02010600030101010101" pitchFamily="2" charset="-122"/>
                    <a:ea typeface="宋体" panose="02010600030101010101" pitchFamily="2" charset="-122"/>
                  </a:rPr>
                  <a:t>，由基于</a:t>
                </a:r>
                <a:r>
                  <a:rPr lang="en-US" altLang="zh-CN" dirty="0">
                    <a:latin typeface="宋体" panose="02010600030101010101" pitchFamily="2" charset="-122"/>
                    <a:ea typeface="宋体" panose="02010600030101010101" pitchFamily="2" charset="-122"/>
                  </a:rPr>
                  <a:t>MLP</a:t>
                </a:r>
                <a:r>
                  <a:rPr lang="zh-CN" altLang="zh-CN" dirty="0">
                    <a:latin typeface="宋体" panose="02010600030101010101" pitchFamily="2" charset="-122"/>
                    <a:ea typeface="宋体" panose="02010600030101010101" pitchFamily="2" charset="-122"/>
                  </a:rPr>
                  <a:t>的编码 </a:t>
                </a:r>
                <a:r>
                  <a:rPr lang="en-US" altLang="zh-CN" dirty="0">
                    <a:latin typeface="宋体" panose="02010600030101010101" pitchFamily="2" charset="-122"/>
                    <a:ea typeface="宋体" panose="02010600030101010101" pitchFamily="2" charset="-122"/>
                  </a:rPr>
                  <a:t>E</a:t>
                </a:r>
                <a:r>
                  <a:rPr lang="en-US" altLang="zh-CN" baseline="-25000" dirty="0">
                    <a:latin typeface="宋体" panose="02010600030101010101" pitchFamily="2" charset="-122"/>
                    <a:ea typeface="宋体" panose="02010600030101010101" pitchFamily="2" charset="-122"/>
                  </a:rPr>
                  <a:t>L</a:t>
                </a:r>
                <a:r>
                  <a:rPr lang="zh-CN" altLang="zh-CN" dirty="0">
                    <a:latin typeface="宋体" panose="02010600030101010101" pitchFamily="2" charset="-122"/>
                    <a:ea typeface="宋体" panose="02010600030101010101" pitchFamily="2" charset="-122"/>
                  </a:rPr>
                  <a:t>获得，其中</a:t>
                </a:r>
                <a:r>
                  <a:rPr lang="en-US" altLang="zh-CN" dirty="0">
                    <a:latin typeface="宋体" panose="02010600030101010101" pitchFamily="2" charset="-122"/>
                    <a:ea typeface="宋体" panose="02010600030101010101" pitchFamily="2" charset="-122"/>
                  </a:rPr>
                  <a:t>D</a:t>
                </a:r>
                <a:r>
                  <a:rPr lang="en-US" altLang="zh-CN" baseline="-25000" dirty="0">
                    <a:latin typeface="宋体" panose="02010600030101010101" pitchFamily="2" charset="-122"/>
                    <a:ea typeface="宋体" panose="02010600030101010101" pitchFamily="2" charset="-122"/>
                  </a:rPr>
                  <a:t>L</a:t>
                </a:r>
                <a:r>
                  <a:rPr lang="zh-CN" altLang="zh-CN" dirty="0">
                    <a:latin typeface="宋体" panose="02010600030101010101" pitchFamily="2" charset="-122"/>
                    <a:ea typeface="宋体" panose="02010600030101010101" pitchFamily="2" charset="-122"/>
                  </a:rPr>
                  <a:t>​是标记点特征维度。</a:t>
                </a:r>
              </a:p>
            </p:txBody>
          </p:sp>
        </mc:Choice>
        <mc:Fallback xmlns="">
          <p:sp>
            <p:nvSpPr>
              <p:cNvPr id="17" name="文本框 16">
                <a:extLst>
                  <a:ext uri="{FF2B5EF4-FFF2-40B4-BE49-F238E27FC236}">
                    <a16:creationId xmlns:a16="http://schemas.microsoft.com/office/drawing/2014/main" id="{475D8FEF-C415-3362-842D-57B97AECA8F3}"/>
                  </a:ext>
                </a:extLst>
              </p:cNvPr>
              <p:cNvSpPr txBox="1">
                <a:spLocks noRot="1" noChangeAspect="1" noMove="1" noResize="1" noEditPoints="1" noAdjustHandles="1" noChangeArrowheads="1" noChangeShapeType="1" noTextEdit="1"/>
              </p:cNvSpPr>
              <p:nvPr/>
            </p:nvSpPr>
            <p:spPr>
              <a:xfrm>
                <a:off x="921186" y="4367463"/>
                <a:ext cx="10499210" cy="651269"/>
              </a:xfrm>
              <a:prstGeom prst="rect">
                <a:avLst/>
              </a:prstGeom>
              <a:blipFill>
                <a:blip r:embed="rId7"/>
                <a:stretch>
                  <a:fillRect l="-348" t="-7477" b="-121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9A15037-D1D1-7B2E-F6B6-60A06695FA21}"/>
                  </a:ext>
                </a:extLst>
              </p:cNvPr>
              <p:cNvSpPr txBox="1"/>
              <p:nvPr/>
            </p:nvSpPr>
            <p:spPr>
              <a:xfrm>
                <a:off x="921186" y="5475936"/>
                <a:ext cx="10499210" cy="779188"/>
              </a:xfrm>
              <a:prstGeom prst="rect">
                <a:avLst/>
              </a:prstGeom>
              <a:noFill/>
            </p:spPr>
            <p:txBody>
              <a:bodyPr wrap="square">
                <a:spAutoFit/>
              </a:bodyPr>
              <a:lstStyle/>
              <a:p>
                <a:pPr marL="285750" indent="-285750">
                  <a:lnSpc>
                    <a:spcPct val="110000"/>
                  </a:lnSpc>
                  <a:spcBef>
                    <a:spcPts val="500"/>
                  </a:spcBef>
                  <a:spcAft>
                    <a:spcPts val="300"/>
                  </a:spcAft>
                  <a:buFont typeface="Wingdings" panose="05000000000000000000" pitchFamily="2" charset="2"/>
                  <a:buChar char="l"/>
                </a:pPr>
                <a:r>
                  <a:rPr lang="zh-CN" altLang="zh-CN" dirty="0">
                    <a:latin typeface="宋体" panose="02010600030101010101" pitchFamily="2" charset="-122"/>
                    <a:ea typeface="宋体" panose="02010600030101010101" pitchFamily="2" charset="-122"/>
                  </a:rPr>
                  <a:t>将这些条件与音频特征相结合</a:t>
                </a:r>
                <a:r>
                  <a:rPr lang="zh-CN" altLang="en-US" dirty="0">
                    <a:latin typeface="宋体" panose="02010600030101010101" pitchFamily="2" charset="-122"/>
                    <a:ea typeface="宋体" panose="02010600030101010101" pitchFamily="2" charset="-122"/>
                  </a:rPr>
                  <a:t>，就得到了目标函数：</a:t>
                </a:r>
                <a14:m>
                  <m:oMath xmlns:m="http://schemas.openxmlformats.org/officeDocument/2006/math">
                    <m:r>
                      <a:rPr lang="en-US" altLang="zh-CN" sz="1600" i="1" smtClean="0">
                        <a:effectLst/>
                        <a:latin typeface="Cambria Math" panose="02040503050406030204" pitchFamily="18" charset="0"/>
                        <a:ea typeface="微软雅黑" panose="020B0503020204020204" pitchFamily="34" charset="-122"/>
                        <a:cs typeface="Times New Roman" panose="02020603050405020304" pitchFamily="18" charset="0"/>
                      </a:rPr>
                      <m:t>𝐿</m:t>
                    </m:r>
                    <m:box>
                      <m:boxPr>
                        <m:ctrlPr>
                          <a:rPr lang="zh-CN" altLang="zh-CN" sz="1600" i="1">
                            <a:effectLst/>
                            <a:latin typeface="Cambria Math" panose="02040503050406030204" pitchFamily="18" charset="0"/>
                            <a:ea typeface="Cambria Math" panose="02040503050406030204" pitchFamily="18" charset="0"/>
                          </a:rPr>
                        </m:ctrlPr>
                      </m:boxPr>
                      <m:e>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m:t>
                        </m:r>
                      </m:e>
                    </m:box>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𝐸</m:t>
                        </m:r>
                      </m:e>
                      <m:sub>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𝑧</m:t>
                        </m:r>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𝜖</m:t>
                        </m:r>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(0,1),</m:t>
                        </m:r>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𝐶</m:t>
                        </m:r>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𝑡</m:t>
                        </m:r>
                      </m:sub>
                    </m:sSub>
                    <m:d>
                      <m:dPr>
                        <m:begChr m:val="["/>
                        <m:endChr m:val="]"/>
                        <m:ctrlPr>
                          <a:rPr lang="zh-CN" altLang="zh-CN" sz="1600" i="1">
                            <a:effectLst/>
                            <a:latin typeface="Cambria Math" panose="02040503050406030204" pitchFamily="18" charset="0"/>
                            <a:ea typeface="Cambria Math" panose="02040503050406030204" pitchFamily="18" charset="0"/>
                          </a:rPr>
                        </m:ctrlPr>
                      </m:dPr>
                      <m:e>
                        <m:sSubSup>
                          <m:sSubSupPr>
                            <m:ctrlPr>
                              <a:rPr lang="zh-CN" altLang="zh-CN" sz="1600" i="1">
                                <a:effectLst/>
                                <a:latin typeface="Cambria Math" panose="02040503050406030204" pitchFamily="18" charset="0"/>
                                <a:ea typeface="Cambria Math" panose="02040503050406030204" pitchFamily="18" charset="0"/>
                              </a:rPr>
                            </m:ctrlPr>
                          </m:sSubSupPr>
                          <m:e>
                            <m:d>
                              <m:dPr>
                                <m:begChr m:val="‖"/>
                                <m:endChr m:val="‖"/>
                                <m:ctrlPr>
                                  <a:rPr lang="zh-CN" altLang="zh-CN" sz="1600" i="1">
                                    <a:effectLst/>
                                    <a:latin typeface="Cambria Math" panose="02040503050406030204" pitchFamily="18" charset="0"/>
                                    <a:ea typeface="Cambria Math" panose="02040503050406030204" pitchFamily="18" charset="0"/>
                                  </a:rPr>
                                </m:ctrlPr>
                              </m:dPr>
                              <m:e>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𝜖</m:t>
                                </m:r>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𝑀</m:t>
                                </m:r>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𝑡</m:t>
                                    </m:r>
                                  </m:sub>
                                </m:sSub>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𝑡</m:t>
                                </m:r>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𝐶</m:t>
                                </m:r>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m:t>
                                </m:r>
                              </m:e>
                            </m:d>
                          </m:e>
                          <m:sub>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2</m:t>
                            </m:r>
                          </m:sub>
                          <m:sup>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2</m:t>
                            </m:r>
                          </m:sup>
                        </m:sSubSup>
                      </m:e>
                    </m:d>
                  </m:oMath>
                </a14:m>
                <a:endParaRPr lang="en-US" altLang="zh-CN" dirty="0">
                  <a:latin typeface="宋体" panose="02010600030101010101" pitchFamily="2" charset="-122"/>
                  <a:ea typeface="宋体" panose="02010600030101010101" pitchFamily="2" charset="-122"/>
                </a:endParaRPr>
              </a:p>
              <a:p>
                <a:pPr>
                  <a:lnSpc>
                    <a:spcPct val="110000"/>
                  </a:lnSpc>
                  <a:spcBef>
                    <a:spcPts val="500"/>
                  </a:spcBef>
                  <a:spcAft>
                    <a:spcPts val="300"/>
                  </a:spcAft>
                </a:pPr>
                <a:r>
                  <a:rPr lang="zh-CN" altLang="en-US" dirty="0">
                    <a:latin typeface="宋体" panose="02010600030101010101" pitchFamily="2" charset="-122"/>
                    <a:ea typeface="宋体" panose="02010600030101010101" pitchFamily="2" charset="-122"/>
                  </a:rPr>
                  <a:t>  其中，</a:t>
                </a:r>
                <a14:m>
                  <m:oMath xmlns:m="http://schemas.openxmlformats.org/officeDocument/2006/math">
                    <m:r>
                      <a:rPr lang="en-US" altLang="zh-CN" sz="1600" i="1" smtClean="0">
                        <a:effectLst/>
                        <a:latin typeface="Cambria Math" panose="02040503050406030204" pitchFamily="18" charset="0"/>
                        <a:ea typeface="微软雅黑" panose="020B0503020204020204" pitchFamily="34" charset="-122"/>
                        <a:cs typeface="Times New Roman" panose="02020603050405020304" pitchFamily="18" charset="0"/>
                      </a:rPr>
                      <m:t>𝐶</m:t>
                    </m:r>
                    <m:r>
                      <a:rPr lang="en-US" altLang="zh-CN" sz="1600" i="1" smtClean="0">
                        <a:effectLst/>
                        <a:latin typeface="Cambria Math" panose="02040503050406030204" pitchFamily="18" charset="0"/>
                        <a:ea typeface="微软雅黑" panose="020B0503020204020204" pitchFamily="34" charset="-122"/>
                        <a:cs typeface="Times New Roman" panose="02020603050405020304" pitchFamily="18" charset="0"/>
                      </a:rPr>
                      <m:t>=</m:t>
                    </m:r>
                    <m:d>
                      <m:dPr>
                        <m:begChr m:val="{"/>
                        <m:endChr m:val="}"/>
                        <m:ctrlPr>
                          <a:rPr lang="zh-CN" altLang="zh-CN" sz="1600" i="1">
                            <a:effectLst/>
                            <a:latin typeface="Cambria Math" panose="02040503050406030204" pitchFamily="18" charset="0"/>
                            <a:ea typeface="Cambria Math" panose="02040503050406030204" pitchFamily="18" charset="0"/>
                          </a:rPr>
                        </m:ctrlPr>
                      </m:dPr>
                      <m:e>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𝑎</m:t>
                        </m:r>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𝑟</m:t>
                            </m:r>
                          </m:sub>
                        </m:sSub>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𝑚</m:t>
                            </m:r>
                          </m:sub>
                        </m:sSub>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i="1">
                            <a:effectLst/>
                            <a:latin typeface="Cambria Math" panose="02040503050406030204" pitchFamily="18" charset="0"/>
                            <a:ea typeface="微软雅黑" panose="020B0503020204020204" pitchFamily="34" charset="-122"/>
                            <a:cs typeface="Times New Roman" panose="02020603050405020304" pitchFamily="18" charset="0"/>
                          </a:rPr>
                          <m:t>𝑙</m:t>
                        </m:r>
                      </m:e>
                    </m:d>
                  </m:oMath>
                </a14:m>
                <a:r>
                  <a:rPr lang="zh-CN" altLang="en-US" dirty="0">
                    <a:latin typeface="宋体" panose="02010600030101010101" pitchFamily="2" charset="-122"/>
                    <a:ea typeface="宋体" panose="02010600030101010101" pitchFamily="2" charset="-122"/>
                  </a:rPr>
                  <a:t>，</a:t>
                </a:r>
                <a14:m>
                  <m:oMath xmlns:m="http://schemas.openxmlformats.org/officeDocument/2006/math">
                    <m:r>
                      <a:rPr lang="en-US" altLang="zh-CN" sz="1600" i="1">
                        <a:latin typeface="Cambria Math" panose="02040503050406030204" pitchFamily="18" charset="0"/>
                      </a:rPr>
                      <m:t>𝑀</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𝐸</m:t>
                        </m:r>
                      </m:e>
                      <m:sub>
                        <m:r>
                          <a:rPr lang="en-US" altLang="zh-CN" sz="1600" i="1">
                            <a:latin typeface="Cambria Math" panose="02040503050406030204" pitchFamily="18" charset="0"/>
                          </a:rPr>
                          <m:t>𝐴</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𝐸</m:t>
                        </m:r>
                      </m:e>
                      <m:sub>
                        <m:r>
                          <a:rPr lang="en-US" altLang="zh-CN" sz="1600" i="1">
                            <a:latin typeface="Cambria Math" panose="02040503050406030204" pitchFamily="18" charset="0"/>
                          </a:rPr>
                          <m:t>𝐿</m:t>
                        </m:r>
                      </m:sub>
                    </m:sSub>
                  </m:oMath>
                </a14:m>
                <a:r>
                  <a:rPr lang="zh-CN" altLang="en-US" dirty="0">
                    <a:latin typeface="宋体" panose="02010600030101010101" pitchFamily="2" charset="-122"/>
                    <a:ea typeface="宋体" panose="02010600030101010101" pitchFamily="2" charset="-122"/>
                  </a:rPr>
                  <a:t>通过这个函数联合优化</a:t>
                </a:r>
              </a:p>
            </p:txBody>
          </p:sp>
        </mc:Choice>
        <mc:Fallback xmlns="">
          <p:sp>
            <p:nvSpPr>
              <p:cNvPr id="18" name="文本框 17">
                <a:extLst>
                  <a:ext uri="{FF2B5EF4-FFF2-40B4-BE49-F238E27FC236}">
                    <a16:creationId xmlns:a16="http://schemas.microsoft.com/office/drawing/2014/main" id="{79A15037-D1D1-7B2E-F6B6-60A06695FA21}"/>
                  </a:ext>
                </a:extLst>
              </p:cNvPr>
              <p:cNvSpPr txBox="1">
                <a:spLocks noRot="1" noChangeAspect="1" noMove="1" noResize="1" noEditPoints="1" noAdjustHandles="1" noChangeArrowheads="1" noChangeShapeType="1" noTextEdit="1"/>
              </p:cNvSpPr>
              <p:nvPr/>
            </p:nvSpPr>
            <p:spPr>
              <a:xfrm>
                <a:off x="921186" y="5475936"/>
                <a:ext cx="10499210" cy="779188"/>
              </a:xfrm>
              <a:prstGeom prst="rect">
                <a:avLst/>
              </a:prstGeom>
              <a:blipFill>
                <a:blip r:embed="rId8"/>
                <a:stretch>
                  <a:fillRect l="-348" t="-5469" b="-10156"/>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DD8699B5-3CA5-AC2D-B040-0B13D44A8DBA}"/>
              </a:ext>
            </a:extLst>
          </p:cNvPr>
          <p:cNvSpPr txBox="1"/>
          <p:nvPr/>
        </p:nvSpPr>
        <p:spPr>
          <a:xfrm>
            <a:off x="11500035" y="361116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68FA7BE6-FC8D-4681-A1D7-D39C20ECB034}"/>
              </a:ext>
            </a:extLst>
          </p:cNvPr>
          <p:cNvSpPr txBox="1"/>
          <p:nvPr/>
        </p:nvSpPr>
        <p:spPr>
          <a:xfrm>
            <a:off x="11495723" y="437970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65782315"/>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Conditioning Mechanisms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81477" y="370911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558218" y="1790493"/>
            <a:ext cx="1069668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目的：将条件整合并传输到去噪网络中指导</a:t>
            </a:r>
            <a:r>
              <a:rPr lang="en-US" altLang="zh-CN" sz="2000" dirty="0">
                <a:latin typeface="微软雅黑" panose="020B0503020204020204" pitchFamily="34" charset="-122"/>
                <a:ea typeface="微软雅黑" panose="020B0503020204020204" pitchFamily="34" charset="-122"/>
              </a:rPr>
              <a:t>talking-head</a:t>
            </a:r>
            <a:r>
              <a:rPr lang="zh-CN" altLang="en-US" sz="2000" dirty="0">
                <a:latin typeface="微软雅黑" panose="020B0503020204020204" pitchFamily="34" charset="-122"/>
                <a:ea typeface="微软雅黑" panose="020B0503020204020204" pitchFamily="34" charset="-122"/>
              </a:rPr>
              <a:t>的生成</a:t>
            </a:r>
          </a:p>
        </p:txBody>
      </p:sp>
      <p:sp>
        <p:nvSpPr>
          <p:cNvPr id="24" name="文本框 23">
            <a:extLst>
              <a:ext uri="{FF2B5EF4-FFF2-40B4-BE49-F238E27FC236}">
                <a16:creationId xmlns:a16="http://schemas.microsoft.com/office/drawing/2014/main" id="{92C98922-3148-05E6-621C-EA41D176635D}"/>
              </a:ext>
            </a:extLst>
          </p:cNvPr>
          <p:cNvSpPr txBox="1"/>
          <p:nvPr/>
        </p:nvSpPr>
        <p:spPr>
          <a:xfrm>
            <a:off x="1047650" y="2779556"/>
            <a:ext cx="10207252" cy="66447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Times New Roman" panose="02020603050405020304" pitchFamily="18" charset="0"/>
              </a:rPr>
              <a:t>基于前述目标函数的去噪过程模型，作者在先前工作的基础上引入了交叉注意力机制实现了基于</a:t>
            </a:r>
            <a:r>
              <a:rPr lang="en-US" altLang="zh-CN" dirty="0" err="1">
                <a:latin typeface="宋体" panose="02010600030101010101" pitchFamily="2" charset="-122"/>
                <a:ea typeface="宋体" panose="02010600030101010101" pitchFamily="2" charset="-122"/>
                <a:cs typeface="Times New Roman" panose="02020603050405020304" pitchFamily="18" charset="0"/>
              </a:rPr>
              <a:t>UNet</a:t>
            </a:r>
            <a:r>
              <a:rPr lang="zh-CN" altLang="en-US" dirty="0">
                <a:latin typeface="宋体" panose="02010600030101010101" pitchFamily="2" charset="-122"/>
                <a:ea typeface="宋体" panose="02010600030101010101" pitchFamily="2" charset="-122"/>
                <a:cs typeface="Times New Roman" panose="02020603050405020304" pitchFamily="18" charset="0"/>
              </a:rPr>
              <a:t>的骨架</a:t>
            </a:r>
            <a:r>
              <a:rPr lang="en-US" altLang="zh-CN" dirty="0">
                <a:latin typeface="宋体" panose="02010600030101010101" pitchFamily="2" charset="-122"/>
                <a:ea typeface="宋体" panose="02010600030101010101" pitchFamily="2" charset="-122"/>
                <a:cs typeface="Times New Roman" panose="02020603050405020304" pitchFamily="18" charset="0"/>
              </a:rPr>
              <a:t>M</a:t>
            </a:r>
            <a:r>
              <a:rPr lang="zh-CN" altLang="en-US" dirty="0">
                <a:latin typeface="宋体" panose="02010600030101010101" pitchFamily="2" charset="-122"/>
                <a:ea typeface="宋体" panose="02010600030101010101" pitchFamily="2" charset="-122"/>
                <a:cs typeface="Times New Roman" panose="02020603050405020304" pitchFamily="18" charset="0"/>
              </a:rPr>
              <a:t>，以便更好地学习多模态信息。</a:t>
            </a:r>
            <a:endParaRPr lang="zh-CN" altLang="en-US"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481477" y="277955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B14F3B32-EF1C-4ED2-26DC-3B1214AB95E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Shen S, Zhao W, Meng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DiffTalk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Crafting Diffusion Models for Generalized Audio-Driven Portraits Animation[C]// Proceedings of the IEEE/CVF Conference on Computer Vision and Pattern Recognition. 2023: 1982-1991.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54800B0-CDB4-DDE6-43C7-EDBB6B2F28EE}"/>
                  </a:ext>
                </a:extLst>
              </p:cNvPr>
              <p:cNvSpPr txBox="1"/>
              <p:nvPr/>
            </p:nvSpPr>
            <p:spPr>
              <a:xfrm>
                <a:off x="1047651" y="3622407"/>
                <a:ext cx="9983516" cy="933589"/>
              </a:xfrm>
              <a:prstGeom prst="rect">
                <a:avLst/>
              </a:prstGeom>
              <a:noFill/>
            </p:spPr>
            <p:txBody>
              <a:bodyPr wrap="square">
                <a:spAutoFit/>
              </a:bodyPr>
              <a:lstStyle/>
              <a:p>
                <a:pPr marL="285750" indent="-285750">
                  <a:buFont typeface="Wingdings" panose="05000000000000000000" pitchFamily="2" charset="2"/>
                  <a:buChar char="l"/>
                </a:pPr>
                <a:r>
                  <a:rPr lang="zh-CN" altLang="en-US" dirty="0"/>
                  <a:t>将</a:t>
                </a:r>
                <a:r>
                  <a:rPr lang="zh-CN" altLang="zh-CN" dirty="0"/>
                  <a:t>空间对齐的参考 </a:t>
                </a: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smtClean="0">
                            <a:latin typeface="Cambria Math" panose="02040503050406030204" pitchFamily="18" charset="0"/>
                          </a:rPr>
                          <m:t>𝑧</m:t>
                        </m:r>
                      </m:e>
                      <m:sub>
                        <m:r>
                          <a:rPr lang="en-US" altLang="zh-CN" i="1">
                            <a:latin typeface="Cambria Math" panose="02040503050406030204" pitchFamily="18" charset="0"/>
                          </a:rPr>
                          <m:t>𝑟</m:t>
                        </m:r>
                      </m:sub>
                    </m:sSub>
                  </m:oMath>
                </a14:m>
                <a:r>
                  <a:rPr lang="en-US" altLang="zh-CN" dirty="0"/>
                  <a:t> </a:t>
                </a:r>
                <a:r>
                  <a:rPr lang="zh-CN" altLang="zh-CN" dirty="0"/>
                  <a:t>和</a:t>
                </a:r>
                <a:r>
                  <a:rPr lang="en-US" altLang="zh-CN" dirty="0"/>
                  <a:t> </a:t>
                </a:r>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𝑚</m:t>
                        </m:r>
                      </m:sub>
                    </m:sSub>
                  </m:oMath>
                </a14:m>
                <a:r>
                  <a:rPr lang="en-US" altLang="zh-CN" dirty="0"/>
                  <a:t> </a:t>
                </a:r>
                <a:r>
                  <a:rPr lang="zh-CN" altLang="zh-CN" dirty="0"/>
                  <a:t>与噪声图 </a:t>
                </a: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𝑡</m:t>
                        </m:r>
                      </m:sub>
                    </m:sSub>
                  </m:oMath>
                </a14:m>
                <a:r>
                  <a:rPr lang="en-US" altLang="zh-CN" dirty="0"/>
                  <a:t> </a:t>
                </a:r>
                <a:r>
                  <a:rPr lang="zh-CN" altLang="zh-CN" dirty="0"/>
                  <a:t>在通道上进行拼接，生成一个联合视觉条件</a:t>
                </a:r>
                <a:r>
                  <a:rPr lang="zh-CN" altLang="en-US" dirty="0"/>
                  <a:t>，即     </a:t>
                </a:r>
                <a14:m>
                  <m:oMath xmlns:m="http://schemas.openxmlformats.org/officeDocument/2006/math">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 </m:t>
                        </m:r>
                        <m:r>
                          <a:rPr lang="en-US" altLang="zh-CN" i="1">
                            <a:latin typeface="Cambria Math" panose="02040503050406030204" pitchFamily="18" charset="0"/>
                          </a:rPr>
                          <m:t>𝐶</m:t>
                        </m:r>
                      </m:e>
                      <m:sub>
                        <m:r>
                          <a:rPr lang="en-US" altLang="zh-CN" i="1">
                            <a:latin typeface="Cambria Math" panose="02040503050406030204" pitchFamily="18" charset="0"/>
                          </a:rPr>
                          <m:t>𝑣</m:t>
                        </m:r>
                      </m:sub>
                    </m:sSub>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𝑇</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𝑚</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𝑟</m:t>
                            </m:r>
                          </m:sub>
                        </m:sSub>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rPr>
                          <m:t>×9</m:t>
                        </m:r>
                      </m:sup>
                    </m:sSup>
                  </m:oMath>
                </a14:m>
                <a:r>
                  <a:rPr lang="zh-CN" altLang="zh-CN" dirty="0"/>
                  <a:t>，之后，</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𝑣</m:t>
                        </m:r>
                      </m:sub>
                    </m:sSub>
                  </m:oMath>
                </a14:m>
                <a:r>
                  <a:rPr lang="zh-CN" altLang="zh-CN" dirty="0"/>
                  <a:t>被送入网络的第一层，以直接引导输出面部的图像到图像的转换。</a:t>
                </a:r>
              </a:p>
            </p:txBody>
          </p:sp>
        </mc:Choice>
        <mc:Fallback xmlns="">
          <p:sp>
            <p:nvSpPr>
              <p:cNvPr id="10" name="文本框 9">
                <a:extLst>
                  <a:ext uri="{FF2B5EF4-FFF2-40B4-BE49-F238E27FC236}">
                    <a16:creationId xmlns:a16="http://schemas.microsoft.com/office/drawing/2014/main" id="{554800B0-CDB4-DDE6-43C7-EDBB6B2F28EE}"/>
                  </a:ext>
                </a:extLst>
              </p:cNvPr>
              <p:cNvSpPr txBox="1">
                <a:spLocks noRot="1" noChangeAspect="1" noMove="1" noResize="1" noEditPoints="1" noAdjustHandles="1" noChangeArrowheads="1" noChangeShapeType="1" noTextEdit="1"/>
              </p:cNvSpPr>
              <p:nvPr/>
            </p:nvSpPr>
            <p:spPr>
              <a:xfrm>
                <a:off x="1047651" y="3622407"/>
                <a:ext cx="9983516" cy="933589"/>
              </a:xfrm>
              <a:prstGeom prst="rect">
                <a:avLst/>
              </a:prstGeom>
              <a:blipFill>
                <a:blip r:embed="rId5"/>
                <a:stretch>
                  <a:fillRect l="-427" t="-3268" b="-9804"/>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DFD579B8-AA07-1A9C-EF0A-803DAA54D366}"/>
              </a:ext>
            </a:extLst>
          </p:cNvPr>
          <p:cNvSpPr txBox="1"/>
          <p:nvPr/>
        </p:nvSpPr>
        <p:spPr>
          <a:xfrm>
            <a:off x="558218" y="2277742"/>
            <a:ext cx="1069668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具体操作：</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75640FCA-6D1A-FDBE-DFDA-8A9F3FACDF6C}"/>
                  </a:ext>
                </a:extLst>
              </p:cNvPr>
              <p:cNvSpPr txBox="1"/>
              <p:nvPr/>
            </p:nvSpPr>
            <p:spPr>
              <a:xfrm>
                <a:off x="1047650" y="4658771"/>
                <a:ext cx="10499210" cy="646331"/>
              </a:xfrm>
              <a:prstGeom prst="rect">
                <a:avLst/>
              </a:prstGeom>
              <a:noFill/>
            </p:spPr>
            <p:txBody>
              <a:bodyPr wrap="square">
                <a:spAutoFit/>
              </a:bodyPr>
              <a:lstStyle/>
              <a:p>
                <a:pPr marL="285750" indent="-285750" algn="just">
                  <a:buFont typeface="Wingdings" panose="05000000000000000000" pitchFamily="2" charset="2"/>
                  <a:buChar char="l"/>
                </a:pP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驱动音频特征</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和标记点表示</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l</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被拼接成一个潜在条件</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𝐶</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𝑙</m:t>
                        </m:r>
                      </m:sub>
                    </m:s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𝑎</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𝑙</m:t>
                        </m:r>
                      </m:e>
                    </m:d>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𝑅</m:t>
                        </m:r>
                      </m:e>
                      <m:sup>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𝐷</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𝐴</m:t>
                            </m:r>
                          </m:sub>
                        </m:s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𝐷</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𝐿</m:t>
                            </m:r>
                          </m:sub>
                        </m:sSub>
                      </m:sup>
                    </m:sSup>
                  </m:oMath>
                </a14:m>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𝐶</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𝑙</m:t>
                        </m:r>
                      </m:sub>
                    </m:sSub>
                  </m:oMath>
                </a14:m>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作为中间交叉注意层的</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key</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value</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p>
            </p:txBody>
          </p:sp>
        </mc:Choice>
        <mc:Fallback xmlns="">
          <p:sp>
            <p:nvSpPr>
              <p:cNvPr id="16" name="文本框 15">
                <a:extLst>
                  <a:ext uri="{FF2B5EF4-FFF2-40B4-BE49-F238E27FC236}">
                    <a16:creationId xmlns:a16="http://schemas.microsoft.com/office/drawing/2014/main" id="{75640FCA-6D1A-FDBE-DFDA-8A9F3FACDF6C}"/>
                  </a:ext>
                </a:extLst>
              </p:cNvPr>
              <p:cNvSpPr txBox="1">
                <a:spLocks noRot="1" noChangeAspect="1" noMove="1" noResize="1" noEditPoints="1" noAdjustHandles="1" noChangeArrowheads="1" noChangeShapeType="1" noTextEdit="1"/>
              </p:cNvSpPr>
              <p:nvPr/>
            </p:nvSpPr>
            <p:spPr>
              <a:xfrm>
                <a:off x="1047650" y="4658771"/>
                <a:ext cx="10499210" cy="646331"/>
              </a:xfrm>
              <a:prstGeom prst="rect">
                <a:avLst/>
              </a:prstGeom>
              <a:blipFill>
                <a:blip r:embed="rId6"/>
                <a:stretch>
                  <a:fillRect l="-407" t="-6604" r="-465"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D62AD8C-3767-1A52-8619-1F819AA8FF35}"/>
                  </a:ext>
                </a:extLst>
              </p:cNvPr>
              <p:cNvSpPr txBox="1"/>
              <p:nvPr/>
            </p:nvSpPr>
            <p:spPr>
              <a:xfrm>
                <a:off x="558217" y="5514065"/>
                <a:ext cx="11523535" cy="400110"/>
              </a:xfrm>
              <a:prstGeom prst="rect">
                <a:avLst/>
              </a:prstGeom>
              <a:noFill/>
            </p:spPr>
            <p:txBody>
              <a:bodyPr wrap="square">
                <a:spAutoFit/>
              </a:bodyPr>
              <a:lstStyle/>
              <a:p>
                <a:r>
                  <a:rPr lang="zh-CN" altLang="zh-CN" sz="2000" dirty="0"/>
                  <a:t>经过以上操作，所有条件信息</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𝑙</m:t>
                        </m:r>
                      </m:sub>
                    </m:sSub>
                    <m:r>
                      <a:rPr lang="en-US" altLang="zh-CN" sz="2000" i="1">
                        <a:latin typeface="Cambria Math" panose="02040503050406030204" pitchFamily="18" charset="0"/>
                      </a:rPr>
                      <m:t>=</m:t>
                    </m:r>
                    <m:d>
                      <m:dPr>
                        <m:begChr m:val="{"/>
                        <m:endChr m:val="}"/>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𝑣</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𝑙</m:t>
                            </m:r>
                          </m:sub>
                        </m:sSub>
                      </m:e>
                    </m:d>
                  </m:oMath>
                </a14:m>
                <a:r>
                  <a:rPr lang="zh-CN" altLang="zh-CN" sz="2000" dirty="0"/>
                  <a:t>就都被适当地整合进去噪网络</a:t>
                </a:r>
                <a:r>
                  <a:rPr lang="en-US" altLang="zh-CN" sz="2000" dirty="0"/>
                  <a:t>M</a:t>
                </a:r>
                <a:r>
                  <a:rPr lang="zh-CN" altLang="zh-CN" sz="2000" dirty="0"/>
                  <a:t>中以指导</a:t>
                </a:r>
                <a:r>
                  <a:rPr lang="en-US" altLang="zh-CN" sz="2000" dirty="0"/>
                  <a:t>talking-head</a:t>
                </a:r>
                <a:r>
                  <a:rPr lang="zh-CN" altLang="zh-CN" sz="2000" dirty="0"/>
                  <a:t>的生成。</a:t>
                </a:r>
              </a:p>
            </p:txBody>
          </p:sp>
        </mc:Choice>
        <mc:Fallback xmlns="">
          <p:sp>
            <p:nvSpPr>
              <p:cNvPr id="3" name="文本框 2">
                <a:extLst>
                  <a:ext uri="{FF2B5EF4-FFF2-40B4-BE49-F238E27FC236}">
                    <a16:creationId xmlns:a16="http://schemas.microsoft.com/office/drawing/2014/main" id="{6D62AD8C-3767-1A52-8619-1F819AA8FF35}"/>
                  </a:ext>
                </a:extLst>
              </p:cNvPr>
              <p:cNvSpPr txBox="1">
                <a:spLocks noRot="1" noChangeAspect="1" noMove="1" noResize="1" noEditPoints="1" noAdjustHandles="1" noChangeArrowheads="1" noChangeShapeType="1" noTextEdit="1"/>
              </p:cNvSpPr>
              <p:nvPr/>
            </p:nvSpPr>
            <p:spPr>
              <a:xfrm>
                <a:off x="558217" y="5514065"/>
                <a:ext cx="11523535" cy="400110"/>
              </a:xfrm>
              <a:prstGeom prst="rect">
                <a:avLst/>
              </a:prstGeom>
              <a:blipFill>
                <a:blip r:embed="rId7"/>
                <a:stretch>
                  <a:fillRect l="-582" t="-9231" r="-2698" b="-2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2487459"/>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Higher-Resolution Talking Head Synthesis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81477" y="370911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558218" y="1868317"/>
            <a:ext cx="1069668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目的：使模型能够在不增加过多计算成本的情况下，更好地处理高分辨率视频合成。</a:t>
            </a:r>
          </a:p>
        </p:txBody>
      </p:sp>
      <p:sp>
        <p:nvSpPr>
          <p:cNvPr id="24" name="文本框 23">
            <a:extLst>
              <a:ext uri="{FF2B5EF4-FFF2-40B4-BE49-F238E27FC236}">
                <a16:creationId xmlns:a16="http://schemas.microsoft.com/office/drawing/2014/main" id="{92C98922-3148-05E6-621C-EA41D176635D}"/>
              </a:ext>
            </a:extLst>
          </p:cNvPr>
          <p:cNvSpPr txBox="1"/>
          <p:nvPr/>
        </p:nvSpPr>
        <p:spPr>
          <a:xfrm>
            <a:off x="1047651" y="2942940"/>
            <a:ext cx="9750052" cy="1086708"/>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Times New Roman" panose="02020603050405020304" pitchFamily="18" charset="0"/>
              </a:rPr>
              <a:t>为了在高分辨率的图像合成中平衡感知损失和压缩比，作者调整了降采样因子</a:t>
            </a:r>
            <a:r>
              <a:rPr lang="en-US" altLang="zh-CN" sz="2000" dirty="0">
                <a:latin typeface="宋体" panose="02010600030101010101" pitchFamily="2" charset="-122"/>
                <a:ea typeface="宋体" panose="02010600030101010101" pitchFamily="2" charset="-122"/>
                <a:cs typeface="Times New Roman" panose="02020603050405020304" pitchFamily="18" charset="0"/>
              </a:rPr>
              <a:t>f</a:t>
            </a:r>
            <a:r>
              <a:rPr lang="zh-CN" altLang="en-US" sz="2000" dirty="0">
                <a:latin typeface="宋体" panose="02010600030101010101" pitchFamily="2" charset="-122"/>
                <a:ea typeface="宋体" panose="02010600030101010101" pitchFamily="2" charset="-122"/>
                <a:cs typeface="Times New Roman" panose="02020603050405020304" pitchFamily="18" charset="0"/>
              </a:rPr>
              <a:t>。对于大小为 </a:t>
            </a:r>
            <a:r>
              <a:rPr lang="en-US" altLang="zh-CN" sz="2000" dirty="0"/>
              <a:t>256 × 256 × 3</a:t>
            </a: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的训练图像，设置降采样因子为 </a:t>
            </a:r>
            <a:r>
              <a:rPr lang="en-US" altLang="zh-CN" sz="2000" dirty="0">
                <a:latin typeface="宋体" panose="02010600030101010101" pitchFamily="2" charset="-122"/>
                <a:ea typeface="宋体" panose="02010600030101010101" pitchFamily="2" charset="-122"/>
                <a:cs typeface="Times New Roman" panose="02020603050405020304" pitchFamily="18" charset="0"/>
              </a:rPr>
              <a:t>f=4</a:t>
            </a:r>
            <a:r>
              <a:rPr lang="zh-CN" altLang="en-US" sz="2000" dirty="0">
                <a:latin typeface="宋体" panose="02010600030101010101" pitchFamily="2" charset="-122"/>
                <a:ea typeface="宋体" panose="02010600030101010101" pitchFamily="2" charset="-122"/>
                <a:cs typeface="Times New Roman" panose="02020603050405020304" pitchFamily="18" charset="0"/>
              </a:rPr>
              <a:t>，从而得到 </a:t>
            </a:r>
            <a:r>
              <a:rPr lang="en-US" altLang="zh-CN" sz="2000" dirty="0"/>
              <a:t>64 × 64 × 3</a:t>
            </a: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的潜在空间</a:t>
            </a:r>
            <a:endParaRPr lang="zh-CN" altLang="en-US" sz="20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481477" y="277955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B14F3B32-EF1C-4ED2-26DC-3B1214AB95E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Shen S, Zhao W, Meng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DiffTalk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Crafting Diffusion Models for Generalized Audio-Driven Portraits Animation[C]// Proceedings of the IEEE/CVF Conference on Computer Vision and Pattern Recognition. 2023: 1982-1991.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0" name="文本框 9">
            <a:extLst>
              <a:ext uri="{FF2B5EF4-FFF2-40B4-BE49-F238E27FC236}">
                <a16:creationId xmlns:a16="http://schemas.microsoft.com/office/drawing/2014/main" id="{554800B0-CDB4-DDE6-43C7-EDBB6B2F28EE}"/>
              </a:ext>
            </a:extLst>
          </p:cNvPr>
          <p:cNvSpPr txBox="1"/>
          <p:nvPr/>
        </p:nvSpPr>
        <p:spPr>
          <a:xfrm>
            <a:off x="1015152" y="4089716"/>
            <a:ext cx="9480994" cy="1015663"/>
          </a:xfrm>
          <a:prstGeom prst="rect">
            <a:avLst/>
          </a:prstGeom>
          <a:noFill/>
        </p:spPr>
        <p:txBody>
          <a:bodyPr wrap="square">
            <a:spAutoFit/>
          </a:bodyPr>
          <a:lstStyle/>
          <a:p>
            <a:pPr marL="285750" indent="-285750">
              <a:buFont typeface="Wingdings" panose="05000000000000000000" pitchFamily="2" charset="2"/>
              <a:buChar char="l"/>
            </a:pPr>
            <a:r>
              <a:rPr lang="zh-CN" altLang="en-US" sz="2000" dirty="0"/>
              <a:t>此外，对于例如</a:t>
            </a:r>
            <a:r>
              <a:rPr lang="en-US" altLang="zh-CN" sz="2000" dirty="0"/>
              <a:t>512 × 512 × 3</a:t>
            </a:r>
            <a:r>
              <a:rPr lang="zh-CN" altLang="en-US" sz="2000" dirty="0"/>
              <a:t>的高分辨率生成，则只需要将配对图像编码器</a:t>
            </a:r>
            <a:r>
              <a:rPr lang="en-US" altLang="zh-CN" sz="2000" dirty="0"/>
              <a:t>EI</a:t>
            </a:r>
            <a:r>
              <a:rPr lang="zh-CN" altLang="en-US" sz="2000" dirty="0"/>
              <a:t>和解码器</a:t>
            </a:r>
            <a:r>
              <a:rPr lang="en-US" altLang="zh-CN" sz="2000" dirty="0"/>
              <a:t>DI</a:t>
            </a:r>
            <a:r>
              <a:rPr lang="zh-CN" altLang="en-US" sz="2000" dirty="0"/>
              <a:t>的下采样因子调整为</a:t>
            </a:r>
            <a:r>
              <a:rPr lang="en-US" altLang="zh-CN" sz="2000" dirty="0"/>
              <a:t>f = 8</a:t>
            </a:r>
            <a:r>
              <a:rPr lang="zh-CN" altLang="en-US" sz="2000" dirty="0"/>
              <a:t>，即可将训练过程转移到 </a:t>
            </a:r>
            <a:r>
              <a:rPr lang="en-US" altLang="zh-CN" sz="2000" dirty="0"/>
              <a:t>64 × 64 × 3 </a:t>
            </a:r>
            <a:r>
              <a:rPr lang="zh-CN" altLang="en-US" sz="2000" dirty="0"/>
              <a:t>的潜在空间。</a:t>
            </a:r>
            <a:endParaRPr lang="zh-CN" altLang="zh-CN" sz="2000" dirty="0"/>
          </a:p>
        </p:txBody>
      </p:sp>
      <p:sp>
        <p:nvSpPr>
          <p:cNvPr id="11" name="文本框 10">
            <a:extLst>
              <a:ext uri="{FF2B5EF4-FFF2-40B4-BE49-F238E27FC236}">
                <a16:creationId xmlns:a16="http://schemas.microsoft.com/office/drawing/2014/main" id="{DFD579B8-AA07-1A9C-EF0A-803DAA54D366}"/>
              </a:ext>
            </a:extLst>
          </p:cNvPr>
          <p:cNvSpPr txBox="1"/>
          <p:nvPr/>
        </p:nvSpPr>
        <p:spPr>
          <a:xfrm>
            <a:off x="558218" y="2411936"/>
            <a:ext cx="1069668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方法：调整降采样因子</a:t>
            </a:r>
          </a:p>
        </p:txBody>
      </p:sp>
      <p:sp>
        <p:nvSpPr>
          <p:cNvPr id="3" name="文本框 2">
            <a:extLst>
              <a:ext uri="{FF2B5EF4-FFF2-40B4-BE49-F238E27FC236}">
                <a16:creationId xmlns:a16="http://schemas.microsoft.com/office/drawing/2014/main" id="{6D62AD8C-3767-1A52-8619-1F819AA8FF35}"/>
              </a:ext>
            </a:extLst>
          </p:cNvPr>
          <p:cNvSpPr txBox="1"/>
          <p:nvPr/>
        </p:nvSpPr>
        <p:spPr>
          <a:xfrm>
            <a:off x="658565" y="5165285"/>
            <a:ext cx="10482677" cy="707886"/>
          </a:xfrm>
          <a:prstGeom prst="rect">
            <a:avLst/>
          </a:prstGeom>
          <a:noFill/>
        </p:spPr>
        <p:txBody>
          <a:bodyPr wrap="square">
            <a:spAutoFit/>
          </a:bodyPr>
          <a:lstStyle/>
          <a:p>
            <a:pPr indent="457200"/>
            <a:r>
              <a:rPr lang="zh-CN" altLang="en-US" sz="2000" dirty="0"/>
              <a:t>这种方法有助于减轻因资源不足带来的压力，使模型能够在不增加过多计算成本的情况下，轻松地扩展到高分辨率</a:t>
            </a:r>
            <a:r>
              <a:rPr lang="en-US" altLang="zh-CN" sz="2000" dirty="0"/>
              <a:t>talking-head video</a:t>
            </a:r>
            <a:r>
              <a:rPr lang="zh-CN" altLang="en-US" sz="2000" dirty="0"/>
              <a:t>的生成。</a:t>
            </a:r>
            <a:endParaRPr lang="zh-CN" altLang="zh-CN" sz="2000" dirty="0"/>
          </a:p>
        </p:txBody>
      </p:sp>
    </p:spTree>
    <p:extLst>
      <p:ext uri="{BB962C8B-B14F-4D97-AF65-F5344CB8AC3E}">
        <p14:creationId xmlns:p14="http://schemas.microsoft.com/office/powerpoint/2010/main" val="3399663004"/>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Progressive Inference</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82762" y="34391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558218" y="1790493"/>
            <a:ext cx="1069668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目的：加快采样以实现更有效的合成</a:t>
            </a: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2C98922-3148-05E6-621C-EA41D176635D}"/>
                  </a:ext>
                </a:extLst>
              </p:cNvPr>
              <p:cNvSpPr txBox="1"/>
              <p:nvPr/>
            </p:nvSpPr>
            <p:spPr>
              <a:xfrm>
                <a:off x="1047650" y="2779556"/>
                <a:ext cx="10207252" cy="39651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当使用训练好的模型渲染说话视频序列时，对于第一帧，</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𝑟</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sub>
                    </m:sSub>
                  </m:oMath>
                </a14:m>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是目标身份的随机面部图像。</a:t>
                </a:r>
                <a:endParaRPr lang="zh-CN" altLang="zh-CN" dirty="0"/>
              </a:p>
            </p:txBody>
          </p:sp>
        </mc:Choice>
        <mc:Fallback xmlns="">
          <p:sp>
            <p:nvSpPr>
              <p:cNvPr id="24" name="文本框 23">
                <a:extLst>
                  <a:ext uri="{FF2B5EF4-FFF2-40B4-BE49-F238E27FC236}">
                    <a16:creationId xmlns:a16="http://schemas.microsoft.com/office/drawing/2014/main" id="{92C98922-3148-05E6-621C-EA41D176635D}"/>
                  </a:ext>
                </a:extLst>
              </p:cNvPr>
              <p:cNvSpPr txBox="1">
                <a:spLocks noRot="1" noChangeAspect="1" noMove="1" noResize="1" noEditPoints="1" noAdjustHandles="1" noChangeArrowheads="1" noChangeShapeType="1" noTextEdit="1"/>
              </p:cNvSpPr>
              <p:nvPr/>
            </p:nvSpPr>
            <p:spPr>
              <a:xfrm>
                <a:off x="1047650" y="2779556"/>
                <a:ext cx="10207252" cy="396519"/>
              </a:xfrm>
              <a:prstGeom prst="rect">
                <a:avLst/>
              </a:prstGeom>
              <a:blipFill>
                <a:blip r:embed="rId5"/>
                <a:stretch>
                  <a:fillRect l="-418" t="-9231" b="-16923"/>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233ABF2A-ADA7-DA99-3D57-AA3AB81891FD}"/>
              </a:ext>
            </a:extLst>
          </p:cNvPr>
          <p:cNvSpPr txBox="1"/>
          <p:nvPr/>
        </p:nvSpPr>
        <p:spPr>
          <a:xfrm>
            <a:off x="11481477" y="277955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B14F3B32-EF1C-4ED2-26DC-3B1214AB95E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Shen S, Zhao W, Meng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DiffTalk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Crafting Diffusion Models for Generalized Audio-Driven Portraits Animation[C]// Proceedings of the IEEE/CVF Conference on Computer Vision and Pattern Recognition. 2023: 1982-1991.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54800B0-CDB4-DDE6-43C7-EDBB6B2F28EE}"/>
                  </a:ext>
                </a:extLst>
              </p:cNvPr>
              <p:cNvSpPr txBox="1"/>
              <p:nvPr/>
            </p:nvSpPr>
            <p:spPr>
              <a:xfrm>
                <a:off x="1065609" y="3392632"/>
                <a:ext cx="9983516" cy="658514"/>
              </a:xfrm>
              <a:prstGeom prst="rect">
                <a:avLst/>
              </a:prstGeom>
              <a:noFill/>
            </p:spPr>
            <p:txBody>
              <a:bodyPr wrap="square">
                <a:spAutoFit/>
              </a:bodyPr>
              <a:lstStyle/>
              <a:p>
                <a:pPr marL="285750" indent="-285750">
                  <a:buFont typeface="Wingdings" panose="05000000000000000000" pitchFamily="2" charset="2"/>
                  <a:buChar char="l"/>
                </a:pPr>
                <a:r>
                  <a:rPr lang="zh-CN" altLang="zh-CN" dirty="0"/>
                  <a:t>合成的面部图像</a:t>
                </a:r>
                <a:r>
                  <a:rPr lang="en-US" altLang="zh-CN" dirty="0"/>
                  <a:t> </a:t>
                </a:r>
                <a14:m>
                  <m:oMath xmlns:m="http://schemas.openxmlformats.org/officeDocument/2006/math">
                    <m:acc>
                      <m:accPr>
                        <m:chr m:val="̃"/>
                        <m:ctrlPr>
                          <a:rPr lang="zh-CN" altLang="zh-CN" i="1">
                            <a:latin typeface="Cambria Math" panose="02040503050406030204" pitchFamily="18" charset="0"/>
                          </a:rPr>
                        </m:ctrlPr>
                      </m:acc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oMath>
                </a14:m>
                <a:r>
                  <a:rPr lang="en-US" altLang="zh-CN" dirty="0"/>
                  <a:t> </a:t>
                </a:r>
                <a:r>
                  <a:rPr lang="zh-CN" altLang="zh-CN" dirty="0"/>
                  <a:t>被用作下一帧的参考</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zh-CN" altLang="zh-CN" dirty="0"/>
                  <a:t>，这样，可以使相邻帧之间的图像细节保持一致，从而实现视频帧之间更平滑的过渡。</a:t>
                </a:r>
              </a:p>
            </p:txBody>
          </p:sp>
        </mc:Choice>
        <mc:Fallback xmlns="">
          <p:sp>
            <p:nvSpPr>
              <p:cNvPr id="10" name="文本框 9">
                <a:extLst>
                  <a:ext uri="{FF2B5EF4-FFF2-40B4-BE49-F238E27FC236}">
                    <a16:creationId xmlns:a16="http://schemas.microsoft.com/office/drawing/2014/main" id="{554800B0-CDB4-DDE6-43C7-EDBB6B2F28EE}"/>
                  </a:ext>
                </a:extLst>
              </p:cNvPr>
              <p:cNvSpPr txBox="1">
                <a:spLocks noRot="1" noChangeAspect="1" noMove="1" noResize="1" noEditPoints="1" noAdjustHandles="1" noChangeArrowheads="1" noChangeShapeType="1" noTextEdit="1"/>
              </p:cNvSpPr>
              <p:nvPr/>
            </p:nvSpPr>
            <p:spPr>
              <a:xfrm>
                <a:off x="1065609" y="3392632"/>
                <a:ext cx="9983516" cy="658514"/>
              </a:xfrm>
              <a:prstGeom prst="rect">
                <a:avLst/>
              </a:prstGeom>
              <a:blipFill>
                <a:blip r:embed="rId6"/>
                <a:stretch>
                  <a:fillRect l="-427" t="-4630" r="-2747" b="-1388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DFD579B8-AA07-1A9C-EF0A-803DAA54D366}"/>
              </a:ext>
            </a:extLst>
          </p:cNvPr>
          <p:cNvSpPr txBox="1"/>
          <p:nvPr/>
        </p:nvSpPr>
        <p:spPr>
          <a:xfrm>
            <a:off x="558218" y="2277742"/>
            <a:ext cx="11389636"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具体方法：</a:t>
            </a: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DDIM(Denoising Diffusion Implicit Model-based)</a:t>
            </a:r>
            <a:r>
              <a:rPr lang="zh-CN" altLang="en-US" dirty="0">
                <a:latin typeface="微软雅黑" panose="020B0503020204020204" pitchFamily="34" charset="-122"/>
                <a:ea typeface="微软雅黑" panose="020B0503020204020204" pitchFamily="34" charset="-122"/>
              </a:rPr>
              <a:t>的迭代去噪步骤来加速样本的生成</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75640FCA-6D1A-FDBE-DFDA-8A9F3FACDF6C}"/>
                  </a:ext>
                </a:extLst>
              </p:cNvPr>
              <p:cNvSpPr txBox="1"/>
              <p:nvPr/>
            </p:nvSpPr>
            <p:spPr>
              <a:xfrm>
                <a:off x="1047650" y="4186633"/>
                <a:ext cx="10001475" cy="935513"/>
              </a:xfrm>
              <a:prstGeom prst="rect">
                <a:avLst/>
              </a:prstGeom>
              <a:noFill/>
            </p:spPr>
            <p:txBody>
              <a:bodyPr wrap="square">
                <a:spAutoFit/>
              </a:bodyPr>
              <a:lstStyle/>
              <a:p>
                <a:pPr marL="285750" indent="-285750" algn="just">
                  <a:buFont typeface="Wingdings" panose="05000000000000000000" pitchFamily="2" charset="2"/>
                  <a:buChar char="l"/>
                </a:pPr>
                <a:r>
                  <a:rPr lang="zh-CN" altLang="zh-CN" dirty="0">
                    <a:latin typeface="宋体" panose="02010600030101010101" pitchFamily="2" charset="-122"/>
                    <a:ea typeface="宋体" panose="02010600030101010101" pitchFamily="2" charset="-122"/>
                  </a:rPr>
                  <a:t>值得注意的是，这种策略不用于训练过程。为了避免学习简化，需要消除这种相邻帧间的参考。按照先前研究的做法，推理时使用的遮蔽 </a:t>
                </a:r>
                <a14:m>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a:rPr lang="en-US" altLang="zh-CN" sz="1800" b="0" i="1" smtClean="0">
                            <a:effectLst/>
                            <a:latin typeface="Cambria Math" panose="02040503050406030204" pitchFamily="18" charset="0"/>
                            <a:ea typeface="Cambria Math" panose="02040503050406030204" pitchFamily="18" charset="0"/>
                          </a:rPr>
                          <m:t>𝑧</m:t>
                        </m:r>
                      </m:e>
                      <m:sub>
                        <m:r>
                          <a:rPr lang="en-US" altLang="zh-CN" sz="1800" b="0" i="1" smtClean="0">
                            <a:effectLst/>
                            <a:latin typeface="Cambria Math" panose="02040503050406030204" pitchFamily="18" charset="0"/>
                            <a:ea typeface="微软雅黑" panose="020B0503020204020204" pitchFamily="34" charset="-122"/>
                            <a:cs typeface="Times New Roman" panose="02020603050405020304" pitchFamily="18" charset="0"/>
                          </a:rPr>
                          <m:t>𝑇</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zh-CN" baseline="-25000"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，其中嘴部区域被遮蔽并随机初始化，让网络专注于该区域的去噪。</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75640FCA-6D1A-FDBE-DFDA-8A9F3FACDF6C}"/>
                  </a:ext>
                </a:extLst>
              </p:cNvPr>
              <p:cNvSpPr txBox="1">
                <a:spLocks noRot="1" noChangeAspect="1" noMove="1" noResize="1" noEditPoints="1" noAdjustHandles="1" noChangeArrowheads="1" noChangeShapeType="1" noTextEdit="1"/>
              </p:cNvSpPr>
              <p:nvPr/>
            </p:nvSpPr>
            <p:spPr>
              <a:xfrm>
                <a:off x="1047650" y="4186633"/>
                <a:ext cx="10001475" cy="935513"/>
              </a:xfrm>
              <a:prstGeom prst="rect">
                <a:avLst/>
              </a:prstGeom>
              <a:blipFill>
                <a:blip r:embed="rId7"/>
                <a:stretch>
                  <a:fillRect l="-427" t="-3922" r="-2681" b="-8497"/>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3291E0D8-DB35-3BBF-91D4-0C8322927E95}"/>
              </a:ext>
            </a:extLst>
          </p:cNvPr>
          <p:cNvSpPr txBox="1"/>
          <p:nvPr/>
        </p:nvSpPr>
        <p:spPr>
          <a:xfrm>
            <a:off x="1047650" y="5228145"/>
            <a:ext cx="9983516" cy="369332"/>
          </a:xfrm>
          <a:prstGeom prst="rect">
            <a:avLst/>
          </a:prstGeom>
          <a:noFill/>
        </p:spPr>
        <p:txBody>
          <a:bodyPr wrap="square">
            <a:spAutoFit/>
          </a:bodyPr>
          <a:lstStyle/>
          <a:p>
            <a:pPr marL="285750" indent="-285750">
              <a:buFont typeface="Wingdings" panose="05000000000000000000" pitchFamily="2" charset="2"/>
              <a:buChar char="l"/>
            </a:pPr>
            <a:r>
              <a:rPr lang="zh-CN" altLang="en-US" dirty="0"/>
              <a:t>为了进一步减轻视频抖动问题，使用了用于帧插值的方法，使得合成的说话视频更加平滑</a:t>
            </a:r>
            <a:endParaRPr lang="zh-CN" altLang="zh-CN" dirty="0"/>
          </a:p>
        </p:txBody>
      </p:sp>
      <p:sp>
        <p:nvSpPr>
          <p:cNvPr id="8" name="文本框 7">
            <a:extLst>
              <a:ext uri="{FF2B5EF4-FFF2-40B4-BE49-F238E27FC236}">
                <a16:creationId xmlns:a16="http://schemas.microsoft.com/office/drawing/2014/main" id="{AD853935-1AE5-26C3-A16B-EA1965927C2D}"/>
              </a:ext>
            </a:extLst>
          </p:cNvPr>
          <p:cNvSpPr txBox="1"/>
          <p:nvPr/>
        </p:nvSpPr>
        <p:spPr>
          <a:xfrm>
            <a:off x="11481476" y="428505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401D0ABF-A112-859F-1F31-109FF1DE3059}"/>
              </a:ext>
            </a:extLst>
          </p:cNvPr>
          <p:cNvSpPr txBox="1"/>
          <p:nvPr/>
        </p:nvSpPr>
        <p:spPr>
          <a:xfrm>
            <a:off x="11481476" y="522632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63443058"/>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Experimental Settings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66902" y="218408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E320493-32EC-B22B-C58C-B48C83614B3E}"/>
              </a:ext>
            </a:extLst>
          </p:cNvPr>
          <p:cNvSpPr txBox="1"/>
          <p:nvPr/>
        </p:nvSpPr>
        <p:spPr>
          <a:xfrm>
            <a:off x="466191" y="1643442"/>
            <a:ext cx="11200711" cy="1415772"/>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宋体" panose="02010600030101010101" pitchFamily="2" charset="-122"/>
                <a:ea typeface="宋体" panose="02010600030101010101" pitchFamily="2" charset="-122"/>
              </a:rPr>
              <a:t>Dataset</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indent="457200"/>
            <a:r>
              <a:rPr lang="zh-CN" altLang="en-US" sz="2000" dirty="0">
                <a:latin typeface="宋体" panose="02010600030101010101" pitchFamily="2" charset="-122"/>
                <a:ea typeface="宋体" panose="02010600030101010101" pitchFamily="2" charset="-122"/>
              </a:rPr>
              <a:t>使用了视听数据集</a:t>
            </a:r>
            <a:r>
              <a:rPr lang="en-US" altLang="zh-CN" sz="2000" dirty="0">
                <a:latin typeface="宋体" panose="02010600030101010101" pitchFamily="2" charset="-122"/>
                <a:ea typeface="宋体" panose="02010600030101010101" pitchFamily="2" charset="-122"/>
              </a:rPr>
              <a:t>HDTF</a:t>
            </a:r>
            <a:r>
              <a:rPr lang="zh-CN" altLang="en-US" sz="2000" dirty="0">
                <a:latin typeface="宋体" panose="02010600030101010101" pitchFamily="2" charset="-122"/>
                <a:ea typeface="宋体" panose="02010600030101010101" pitchFamily="2" charset="-122"/>
              </a:rPr>
              <a:t>。它包含来自超过 </a:t>
            </a:r>
            <a:r>
              <a:rPr lang="en-US" altLang="zh-CN" sz="2000" dirty="0">
                <a:latin typeface="宋体" panose="02010600030101010101" pitchFamily="2" charset="-122"/>
                <a:ea typeface="宋体" panose="02010600030101010101" pitchFamily="2" charset="-122"/>
              </a:rPr>
              <a:t>300 </a:t>
            </a:r>
            <a:r>
              <a:rPr lang="zh-CN" altLang="en-US" sz="2000" dirty="0">
                <a:latin typeface="宋体" panose="02010600030101010101" pitchFamily="2" charset="-122"/>
                <a:ea typeface="宋体" panose="02010600030101010101" pitchFamily="2" charset="-122"/>
              </a:rPr>
              <a:t>个身份的 </a:t>
            </a:r>
            <a:r>
              <a:rPr lang="en-US" altLang="zh-CN" sz="2000" dirty="0">
                <a:latin typeface="宋体" panose="02010600030101010101" pitchFamily="2" charset="-122"/>
                <a:ea typeface="宋体" panose="02010600030101010101" pitchFamily="2" charset="-122"/>
              </a:rPr>
              <a:t>720P </a:t>
            </a:r>
            <a:r>
              <a:rPr lang="zh-CN" altLang="en-US" sz="2000" dirty="0">
                <a:latin typeface="宋体" panose="02010600030101010101" pitchFamily="2" charset="-122"/>
                <a:ea typeface="宋体" panose="02010600030101010101" pitchFamily="2" charset="-122"/>
              </a:rPr>
              <a:t>或 </a:t>
            </a:r>
            <a:r>
              <a:rPr lang="en-US" altLang="zh-CN" sz="2000" dirty="0">
                <a:latin typeface="宋体" panose="02010600030101010101" pitchFamily="2" charset="-122"/>
                <a:ea typeface="宋体" panose="02010600030101010101" pitchFamily="2" charset="-122"/>
              </a:rPr>
              <a:t>1080P </a:t>
            </a:r>
            <a:r>
              <a:rPr lang="zh-CN" altLang="en-US" sz="2000" dirty="0">
                <a:latin typeface="宋体" panose="02010600030101010101" pitchFamily="2" charset="-122"/>
                <a:ea typeface="宋体" panose="02010600030101010101" pitchFamily="2" charset="-122"/>
              </a:rPr>
              <a:t>的 </a:t>
            </a:r>
            <a:r>
              <a:rPr lang="en-US" altLang="zh-CN" sz="2000" dirty="0">
                <a:latin typeface="宋体" panose="02010600030101010101" pitchFamily="2" charset="-122"/>
                <a:ea typeface="宋体" panose="02010600030101010101" pitchFamily="2" charset="-122"/>
              </a:rPr>
              <a:t>16 </a:t>
            </a:r>
            <a:r>
              <a:rPr lang="zh-CN" altLang="en-US" sz="2000" dirty="0">
                <a:latin typeface="宋体" panose="02010600030101010101" pitchFamily="2" charset="-122"/>
                <a:ea typeface="宋体" panose="02010600030101010101" pitchFamily="2" charset="-122"/>
              </a:rPr>
              <a:t>小时谈话视频。作者在其中随机选择 </a:t>
            </a:r>
            <a:r>
              <a:rPr lang="en-US" altLang="zh-CN" sz="2000" dirty="0">
                <a:latin typeface="宋体" panose="02010600030101010101" pitchFamily="2" charset="-122"/>
                <a:ea typeface="宋体" panose="02010600030101010101" pitchFamily="2" charset="-122"/>
              </a:rPr>
              <a:t>100 </a:t>
            </a:r>
            <a:r>
              <a:rPr lang="zh-CN" altLang="en-US" sz="2000" dirty="0">
                <a:latin typeface="宋体" panose="02010600030101010101" pitchFamily="2" charset="-122"/>
                <a:ea typeface="宋体" panose="02010600030101010101" pitchFamily="2" charset="-122"/>
              </a:rPr>
              <a:t>个视频，形成一个长度为 </a:t>
            </a:r>
            <a:r>
              <a:rPr lang="en-US" altLang="zh-CN" sz="2000" dirty="0">
                <a:latin typeface="宋体" panose="02010600030101010101" pitchFamily="2" charset="-122"/>
                <a:ea typeface="宋体" panose="02010600030101010101" pitchFamily="2" charset="-122"/>
              </a:rPr>
              <a:t>100 </a:t>
            </a:r>
            <a:r>
              <a:rPr lang="zh-CN" altLang="en-US" sz="2000" dirty="0">
                <a:latin typeface="宋体" panose="02010600030101010101" pitchFamily="2" charset="-122"/>
                <a:ea typeface="宋体" panose="02010600030101010101" pitchFamily="2" charset="-122"/>
              </a:rPr>
              <a:t>分钟的视频图库。其余数据作为测试集。</a:t>
            </a:r>
            <a:r>
              <a:rPr lang="en-US" altLang="zh-CN" sz="2000" dirty="0">
                <a:latin typeface="宋体" panose="02010600030101010101" pitchFamily="2" charset="-122"/>
                <a:ea typeface="宋体" panose="02010600030101010101" pitchFamily="2" charset="-122"/>
              </a:rPr>
              <a:t>                                                          </a:t>
            </a:r>
          </a:p>
          <a:p>
            <a:r>
              <a:rPr lang="en-US" altLang="zh-CN" sz="2200" dirty="0">
                <a:latin typeface="宋体" panose="02010600030101010101" pitchFamily="2" charset="-122"/>
                <a:ea typeface="宋体" panose="02010600030101010101" pitchFamily="2" charset="-122"/>
              </a:rPr>
              <a:t>  </a:t>
            </a:r>
            <a:endParaRPr lang="zh-CN" altLang="en-US" sz="22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180410" y="2718667"/>
            <a:ext cx="11571165" cy="1562094"/>
          </a:xfrm>
          <a:prstGeom prst="rect">
            <a:avLst/>
          </a:prstGeom>
          <a:noFill/>
        </p:spPr>
        <p:txBody>
          <a:bodyPr wrap="square" rtlCol="0">
            <a:spAutoFit/>
          </a:bodyPr>
          <a:lstStyle/>
          <a:p>
            <a:pPr marL="342900">
              <a:spcBef>
                <a:spcPts val="200"/>
              </a:spcBef>
              <a:spcAft>
                <a:spcPts val="300"/>
              </a:spcAft>
              <a:buFont typeface="Wingdings" panose="05000000000000000000" pitchFamily="2" charset="2"/>
              <a:buChar char="Ø"/>
            </a:pPr>
            <a:r>
              <a:rPr lang="en-US" altLang="zh-CN" sz="2400" b="1" dirty="0">
                <a:latin typeface="宋体" panose="02010600030101010101" pitchFamily="2" charset="-122"/>
                <a:ea typeface="宋体" panose="02010600030101010101" pitchFamily="2" charset="-122"/>
              </a:rPr>
              <a:t>Metrics</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marL="342900" indent="457200">
              <a:spcBef>
                <a:spcPts val="200"/>
              </a:spcBef>
              <a:spcAft>
                <a:spcPts val="300"/>
              </a:spcAft>
            </a:pPr>
            <a:r>
              <a:rPr lang="zh-CN" altLang="en-US" sz="2000" dirty="0">
                <a:latin typeface="宋体" panose="02010600030101010101" pitchFamily="2" charset="-122"/>
                <a:ea typeface="宋体" panose="02010600030101010101" pitchFamily="2" charset="-122"/>
              </a:rPr>
              <a:t>采用峰值信噪比</a:t>
            </a:r>
            <a:r>
              <a:rPr lang="en-US" altLang="zh-CN" sz="2000" dirty="0">
                <a:latin typeface="宋体" panose="02010600030101010101" pitchFamily="2" charset="-122"/>
                <a:ea typeface="宋体" panose="02010600030101010101" pitchFamily="2" charset="-122"/>
              </a:rPr>
              <a:t>(PSNR)</a:t>
            </a:r>
            <a:r>
              <a:rPr lang="zh-CN" altLang="en-US" sz="2000" dirty="0">
                <a:latin typeface="宋体" panose="02010600030101010101" pitchFamily="2" charset="-122"/>
                <a:ea typeface="宋体" panose="02010600030101010101" pitchFamily="2" charset="-122"/>
              </a:rPr>
              <a:t>、结构相似性</a:t>
            </a:r>
            <a:r>
              <a:rPr lang="en-US" altLang="zh-CN" sz="2000" dirty="0">
                <a:latin typeface="宋体" panose="02010600030101010101" pitchFamily="2" charset="-122"/>
                <a:ea typeface="宋体" panose="02010600030101010101" pitchFamily="2" charset="-122"/>
              </a:rPr>
              <a:t>(SSIM)</a:t>
            </a:r>
            <a:r>
              <a:rPr lang="zh-CN" altLang="en-US" sz="2000" dirty="0">
                <a:latin typeface="宋体" panose="02010600030101010101" pitchFamily="2" charset="-122"/>
                <a:ea typeface="宋体" panose="02010600030101010101" pitchFamily="2" charset="-122"/>
              </a:rPr>
              <a:t>和感知相似性度（ </a:t>
            </a:r>
            <a:r>
              <a:rPr lang="en-US" altLang="zh-CN" sz="2000" dirty="0">
                <a:latin typeface="宋体" panose="02010600030101010101" pitchFamily="2" charset="-122"/>
                <a:ea typeface="宋体" panose="02010600030101010101" pitchFamily="2" charset="-122"/>
              </a:rPr>
              <a:t>LPIPS</a:t>
            </a:r>
            <a:r>
              <a:rPr lang="zh-CN" altLang="en-US" sz="2000" dirty="0">
                <a:latin typeface="宋体" panose="02010600030101010101" pitchFamily="2" charset="-122"/>
                <a:ea typeface="宋体" panose="02010600030101010101" pitchFamily="2" charset="-122"/>
              </a:rPr>
              <a:t>）来衡量图像质量。使用</a:t>
            </a:r>
            <a:r>
              <a:rPr lang="en-US" altLang="zh-CN" sz="2000" dirty="0" err="1">
                <a:latin typeface="宋体" panose="02010600030101010101" pitchFamily="2" charset="-122"/>
                <a:ea typeface="宋体" panose="02010600030101010101" pitchFamily="2" charset="-122"/>
              </a:rPr>
              <a:t>SyncNet</a:t>
            </a:r>
            <a:r>
              <a:rPr lang="zh-CN" altLang="en-US" sz="2000" dirty="0">
                <a:latin typeface="宋体" panose="02010600030101010101" pitchFamily="2" charset="-122"/>
                <a:ea typeface="宋体" panose="02010600030101010101" pitchFamily="2" charset="-122"/>
              </a:rPr>
              <a:t>置信度分数来评估视听一致性。</a:t>
            </a:r>
          </a:p>
          <a:p>
            <a:pPr marL="342900">
              <a:lnSpc>
                <a:spcPct val="110000"/>
              </a:lnSpc>
              <a:spcBef>
                <a:spcPts val="200"/>
              </a:spcBef>
              <a:spcAft>
                <a:spcPts val="300"/>
              </a:spcAft>
            </a:pPr>
            <a:endParaRPr lang="zh-CN" altLang="en-US" sz="2400" b="1"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725623" y="490469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75BD7EB3-57F2-13A0-96CB-009B59A47FB5}"/>
              </a:ext>
            </a:extLst>
          </p:cNvPr>
          <p:cNvSpPr txBox="1"/>
          <p:nvPr/>
        </p:nvSpPr>
        <p:spPr>
          <a:xfrm>
            <a:off x="180409" y="3951976"/>
            <a:ext cx="11571165" cy="2549544"/>
          </a:xfrm>
          <a:prstGeom prst="rect">
            <a:avLst/>
          </a:prstGeom>
          <a:noFill/>
        </p:spPr>
        <p:txBody>
          <a:bodyPr wrap="square" rtlCol="0">
            <a:spAutoFit/>
          </a:bodyPr>
          <a:lstStyle/>
          <a:p>
            <a:pPr marL="342900">
              <a:spcBef>
                <a:spcPts val="200"/>
              </a:spcBef>
              <a:spcAft>
                <a:spcPts val="300"/>
              </a:spcAft>
              <a:buFont typeface="Wingdings" panose="05000000000000000000" pitchFamily="2" charset="2"/>
              <a:buChar char="Ø"/>
            </a:pPr>
            <a:r>
              <a:rPr lang="en-US" altLang="zh-CN" sz="2400" b="1" dirty="0">
                <a:latin typeface="宋体" panose="02010600030101010101" pitchFamily="2" charset="-122"/>
                <a:ea typeface="宋体" panose="02010600030101010101" pitchFamily="2" charset="-122"/>
              </a:rPr>
              <a:t>Implementation Details</a:t>
            </a:r>
          </a:p>
          <a:p>
            <a:pPr marL="342900" indent="457200">
              <a:spcBef>
                <a:spcPts val="200"/>
              </a:spcBef>
              <a:spcAft>
                <a:spcPts val="300"/>
              </a:spcAft>
            </a:pPr>
            <a:r>
              <a:rPr lang="zh-CN" altLang="en-US" sz="2000" dirty="0">
                <a:latin typeface="宋体" panose="02010600030101010101" pitchFamily="2" charset="-122"/>
                <a:ea typeface="宋体" panose="02010600030101010101" pitchFamily="2" charset="-122"/>
              </a:rPr>
              <a:t>将输入图像的大小调整为 </a:t>
            </a:r>
            <a:r>
              <a:rPr lang="en-US" altLang="zh-CN" sz="2000" dirty="0">
                <a:latin typeface="宋体" panose="02010600030101010101" pitchFamily="2" charset="-122"/>
                <a:ea typeface="宋体" panose="02010600030101010101" pitchFamily="2" charset="-122"/>
              </a:rPr>
              <a:t>256 × 256 </a:t>
            </a:r>
            <a:r>
              <a:rPr lang="zh-CN" altLang="en-US" sz="2000" dirty="0">
                <a:latin typeface="宋体" panose="02010600030101010101" pitchFamily="2" charset="-122"/>
                <a:ea typeface="宋体" panose="02010600030101010101" pitchFamily="2" charset="-122"/>
              </a:rPr>
              <a:t>进行实验。下采样因子 </a:t>
            </a:r>
            <a:r>
              <a:rPr lang="en-US" altLang="zh-CN" sz="2000" dirty="0">
                <a:latin typeface="宋体" panose="02010600030101010101" pitchFamily="2" charset="-122"/>
                <a:ea typeface="宋体" panose="02010600030101010101" pitchFamily="2" charset="-122"/>
              </a:rPr>
              <a:t>f </a:t>
            </a:r>
            <a:r>
              <a:rPr lang="zh-CN" altLang="en-US" sz="2000" dirty="0">
                <a:latin typeface="宋体" panose="02010600030101010101" pitchFamily="2" charset="-122"/>
                <a:ea typeface="宋体" panose="02010600030101010101" pitchFamily="2" charset="-122"/>
              </a:rPr>
              <a:t>设置为 </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，潜在空间为 </a:t>
            </a:r>
            <a:r>
              <a:rPr lang="en-US" altLang="zh-CN" sz="2000" dirty="0">
                <a:latin typeface="宋体" panose="02010600030101010101" pitchFamily="2" charset="-122"/>
                <a:ea typeface="宋体" panose="02010600030101010101" pitchFamily="2" charset="-122"/>
              </a:rPr>
              <a:t>64 × 64 × 3</a:t>
            </a:r>
            <a:r>
              <a:rPr lang="zh-CN" altLang="en-US" sz="2000" dirty="0">
                <a:latin typeface="宋体" panose="02010600030101010101" pitchFamily="2" charset="-122"/>
                <a:ea typeface="宋体" panose="02010600030101010101" pitchFamily="2" charset="-122"/>
              </a:rPr>
              <a:t>。为了训练更高分辨率的合成模型，输入被调整为 </a:t>
            </a:r>
            <a:r>
              <a:rPr lang="en-US" altLang="zh-CN" sz="2000" dirty="0">
                <a:latin typeface="宋体" panose="02010600030101010101" pitchFamily="2" charset="-122"/>
                <a:ea typeface="宋体" panose="02010600030101010101" pitchFamily="2" charset="-122"/>
              </a:rPr>
              <a:t>512 × 512</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f = 8</a:t>
            </a:r>
            <a:r>
              <a:rPr lang="zh-CN" altLang="en-US" sz="2000" dirty="0">
                <a:latin typeface="宋体" panose="02010600030101010101" pitchFamily="2" charset="-122"/>
                <a:ea typeface="宋体" panose="02010600030101010101" pitchFamily="2" charset="-122"/>
              </a:rPr>
              <a:t>，以保持相同大小的潜在空间。</a:t>
            </a:r>
          </a:p>
          <a:p>
            <a:pPr marL="342900" indent="457200">
              <a:spcBef>
                <a:spcPts val="200"/>
              </a:spcBef>
              <a:spcAft>
                <a:spcPts val="300"/>
              </a:spcAft>
            </a:pPr>
            <a:r>
              <a:rPr lang="zh-CN" altLang="en-US" sz="2000" dirty="0">
                <a:latin typeface="宋体" panose="02010600030101010101" pitchFamily="2" charset="-122"/>
                <a:ea typeface="宋体" panose="02010600030101010101" pitchFamily="2" charset="-122"/>
              </a:rPr>
              <a:t>对于训练和推理过程，去噪步骤 </a:t>
            </a:r>
            <a:r>
              <a:rPr lang="en-US" altLang="zh-CN" sz="2000" dirty="0">
                <a:latin typeface="宋体" panose="02010600030101010101" pitchFamily="2" charset="-122"/>
                <a:ea typeface="宋体" panose="02010600030101010101" pitchFamily="2" charset="-122"/>
              </a:rPr>
              <a:t>T </a:t>
            </a:r>
            <a:r>
              <a:rPr lang="zh-CN" altLang="en-US" sz="2000" dirty="0">
                <a:latin typeface="宋体" panose="02010600030101010101" pitchFamily="2" charset="-122"/>
                <a:ea typeface="宋体" panose="02010600030101010101" pitchFamily="2" charset="-122"/>
              </a:rPr>
              <a:t>的长度都设置为 </a:t>
            </a:r>
            <a:r>
              <a:rPr lang="en-US" altLang="zh-CN" sz="2000" dirty="0">
                <a:latin typeface="宋体" panose="02010600030101010101" pitchFamily="2" charset="-122"/>
                <a:ea typeface="宋体" panose="02010600030101010101" pitchFamily="2" charset="-122"/>
              </a:rPr>
              <a:t>200</a:t>
            </a:r>
            <a:r>
              <a:rPr lang="zh-CN" altLang="en-US" sz="2000" dirty="0">
                <a:latin typeface="宋体" panose="02010600030101010101" pitchFamily="2" charset="-122"/>
                <a:ea typeface="宋体" panose="02010600030101010101" pitchFamily="2" charset="-122"/>
              </a:rPr>
              <a:t>。特征维度是</a:t>
            </a:r>
            <a:r>
              <a:rPr lang="en-US" altLang="zh-CN" sz="2000" dirty="0">
                <a:latin typeface="宋体" panose="02010600030101010101" pitchFamily="2" charset="-122"/>
                <a:ea typeface="宋体" panose="02010600030101010101" pitchFamily="2" charset="-122"/>
              </a:rPr>
              <a:t>D</a:t>
            </a:r>
            <a:r>
              <a:rPr lang="en-US" altLang="zh-CN" sz="2000" baseline="-25000" dirty="0">
                <a:latin typeface="宋体" panose="02010600030101010101" pitchFamily="2" charset="-122"/>
                <a:ea typeface="宋体" panose="02010600030101010101" pitchFamily="2" charset="-122"/>
              </a:rPr>
              <a:t>A</a:t>
            </a:r>
            <a:r>
              <a:rPr lang="en-US" altLang="zh-CN" sz="2000" dirty="0">
                <a:latin typeface="宋体" panose="02010600030101010101" pitchFamily="2" charset="-122"/>
                <a:ea typeface="宋体" panose="02010600030101010101" pitchFamily="2" charset="-122"/>
              </a:rPr>
              <a:t> = D</a:t>
            </a:r>
            <a:r>
              <a:rPr lang="en-US" altLang="zh-CN" sz="2000" baseline="-25000" dirty="0">
                <a:latin typeface="宋体" panose="02010600030101010101" pitchFamily="2" charset="-122"/>
                <a:ea typeface="宋体" panose="02010600030101010101" pitchFamily="2" charset="-122"/>
              </a:rPr>
              <a:t>L</a:t>
            </a:r>
            <a:r>
              <a:rPr lang="en-US" altLang="zh-CN" sz="2000" dirty="0">
                <a:latin typeface="宋体" panose="02010600030101010101" pitchFamily="2" charset="-122"/>
                <a:ea typeface="宋体" panose="02010600030101010101" pitchFamily="2" charset="-122"/>
              </a:rPr>
              <a:t> = 64</a:t>
            </a:r>
            <a:r>
              <a:rPr lang="zh-CN" altLang="en-US" sz="2000" dirty="0">
                <a:latin typeface="宋体" panose="02010600030101010101" pitchFamily="2" charset="-122"/>
                <a:ea typeface="宋体" panose="02010600030101010101" pitchFamily="2" charset="-122"/>
              </a:rPr>
              <a:t>。我们的模型在</a:t>
            </a:r>
            <a:r>
              <a:rPr lang="en-US" altLang="zh-CN" sz="2000" dirty="0">
                <a:latin typeface="宋体" panose="02010600030101010101" pitchFamily="2" charset="-122"/>
                <a:ea typeface="宋体" panose="02010600030101010101" pitchFamily="2" charset="-122"/>
              </a:rPr>
              <a:t>8</a:t>
            </a:r>
            <a:r>
              <a:rPr lang="zh-CN" altLang="en-US" sz="2000" dirty="0">
                <a:latin typeface="宋体" panose="02010600030101010101" pitchFamily="2" charset="-122"/>
                <a:ea typeface="宋体" panose="02010600030101010101" pitchFamily="2" charset="-122"/>
              </a:rPr>
              <a:t>个</a:t>
            </a:r>
            <a:r>
              <a:rPr lang="en-US" altLang="zh-CN" sz="2000" dirty="0">
                <a:latin typeface="宋体" panose="02010600030101010101" pitchFamily="2" charset="-122"/>
                <a:ea typeface="宋体" panose="02010600030101010101" pitchFamily="2" charset="-122"/>
              </a:rPr>
              <a:t>NVIDIA 3090 GPU</a:t>
            </a:r>
            <a:r>
              <a:rPr lang="zh-CN" altLang="en-US" sz="2000" dirty="0">
                <a:latin typeface="宋体" panose="02010600030101010101" pitchFamily="2" charset="-122"/>
                <a:ea typeface="宋体" panose="02010600030101010101" pitchFamily="2" charset="-122"/>
              </a:rPr>
              <a:t>上训练大约需要</a:t>
            </a:r>
            <a:r>
              <a:rPr lang="en-US" altLang="zh-CN" sz="2000" dirty="0">
                <a:latin typeface="宋体" panose="02010600030101010101" pitchFamily="2" charset="-122"/>
                <a:ea typeface="宋体" panose="02010600030101010101" pitchFamily="2" charset="-122"/>
              </a:rPr>
              <a:t>15</a:t>
            </a:r>
            <a:r>
              <a:rPr lang="zh-CN" altLang="en-US" sz="2000" dirty="0">
                <a:latin typeface="宋体" panose="02010600030101010101" pitchFamily="2" charset="-122"/>
                <a:ea typeface="宋体" panose="02010600030101010101" pitchFamily="2" charset="-122"/>
              </a:rPr>
              <a:t>个小时</a:t>
            </a:r>
          </a:p>
          <a:p>
            <a:pPr marL="342900">
              <a:lnSpc>
                <a:spcPct val="110000"/>
              </a:lnSpc>
              <a:spcBef>
                <a:spcPts val="200"/>
              </a:spcBef>
              <a:spcAft>
                <a:spcPts val="300"/>
              </a:spcAft>
            </a:pPr>
            <a:endParaRPr lang="zh-CN" altLang="en-US" sz="2400" b="1" dirty="0">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655106" y="336201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1BCCED64-C37F-6836-370E-51AE4FC091DB}"/>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Shen S, Zhao W, Meng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DiffTalk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Crafting Diffusion Models for Generalized Audio-Driven Portraits Animation[C]// Proceedings of the IEEE/CVF Conference on Computer Vision and Pattern Recognition. 2023: 1982-1991.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90A426A-0943-0772-20DF-070B49D708AD}"/>
              </a:ext>
            </a:extLst>
          </p:cNvPr>
          <p:cNvPicPr>
            <a:picLocks noChangeAspect="1"/>
          </p:cNvPicPr>
          <p:nvPr/>
        </p:nvPicPr>
        <p:blipFill>
          <a:blip r:embed="rId5"/>
          <a:stretch>
            <a:fillRect/>
          </a:stretch>
        </p:blipFill>
        <p:spPr>
          <a:xfrm>
            <a:off x="6758934" y="1056626"/>
            <a:ext cx="4559903" cy="4295309"/>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381504" y="406131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92494FB-52CF-0815-0E1F-8C9FBEDF5478}"/>
              </a:ext>
            </a:extLst>
          </p:cNvPr>
          <p:cNvSpPr txBox="1"/>
          <p:nvPr/>
        </p:nvSpPr>
        <p:spPr>
          <a:xfrm>
            <a:off x="483244" y="1712615"/>
            <a:ext cx="9872394"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Effect of the Smooth Audio</a:t>
            </a:r>
            <a:endParaRPr lang="zh-CN" altLang="zh-CN" sz="2400" b="1" kern="100" dirty="0">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BA35C35F-654F-D921-5BE9-E99727CC9EDA}"/>
              </a:ext>
            </a:extLst>
          </p:cNvPr>
          <p:cNvPicPr>
            <a:picLocks noChangeAspect="1"/>
          </p:cNvPicPr>
          <p:nvPr/>
        </p:nvPicPr>
        <p:blipFill>
          <a:blip r:embed="rId6"/>
          <a:stretch>
            <a:fillRect/>
          </a:stretch>
        </p:blipFill>
        <p:spPr>
          <a:xfrm>
            <a:off x="621195" y="2485031"/>
            <a:ext cx="5687183" cy="2632245"/>
          </a:xfrm>
          <a:prstGeom prst="rect">
            <a:avLst/>
          </a:prstGeom>
        </p:spPr>
      </p:pic>
      <p:sp>
        <p:nvSpPr>
          <p:cNvPr id="12" name="文本框 11">
            <a:extLst>
              <a:ext uri="{FF2B5EF4-FFF2-40B4-BE49-F238E27FC236}">
                <a16:creationId xmlns:a16="http://schemas.microsoft.com/office/drawing/2014/main" id="{2FEF9CD6-C93B-64A3-5024-05AC3B208AFC}"/>
              </a:ext>
            </a:extLst>
          </p:cNvPr>
          <p:cNvSpPr txBox="1"/>
          <p:nvPr/>
        </p:nvSpPr>
        <p:spPr>
          <a:xfrm>
            <a:off x="6637817" y="5528187"/>
            <a:ext cx="5210064" cy="646331"/>
          </a:xfrm>
          <a:prstGeom prst="rect">
            <a:avLst/>
          </a:prstGeom>
          <a:noFill/>
        </p:spPr>
        <p:txBody>
          <a:bodyPr wrap="square">
            <a:spAutoFit/>
          </a:bodyPr>
          <a:lstStyle/>
          <a:p>
            <a:pPr algn="ctr"/>
            <a:r>
              <a:rPr lang="zh-CN" altLang="en-US" sz="1800" kern="100" dirty="0">
                <a:effectLst/>
                <a:latin typeface="等线" panose="02010600030101010101" pitchFamily="2" charset="-122"/>
                <a:ea typeface="微软雅黑" panose="020B0503020204020204" pitchFamily="34" charset="-122"/>
                <a:cs typeface="Times New Roman" panose="02020603050405020304" pitchFamily="18" charset="0"/>
              </a:rPr>
              <a:t>该热图</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展示了相邻帧之间的差异，即越亮的地方代表帧间抖动越厉害</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69A2EF81-F563-4903-A3E5-E09F172A8EB5}"/>
              </a:ext>
            </a:extLst>
          </p:cNvPr>
          <p:cNvSpPr txBox="1"/>
          <p:nvPr/>
        </p:nvSpPr>
        <p:spPr>
          <a:xfrm>
            <a:off x="762620" y="5266165"/>
            <a:ext cx="6181926" cy="646331"/>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w/o</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dirty="0">
                <a:effectLst/>
                <a:ea typeface="微软雅黑" panose="020B0503020204020204" pitchFamily="34" charset="-122"/>
                <a:cs typeface="Times New Roman" panose="02020603050405020304" pitchFamily="18" charset="0"/>
              </a:rPr>
              <a:t>表示模型</a:t>
            </a:r>
            <a:r>
              <a:rPr lang="zh-CN" altLang="en-US" sz="1800" dirty="0">
                <a:effectLst/>
                <a:ea typeface="微软雅黑" panose="020B0503020204020204" pitchFamily="34" charset="-122"/>
                <a:cs typeface="Times New Roman" panose="02020603050405020304" pitchFamily="18" charset="0"/>
              </a:rPr>
              <a:t>直接</a:t>
            </a:r>
            <a:r>
              <a:rPr lang="zh-CN" altLang="zh-CN" sz="1800" dirty="0">
                <a:effectLst/>
                <a:ea typeface="微软雅黑" panose="020B0503020204020204" pitchFamily="34" charset="-122"/>
                <a:cs typeface="Times New Roman" panose="02020603050405020304" pitchFamily="18" charset="0"/>
              </a:rPr>
              <a:t>使用音频特征训练模型</a:t>
            </a:r>
            <a:endParaRPr lang="en-US" altLang="zh-CN" sz="1800" dirty="0">
              <a:effectLst/>
              <a:ea typeface="微软雅黑" panose="020B0503020204020204" pitchFamily="34" charset="-122"/>
              <a:cs typeface="Times New Roman" panose="02020603050405020304" pitchFamily="18" charset="0"/>
            </a:endParaRPr>
          </a:p>
          <a:p>
            <a:r>
              <a:rPr lang="en-US" altLang="zh-CN" sz="1800" dirty="0">
                <a:effectLst/>
                <a:latin typeface="微软雅黑" panose="020B0503020204020204" pitchFamily="34" charset="-122"/>
                <a:cs typeface="Times New Roman" panose="02020603050405020304" pitchFamily="18" charset="0"/>
              </a:rPr>
              <a:t>w</a:t>
            </a:r>
            <a:r>
              <a:rPr lang="zh-CN" altLang="zh-CN" sz="1800" dirty="0">
                <a:effectLst/>
                <a:ea typeface="微软雅黑" panose="020B0503020204020204" pitchFamily="34" charset="-122"/>
                <a:cs typeface="Times New Roman" panose="02020603050405020304" pitchFamily="18" charset="0"/>
              </a:rPr>
              <a:t>：</a:t>
            </a:r>
            <a:r>
              <a:rPr lang="en-US" altLang="zh-CN" sz="1800" dirty="0">
                <a:effectLst/>
                <a:ea typeface="微软雅黑" panose="020B0503020204020204" pitchFamily="34" charset="-122"/>
                <a:cs typeface="Times New Roman" panose="02020603050405020304" pitchFamily="18" charset="0"/>
              </a:rPr>
              <a:t>    </a:t>
            </a:r>
            <a:r>
              <a:rPr lang="zh-CN" altLang="zh-CN" sz="1800" dirty="0">
                <a:effectLst/>
                <a:ea typeface="微软雅黑" panose="020B0503020204020204" pitchFamily="34" charset="-122"/>
                <a:cs typeface="Times New Roman" panose="02020603050405020304" pitchFamily="18" charset="0"/>
              </a:rPr>
              <a:t>表示模型使用时间过滤后</a:t>
            </a:r>
            <a:r>
              <a:rPr lang="zh-CN" altLang="en-US" sz="1800" dirty="0">
                <a:effectLst/>
                <a:ea typeface="微软雅黑" panose="020B0503020204020204" pitchFamily="34" charset="-122"/>
                <a:cs typeface="Times New Roman" panose="02020603050405020304" pitchFamily="18" charset="0"/>
              </a:rPr>
              <a:t>的</a:t>
            </a:r>
            <a:r>
              <a:rPr lang="zh-CN" altLang="zh-CN" sz="1800" dirty="0">
                <a:effectLst/>
                <a:ea typeface="微软雅黑" panose="020B0503020204020204" pitchFamily="34" charset="-122"/>
                <a:cs typeface="Times New Roman" panose="02020603050405020304" pitchFamily="18" charset="0"/>
              </a:rPr>
              <a:t>音频特征训练模型</a:t>
            </a:r>
            <a:endParaRPr lang="en-US" altLang="zh-CN" sz="1800" dirty="0">
              <a:effectLst/>
              <a:ea typeface="微软雅黑" panose="020B0503020204020204" pitchFamily="34" charset="-122"/>
              <a:cs typeface="Times New Roman" panose="02020603050405020304" pitchFamily="18" charset="0"/>
            </a:endParaRPr>
          </a:p>
        </p:txBody>
      </p:sp>
      <p:sp>
        <p:nvSpPr>
          <p:cNvPr id="16" name="矩形 15">
            <a:extLst>
              <a:ext uri="{FF2B5EF4-FFF2-40B4-BE49-F238E27FC236}">
                <a16:creationId xmlns:a16="http://schemas.microsoft.com/office/drawing/2014/main" id="{8B5ED0C0-9304-4DCB-93CA-2A5D7D059D91}"/>
              </a:ext>
            </a:extLst>
          </p:cNvPr>
          <p:cNvSpPr/>
          <p:nvPr/>
        </p:nvSpPr>
        <p:spPr>
          <a:xfrm>
            <a:off x="7747927" y="3332198"/>
            <a:ext cx="431324" cy="121398"/>
          </a:xfrm>
          <a:prstGeom prst="rect">
            <a:avLst/>
          </a:prstGeom>
          <a:noFill/>
          <a:ln>
            <a:solidFill>
              <a:srgbClr val="FE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E96795B6-8927-C4A9-A5CC-842D9D756F06}"/>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Shen S, Zhao W, Meng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DiffTalk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Crafting Diffusion Models for Generalized Audio-Driven Portraits Animation[C]// Proceedings of the IEEE/CVF Conference on Computer Vision and Pattern Recognition. 2023: 1982-1991.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05930762"/>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377934" y="38544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92494FB-52CF-0815-0E1F-8C9FBEDF5478}"/>
              </a:ext>
            </a:extLst>
          </p:cNvPr>
          <p:cNvSpPr txBox="1"/>
          <p:nvPr/>
        </p:nvSpPr>
        <p:spPr>
          <a:xfrm>
            <a:off x="483244" y="1712615"/>
            <a:ext cx="9872394"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Design of the Conditions</a:t>
            </a:r>
            <a:endParaRPr lang="zh-CN" altLang="zh-CN" sz="2400" b="1" kern="100" dirty="0">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1C2A0BE6-EED9-8B34-23E6-BBF489BE34AE}"/>
              </a:ext>
            </a:extLst>
          </p:cNvPr>
          <p:cNvPicPr>
            <a:picLocks noChangeAspect="1"/>
          </p:cNvPicPr>
          <p:nvPr/>
        </p:nvPicPr>
        <p:blipFill>
          <a:blip r:embed="rId5"/>
          <a:stretch>
            <a:fillRect/>
          </a:stretch>
        </p:blipFill>
        <p:spPr>
          <a:xfrm>
            <a:off x="1079525" y="2393808"/>
            <a:ext cx="9276113" cy="3022052"/>
          </a:xfrm>
          <a:prstGeom prst="rect">
            <a:avLst/>
          </a:prstGeom>
        </p:spPr>
      </p:pic>
      <p:sp>
        <p:nvSpPr>
          <p:cNvPr id="11" name="文本框 10">
            <a:extLst>
              <a:ext uri="{FF2B5EF4-FFF2-40B4-BE49-F238E27FC236}">
                <a16:creationId xmlns:a16="http://schemas.microsoft.com/office/drawing/2014/main" id="{40B22202-50BC-12D9-A843-603C0214BF07}"/>
              </a:ext>
            </a:extLst>
          </p:cNvPr>
          <p:cNvSpPr txBox="1"/>
          <p:nvPr/>
        </p:nvSpPr>
        <p:spPr>
          <a:xfrm>
            <a:off x="1702802" y="5668932"/>
            <a:ext cx="8652836" cy="369332"/>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：音频；</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Landmark</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R</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：随机参考图像；</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：遮蔽的真实数据的图像</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dirty="0">
              <a:effectLst/>
              <a:ea typeface="微软雅黑" panose="020B0503020204020204" pitchFamily="34" charset="-122"/>
              <a:cs typeface="Times New Roman" panose="02020603050405020304" pitchFamily="18" charset="0"/>
            </a:endParaRPr>
          </a:p>
        </p:txBody>
      </p:sp>
      <p:sp>
        <p:nvSpPr>
          <p:cNvPr id="13" name="文本框 12">
            <a:extLst>
              <a:ext uri="{FF2B5EF4-FFF2-40B4-BE49-F238E27FC236}">
                <a16:creationId xmlns:a16="http://schemas.microsoft.com/office/drawing/2014/main" id="{8FF3FA61-3EAC-0488-71D0-1AF3E582C339}"/>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Shen S, Zhao W, Meng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DiffTalk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Crafting Diffusion Models for Generalized Audio-Driven Portraits Animation[C]// Proceedings of the IEEE/CVF Conference on Computer Vision and Pattern Recognition. 2023: 1982-1991.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582339646"/>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0888328" y="377348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92494FB-52CF-0815-0E1F-8C9FBEDF5478}"/>
              </a:ext>
            </a:extLst>
          </p:cNvPr>
          <p:cNvSpPr txBox="1"/>
          <p:nvPr/>
        </p:nvSpPr>
        <p:spPr>
          <a:xfrm>
            <a:off x="483244" y="1712615"/>
            <a:ext cx="9872394"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Impact of the Progressive Inference</a:t>
            </a:r>
            <a:endParaRPr lang="zh-CN" altLang="zh-CN" sz="2400" b="1"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40B22202-50BC-12D9-A843-603C0214BF07}"/>
              </a:ext>
            </a:extLst>
          </p:cNvPr>
          <p:cNvSpPr txBox="1"/>
          <p:nvPr/>
        </p:nvSpPr>
        <p:spPr>
          <a:xfrm>
            <a:off x="2016170" y="5590941"/>
            <a:ext cx="8652836" cy="369332"/>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【w/o</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：表示采用随机参考图像作为条件；</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w</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：表示参考是前一帧的生成结果</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dirty="0">
              <a:effectLst/>
              <a:ea typeface="微软雅黑" panose="020B0503020204020204" pitchFamily="34" charset="-122"/>
              <a:cs typeface="Times New Roman" panose="02020603050405020304" pitchFamily="18" charset="0"/>
            </a:endParaRPr>
          </a:p>
        </p:txBody>
      </p:sp>
      <p:pic>
        <p:nvPicPr>
          <p:cNvPr id="8" name="图片 7">
            <a:extLst>
              <a:ext uri="{FF2B5EF4-FFF2-40B4-BE49-F238E27FC236}">
                <a16:creationId xmlns:a16="http://schemas.microsoft.com/office/drawing/2014/main" id="{5EBC3E08-8740-AD35-B163-7D0D93905E02}"/>
              </a:ext>
            </a:extLst>
          </p:cNvPr>
          <p:cNvPicPr>
            <a:picLocks noChangeAspect="1"/>
          </p:cNvPicPr>
          <p:nvPr/>
        </p:nvPicPr>
        <p:blipFill>
          <a:blip r:embed="rId5"/>
          <a:stretch>
            <a:fillRect/>
          </a:stretch>
        </p:blipFill>
        <p:spPr>
          <a:xfrm>
            <a:off x="2384655" y="2263438"/>
            <a:ext cx="7057646" cy="3113317"/>
          </a:xfrm>
          <a:prstGeom prst="rect">
            <a:avLst/>
          </a:prstGeom>
        </p:spPr>
      </p:pic>
      <p:sp>
        <p:nvSpPr>
          <p:cNvPr id="9" name="文本框 8">
            <a:extLst>
              <a:ext uri="{FF2B5EF4-FFF2-40B4-BE49-F238E27FC236}">
                <a16:creationId xmlns:a16="http://schemas.microsoft.com/office/drawing/2014/main" id="{D7BB6C27-85D3-1F14-4319-BF876A6216BB}"/>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Shen S, Zhao W, Meng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DiffTalk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Crafting Diffusion Models for Generalized Audio-Driven Portraits Animation[C]// Proceedings of the IEEE/CVF Conference on Computer Vision and Pattern Recognition. 2023: 1982-1991.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83719676"/>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AA1C825-D27D-767A-4F82-79DC64B3D133}"/>
              </a:ext>
            </a:extLst>
          </p:cNvPr>
          <p:cNvPicPr>
            <a:picLocks noChangeAspect="1"/>
          </p:cNvPicPr>
          <p:nvPr/>
        </p:nvPicPr>
        <p:blipFill>
          <a:blip r:embed="rId5"/>
          <a:stretch>
            <a:fillRect/>
          </a:stretch>
        </p:blipFill>
        <p:spPr>
          <a:xfrm>
            <a:off x="690373" y="2260573"/>
            <a:ext cx="10830938" cy="3372475"/>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en-US" altLang="zh-CN" sz="2800" b="1" dirty="0">
                <a:solidFill>
                  <a:prstClr val="black"/>
                </a:solidFill>
                <a:latin typeface="微软雅黑" panose="020B0503020204020204" charset="-122"/>
                <a:ea typeface="微软雅黑" panose="020B0503020204020204" charset="-122"/>
              </a:rPr>
              <a:t>Method Comparison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406760" y="394681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66F1B28A-B164-19C5-3051-D6DFEBBA3B52}"/>
              </a:ext>
            </a:extLst>
          </p:cNvPr>
          <p:cNvSpPr txBox="1"/>
          <p:nvPr/>
        </p:nvSpPr>
        <p:spPr>
          <a:xfrm>
            <a:off x="881069" y="1774561"/>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指标评估</a:t>
            </a:r>
          </a:p>
        </p:txBody>
      </p:sp>
      <p:sp>
        <p:nvSpPr>
          <p:cNvPr id="2" name="文本框 1">
            <a:extLst>
              <a:ext uri="{FF2B5EF4-FFF2-40B4-BE49-F238E27FC236}">
                <a16:creationId xmlns:a16="http://schemas.microsoft.com/office/drawing/2014/main" id="{66E60746-9282-B3D9-ECDA-48CBAD3E7B89}"/>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Shen S, Zhao W, Meng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DiffTalk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Crafting Diffusion Models for Generalized Audio-Driven Portraits Animation[C]// Proceedings of the IEEE/CVF Conference on Computer Vision and Pattern Recognition. 2023: 1982-1991.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0402089"/>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50D51EEA-DB14-F41A-5D0E-B7F1B6326E5D}"/>
              </a:ext>
            </a:extLst>
          </p:cNvPr>
          <p:cNvPicPr>
            <a:picLocks noChangeAspect="1"/>
          </p:cNvPicPr>
          <p:nvPr/>
        </p:nvPicPr>
        <p:blipFill>
          <a:blip r:embed="rId5"/>
          <a:stretch>
            <a:fillRect/>
          </a:stretch>
        </p:blipFill>
        <p:spPr>
          <a:xfrm>
            <a:off x="2792643" y="1461831"/>
            <a:ext cx="6771304" cy="4637219"/>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en-US" altLang="zh-CN" sz="2800" b="1" dirty="0">
                <a:solidFill>
                  <a:prstClr val="black"/>
                </a:solidFill>
                <a:latin typeface="微软雅黑" panose="020B0503020204020204" charset="-122"/>
                <a:ea typeface="微软雅黑" panose="020B0503020204020204" charset="-122"/>
              </a:rPr>
              <a:t>Method Comparison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0600786" y="355013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66F1B28A-B164-19C5-3051-D6DFEBBA3B52}"/>
              </a:ext>
            </a:extLst>
          </p:cNvPr>
          <p:cNvSpPr txBox="1"/>
          <p:nvPr/>
        </p:nvSpPr>
        <p:spPr>
          <a:xfrm>
            <a:off x="861401" y="1628127"/>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关键帧比较</a:t>
            </a:r>
          </a:p>
        </p:txBody>
      </p:sp>
      <p:sp>
        <p:nvSpPr>
          <p:cNvPr id="6" name="文本框 5">
            <a:extLst>
              <a:ext uri="{FF2B5EF4-FFF2-40B4-BE49-F238E27FC236}">
                <a16:creationId xmlns:a16="http://schemas.microsoft.com/office/drawing/2014/main" id="{4CE9130A-1DC1-2284-65AE-497DC8E9DDA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Zhua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Y,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Zhanga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Liub</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Q, et al. Audio-Driven Talking Head Video Generation with Diffusion Model[C]//ICASSP 2023-2023 IEEE International Conference on Acoustics, Speech and Signal Processing (ICASSP). IEEE, 2023: 1-5.</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12374795"/>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en-US" altLang="zh-CN" sz="2800" b="1" dirty="0">
                <a:solidFill>
                  <a:prstClr val="black"/>
                </a:solidFill>
                <a:latin typeface="微软雅黑" panose="020B0503020204020204" charset="-122"/>
                <a:ea typeface="微软雅黑" panose="020B0503020204020204" charset="-122"/>
              </a:rPr>
              <a:t>Expand to Higher Resolution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CAD7B2A6-2279-2EB5-7A70-5835BDF0B115}"/>
              </a:ext>
            </a:extLst>
          </p:cNvPr>
          <p:cNvPicPr>
            <a:picLocks noChangeAspect="1"/>
          </p:cNvPicPr>
          <p:nvPr/>
        </p:nvPicPr>
        <p:blipFill>
          <a:blip r:embed="rId5"/>
          <a:stretch>
            <a:fillRect/>
          </a:stretch>
        </p:blipFill>
        <p:spPr>
          <a:xfrm>
            <a:off x="1765989" y="2542982"/>
            <a:ext cx="8660022" cy="2648261"/>
          </a:xfrm>
          <a:prstGeom prst="rect">
            <a:avLst/>
          </a:prstGeom>
        </p:spPr>
      </p:pic>
      <p:sp>
        <p:nvSpPr>
          <p:cNvPr id="8" name="文本框 7">
            <a:extLst>
              <a:ext uri="{FF2B5EF4-FFF2-40B4-BE49-F238E27FC236}">
                <a16:creationId xmlns:a16="http://schemas.microsoft.com/office/drawing/2014/main" id="{A69DC5B9-2AFE-52A8-59ED-59A22B7BFAA9}"/>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Shen S, Zhao W, Meng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DiffTalk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Crafting Diffusion Models for Generalized Audio-Driven Portraits Animation[C]// Proceedings of the IEEE/CVF Conference on Computer Vision and Pattern Recognition. 2023: 1982-1991.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78476889"/>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1116689" y="1251217"/>
            <a:ext cx="9987482" cy="476669"/>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提出了一种基于精心设计的条件扩散模型的广义高保真说话头合成方法</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1116689" y="1842466"/>
            <a:ext cx="9987482" cy="136306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除音频信号条件驱动嘴唇运动外，还将参考图像作为驱动因子来建模个性化外观，这使得学习模型能够轻松地跨不同身份进行泛化，而不需要任何进一步的微调</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1116689" y="3320111"/>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该模型可以方便地定制为更高分辨率的合成，而额外的计算成本可以忽略不计。</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1116689" y="4354558"/>
            <a:ext cx="9987482" cy="1806264"/>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与大多数基于 </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GAN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的方法相比，需要更多的时间来合成帧。在驱动具有更具挑战性的跨身份音频的肖像时，合成视频的音频唇同步在自驱动设置下略逊于视频。在推理过程中，网络对 </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z</a:t>
            </a:r>
            <a:r>
              <a:rPr lang="en-US" altLang="zh-CN" sz="2400" kern="100" baseline="-25000" dirty="0" err="1">
                <a:latin typeface="宋体" panose="02010600030101010101" pitchFamily="2" charset="-122"/>
                <a:ea typeface="宋体" panose="02010600030101010101" pitchFamily="2" charset="-122"/>
                <a:cs typeface="Times New Roman" panose="02020603050405020304" pitchFamily="18" charset="0"/>
              </a:rPr>
              <a:t>T</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中的掩码形状也很敏感，其中掩码需要完全覆盖嘴部区域，其形状无法泄漏任何唇形信息。</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dirty="0">
                <a:solidFill>
                  <a:prstClr val="black"/>
                </a:solidFill>
                <a:latin typeface="宋体" panose="02010600030101010101" pitchFamily="2" charset="-122"/>
                <a:ea typeface="宋体" panose="02010600030101010101" pitchFamily="2" charset="-122"/>
              </a:rPr>
              <a:t>2023.12.15</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1225683" y="975135"/>
            <a:ext cx="9922214" cy="2322752"/>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微软雅黑" panose="020B0503020204020204" pitchFamily="34" charset="-122"/>
                <a:ea typeface="微软雅黑" panose="020B0503020204020204" pitchFamily="34" charset="-122"/>
              </a:rPr>
              <a:t>过去的工作：</a:t>
            </a:r>
            <a:endParaRPr lang="en-US" altLang="zh-CN" sz="3200" dirty="0">
              <a:latin typeface="微软雅黑" panose="020B0503020204020204" pitchFamily="34" charset="-122"/>
              <a:ea typeface="微软雅黑" panose="020B0503020204020204" pitchFamily="34" charset="-122"/>
            </a:endParaRPr>
          </a:p>
          <a:p>
            <a:pPr indent="457200">
              <a:lnSpc>
                <a:spcPct val="120000"/>
              </a:lnSpc>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在现有的主流</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talking-head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生成方法中，基于 </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2D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的方法通常依赖于</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GAN (Generative Adversarial Networks)</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进行音频到嘴唇映射，这类方法的大多数在模型泛化方面表现出色。而基于 </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的方法在合成更高质量的</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talking-head video</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方面表现更好。</a:t>
            </a:r>
            <a:endParaRPr lang="zh-CN" altLang="en-US" dirty="0"/>
          </a:p>
        </p:txBody>
      </p:sp>
      <p:sp>
        <p:nvSpPr>
          <p:cNvPr id="6" name="文本框 5">
            <a:extLst>
              <a:ext uri="{FF2B5EF4-FFF2-40B4-BE49-F238E27FC236}">
                <a16:creationId xmlns:a16="http://schemas.microsoft.com/office/drawing/2014/main" id="{222D38D4-C06B-FE15-F07E-378E0EFE03FD}"/>
              </a:ext>
            </a:extLst>
          </p:cNvPr>
          <p:cNvSpPr txBox="1"/>
          <p:nvPr/>
        </p:nvSpPr>
        <p:spPr>
          <a:xfrm>
            <a:off x="1225683" y="3393222"/>
            <a:ext cx="10204317" cy="2463816"/>
          </a:xfrm>
          <a:prstGeom prst="rect">
            <a:avLst/>
          </a:prstGeom>
          <a:noFill/>
        </p:spPr>
        <p:txBody>
          <a:bodyPr wrap="square" rtlCol="0">
            <a:spAutoFit/>
          </a:bodyPr>
          <a:lstStyle/>
          <a:p>
            <a:pPr marL="285750" indent="-285750">
              <a:spcBef>
                <a:spcPts val="0"/>
              </a:spcBef>
              <a:spcAft>
                <a:spcPts val="0"/>
              </a:spcAft>
              <a:buClrTx/>
              <a:buSzPts val="3200"/>
              <a:buFont typeface="Wingdings" panose="05000000000000000000" pitchFamily="2" charset="2"/>
              <a:buChar char="u"/>
            </a:pPr>
            <a:r>
              <a:rPr lang="zh-CN" altLang="zh-CN" sz="3200" dirty="0">
                <a:latin typeface="微软雅黑" panose="020B0503020204020204" pitchFamily="34" charset="-122"/>
                <a:ea typeface="微软雅黑" panose="020B0503020204020204" pitchFamily="34" charset="-122"/>
              </a:rPr>
              <a:t>存在的问题：</a:t>
            </a:r>
          </a:p>
          <a:p>
            <a:pPr marL="800100" lvl="1" indent="-342900">
              <a:lnSpc>
                <a:spcPct val="120000"/>
              </a:lnSpc>
              <a:spcBef>
                <a:spcPts val="300"/>
              </a:spcBef>
              <a:spcAft>
                <a:spcPts val="500"/>
              </a:spcAft>
              <a:buFont typeface="Wingdings" panose="05000000000000000000" pitchFamily="2" charset="2"/>
              <a:buChar char="Ø"/>
            </a:pP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基于</a:t>
            </a:r>
            <a:r>
              <a:rPr lang="en-US" altLang="zh-CN" sz="2400" kern="100" dirty="0">
                <a:latin typeface="等线" panose="02010600030101010101" pitchFamily="2" charset="-122"/>
                <a:ea typeface="宋体" panose="02010600030101010101" pitchFamily="2" charset="-122"/>
                <a:cs typeface="Times New Roman" panose="02020603050405020304" pitchFamily="18" charset="0"/>
              </a:rPr>
              <a:t>GAN</a:t>
            </a: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的方法缺乏稳定性，容易出现模式崩溃，且生成的谈话视频图像质量有限，难以扩展到更高的分辨率。</a:t>
            </a:r>
            <a:endParaRPr lang="en-US" altLang="zh-CN" sz="2400" kern="100" dirty="0">
              <a:latin typeface="等线" panose="02010600030101010101" pitchFamily="2" charset="-122"/>
              <a:ea typeface="宋体" panose="02010600030101010101" pitchFamily="2" charset="-122"/>
              <a:cs typeface="Times New Roman" panose="02020603050405020304" pitchFamily="18" charset="0"/>
            </a:endParaRPr>
          </a:p>
          <a:p>
            <a:pPr marL="800100" lvl="1" indent="-342900">
              <a:lnSpc>
                <a:spcPct val="120000"/>
              </a:lnSpc>
              <a:spcBef>
                <a:spcPts val="300"/>
              </a:spcBef>
              <a:spcAft>
                <a:spcPts val="500"/>
              </a:spcAft>
              <a:buFont typeface="Wingdings" panose="05000000000000000000" pitchFamily="2" charset="2"/>
              <a:buChar char="Ø"/>
            </a:pP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基于</a:t>
            </a:r>
            <a:r>
              <a:rPr lang="en-US" altLang="zh-CN" sz="2400" kern="100" dirty="0">
                <a:latin typeface="等线" panose="02010600030101010101" pitchFamily="2" charset="-122"/>
                <a:ea typeface="宋体" panose="02010600030101010101" pitchFamily="2" charset="-122"/>
                <a:cs typeface="Times New Roman" panose="02020603050405020304" pitchFamily="18" charset="0"/>
              </a:rPr>
              <a:t>3D</a:t>
            </a: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的方法高度依赖于特定于身份的训练，因此无法进行跨身份的自然泛化，且资源消耗巨大，对实际应用并不友好。</a:t>
            </a:r>
            <a:endParaRPr lang="en-US" altLang="zh-CN" sz="2400" kern="100" dirty="0">
              <a:latin typeface="等线"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867390" y="1182720"/>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758025" y="2008967"/>
            <a:ext cx="8675950" cy="1667764"/>
          </a:xfrm>
          <a:prstGeom prst="rect">
            <a:avLst/>
          </a:prstGeom>
          <a:noFill/>
        </p:spPr>
        <p:txBody>
          <a:bodyPr wrap="square">
            <a:spAutoFit/>
          </a:bodyPr>
          <a:lstStyle/>
          <a:p>
            <a:pPr marL="514350" indent="-51435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提出了一个用于高质量的</a:t>
            </a:r>
            <a:r>
              <a:rPr lang="en-US" altLang="zh-CN" sz="2400" dirty="0">
                <a:latin typeface="宋体" panose="02010600030101010101" pitchFamily="2" charset="-122"/>
                <a:ea typeface="宋体" panose="02010600030101010101" pitchFamily="2" charset="-122"/>
              </a:rPr>
              <a:t>talking-head</a:t>
            </a:r>
            <a:r>
              <a:rPr lang="zh-CN" altLang="en-US" sz="2400" dirty="0">
                <a:latin typeface="宋体" panose="02010600030101010101" pitchFamily="2" charset="-122"/>
                <a:ea typeface="宋体" panose="02010600030101010101" pitchFamily="2" charset="-122"/>
              </a:rPr>
              <a:t>合成的条件扩散模型，通过引入平滑的音频信号作为条件，将生成过程建模为音频驱动的时序一致的去噪过程。</a:t>
            </a:r>
            <a:endParaRPr lang="en-US" altLang="zh-CN" sz="24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1758025" y="4011606"/>
            <a:ext cx="8456866" cy="166776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为了实现个性化的通用合成，进一步整合了双重参考图像作为条件。这样训练后的模型可以在不需要额外微调的情况下跨不同身份进行泛化。 </a:t>
            </a:r>
            <a:endParaRPr lang="en-US" altLang="zh-CN" sz="2400" dirty="0">
              <a:latin typeface="宋体" panose="02010600030101010101" pitchFamily="2" charset="-122"/>
              <a:ea typeface="宋体" panose="02010600030101010101" pitchFamily="2" charset="-122"/>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867389" y="1182720"/>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200525" y="372207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Shen S, Zhao W, Meng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DiffTalk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Crafting Diffusion Models for Generalized Audio-Driven Portraits Animation[C]// Proceedings of the IEEE/CVF Conference on Computer Vision and Pattern Recognition. 2023: 1982-1991.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2" name="图片 1">
            <a:extLst>
              <a:ext uri="{FF2B5EF4-FFF2-40B4-BE49-F238E27FC236}">
                <a16:creationId xmlns:a16="http://schemas.microsoft.com/office/drawing/2014/main" id="{77B52028-0073-2625-6E32-42D513AFB06B}"/>
              </a:ext>
            </a:extLst>
          </p:cNvPr>
          <p:cNvPicPr>
            <a:picLocks noChangeAspect="1"/>
          </p:cNvPicPr>
          <p:nvPr/>
        </p:nvPicPr>
        <p:blipFill>
          <a:blip r:embed="rId5"/>
          <a:stretch>
            <a:fillRect/>
          </a:stretch>
        </p:blipFill>
        <p:spPr>
          <a:xfrm>
            <a:off x="1381389" y="1950260"/>
            <a:ext cx="9323331" cy="4041977"/>
          </a:xfrm>
          <a:prstGeom prst="rect">
            <a:avLst/>
          </a:prstGeom>
        </p:spPr>
      </p:pic>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Conditional Diffusion Model for Talking Head</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388935" y="483811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558218" y="1790493"/>
            <a:ext cx="1069668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目的：训练一个模型，以生成与音频条件同步的自然目标说话视频，同时保持原始身份信息</a:t>
            </a: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2C98922-3148-05E6-621C-EA41D176635D}"/>
                  </a:ext>
                </a:extLst>
              </p:cNvPr>
              <p:cNvSpPr txBox="1"/>
              <p:nvPr/>
            </p:nvSpPr>
            <p:spPr>
              <a:xfrm>
                <a:off x="1047650" y="2779556"/>
                <a:ext cx="10499210" cy="97462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zh-CN" dirty="0">
                    <a:effectLst/>
                    <a:latin typeface="宋体" panose="02010600030101010101" pitchFamily="2" charset="-122"/>
                    <a:ea typeface="宋体" panose="02010600030101010101" pitchFamily="2" charset="-122"/>
                    <a:cs typeface="Times New Roman" panose="02020603050405020304" pitchFamily="18" charset="0"/>
                  </a:rPr>
                  <a:t>首先</a:t>
                </a:r>
                <a:r>
                  <a:rPr lang="zh-CN" altLang="en-US"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使用训练好的编码器</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E</a:t>
                </a:r>
                <a:r>
                  <a:rPr lang="en-US" altLang="zh-CN" baseline="-25000" dirty="0">
                    <a:effectLst/>
                    <a:latin typeface="宋体" panose="02010600030101010101" pitchFamily="2" charset="-122"/>
                    <a:ea typeface="宋体" panose="02010600030101010101" pitchFamily="2" charset="-122"/>
                    <a:cs typeface="Times New Roman" panose="02020603050405020304" pitchFamily="18" charset="0"/>
                  </a:rPr>
                  <a:t>I</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将输入的面部图片</a:t>
                </a:r>
                <a14:m>
                  <m:oMath xmlns:m="http://schemas.openxmlformats.org/officeDocument/2006/math">
                    <m:r>
                      <a:rPr lang="zh-CN" altLang="zh-CN" i="1">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i="1">
                        <a:effectLst/>
                        <a:latin typeface="Cambria Math" panose="02040503050406030204" pitchFamily="18" charset="0"/>
                        <a:ea typeface="Cambria Math" panose="02040503050406030204" pitchFamily="18" charset="0"/>
                        <a:cs typeface="Times New Roman" panose="02020603050405020304" pitchFamily="18" charset="0"/>
                      </a:rPr>
                      <m:t>𝑥</m:t>
                    </m:r>
                    <m:r>
                      <a:rPr lang="en-US" altLang="zh-CN" i="1">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𝑅</m:t>
                        </m:r>
                      </m:e>
                      <m:sup>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𝐻</m:t>
                        </m:r>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𝑊</m:t>
                        </m:r>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×3</m:t>
                        </m:r>
                      </m:sup>
                    </m:sSup>
                  </m:oMath>
                </a14:m>
                <a:r>
                  <a:rPr lang="en-US" altLang="zh-CN"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编码为潜在空间</a:t>
                </a:r>
                <a14:m>
                  <m:oMath xmlns:m="http://schemas.openxmlformats.org/officeDocument/2006/math">
                    <m:r>
                      <a:rPr lang="zh-CN" altLang="zh-CN"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0</m:t>
                        </m:r>
                      </m:sub>
                    </m:sSub>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𝐸</m:t>
                        </m:r>
                      </m:e>
                      <m:sub>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𝐼</m:t>
                        </m:r>
                      </m:sub>
                    </m:sSub>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𝑥</m:t>
                    </m:r>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𝑅</m:t>
                        </m:r>
                      </m:e>
                      <m:sup>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h</m:t>
                        </m:r>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𝑤</m:t>
                        </m:r>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×3</m:t>
                        </m:r>
                      </m:sup>
                    </m:sSup>
                  </m:oMath>
                </a14:m>
                <a:r>
                  <a:rPr lang="zh-CN" altLang="zh-CN" dirty="0">
                    <a:effectLst/>
                    <a:latin typeface="宋体" panose="02010600030101010101" pitchFamily="2" charset="-122"/>
                    <a:ea typeface="宋体" panose="02010600030101010101" pitchFamily="2" charset="-122"/>
                    <a:cs typeface="Times New Roman" panose="02020603050405020304" pitchFamily="18" charset="0"/>
                  </a:rPr>
                  <a:t>，其中，</a:t>
                </a:r>
                <a14:m>
                  <m:oMath xmlns:m="http://schemas.openxmlformats.org/officeDocument/2006/math">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𝐻</m:t>
                    </m:r>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h</m:t>
                    </m:r>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 = </m:t>
                    </m:r>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𝑊</m:t>
                    </m:r>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𝑤</m:t>
                    </m:r>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 = </m:t>
                    </m:r>
                    <m:r>
                      <a:rPr lang="en-US" altLang="zh-CN" i="1">
                        <a:effectLst/>
                        <a:latin typeface="Cambria Math" panose="02040503050406030204" pitchFamily="18" charset="0"/>
                        <a:ea typeface="微软雅黑" panose="020B0503020204020204" pitchFamily="34" charset="-122"/>
                        <a:cs typeface="Times New Roman" panose="02020603050405020304" pitchFamily="18" charset="0"/>
                      </a:rPr>
                      <m:t>𝑓</m:t>
                    </m:r>
                  </m:oMath>
                </a14:m>
                <a:r>
                  <a:rPr lang="zh-CN" altLang="zh-CN"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H, W</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为原始图像的高度和宽度，</a:t>
                </a:r>
                <a:r>
                  <a:rPr lang="en-US" altLang="zh-CN" dirty="0">
                    <a:effectLst/>
                    <a:latin typeface="宋体" panose="02010600030101010101" pitchFamily="2" charset="-122"/>
                    <a:ea typeface="宋体" panose="02010600030101010101" pitchFamily="2" charset="-122"/>
                    <a:cs typeface="Times New Roman" panose="02020603050405020304" pitchFamily="18" charset="0"/>
                  </a:rPr>
                  <a:t>f</a:t>
                </a:r>
                <a:r>
                  <a:rPr lang="zh-CN" altLang="zh-CN" dirty="0">
                    <a:effectLst/>
                    <a:latin typeface="宋体" panose="02010600030101010101" pitchFamily="2" charset="-122"/>
                    <a:ea typeface="宋体" panose="02010600030101010101" pitchFamily="2" charset="-122"/>
                    <a:cs typeface="Times New Roman" panose="02020603050405020304" pitchFamily="18" charset="0"/>
                  </a:rPr>
                  <a:t>为下采样因子</a:t>
                </a:r>
                <a:r>
                  <a:rPr lang="zh-CN" altLang="en-US"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dirty="0">
                    <a:latin typeface="宋体" panose="02010600030101010101" pitchFamily="2" charset="-122"/>
                    <a:ea typeface="宋体" panose="02010600030101010101" pitchFamily="2" charset="-122"/>
                    <a:cs typeface="Times New Roman" panose="02020603050405020304" pitchFamily="18" charset="0"/>
                  </a:rPr>
                  <a:t>通过这种方式，学习过程被转移到一个更高效、训练资源需求更少的低维潜在空间中。</a:t>
                </a:r>
                <a:endParaRPr lang="zh-CN" altLang="en-US" dirty="0">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24" name="文本框 23">
                <a:extLst>
                  <a:ext uri="{FF2B5EF4-FFF2-40B4-BE49-F238E27FC236}">
                    <a16:creationId xmlns:a16="http://schemas.microsoft.com/office/drawing/2014/main" id="{92C98922-3148-05E6-621C-EA41D176635D}"/>
                  </a:ext>
                </a:extLst>
              </p:cNvPr>
              <p:cNvSpPr txBox="1">
                <a:spLocks noRot="1" noChangeAspect="1" noMove="1" noResize="1" noEditPoints="1" noAdjustHandles="1" noChangeArrowheads="1" noChangeShapeType="1" noTextEdit="1"/>
              </p:cNvSpPr>
              <p:nvPr/>
            </p:nvSpPr>
            <p:spPr>
              <a:xfrm>
                <a:off x="1047650" y="2779556"/>
                <a:ext cx="10499210" cy="974626"/>
              </a:xfrm>
              <a:prstGeom prst="rect">
                <a:avLst/>
              </a:prstGeom>
              <a:blipFill>
                <a:blip r:embed="rId5"/>
                <a:stretch>
                  <a:fillRect l="-407" t="-4375" r="-2613" b="-8750"/>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233ABF2A-ADA7-DA99-3D57-AA3AB81891FD}"/>
              </a:ext>
            </a:extLst>
          </p:cNvPr>
          <p:cNvSpPr txBox="1"/>
          <p:nvPr/>
        </p:nvSpPr>
        <p:spPr>
          <a:xfrm>
            <a:off x="11495723" y="323908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B14F3B32-EF1C-4ED2-26DC-3B1214AB95E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Shen S, Zhao W, Meng Z,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DiffTalk</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Crafting Diffusion Models for Generalized Audio-Driven Portraits Animation[C]// Proceedings of the IEEE/CVF Conference on Computer Vision and Pattern Recognition. 2023: 1982-1991.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54800B0-CDB4-DDE6-43C7-EDBB6B2F28EE}"/>
                  </a:ext>
                </a:extLst>
              </p:cNvPr>
              <p:cNvSpPr txBox="1"/>
              <p:nvPr/>
            </p:nvSpPr>
            <p:spPr>
              <a:xfrm>
                <a:off x="1047650" y="3886183"/>
                <a:ext cx="10499210" cy="164692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zh-CN" dirty="0">
                    <a:latin typeface="宋体" panose="02010600030101010101" pitchFamily="2" charset="-122"/>
                    <a:ea typeface="宋体" panose="02010600030101010101" pitchFamily="2" charset="-122"/>
                    <a:cs typeface="Times New Roman" panose="02020603050405020304" pitchFamily="18" charset="0"/>
                  </a:rPr>
                  <a:t>在</a:t>
                </a:r>
                <a:r>
                  <a:rPr lang="zh-CN" altLang="en-US" dirty="0">
                    <a:latin typeface="宋体" panose="02010600030101010101" pitchFamily="2" charset="-122"/>
                    <a:ea typeface="宋体" panose="02010600030101010101" pitchFamily="2" charset="-122"/>
                    <a:cs typeface="Times New Roman" panose="02020603050405020304" pitchFamily="18" charset="0"/>
                  </a:rPr>
                  <a:t>上述操作</a:t>
                </a:r>
                <a:r>
                  <a:rPr lang="zh-CN" altLang="zh-CN" dirty="0">
                    <a:latin typeface="宋体" panose="02010600030101010101" pitchFamily="2" charset="-122"/>
                    <a:ea typeface="宋体" panose="02010600030101010101" pitchFamily="2" charset="-122"/>
                    <a:cs typeface="Times New Roman" panose="02020603050405020304" pitchFamily="18" charset="0"/>
                  </a:rPr>
                  <a:t>的基础上，潜在扩散模型被建模为一个时间条件的</a:t>
                </a:r>
                <a:r>
                  <a:rPr lang="en-US" altLang="zh-CN" dirty="0">
                    <a:latin typeface="宋体" panose="02010600030101010101" pitchFamily="2" charset="-122"/>
                    <a:ea typeface="宋体" panose="02010600030101010101" pitchFamily="2" charset="-122"/>
                    <a:cs typeface="Times New Roman" panose="02020603050405020304" pitchFamily="18" charset="0"/>
                  </a:rPr>
                  <a:t>U-Net</a:t>
                </a:r>
                <a:r>
                  <a:rPr lang="zh-CN" altLang="zh-CN" dirty="0">
                    <a:latin typeface="宋体" panose="02010600030101010101" pitchFamily="2" charset="-122"/>
                    <a:ea typeface="宋体" panose="02010600030101010101" pitchFamily="2" charset="-122"/>
                    <a:cs typeface="Times New Roman" panose="02020603050405020304" pitchFamily="18" charset="0"/>
                  </a:rPr>
                  <a:t>基础去噪网络 </a:t>
                </a:r>
                <a:r>
                  <a:rPr lang="en-US" altLang="zh-CN" dirty="0">
                    <a:latin typeface="宋体" panose="02010600030101010101" pitchFamily="2" charset="-122"/>
                    <a:ea typeface="宋体" panose="02010600030101010101" pitchFamily="2" charset="-122"/>
                    <a:cs typeface="Times New Roman" panose="02020603050405020304" pitchFamily="18" charset="0"/>
                  </a:rPr>
                  <a:t>M</a:t>
                </a:r>
                <a:r>
                  <a:rPr lang="zh-CN" altLang="zh-CN" dirty="0">
                    <a:latin typeface="宋体" panose="02010600030101010101" pitchFamily="2" charset="-122"/>
                    <a:ea typeface="宋体" panose="02010600030101010101" pitchFamily="2" charset="-122"/>
                    <a:cs typeface="Times New Roman" panose="02020603050405020304" pitchFamily="18" charset="0"/>
                  </a:rPr>
                  <a:t>，学习马尔可夫链（</a:t>
                </a:r>
                <a:r>
                  <a:rPr lang="en-US" altLang="zh-CN" dirty="0">
                    <a:latin typeface="宋体" panose="02010600030101010101" pitchFamily="2" charset="-122"/>
                    <a:ea typeface="宋体" panose="02010600030101010101" pitchFamily="2" charset="-122"/>
                    <a:cs typeface="Times New Roman" panose="02020603050405020304" pitchFamily="18" charset="0"/>
                  </a:rPr>
                  <a:t>Markov Chain</a:t>
                </a:r>
                <a:r>
                  <a:rPr lang="zh-CN" altLang="zh-CN" dirty="0">
                    <a:latin typeface="宋体" panose="02010600030101010101" pitchFamily="2" charset="-122"/>
                    <a:ea typeface="宋体" panose="02010600030101010101" pitchFamily="2" charset="-122"/>
                    <a:cs typeface="Times New Roman" panose="02020603050405020304" pitchFamily="18" charset="0"/>
                  </a:rPr>
                  <a:t>）逆过程的长度</a:t>
                </a:r>
                <a:r>
                  <a:rPr lang="en-US" altLang="zh-CN" dirty="0">
                    <a:latin typeface="宋体" panose="02010600030101010101" pitchFamily="2" charset="-122"/>
                    <a:ea typeface="宋体" panose="02010600030101010101" pitchFamily="2" charset="-122"/>
                    <a:cs typeface="Times New Roman" panose="02020603050405020304" pitchFamily="18" charset="0"/>
                  </a:rPr>
                  <a:t>T</a:t>
                </a:r>
                <a:r>
                  <a:rPr lang="zh-CN" altLang="zh-CN" dirty="0">
                    <a:latin typeface="宋体" panose="02010600030101010101" pitchFamily="2" charset="-122"/>
                    <a:ea typeface="宋体" panose="02010600030101010101" pitchFamily="2" charset="-122"/>
                    <a:cs typeface="Times New Roman" panose="02020603050405020304" pitchFamily="18" charset="0"/>
                  </a:rPr>
                  <a:t>，其目标函数可表达为：</a:t>
                </a:r>
                <a14:m>
                  <m:oMath xmlns:m="http://schemas.openxmlformats.org/officeDocument/2006/math">
                    <m:sSub>
                      <m:sSub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a:latin typeface="Cambria Math" panose="02040503050406030204" pitchFamily="18" charset="0"/>
                            <a:ea typeface="宋体" panose="02010600030101010101" pitchFamily="2" charset="-122"/>
                            <a:cs typeface="Times New Roman" panose="02020603050405020304" pitchFamily="18" charset="0"/>
                          </a:rPr>
                          <m:t>𝐿𝐷𝑀</m:t>
                        </m:r>
                      </m:sub>
                    </m:sSub>
                    <m:box>
                      <m:box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boxPr>
                      <m:e>
                        <m:r>
                          <a:rPr lang="en-US" altLang="zh-CN">
                            <a:latin typeface="Cambria Math" panose="02040503050406030204" pitchFamily="18" charset="0"/>
                            <a:ea typeface="宋体" panose="02010600030101010101" pitchFamily="2" charset="-122"/>
                            <a:cs typeface="Times New Roman" panose="02020603050405020304" pitchFamily="18" charset="0"/>
                          </a:rPr>
                          <m:t>∶=</m:t>
                        </m:r>
                      </m:e>
                    </m:box>
                    <m:sSub>
                      <m:sSub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a:latin typeface="Cambria Math" panose="02040503050406030204" pitchFamily="18" charset="0"/>
                            <a:ea typeface="宋体" panose="02010600030101010101" pitchFamily="2" charset="-122"/>
                            <a:cs typeface="Times New Roman" panose="02020603050405020304" pitchFamily="18" charset="0"/>
                          </a:rPr>
                          <m:t>𝑧</m:t>
                        </m:r>
                        <m:r>
                          <a:rPr lang="en-US" altLang="zh-CN">
                            <a:latin typeface="Cambria Math" panose="02040503050406030204" pitchFamily="18" charset="0"/>
                            <a:ea typeface="宋体" panose="02010600030101010101" pitchFamily="2" charset="-122"/>
                            <a:cs typeface="Times New Roman" panose="02020603050405020304" pitchFamily="18" charset="0"/>
                          </a:rPr>
                          <m:t>,</m:t>
                        </m:r>
                        <m:r>
                          <a:rPr lang="en-US" altLang="zh-CN">
                            <a:latin typeface="Cambria Math" panose="02040503050406030204" pitchFamily="18" charset="0"/>
                            <a:ea typeface="宋体" panose="02010600030101010101" pitchFamily="2" charset="-122"/>
                            <a:cs typeface="Times New Roman" panose="02020603050405020304" pitchFamily="18" charset="0"/>
                          </a:rPr>
                          <m:t>𝜖</m:t>
                        </m:r>
                        <m:r>
                          <a:rPr lang="en-US" altLang="zh-CN">
                            <a:latin typeface="Cambria Math" panose="02040503050406030204" pitchFamily="18" charset="0"/>
                            <a:ea typeface="宋体" panose="02010600030101010101" pitchFamily="2" charset="-122"/>
                            <a:cs typeface="Times New Roman" panose="02020603050405020304" pitchFamily="18" charset="0"/>
                          </a:rPr>
                          <m:t>~</m:t>
                        </m:r>
                        <m:r>
                          <a:rPr lang="en-US" altLang="zh-CN">
                            <a:latin typeface="Cambria Math" panose="02040503050406030204" pitchFamily="18" charset="0"/>
                            <a:ea typeface="宋体" panose="02010600030101010101" pitchFamily="2" charset="-122"/>
                            <a:cs typeface="Times New Roman" panose="02020603050405020304" pitchFamily="18" charset="0"/>
                          </a:rPr>
                          <m:t>𝑁</m:t>
                        </m:r>
                        <m:r>
                          <a:rPr lang="en-US" altLang="zh-CN">
                            <a:latin typeface="Cambria Math" panose="02040503050406030204" pitchFamily="18" charset="0"/>
                            <a:ea typeface="宋体" panose="02010600030101010101" pitchFamily="2" charset="-122"/>
                            <a:cs typeface="Times New Roman" panose="02020603050405020304" pitchFamily="18" charset="0"/>
                          </a:rPr>
                          <m:t>(0,1)</m:t>
                        </m:r>
                      </m:sub>
                    </m:sSub>
                    <m:d>
                      <m:dPr>
                        <m:begChr m:val="["/>
                        <m:endChr m:val="]"/>
                        <m:ctrlPr>
                          <a:rPr lang="zh-CN" altLang="zh-CN" i="1">
                            <a:latin typeface="Cambria Math" panose="02040503050406030204" pitchFamily="18" charset="0"/>
                            <a:ea typeface="宋体" panose="02010600030101010101" pitchFamily="2" charset="-122"/>
                            <a:cs typeface="Times New Roman" panose="02020603050405020304" pitchFamily="18" charset="0"/>
                          </a:rPr>
                        </m:ctrlPr>
                      </m:dPr>
                      <m:e>
                        <m:sSubSup>
                          <m:sSubSup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zh-CN" altLang="zh-CN"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a:latin typeface="Cambria Math" panose="02040503050406030204" pitchFamily="18" charset="0"/>
                                    <a:ea typeface="宋体" panose="02010600030101010101" pitchFamily="2" charset="-122"/>
                                    <a:cs typeface="Times New Roman" panose="02020603050405020304" pitchFamily="18" charset="0"/>
                                  </a:rPr>
                                  <m:t>𝜖</m:t>
                                </m:r>
                                <m:r>
                                  <a:rPr lang="en-US" altLang="zh-CN">
                                    <a:latin typeface="Cambria Math" panose="02040503050406030204" pitchFamily="18" charset="0"/>
                                    <a:ea typeface="宋体" panose="02010600030101010101" pitchFamily="2" charset="-122"/>
                                    <a:cs typeface="Times New Roman" panose="02020603050405020304" pitchFamily="18" charset="0"/>
                                  </a:rPr>
                                  <m:t>−</m:t>
                                </m:r>
                                <m:r>
                                  <a:rPr lang="en-US" altLang="zh-CN">
                                    <a:latin typeface="Cambria Math" panose="02040503050406030204" pitchFamily="18" charset="0"/>
                                    <a:ea typeface="宋体" panose="02010600030101010101" pitchFamily="2" charset="-122"/>
                                    <a:cs typeface="Times New Roman" panose="02020603050405020304" pitchFamily="18" charset="0"/>
                                  </a:rPr>
                                  <m:t>𝑀</m:t>
                                </m:r>
                                <m:r>
                                  <a:rPr lang="en-US" altLang="zh-CN">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a:latin typeface="Cambria Math" panose="02040503050406030204" pitchFamily="18" charset="0"/>
                                    <a:ea typeface="宋体" panose="02010600030101010101" pitchFamily="2" charset="-122"/>
                                    <a:cs typeface="Times New Roman" panose="02020603050405020304" pitchFamily="18" charset="0"/>
                                  </a:rPr>
                                  <m:t>,</m:t>
                                </m:r>
                                <m:r>
                                  <a:rPr lang="en-US" altLang="zh-CN">
                                    <a:latin typeface="Cambria Math" panose="02040503050406030204" pitchFamily="18" charset="0"/>
                                    <a:ea typeface="宋体" panose="02010600030101010101" pitchFamily="2" charset="-122"/>
                                    <a:cs typeface="Times New Roman" panose="02020603050405020304" pitchFamily="18" charset="0"/>
                                  </a:rPr>
                                  <m:t>𝑡</m:t>
                                </m:r>
                                <m:r>
                                  <a:rPr lang="en-US" altLang="zh-CN">
                                    <a:latin typeface="Cambria Math" panose="02040503050406030204" pitchFamily="18" charset="0"/>
                                    <a:ea typeface="宋体" panose="02010600030101010101" pitchFamily="2" charset="-122"/>
                                    <a:cs typeface="Times New Roman" panose="02020603050405020304" pitchFamily="18" charset="0"/>
                                  </a:rPr>
                                  <m:t>)</m:t>
                                </m:r>
                              </m:e>
                            </m:d>
                          </m:e>
                          <m:sub>
                            <m:r>
                              <a:rPr lang="en-US" altLang="zh-CN">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a:latin typeface="Cambria Math" panose="02040503050406030204" pitchFamily="18" charset="0"/>
                                <a:ea typeface="宋体" panose="02010600030101010101" pitchFamily="2" charset="-122"/>
                                <a:cs typeface="Times New Roman" panose="02020603050405020304" pitchFamily="18" charset="0"/>
                              </a:rPr>
                              <m:t>2</m:t>
                            </m:r>
                          </m:sup>
                        </m:sSubSup>
                      </m:e>
                    </m:d>
                  </m:oMath>
                </a14:m>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zh-CN" dirty="0">
                    <a:latin typeface="宋体" panose="02010600030101010101" pitchFamily="2" charset="-122"/>
                    <a:ea typeface="宋体" panose="02010600030101010101" pitchFamily="2" charset="-122"/>
                    <a:cs typeface="Times New Roman" panose="02020603050405020304" pitchFamily="18" charset="0"/>
                  </a:rPr>
                  <a:t>。其中，</a:t>
                </a:r>
                <a:r>
                  <a:rPr lang="en-US" altLang="zh-CN" dirty="0">
                    <a:latin typeface="宋体" panose="02010600030101010101" pitchFamily="2" charset="-122"/>
                    <a:ea typeface="宋体" panose="02010600030101010101" pitchFamily="2" charset="-122"/>
                    <a:cs typeface="Times New Roman" panose="02020603050405020304" pitchFamily="18" charset="0"/>
                  </a:rPr>
                  <a:t>t ∈ [1,…,T ] </a:t>
                </a:r>
                <a:r>
                  <a:rPr lang="zh-CN" altLang="zh-CN" dirty="0">
                    <a:latin typeface="宋体"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sSub>
                      <m:sSub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a:latin typeface="Cambria Math" panose="02040503050406030204" pitchFamily="18" charset="0"/>
                            <a:ea typeface="宋体" panose="02010600030101010101" pitchFamily="2" charset="-122"/>
                            <a:cs typeface="Times New Roman" panose="02020603050405020304" pitchFamily="18" charset="0"/>
                          </a:rPr>
                          <m:t>𝑡</m:t>
                        </m:r>
                      </m:sub>
                    </m:sSub>
                  </m:oMath>
                </a14:m>
                <a:r>
                  <a:rPr lang="zh-CN" altLang="zh-CN" dirty="0">
                    <a:latin typeface="宋体" panose="02010600030101010101" pitchFamily="2" charset="-122"/>
                    <a:ea typeface="宋体" panose="02010600030101010101" pitchFamily="2" charset="-122"/>
                    <a:cs typeface="Times New Roman" panose="02020603050405020304" pitchFamily="18" charset="0"/>
                  </a:rPr>
                  <a:t>是通过</a:t>
                </a:r>
                <a:r>
                  <a:rPr lang="en-US" altLang="zh-CN" dirty="0">
                    <a:latin typeface="宋体" panose="02010600030101010101" pitchFamily="2" charset="-122"/>
                    <a:ea typeface="宋体" panose="02010600030101010101" pitchFamily="2" charset="-122"/>
                    <a:cs typeface="Times New Roman" panose="02020603050405020304" pitchFamily="18" charset="0"/>
                  </a:rPr>
                  <a:t>z</a:t>
                </a:r>
                <a:r>
                  <a:rPr lang="en-US" altLang="zh-CN" baseline="-25000" dirty="0">
                    <a:latin typeface="宋体" panose="02010600030101010101" pitchFamily="2" charset="-122"/>
                    <a:ea typeface="宋体" panose="02010600030101010101" pitchFamily="2" charset="-122"/>
                    <a:cs typeface="Times New Roman" panose="02020603050405020304" pitchFamily="18" charset="0"/>
                  </a:rPr>
                  <a:t>0</a:t>
                </a:r>
                <a:r>
                  <a:rPr lang="zh-CN" altLang="zh-CN" dirty="0">
                    <a:latin typeface="宋体" panose="02010600030101010101" pitchFamily="2" charset="-122"/>
                    <a:ea typeface="宋体" panose="02010600030101010101" pitchFamily="2" charset="-122"/>
                    <a:cs typeface="Times New Roman" panose="02020603050405020304" pitchFamily="18" charset="0"/>
                  </a:rPr>
                  <a:t>的前向扩散过程获得的。</a:t>
                </a:r>
                <a14:m>
                  <m:oMath xmlns:m="http://schemas.openxmlformats.org/officeDocument/2006/math">
                    <m:acc>
                      <m:accPr>
                        <m:chr m:val="̃"/>
                        <m:ctrlPr>
                          <a:rPr lang="zh-CN" altLang="zh-CN" i="1">
                            <a:latin typeface="Cambria Math" panose="02040503050406030204" pitchFamily="18" charset="0"/>
                            <a:ea typeface="宋体" panose="02010600030101010101" pitchFamily="2" charset="-122"/>
                            <a:cs typeface="Times New Roman" panose="02020603050405020304" pitchFamily="18" charset="0"/>
                          </a:rPr>
                        </m:ctrlPr>
                      </m:accPr>
                      <m:e>
                        <m:sSub>
                          <m:sSub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a:latin typeface="Cambria Math" panose="02040503050406030204" pitchFamily="18" charset="0"/>
                                <a:ea typeface="宋体" panose="02010600030101010101" pitchFamily="2" charset="-122"/>
                                <a:cs typeface="Times New Roman" panose="02020603050405020304" pitchFamily="18" charset="0"/>
                              </a:rPr>
                              <m:t>𝑡</m:t>
                            </m:r>
                            <m:r>
                              <a:rPr lang="en-US" altLang="zh-CN">
                                <a:latin typeface="Cambria Math" panose="02040503050406030204" pitchFamily="18" charset="0"/>
                                <a:ea typeface="宋体" panose="02010600030101010101" pitchFamily="2" charset="-122"/>
                                <a:cs typeface="Times New Roman" panose="02020603050405020304" pitchFamily="18" charset="0"/>
                              </a:rPr>
                              <m:t>−1</m:t>
                            </m:r>
                          </m:sub>
                        </m:sSub>
                      </m:e>
                    </m:acc>
                    <m:r>
                      <a:rPr lang="en-US" altLang="zh-CN">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a:latin typeface="Cambria Math" panose="02040503050406030204" pitchFamily="18" charset="0"/>
                        <a:ea typeface="宋体" panose="02010600030101010101" pitchFamily="2" charset="-122"/>
                        <a:cs typeface="Times New Roman" panose="02020603050405020304" pitchFamily="18" charset="0"/>
                      </a:rPr>
                      <m:t> − </m:t>
                    </m:r>
                    <m:r>
                      <a:rPr lang="en-US" altLang="zh-CN">
                        <a:latin typeface="Cambria Math" panose="02040503050406030204" pitchFamily="18" charset="0"/>
                        <a:ea typeface="宋体" panose="02010600030101010101" pitchFamily="2" charset="-122"/>
                        <a:cs typeface="Times New Roman" panose="02020603050405020304" pitchFamily="18" charset="0"/>
                      </a:rPr>
                      <m:t>𝑀</m:t>
                    </m:r>
                    <m:r>
                      <a:rPr lang="en-US" altLang="zh-CN">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a:latin typeface="Cambria Math" panose="02040503050406030204" pitchFamily="18" charset="0"/>
                        <a:ea typeface="宋体" panose="02010600030101010101" pitchFamily="2" charset="-122"/>
                        <a:cs typeface="Times New Roman" panose="02020603050405020304" pitchFamily="18" charset="0"/>
                      </a:rPr>
                      <m:t>,</m:t>
                    </m:r>
                    <m:r>
                      <a:rPr lang="en-US" altLang="zh-CN">
                        <a:latin typeface="Cambria Math" panose="02040503050406030204" pitchFamily="18" charset="0"/>
                        <a:ea typeface="宋体" panose="02010600030101010101" pitchFamily="2" charset="-122"/>
                        <a:cs typeface="Times New Roman" panose="02020603050405020304" pitchFamily="18" charset="0"/>
                      </a:rPr>
                      <m:t>𝑡</m:t>
                    </m:r>
                    <m:r>
                      <a:rPr lang="en-US" altLang="zh-CN">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dirty="0">
                    <a:latin typeface="宋体" panose="02010600030101010101" pitchFamily="2" charset="-122"/>
                    <a:ea typeface="宋体" panose="02010600030101010101" pitchFamily="2" charset="-122"/>
                    <a:cs typeface="Times New Roman" panose="02020603050405020304" pitchFamily="18" charset="0"/>
                  </a:rPr>
                  <a:t>是</a:t>
                </a:r>
                <a14:m>
                  <m:oMath xmlns:m="http://schemas.openxmlformats.org/officeDocument/2006/math">
                    <m:sSub>
                      <m:sSub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a:latin typeface="Cambria Math" panose="02040503050406030204" pitchFamily="18" charset="0"/>
                            <a:ea typeface="宋体" panose="02010600030101010101" pitchFamily="2" charset="-122"/>
                            <a:cs typeface="Times New Roman" panose="02020603050405020304" pitchFamily="18" charset="0"/>
                          </a:rPr>
                          <m:t>𝑡</m:t>
                        </m:r>
                      </m:sub>
                    </m:sSub>
                  </m:oMath>
                </a14:m>
                <a:r>
                  <a:rPr lang="zh-CN" altLang="zh-CN" dirty="0">
                    <a:latin typeface="宋体" panose="02010600030101010101" pitchFamily="2" charset="-122"/>
                    <a:ea typeface="宋体" panose="02010600030101010101" pitchFamily="2" charset="-122"/>
                    <a:cs typeface="Times New Roman" panose="02020603050405020304" pitchFamily="18" charset="0"/>
                  </a:rPr>
                  <a:t>在时间步</a:t>
                </a:r>
                <a:r>
                  <a:rPr lang="en-US" altLang="zh-CN" dirty="0">
                    <a:latin typeface="宋体" panose="02010600030101010101" pitchFamily="2" charset="-122"/>
                    <a:ea typeface="宋体" panose="02010600030101010101" pitchFamily="2" charset="-122"/>
                    <a:cs typeface="Times New Roman" panose="02020603050405020304" pitchFamily="18" charset="0"/>
                  </a:rPr>
                  <a:t>t</a:t>
                </a:r>
                <a:r>
                  <a:rPr lang="zh-CN" altLang="zh-CN" dirty="0">
                    <a:latin typeface="宋体" panose="02010600030101010101" pitchFamily="2" charset="-122"/>
                    <a:ea typeface="宋体" panose="02010600030101010101" pitchFamily="2" charset="-122"/>
                    <a:cs typeface="Times New Roman" panose="02020603050405020304" pitchFamily="18" charset="0"/>
                  </a:rPr>
                  <a:t>的去噪结果。</a:t>
                </a:r>
                <a:r>
                  <a:rPr lang="zh-CN" altLang="en-US" dirty="0">
                    <a:latin typeface="宋体" panose="02010600030101010101" pitchFamily="2" charset="-122"/>
                    <a:ea typeface="宋体" panose="02010600030101010101" pitchFamily="2" charset="-122"/>
                    <a:cs typeface="Times New Roman" panose="02020603050405020304" pitchFamily="18" charset="0"/>
                  </a:rPr>
                  <a:t>之后</a:t>
                </a:r>
                <a:r>
                  <a:rPr lang="zh-CN" altLang="zh-CN" dirty="0">
                    <a:latin typeface="宋体" panose="02010600030101010101" pitchFamily="2" charset="-122"/>
                    <a:ea typeface="宋体" panose="02010600030101010101" pitchFamily="2" charset="-122"/>
                    <a:cs typeface="Times New Roman" panose="02020603050405020304" pitchFamily="18" charset="0"/>
                  </a:rPr>
                  <a:t>，使用预训练好的解码器</a:t>
                </a:r>
                <a:r>
                  <a:rPr lang="en-US" altLang="zh-CN" dirty="0">
                    <a:latin typeface="宋体" panose="02010600030101010101" pitchFamily="2" charset="-122"/>
                    <a:ea typeface="宋体" panose="02010600030101010101" pitchFamily="2" charset="-122"/>
                    <a:cs typeface="Times New Roman" panose="02020603050405020304" pitchFamily="18" charset="0"/>
                  </a:rPr>
                  <a:t>DI</a:t>
                </a:r>
                <a:r>
                  <a:rPr lang="zh-CN" altLang="zh-CN" dirty="0">
                    <a:latin typeface="宋体" panose="02010600030101010101" pitchFamily="2" charset="-122"/>
                    <a:ea typeface="宋体" panose="02010600030101010101" pitchFamily="2" charset="-122"/>
                    <a:cs typeface="Times New Roman" panose="02020603050405020304" pitchFamily="18" charset="0"/>
                  </a:rPr>
                  <a:t>将最终去噪结果</a:t>
                </a:r>
                <a14:m>
                  <m:oMath xmlns:m="http://schemas.openxmlformats.org/officeDocument/2006/math">
                    <m:r>
                      <a:rPr lang="zh-CN" altLang="zh-CN">
                        <a:latin typeface="Cambria Math" panose="02040503050406030204" pitchFamily="18" charset="0"/>
                        <a:ea typeface="宋体" panose="02010600030101010101" pitchFamily="2" charset="-122"/>
                        <a:cs typeface="Times New Roman" panose="02020603050405020304" pitchFamily="18" charset="0"/>
                      </a:rPr>
                      <m:t> </m:t>
                    </m:r>
                    <m:acc>
                      <m:accPr>
                        <m:chr m:val="̃"/>
                        <m:ctrlPr>
                          <a:rPr lang="zh-CN" altLang="zh-CN" i="1">
                            <a:latin typeface="Cambria Math" panose="02040503050406030204" pitchFamily="18" charset="0"/>
                            <a:ea typeface="宋体" panose="02010600030101010101" pitchFamily="2" charset="-122"/>
                            <a:cs typeface="Times New Roman" panose="02020603050405020304" pitchFamily="18" charset="0"/>
                          </a:rPr>
                        </m:ctrlPr>
                      </m:accPr>
                      <m:e>
                        <m:sSub>
                          <m:sSub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a:latin typeface="Cambria Math" panose="02040503050406030204" pitchFamily="18" charset="0"/>
                                <a:ea typeface="宋体" panose="02010600030101010101" pitchFamily="2" charset="-122"/>
                                <a:cs typeface="Times New Roman" panose="02020603050405020304" pitchFamily="18" charset="0"/>
                              </a:rPr>
                              <m:t>0</m:t>
                            </m:r>
                          </m:sub>
                        </m:sSub>
                      </m:e>
                    </m:acc>
                    <m:r>
                      <a:rPr lang="en-US" altLang="zh-CN">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dirty="0">
                    <a:latin typeface="宋体" panose="02010600030101010101" pitchFamily="2" charset="-122"/>
                    <a:ea typeface="宋体" panose="02010600030101010101" pitchFamily="2" charset="-122"/>
                    <a:cs typeface="Times New Roman" panose="02020603050405020304" pitchFamily="18" charset="0"/>
                  </a:rPr>
                  <a:t>解码为</a:t>
                </a:r>
                <a14:m>
                  <m:oMath xmlns:m="http://schemas.openxmlformats.org/officeDocument/2006/math">
                    <m:acc>
                      <m:accPr>
                        <m:chr m:val="̃"/>
                        <m:ctrlPr>
                          <a:rPr lang="zh-CN" altLang="zh-CN"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a:latin typeface="Cambria Math" panose="02040503050406030204" pitchFamily="18" charset="0"/>
                            <a:ea typeface="宋体" panose="02010600030101010101" pitchFamily="2" charset="-122"/>
                            <a:cs typeface="Times New Roman" panose="02020603050405020304" pitchFamily="18" charset="0"/>
                          </a:rPr>
                          <m:t>𝑥</m:t>
                        </m:r>
                      </m:e>
                    </m:acc>
                    <m:r>
                      <a:rPr lang="en-US" altLang="zh-CN">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a:latin typeface="Cambria Math" panose="02040503050406030204" pitchFamily="18" charset="0"/>
                            <a:ea typeface="宋体" panose="02010600030101010101" pitchFamily="2" charset="-122"/>
                            <a:cs typeface="Times New Roman" panose="02020603050405020304" pitchFamily="18" charset="0"/>
                          </a:rPr>
                          <m:t>𝐼</m:t>
                        </m:r>
                      </m:sub>
                    </m:sSub>
                    <m:r>
                      <a:rPr lang="en-US" altLang="zh-CN">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i="1">
                            <a:latin typeface="Cambria Math" panose="02040503050406030204" pitchFamily="18" charset="0"/>
                            <a:ea typeface="宋体" panose="02010600030101010101" pitchFamily="2" charset="-122"/>
                            <a:cs typeface="Times New Roman" panose="02020603050405020304" pitchFamily="18" charset="0"/>
                          </a:rPr>
                        </m:ctrlPr>
                      </m:accPr>
                      <m:e>
                        <m:sSub>
                          <m:sSub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a:latin typeface="Cambria Math" panose="02040503050406030204" pitchFamily="18" charset="0"/>
                                <a:ea typeface="宋体" panose="02010600030101010101" pitchFamily="2" charset="-122"/>
                                <a:cs typeface="Times New Roman" panose="02020603050405020304" pitchFamily="18" charset="0"/>
                              </a:rPr>
                              <m:t> </m:t>
                            </m:r>
                            <m:r>
                              <a:rPr lang="en-US" altLang="zh-CN">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a:latin typeface="Cambria Math" panose="02040503050406030204" pitchFamily="18" charset="0"/>
                                <a:ea typeface="宋体" panose="02010600030101010101" pitchFamily="2" charset="-122"/>
                                <a:cs typeface="Times New Roman" panose="02020603050405020304" pitchFamily="18" charset="0"/>
                              </a:rPr>
                              <m:t>0</m:t>
                            </m:r>
                          </m:sub>
                        </m:sSub>
                      </m:e>
                    </m:acc>
                    <m:r>
                      <a:rPr lang="en-US" altLang="zh-CN">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dirty="0">
                    <a:latin typeface="宋体" panose="02010600030101010101" pitchFamily="2" charset="-122"/>
                    <a:ea typeface="宋体" panose="02010600030101010101" pitchFamily="2" charset="-122"/>
                    <a:cs typeface="Times New Roman" panose="02020603050405020304" pitchFamily="18" charset="0"/>
                  </a:rPr>
                  <a:t>，其中，</a:t>
                </a:r>
                <a14:m>
                  <m:oMath xmlns:m="http://schemas.openxmlformats.org/officeDocument/2006/math">
                    <m:acc>
                      <m:accPr>
                        <m:chr m:val="̃"/>
                        <m:ctrlPr>
                          <a:rPr lang="zh-CN" altLang="zh-CN"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a:latin typeface="Cambria Math" panose="02040503050406030204" pitchFamily="18" charset="0"/>
                            <a:ea typeface="宋体" panose="02010600030101010101" pitchFamily="2" charset="-122"/>
                            <a:cs typeface="Times New Roman" panose="02020603050405020304" pitchFamily="18" charset="0"/>
                          </a:rPr>
                          <m:t>𝑥</m:t>
                        </m:r>
                      </m:e>
                    </m:acc>
                    <m:r>
                      <a:rPr lang="en-US" altLang="zh-CN">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a:latin typeface="Cambria Math" panose="02040503050406030204" pitchFamily="18" charset="0"/>
                            <a:ea typeface="宋体" panose="02010600030101010101" pitchFamily="2" charset="-122"/>
                            <a:cs typeface="Times New Roman" panose="02020603050405020304" pitchFamily="18" charset="0"/>
                          </a:rPr>
                          <m:t>𝐻</m:t>
                        </m:r>
                        <m:r>
                          <a:rPr lang="en-US" altLang="zh-CN">
                            <a:latin typeface="Cambria Math" panose="02040503050406030204" pitchFamily="18" charset="0"/>
                            <a:ea typeface="宋体" panose="02010600030101010101" pitchFamily="2" charset="-122"/>
                            <a:cs typeface="Times New Roman" panose="02020603050405020304" pitchFamily="18" charset="0"/>
                          </a:rPr>
                          <m:t>×</m:t>
                        </m:r>
                        <m:r>
                          <a:rPr lang="en-US" altLang="zh-CN">
                            <a:latin typeface="Cambria Math" panose="02040503050406030204" pitchFamily="18" charset="0"/>
                            <a:ea typeface="宋体" panose="02010600030101010101" pitchFamily="2" charset="-122"/>
                            <a:cs typeface="Times New Roman" panose="02020603050405020304" pitchFamily="18" charset="0"/>
                          </a:rPr>
                          <m:t>𝑊</m:t>
                        </m:r>
                        <m:r>
                          <a:rPr lang="en-US" altLang="zh-CN">
                            <a:latin typeface="Cambria Math" panose="02040503050406030204" pitchFamily="18" charset="0"/>
                            <a:ea typeface="宋体" panose="02010600030101010101" pitchFamily="2" charset="-122"/>
                            <a:cs typeface="Times New Roman" panose="02020603050405020304" pitchFamily="18" charset="0"/>
                          </a:rPr>
                          <m:t>×3</m:t>
                        </m:r>
                      </m:sup>
                    </m:sSup>
                  </m:oMath>
                </a14:m>
                <a:r>
                  <a:rPr lang="zh-CN" altLang="zh-CN" dirty="0">
                    <a:latin typeface="宋体" panose="02010600030101010101" pitchFamily="2" charset="-122"/>
                    <a:ea typeface="宋体" panose="02010600030101010101" pitchFamily="2" charset="-122"/>
                    <a:cs typeface="Times New Roman" panose="02020603050405020304" pitchFamily="18" charset="0"/>
                  </a:rPr>
                  <a:t>。</a:t>
                </a:r>
              </a:p>
            </p:txBody>
          </p:sp>
        </mc:Choice>
        <mc:Fallback xmlns="">
          <p:sp>
            <p:nvSpPr>
              <p:cNvPr id="10" name="文本框 9">
                <a:extLst>
                  <a:ext uri="{FF2B5EF4-FFF2-40B4-BE49-F238E27FC236}">
                    <a16:creationId xmlns:a16="http://schemas.microsoft.com/office/drawing/2014/main" id="{554800B0-CDB4-DDE6-43C7-EDBB6B2F28EE}"/>
                  </a:ext>
                </a:extLst>
              </p:cNvPr>
              <p:cNvSpPr txBox="1">
                <a:spLocks noRot="1" noChangeAspect="1" noMove="1" noResize="1" noEditPoints="1" noAdjustHandles="1" noChangeArrowheads="1" noChangeShapeType="1" noTextEdit="1"/>
              </p:cNvSpPr>
              <p:nvPr/>
            </p:nvSpPr>
            <p:spPr>
              <a:xfrm>
                <a:off x="1047650" y="3886183"/>
                <a:ext cx="10499210" cy="1646926"/>
              </a:xfrm>
              <a:prstGeom prst="rect">
                <a:avLst/>
              </a:prstGeom>
              <a:blipFill>
                <a:blip r:embed="rId6"/>
                <a:stretch>
                  <a:fillRect l="-407" t="-2583" r="-348" b="-3690"/>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DFD579B8-AA07-1A9C-EF0A-803DAA54D366}"/>
              </a:ext>
            </a:extLst>
          </p:cNvPr>
          <p:cNvSpPr txBox="1"/>
          <p:nvPr/>
        </p:nvSpPr>
        <p:spPr>
          <a:xfrm>
            <a:off x="558218" y="2277742"/>
            <a:ext cx="1069668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过程：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LDMs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Latent Diffusion Models</a:t>
            </a:r>
            <a:r>
              <a:rPr lang="zh-CN" altLang="en-US" sz="2000" dirty="0">
                <a:latin typeface="微软雅黑" panose="020B0503020204020204" pitchFamily="34" charset="-122"/>
                <a:ea typeface="微软雅黑" panose="020B0503020204020204" pitchFamily="34" charset="-122"/>
              </a:rPr>
              <a:t>）作为技术基础</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75640FCA-6D1A-FDBE-DFDA-8A9F3FACDF6C}"/>
              </a:ext>
            </a:extLst>
          </p:cNvPr>
          <p:cNvSpPr txBox="1"/>
          <p:nvPr/>
        </p:nvSpPr>
        <p:spPr>
          <a:xfrm>
            <a:off x="1047650" y="5586852"/>
            <a:ext cx="10499210" cy="359778"/>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dirty="0">
                <a:effectLst/>
                <a:latin typeface="宋体" panose="02010600030101010101" pitchFamily="2" charset="-122"/>
                <a:ea typeface="宋体" panose="02010600030101010101" pitchFamily="2" charset="-122"/>
                <a:cs typeface="Times New Roman" panose="02020603050405020304" pitchFamily="18" charset="0"/>
              </a:rPr>
              <a:t>最后，将音频信号作为基本条件引入来指导去噪过程，以实现音频到嘴唇动作的转换。</a:t>
            </a:r>
          </a:p>
        </p:txBody>
      </p:sp>
    </p:spTree>
    <p:extLst>
      <p:ext uri="{BB962C8B-B14F-4D97-AF65-F5344CB8AC3E}">
        <p14:creationId xmlns:p14="http://schemas.microsoft.com/office/powerpoint/2010/main" val="1535181462"/>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12245</TotalTime>
  <Words>3168</Words>
  <Application>Microsoft Office PowerPoint</Application>
  <PresentationFormat>宽屏</PresentationFormat>
  <Paragraphs>231</Paragraphs>
  <Slides>25</Slides>
  <Notes>25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Söhne</vt:lpstr>
      <vt:lpstr>等线</vt:lpstr>
      <vt:lpstr>等线 Light</vt:lpstr>
      <vt:lpstr>黑体</vt:lpstr>
      <vt:lpstr>思源黑体 Normal</vt:lpstr>
      <vt:lpstr>宋体</vt:lpstr>
      <vt:lpstr>微软雅黑</vt:lpstr>
      <vt:lpstr>微软雅黑 Light</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660</cp:revision>
  <dcterms:created xsi:type="dcterms:W3CDTF">2021-06-12T07:20:00Z</dcterms:created>
  <dcterms:modified xsi:type="dcterms:W3CDTF">2023-12-15T07:25:28Z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