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16.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17.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18.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19.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20.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21.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32.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06" r:id="rId2"/>
    <p:sldId id="2614" r:id="rId3"/>
    <p:sldId id="2595" r:id="rId4"/>
    <p:sldId id="2686" r:id="rId5"/>
    <p:sldId id="2687" r:id="rId6"/>
    <p:sldId id="2621" r:id="rId7"/>
    <p:sldId id="2688" r:id="rId8"/>
    <p:sldId id="2689" r:id="rId9"/>
    <p:sldId id="2691" r:id="rId10"/>
    <p:sldId id="2692" r:id="rId11"/>
    <p:sldId id="2693" r:id="rId12"/>
    <p:sldId id="2694" r:id="rId13"/>
    <p:sldId id="2695" r:id="rId14"/>
    <p:sldId id="2696" r:id="rId15"/>
    <p:sldId id="2697" r:id="rId16"/>
    <p:sldId id="2698" r:id="rId17"/>
    <p:sldId id="2699" r:id="rId18"/>
    <p:sldId id="2700" r:id="rId19"/>
    <p:sldId id="2701" r:id="rId20"/>
    <p:sldId id="2702" r:id="rId21"/>
    <p:sldId id="2703" r:id="rId22"/>
    <p:sldId id="2704" r:id="rId23"/>
    <p:sldId id="2705" r:id="rId24"/>
    <p:sldId id="2706" r:id="rId25"/>
    <p:sldId id="2518" r:id="rId26"/>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2F5597"/>
    <a:srgbClr val="FFFFFF"/>
    <a:srgbClr val="1736FF"/>
    <a:srgbClr val="E4E6E7"/>
    <a:srgbClr val="BFBEBD"/>
    <a:srgbClr val="F16005"/>
    <a:srgbClr val="FE0000"/>
    <a:srgbClr val="C7D4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6314" autoAdjust="0"/>
  </p:normalViewPr>
  <p:slideViewPr>
    <p:cSldViewPr snapToGrid="0" showGuides="1">
      <p:cViewPr varScale="1">
        <p:scale>
          <a:sx n="79" d="100"/>
          <a:sy n="79" d="100"/>
        </p:scale>
        <p:origin x="802" y="43"/>
      </p:cViewPr>
      <p:guideLst>
        <p:guide orient="horz" pos="18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271917-B337-4335-AEF3-7EECED3CFA3F}" type="datetimeFigureOut">
              <a:rPr lang="zh-CN" altLang="en-US" smtClean="0"/>
              <a:t>2023/11/3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9BB9C8-14E8-4727-93A3-876F3F25BCC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rPr/>
              <a:t>1</a:t>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9877348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038799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783162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7216833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1868478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5165213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4655063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420775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5805704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03326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a:t>
            </a:fld>
            <a:endParaRPr kumimoji="1"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8017459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6008502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6747623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7996523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24</a:t>
            </a:fld>
            <a:endParaRPr kumimoji="1" lang="zh-CN" altLang="en-US"/>
          </a:p>
        </p:txBody>
      </p:sp>
    </p:spTree>
    <p:extLst>
      <p:ext uri="{BB962C8B-B14F-4D97-AF65-F5344CB8AC3E}">
        <p14:creationId xmlns:p14="http://schemas.microsoft.com/office/powerpoint/2010/main" val="37379185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rPr/>
              <a:t>25</a:t>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3</a:t>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4</a:t>
            </a:fld>
            <a:endParaRPr kumimoji="1" lang="zh-CN" altLang="en-US"/>
          </a:p>
        </p:txBody>
      </p:sp>
    </p:spTree>
    <p:extLst>
      <p:ext uri="{BB962C8B-B14F-4D97-AF65-F5344CB8AC3E}">
        <p14:creationId xmlns:p14="http://schemas.microsoft.com/office/powerpoint/2010/main" val="805640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896810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6</a:t>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514757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6092403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671358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2023/11/3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2023/11/3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2023/11/3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2023/11/3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2023/11/3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2023/11/3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4BA96C3-EDA1-4EE1-B967-B3E441F67AF9}" type="datetimeFigureOut">
              <a:rPr lang="zh-CN" altLang="en-US" smtClean="0"/>
              <a:t>2023/11/3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4BA96C3-EDA1-4EE1-B967-B3E441F67AF9}" type="datetimeFigureOut">
              <a:rPr lang="zh-CN" altLang="en-US" smtClean="0"/>
              <a:t>2023/11/3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4BA96C3-EDA1-4EE1-B967-B3E441F67AF9}" type="datetimeFigureOut">
              <a:rPr lang="zh-CN" altLang="en-US" smtClean="0"/>
              <a:t>2023/11/3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2023/11/3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2023/11/3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BA96C3-EDA1-4EE1-B967-B3E441F67AF9}" type="datetimeFigureOut">
              <a:rPr lang="zh-CN" altLang="en-US" smtClean="0"/>
              <a:t>2023/11/3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D80B0F-6881-4047-A1BD-5901B0F00B9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Layout" Target="../slideLayouts/slideLayout7.xml"/><Relationship Id="rId7" Type="http://schemas.openxmlformats.org/officeDocument/2006/relationships/image" Target="../media/image7.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9.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image" Target="../media/image90.png"/><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image" Target="../media/image10.png"/><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11.png"/><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12.png"/><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image" Target="../media/image13.png"/><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14.png"/><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image" Target="../media/image15.png"/><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1.xml"/><Relationship Id="rId1" Type="http://schemas.openxmlformats.org/officeDocument/2006/relationships/tags" Target="../tags/tag30.xml"/><Relationship Id="rId5" Type="http://schemas.openxmlformats.org/officeDocument/2006/relationships/image" Target="../media/image16.png"/><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3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2.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4.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7" name="组合 36"/>
          <p:cNvGrpSpPr/>
          <p:nvPr/>
        </p:nvGrpSpPr>
        <p:grpSpPr>
          <a:xfrm rot="15433288">
            <a:off x="2951347" y="-245645"/>
            <a:ext cx="6361278" cy="7047820"/>
            <a:chOff x="4297364" y="903288"/>
            <a:chExt cx="2946834" cy="3067178"/>
          </a:xfrm>
          <a:solidFill>
            <a:schemeClr val="accent1">
              <a:alpha val="3000"/>
            </a:schemeClr>
          </a:solidFill>
        </p:grpSpPr>
        <p:sp>
          <p:nvSpPr>
            <p:cNvPr id="38"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39"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0"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1"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6" name="组合 5"/>
          <p:cNvGrpSpPr/>
          <p:nvPr/>
        </p:nvGrpSpPr>
        <p:grpSpPr>
          <a:xfrm>
            <a:off x="-161925" y="129540"/>
            <a:ext cx="2284730" cy="636270"/>
            <a:chOff x="1984" y="111"/>
            <a:chExt cx="3598" cy="1002"/>
          </a:xfrm>
        </p:grpSpPr>
        <p:sp>
          <p:nvSpPr>
            <p:cNvPr id="3" name="任意多边形 2"/>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9" name="标题 1">
            <a:extLst>
              <a:ext uri="{FF2B5EF4-FFF2-40B4-BE49-F238E27FC236}">
                <a16:creationId xmlns:a16="http://schemas.microsoft.com/office/drawing/2014/main" id="{25E3AC34-2ED2-9BBD-9FA0-4FE5BE724D47}"/>
              </a:ext>
            </a:extLst>
          </p:cNvPr>
          <p:cNvSpPr txBox="1">
            <a:spLocks/>
          </p:cNvSpPr>
          <p:nvPr/>
        </p:nvSpPr>
        <p:spPr>
          <a:xfrm>
            <a:off x="1524000" y="1122363"/>
            <a:ext cx="9144000" cy="23876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6600" dirty="0">
                <a:latin typeface="微软雅黑" panose="020B0503020204020204" pitchFamily="34" charset="-122"/>
                <a:ea typeface="微软雅黑" panose="020B0503020204020204" pitchFamily="34" charset="-122"/>
              </a:rPr>
              <a:t>组会汇报</a:t>
            </a:r>
            <a:br>
              <a:rPr lang="zh-CN" altLang="en-US" dirty="0"/>
            </a:br>
            <a:endParaRPr lang="zh-CN" altLang="en-US" dirty="0">
              <a:latin typeface="微软雅黑" panose="020B0503020204020204" pitchFamily="34" charset="-122"/>
              <a:ea typeface="微软雅黑" panose="020B0503020204020204" pitchFamily="34" charset="-122"/>
            </a:endParaRPr>
          </a:p>
        </p:txBody>
      </p:sp>
      <p:sp>
        <p:nvSpPr>
          <p:cNvPr id="10" name="副标题 2">
            <a:extLst>
              <a:ext uri="{FF2B5EF4-FFF2-40B4-BE49-F238E27FC236}">
                <a16:creationId xmlns:a16="http://schemas.microsoft.com/office/drawing/2014/main" id="{876CC5B0-1860-324C-4CC2-9F8C0F4D0C6C}"/>
              </a:ext>
            </a:extLst>
          </p:cNvPr>
          <p:cNvSpPr txBox="1">
            <a:spLocks/>
          </p:cNvSpPr>
          <p:nvPr/>
        </p:nvSpPr>
        <p:spPr>
          <a:xfrm>
            <a:off x="1677817" y="2668198"/>
            <a:ext cx="9144000" cy="1655762"/>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3600" dirty="0">
                <a:solidFill>
                  <a:srgbClr val="000000"/>
                </a:solidFill>
                <a:latin typeface="微软雅黑" panose="020B0503020204020204" pitchFamily="34" charset="-122"/>
                <a:ea typeface="微软雅黑" panose="020B0503020204020204" pitchFamily="34" charset="-122"/>
                <a:cs typeface="+mj-cs"/>
              </a:rPr>
              <a:t>AD-</a:t>
            </a:r>
            <a:r>
              <a:rPr lang="en-US" altLang="zh-CN" sz="3600" dirty="0" err="1">
                <a:solidFill>
                  <a:srgbClr val="000000"/>
                </a:solidFill>
                <a:latin typeface="微软雅黑" panose="020B0503020204020204" pitchFamily="34" charset="-122"/>
                <a:ea typeface="微软雅黑" panose="020B0503020204020204" pitchFamily="34" charset="-122"/>
                <a:cs typeface="+mj-cs"/>
              </a:rPr>
              <a:t>NeRF</a:t>
            </a:r>
            <a:r>
              <a:rPr lang="en-US" altLang="zh-CN" sz="3600" dirty="0">
                <a:solidFill>
                  <a:srgbClr val="000000"/>
                </a:solidFill>
                <a:latin typeface="微软雅黑" panose="020B0503020204020204" pitchFamily="34" charset="-122"/>
                <a:ea typeface="微软雅黑" panose="020B0503020204020204" pitchFamily="34" charset="-122"/>
                <a:cs typeface="+mj-cs"/>
              </a:rPr>
              <a:t>: </a:t>
            </a:r>
          </a:p>
          <a:p>
            <a:pPr marL="0" indent="0" algn="ctr">
              <a:buNone/>
            </a:pPr>
            <a:r>
              <a:rPr lang="en-US" altLang="zh-CN" sz="3600" dirty="0">
                <a:solidFill>
                  <a:srgbClr val="000000"/>
                </a:solidFill>
                <a:latin typeface="微软雅黑" panose="020B0503020204020204" pitchFamily="34" charset="-122"/>
                <a:ea typeface="微软雅黑" panose="020B0503020204020204" pitchFamily="34" charset="-122"/>
                <a:cs typeface="+mj-cs"/>
              </a:rPr>
              <a:t>Audio Driven Neural Radiance Fields for Talking Head Synthesis</a:t>
            </a:r>
            <a:endParaRPr lang="zh-CN" altLang="en-US" sz="3600" dirty="0">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817F2E9C-CE6B-BB86-1C0B-67AB93B77810}"/>
              </a:ext>
            </a:extLst>
          </p:cNvPr>
          <p:cNvSpPr txBox="1"/>
          <p:nvPr/>
        </p:nvSpPr>
        <p:spPr>
          <a:xfrm>
            <a:off x="4385239" y="4478856"/>
            <a:ext cx="3365770" cy="523220"/>
          </a:xfrm>
          <a:prstGeom prst="rect">
            <a:avLst/>
          </a:prstGeom>
          <a:noFill/>
        </p:spPr>
        <p:txBody>
          <a:bodyPr wrap="square" rtlCol="0">
            <a:spAutoFit/>
          </a:bodyPr>
          <a:lstStyle/>
          <a:p>
            <a:pPr algn="ctr"/>
            <a:r>
              <a:rPr lang="zh-CN" altLang="en-US" sz="2800" dirty="0">
                <a:latin typeface="宋体" panose="02010600030101010101" pitchFamily="2" charset="-122"/>
                <a:ea typeface="宋体" panose="02010600030101010101" pitchFamily="2" charset="-122"/>
              </a:rPr>
              <a:t>汇报人：主田横</a:t>
            </a:r>
          </a:p>
        </p:txBody>
      </p:sp>
      <p:sp>
        <p:nvSpPr>
          <p:cNvPr id="12" name="文本框 11">
            <a:extLst>
              <a:ext uri="{FF2B5EF4-FFF2-40B4-BE49-F238E27FC236}">
                <a16:creationId xmlns:a16="http://schemas.microsoft.com/office/drawing/2014/main" id="{306A7589-762E-8AC2-5D21-16F9B83A253F}"/>
              </a:ext>
            </a:extLst>
          </p:cNvPr>
          <p:cNvSpPr txBox="1"/>
          <p:nvPr/>
        </p:nvSpPr>
        <p:spPr>
          <a:xfrm>
            <a:off x="5051721" y="5156972"/>
            <a:ext cx="2088557" cy="523220"/>
          </a:xfrm>
          <a:prstGeom prst="rect">
            <a:avLst/>
          </a:prstGeom>
          <a:noFill/>
        </p:spPr>
        <p:txBody>
          <a:bodyPr wrap="square" rtlCol="0">
            <a:spAutoFit/>
          </a:bodyPr>
          <a:lstStyle/>
          <a:p>
            <a:r>
              <a:rPr lang="en-US" altLang="zh-CN" sz="2800" dirty="0">
                <a:latin typeface="宋体" panose="02010600030101010101" pitchFamily="2" charset="-122"/>
                <a:ea typeface="宋体" panose="02010600030101010101" pitchFamily="2" charset="-122"/>
              </a:rPr>
              <a:t>2023.11.03</a:t>
            </a:r>
            <a:endParaRPr lang="zh-CN" altLang="en-US" sz="2800" dirty="0">
              <a:latin typeface="宋体" panose="02010600030101010101" pitchFamily="2" charset="-122"/>
              <a:ea typeface="宋体" panose="02010600030101010101" pitchFamily="2" charset="-122"/>
            </a:endParaRPr>
          </a:p>
        </p:txBody>
      </p:sp>
      <p:sp>
        <p:nvSpPr>
          <p:cNvPr id="13" name="文本框 12">
            <a:extLst>
              <a:ext uri="{FF2B5EF4-FFF2-40B4-BE49-F238E27FC236}">
                <a16:creationId xmlns:a16="http://schemas.microsoft.com/office/drawing/2014/main" id="{27E3685B-D2BC-795E-D94D-0AD5016FB70C}"/>
              </a:ext>
            </a:extLst>
          </p:cNvPr>
          <p:cNvSpPr txBox="1"/>
          <p:nvPr/>
        </p:nvSpPr>
        <p:spPr>
          <a:xfrm>
            <a:off x="55476" y="6479173"/>
            <a:ext cx="9049613" cy="338554"/>
          </a:xfrm>
          <a:prstGeom prst="rect">
            <a:avLst/>
          </a:prstGeom>
          <a:noFill/>
        </p:spPr>
        <p:txBody>
          <a:bodyPr wrap="square" rtlCol="0">
            <a:spAutoFit/>
          </a:bodyPr>
          <a:lstStyle/>
          <a:p>
            <a:r>
              <a:rPr lang="zh-CN" altLang="en-US" sz="1600" dirty="0">
                <a:latin typeface="微软雅黑 Light" panose="020B0502040204020203" pitchFamily="34" charset="-122"/>
                <a:ea typeface="微软雅黑 Light" panose="020B0502040204020203" pitchFamily="34" charset="-122"/>
              </a:rPr>
              <a:t>文献作者：</a:t>
            </a:r>
            <a:r>
              <a:rPr lang="en-US" altLang="zh-CN" sz="1600" dirty="0" err="1">
                <a:latin typeface="微软雅黑 Light" panose="020B0502040204020203" pitchFamily="34" charset="-122"/>
                <a:ea typeface="微软雅黑 Light" panose="020B0502040204020203" pitchFamily="34" charset="-122"/>
              </a:rPr>
              <a:t>Yudong</a:t>
            </a:r>
            <a:r>
              <a:rPr lang="en-US" altLang="zh-CN" sz="1600" dirty="0">
                <a:latin typeface="微软雅黑 Light" panose="020B0502040204020203" pitchFamily="34" charset="-122"/>
                <a:ea typeface="微软雅黑 Light" panose="020B0502040204020203" pitchFamily="34" charset="-122"/>
              </a:rPr>
              <a:t> Guo</a:t>
            </a:r>
            <a:r>
              <a:rPr lang="zh-CN" altLang="en-US" sz="1600" dirty="0">
                <a:latin typeface="微软雅黑 Light" panose="020B0502040204020203" pitchFamily="34" charset="-122"/>
                <a:ea typeface="微软雅黑 Light" panose="020B0502040204020203" pitchFamily="34" charset="-122"/>
              </a:rPr>
              <a:t>；</a:t>
            </a:r>
            <a:r>
              <a:rPr lang="en-US" altLang="zh-CN" sz="1600" dirty="0" err="1">
                <a:latin typeface="微软雅黑 Light" panose="020B0502040204020203" pitchFamily="34" charset="-122"/>
                <a:ea typeface="微软雅黑 Light" panose="020B0502040204020203" pitchFamily="34" charset="-122"/>
              </a:rPr>
              <a:t>Keyu</a:t>
            </a:r>
            <a:r>
              <a:rPr lang="en-US" altLang="zh-CN" sz="1600" dirty="0">
                <a:latin typeface="微软雅黑 Light" panose="020B0502040204020203" pitchFamily="34" charset="-122"/>
                <a:ea typeface="微软雅黑 Light" panose="020B0502040204020203" pitchFamily="34" charset="-122"/>
              </a:rPr>
              <a:t> Chen</a:t>
            </a:r>
            <a:r>
              <a:rPr lang="zh-CN" altLang="en-US" sz="1600" dirty="0">
                <a:latin typeface="微软雅黑 Light" panose="020B0502040204020203" pitchFamily="34" charset="-122"/>
                <a:ea typeface="微软雅黑 Light" panose="020B0502040204020203" pitchFamily="34" charset="-122"/>
              </a:rPr>
              <a:t>；</a:t>
            </a:r>
            <a:r>
              <a:rPr lang="en-US" altLang="zh-CN" sz="1600" dirty="0">
                <a:latin typeface="微软雅黑 Light" panose="020B0502040204020203" pitchFamily="34" charset="-122"/>
                <a:ea typeface="微软雅黑 Light" panose="020B0502040204020203" pitchFamily="34" charset="-122"/>
              </a:rPr>
              <a:t>Sen Liang</a:t>
            </a:r>
            <a:r>
              <a:rPr lang="zh-CN" altLang="en-US" sz="1600" dirty="0">
                <a:latin typeface="微软雅黑 Light" panose="020B0502040204020203" pitchFamily="34" charset="-122"/>
                <a:ea typeface="微软雅黑 Light" panose="020B0502040204020203" pitchFamily="34" charset="-122"/>
              </a:rPr>
              <a:t>；</a:t>
            </a:r>
            <a:r>
              <a:rPr lang="en-US" altLang="zh-CN" sz="1600" dirty="0">
                <a:latin typeface="微软雅黑 Light" panose="020B0502040204020203" pitchFamily="34" charset="-122"/>
                <a:ea typeface="微软雅黑 Light" panose="020B0502040204020203" pitchFamily="34" charset="-122"/>
              </a:rPr>
              <a:t>Yong-Jin Liu</a:t>
            </a:r>
            <a:r>
              <a:rPr lang="zh-CN" altLang="en-US" sz="1600" dirty="0">
                <a:latin typeface="微软雅黑 Light" panose="020B0502040204020203" pitchFamily="34" charset="-122"/>
                <a:ea typeface="微软雅黑 Light" panose="020B0502040204020203" pitchFamily="34" charset="-122"/>
              </a:rPr>
              <a:t>；</a:t>
            </a:r>
            <a:r>
              <a:rPr lang="en-US" altLang="zh-CN" sz="1600" dirty="0" err="1">
                <a:latin typeface="微软雅黑 Light" panose="020B0502040204020203" pitchFamily="34" charset="-122"/>
                <a:ea typeface="微软雅黑 Light" panose="020B0502040204020203" pitchFamily="34" charset="-122"/>
              </a:rPr>
              <a:t>Hujun</a:t>
            </a:r>
            <a:r>
              <a:rPr lang="en-US" altLang="zh-CN" sz="1600" dirty="0">
                <a:latin typeface="微软雅黑 Light" panose="020B0502040204020203" pitchFamily="34" charset="-122"/>
                <a:ea typeface="微软雅黑 Light" panose="020B0502040204020203" pitchFamily="34" charset="-122"/>
              </a:rPr>
              <a:t> Bao</a:t>
            </a:r>
            <a:r>
              <a:rPr lang="zh-CN" altLang="en-US" sz="1600" dirty="0">
                <a:latin typeface="微软雅黑 Light" panose="020B0502040204020203" pitchFamily="34" charset="-122"/>
                <a:ea typeface="微软雅黑 Light" panose="020B0502040204020203" pitchFamily="34" charset="-122"/>
              </a:rPr>
              <a:t>；</a:t>
            </a:r>
            <a:r>
              <a:rPr lang="en-US" altLang="zh-CN" sz="1600" dirty="0">
                <a:latin typeface="微软雅黑 Light" panose="020B0502040204020203" pitchFamily="34" charset="-122"/>
                <a:ea typeface="微软雅黑 Light" panose="020B0502040204020203" pitchFamily="34" charset="-122"/>
              </a:rPr>
              <a:t> </a:t>
            </a:r>
            <a:r>
              <a:rPr lang="en-US" altLang="zh-CN" sz="1600" dirty="0" err="1">
                <a:latin typeface="微软雅黑 Light" panose="020B0502040204020203" pitchFamily="34" charset="-122"/>
                <a:ea typeface="微软雅黑 Light" panose="020B0502040204020203" pitchFamily="34" charset="-122"/>
              </a:rPr>
              <a:t>Juyong</a:t>
            </a:r>
            <a:r>
              <a:rPr lang="en-US" altLang="zh-CN" sz="1600" dirty="0">
                <a:latin typeface="微软雅黑 Light" panose="020B0502040204020203" pitchFamily="34" charset="-122"/>
                <a:ea typeface="微软雅黑 Light" panose="020B0502040204020203" pitchFamily="34" charset="-122"/>
              </a:rPr>
              <a:t> Zhang</a:t>
            </a:r>
            <a:endParaRPr lang="zh-CN" altLang="en-US" sz="1600" dirty="0">
              <a:latin typeface="微软雅黑 Light" panose="020B0502040204020203" pitchFamily="34" charset="-122"/>
              <a:ea typeface="微软雅黑 Light" panose="020B0502040204020203" pitchFamily="34" charset="-122"/>
            </a:endParaRPr>
          </a:p>
        </p:txBody>
      </p:sp>
      <p:sp>
        <p:nvSpPr>
          <p:cNvPr id="2" name="矩形: 圆角 4">
            <a:extLst>
              <a:ext uri="{FF2B5EF4-FFF2-40B4-BE49-F238E27FC236}">
                <a16:creationId xmlns:a16="http://schemas.microsoft.com/office/drawing/2014/main" id="{BC276567-6C8C-B70B-6E45-5861646970D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XJU-ICIRG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3" name="文本框 12">
            <a:extLst>
              <a:ext uri="{FF2B5EF4-FFF2-40B4-BE49-F238E27FC236}">
                <a16:creationId xmlns:a16="http://schemas.microsoft.com/office/drawing/2014/main" id="{4D4DD556-A812-AC48-9CFA-FBB070E83526}"/>
              </a:ext>
            </a:extLst>
          </p:cNvPr>
          <p:cNvSpPr txBox="1"/>
          <p:nvPr/>
        </p:nvSpPr>
        <p:spPr>
          <a:xfrm>
            <a:off x="11038544" y="352908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0" name="文本框 19">
            <a:extLst>
              <a:ext uri="{FF2B5EF4-FFF2-40B4-BE49-F238E27FC236}">
                <a16:creationId xmlns:a16="http://schemas.microsoft.com/office/drawing/2014/main" id="{1D85FBAB-13A4-E35A-E3CF-4C0A1AFD3E15}"/>
              </a:ext>
            </a:extLst>
          </p:cNvPr>
          <p:cNvSpPr txBox="1"/>
          <p:nvPr/>
        </p:nvSpPr>
        <p:spPr>
          <a:xfrm>
            <a:off x="0" y="6273225"/>
            <a:ext cx="910454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Guo Y , Chen K , Liang S ,et al.AD-</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NeRF</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Audio Driven Neural Radiance Fields for Talking Head Synthesis[J].  2021.DOI:10.48550/arXiv.2103.11078.</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8795634"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Volume Rendering with Radiance Fields</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5" name="文本框 4">
            <a:extLst>
              <a:ext uri="{FF2B5EF4-FFF2-40B4-BE49-F238E27FC236}">
                <a16:creationId xmlns:a16="http://schemas.microsoft.com/office/drawing/2014/main" id="{E11CB250-8FBF-FDC0-A476-CE107F5BA212}"/>
              </a:ext>
            </a:extLst>
          </p:cNvPr>
          <p:cNvSpPr txBox="1"/>
          <p:nvPr/>
        </p:nvSpPr>
        <p:spPr>
          <a:xfrm>
            <a:off x="492317" y="1813315"/>
            <a:ext cx="10365943" cy="1200329"/>
          </a:xfrm>
          <a:prstGeom prst="rect">
            <a:avLst/>
          </a:prstGeom>
          <a:noFill/>
        </p:spPr>
        <p:txBody>
          <a:bodyPr wrap="square">
            <a:spAutoFit/>
          </a:bodyPr>
          <a:lstStyle/>
          <a:p>
            <a:r>
              <a:rPr lang="zh-CN" altLang="en-US" sz="2400" dirty="0">
                <a:ea typeface="宋体" panose="02010600030101010101" pitchFamily="2" charset="-122"/>
                <a:cs typeface="Times New Roman" panose="02020603050405020304" pitchFamily="18" charset="0"/>
              </a:rPr>
              <a:t>利用上述隐式模型</a:t>
            </a:r>
            <a:r>
              <a:rPr lang="en-US" altLang="zh-CN" sz="2400" dirty="0" err="1">
                <a:ea typeface="宋体" panose="02010600030101010101" pitchFamily="2" charset="-122"/>
                <a:cs typeface="Times New Roman" panose="02020603050405020304" pitchFamily="18" charset="0"/>
              </a:rPr>
              <a:t>F</a:t>
            </a:r>
            <a:r>
              <a:rPr lang="en-US" altLang="zh-CN" sz="2400" baseline="-25000" dirty="0" err="1">
                <a:ea typeface="宋体" panose="02010600030101010101" pitchFamily="2" charset="-122"/>
                <a:cs typeface="Times New Roman" panose="02020603050405020304" pitchFamily="18" charset="0"/>
              </a:rPr>
              <a:t>θ</a:t>
            </a:r>
            <a:r>
              <a:rPr lang="zh-CN" altLang="en-US" sz="2400" dirty="0">
                <a:ea typeface="宋体" panose="02010600030101010101" pitchFamily="2" charset="-122"/>
                <a:cs typeface="Times New Roman" panose="02020603050405020304" pitchFamily="18" charset="0"/>
              </a:rPr>
              <a:t>预测的颜色</a:t>
            </a:r>
            <a:r>
              <a:rPr lang="en-US" altLang="zh-CN" sz="2400" dirty="0">
                <a:ea typeface="宋体" panose="02010600030101010101" pitchFamily="2" charset="-122"/>
                <a:cs typeface="Times New Roman" panose="02020603050405020304" pitchFamily="18" charset="0"/>
              </a:rPr>
              <a:t>c</a:t>
            </a:r>
            <a:r>
              <a:rPr lang="zh-CN" altLang="en-US" sz="2400" dirty="0">
                <a:ea typeface="宋体" panose="02010600030101010101" pitchFamily="2" charset="-122"/>
                <a:cs typeface="Times New Roman" panose="02020603050405020304" pitchFamily="18" charset="0"/>
              </a:rPr>
              <a:t>和密度</a:t>
            </a:r>
            <a:r>
              <a:rPr lang="en-US" altLang="zh-CN" sz="2400" dirty="0">
                <a:ea typeface="宋体" panose="02010600030101010101" pitchFamily="2" charset="-122"/>
                <a:cs typeface="Times New Roman" panose="02020603050405020304" pitchFamily="18" charset="0"/>
              </a:rPr>
              <a:t>σ</a:t>
            </a:r>
            <a:r>
              <a:rPr lang="zh-CN" altLang="en-US" sz="2400" dirty="0">
                <a:ea typeface="宋体" panose="02010600030101010101" pitchFamily="2" charset="-122"/>
                <a:cs typeface="Times New Roman" panose="02020603050405020304" pitchFamily="18" charset="0"/>
              </a:rPr>
              <a:t>，我们可以使用体渲染过程，通过累积采样密度和</a:t>
            </a:r>
            <a:r>
              <a:rPr lang="en-US" altLang="zh-CN" sz="2400" dirty="0">
                <a:ea typeface="宋体" panose="02010600030101010101" pitchFamily="2" charset="-122"/>
                <a:cs typeface="Times New Roman" panose="02020603050405020304" pitchFamily="18" charset="0"/>
              </a:rPr>
              <a:t>RGB</a:t>
            </a:r>
            <a:r>
              <a:rPr lang="zh-CN" altLang="en-US" sz="2400" dirty="0">
                <a:ea typeface="宋体" panose="02010600030101010101" pitchFamily="2" charset="-122"/>
                <a:cs typeface="Times New Roman" panose="02020603050405020304" pitchFamily="18" charset="0"/>
              </a:rPr>
              <a:t>值沿着投射到每个像素的光线来计算图像渲染结果的输出颜色。近界 </a:t>
            </a:r>
            <a:r>
              <a:rPr lang="en-US" altLang="zh-CN" sz="2400" dirty="0" err="1">
                <a:ea typeface="宋体" panose="02010600030101010101" pitchFamily="2" charset="-122"/>
                <a:cs typeface="Times New Roman" panose="02020603050405020304" pitchFamily="18" charset="0"/>
              </a:rPr>
              <a:t>t</a:t>
            </a:r>
            <a:r>
              <a:rPr lang="en-US" altLang="zh-CN" sz="2400" baseline="-25000" dirty="0" err="1">
                <a:ea typeface="宋体" panose="02010600030101010101" pitchFamily="2" charset="-122"/>
                <a:cs typeface="Times New Roman" panose="02020603050405020304" pitchFamily="18" charset="0"/>
              </a:rPr>
              <a:t>n</a:t>
            </a:r>
            <a:r>
              <a:rPr lang="en-US" altLang="zh-CN" sz="2400" dirty="0">
                <a:ea typeface="宋体" panose="02010600030101010101" pitchFamily="2" charset="-122"/>
                <a:cs typeface="Times New Roman" panose="02020603050405020304" pitchFamily="18" charset="0"/>
              </a:rPr>
              <a:t> </a:t>
            </a:r>
            <a:r>
              <a:rPr lang="zh-CN" altLang="en-US" sz="2400" dirty="0">
                <a:ea typeface="宋体" panose="02010600030101010101" pitchFamily="2" charset="-122"/>
                <a:cs typeface="Times New Roman" panose="02020603050405020304" pitchFamily="18" charset="0"/>
              </a:rPr>
              <a:t>到远界 </a:t>
            </a:r>
            <a:r>
              <a:rPr lang="en-US" altLang="zh-CN" sz="2400" dirty="0" err="1">
                <a:ea typeface="宋体" panose="02010600030101010101" pitchFamily="2" charset="-122"/>
                <a:cs typeface="Times New Roman" panose="02020603050405020304" pitchFamily="18" charset="0"/>
              </a:rPr>
              <a:t>t</a:t>
            </a:r>
            <a:r>
              <a:rPr lang="en-US" altLang="zh-CN" sz="2400" baseline="-25000" dirty="0" err="1">
                <a:ea typeface="宋体" panose="02010600030101010101" pitchFamily="2" charset="-122"/>
                <a:cs typeface="Times New Roman" panose="02020603050405020304" pitchFamily="18" charset="0"/>
              </a:rPr>
              <a:t>f</a:t>
            </a:r>
            <a:r>
              <a:rPr lang="en-US" altLang="zh-CN" sz="2400" baseline="-25000" dirty="0">
                <a:ea typeface="宋体" panose="02010600030101010101" pitchFamily="2" charset="-122"/>
                <a:cs typeface="Times New Roman" panose="02020603050405020304" pitchFamily="18" charset="0"/>
              </a:rPr>
              <a:t> </a:t>
            </a:r>
            <a:r>
              <a:rPr lang="zh-CN" altLang="en-US" sz="2400" dirty="0">
                <a:ea typeface="宋体" panose="02010600030101010101" pitchFamily="2" charset="-122"/>
                <a:cs typeface="Times New Roman" panose="02020603050405020304" pitchFamily="18" charset="0"/>
              </a:rPr>
              <a:t>的颜色</a:t>
            </a:r>
            <a:r>
              <a:rPr lang="en-US" altLang="zh-CN" sz="2400" dirty="0">
                <a:ea typeface="宋体" panose="02010600030101010101" pitchFamily="2" charset="-122"/>
                <a:cs typeface="Times New Roman" panose="02020603050405020304" pitchFamily="18" charset="0"/>
              </a:rPr>
              <a:t>C</a:t>
            </a:r>
            <a:r>
              <a:rPr lang="zh-CN" altLang="en-US" sz="2400" dirty="0">
                <a:ea typeface="宋体" panose="02010600030101010101" pitchFamily="2" charset="-122"/>
                <a:cs typeface="Times New Roman" panose="02020603050405020304" pitchFamily="18" charset="0"/>
              </a:rPr>
              <a:t>可表示为：</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CFB26414-92BE-EF2D-6967-343F42AA8E47}"/>
                  </a:ext>
                </a:extLst>
              </p:cNvPr>
              <p:cNvSpPr txBox="1"/>
              <p:nvPr/>
            </p:nvSpPr>
            <p:spPr>
              <a:xfrm>
                <a:off x="1466091" y="2918246"/>
                <a:ext cx="8932333" cy="159101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zh-CN" altLang="en-US" sz="3200" smtClean="0">
                          <a:latin typeface="Cambria Math" panose="02040503050406030204" pitchFamily="18" charset="0"/>
                        </a:rPr>
                        <m:t>C</m:t>
                      </m:r>
                      <m:d>
                        <m:dPr>
                          <m:sepChr m:val=";"/>
                          <m:ctrlPr>
                            <a:rPr lang="zh-CN" altLang="en-US" sz="3200" i="1">
                              <a:latin typeface="Cambria Math" panose="02040503050406030204" pitchFamily="18" charset="0"/>
                            </a:rPr>
                          </m:ctrlPr>
                        </m:dPr>
                        <m:e>
                          <m:r>
                            <m:rPr>
                              <m:sty m:val="p"/>
                            </m:rPr>
                            <a:rPr lang="zh-CN" altLang="en-US" sz="3200" i="0">
                              <a:latin typeface="Cambria Math" panose="02040503050406030204" pitchFamily="18" charset="0"/>
                            </a:rPr>
                            <m:t>r</m:t>
                          </m:r>
                        </m:e>
                        <m:e>
                          <m:r>
                            <m:rPr>
                              <m:sty m:val="p"/>
                            </m:rPr>
                            <a:rPr lang="zh-CN" altLang="en-US" sz="3200" i="0">
                              <a:latin typeface="Cambria Math" panose="02040503050406030204" pitchFamily="18" charset="0"/>
                            </a:rPr>
                            <m:t>θ</m:t>
                          </m:r>
                        </m:e>
                        <m:e>
                          <m:r>
                            <m:rPr>
                              <m:sty m:val="p"/>
                            </m:rPr>
                            <a:rPr lang="zh-CN" altLang="en-US" sz="3200" i="0">
                              <a:latin typeface="Cambria Math" panose="02040503050406030204" pitchFamily="18" charset="0"/>
                            </a:rPr>
                            <m:t>Π</m:t>
                          </m:r>
                        </m:e>
                        <m:e>
                          <m:r>
                            <m:rPr>
                              <m:sty m:val="p"/>
                            </m:rPr>
                            <a:rPr lang="zh-CN" altLang="en-US" sz="3200" i="0">
                              <a:latin typeface="Cambria Math" panose="02040503050406030204" pitchFamily="18" charset="0"/>
                            </a:rPr>
                            <m:t>a</m:t>
                          </m:r>
                        </m:e>
                      </m:d>
                      <m:r>
                        <a:rPr lang="zh-CN" altLang="en-US" sz="3200" i="0">
                          <a:latin typeface="Cambria Math" panose="02040503050406030204" pitchFamily="18" charset="0"/>
                        </a:rPr>
                        <m:t>=</m:t>
                      </m:r>
                      <m:nary>
                        <m:naryPr>
                          <m:limLoc m:val="undOvr"/>
                          <m:ctrlPr>
                            <a:rPr lang="zh-CN" altLang="en-US" sz="3200" i="1">
                              <a:latin typeface="Cambria Math" panose="02040503050406030204" pitchFamily="18" charset="0"/>
                            </a:rPr>
                          </m:ctrlPr>
                        </m:naryPr>
                        <m:sub>
                          <m:r>
                            <a:rPr lang="zh-CN" altLang="en-US" sz="3200" i="1">
                              <a:latin typeface="Cambria Math" panose="02040503050406030204" pitchFamily="18" charset="0"/>
                            </a:rPr>
                            <m:t>𝑡𝑛</m:t>
                          </m:r>
                        </m:sub>
                        <m:sup>
                          <m:r>
                            <a:rPr lang="zh-CN" altLang="en-US" sz="3200" i="1">
                              <a:latin typeface="Cambria Math" panose="02040503050406030204" pitchFamily="18" charset="0"/>
                            </a:rPr>
                            <m:t>𝑡𝑓</m:t>
                          </m:r>
                        </m:sup>
                        <m:e>
                          <m:r>
                            <m:rPr>
                              <m:sty m:val="p"/>
                            </m:rPr>
                            <a:rPr lang="zh-CN" altLang="en-US" sz="3200" i="0">
                              <a:latin typeface="Cambria Math" panose="02040503050406030204" pitchFamily="18" charset="0"/>
                            </a:rPr>
                            <m:t>σθ</m:t>
                          </m:r>
                          <m:r>
                            <a:rPr lang="zh-CN" altLang="en-US" sz="3200" i="0">
                              <a:latin typeface="Cambria Math" panose="02040503050406030204" pitchFamily="18" charset="0"/>
                            </a:rPr>
                            <m:t>​</m:t>
                          </m:r>
                          <m:d>
                            <m:dPr>
                              <m:ctrlPr>
                                <a:rPr lang="zh-CN" altLang="en-US" sz="3200" i="1">
                                  <a:latin typeface="Cambria Math" panose="02040503050406030204" pitchFamily="18" charset="0"/>
                                </a:rPr>
                              </m:ctrlPr>
                            </m:dPr>
                            <m:e>
                              <m:r>
                                <m:rPr>
                                  <m:sty m:val="p"/>
                                </m:rPr>
                                <a:rPr lang="zh-CN" altLang="en-US" sz="3200" i="0">
                                  <a:latin typeface="Cambria Math" panose="02040503050406030204" pitchFamily="18" charset="0"/>
                                </a:rPr>
                                <m:t>r</m:t>
                              </m:r>
                              <m:d>
                                <m:dPr>
                                  <m:ctrlPr>
                                    <a:rPr lang="zh-CN" altLang="en-US" sz="3200" i="1">
                                      <a:latin typeface="Cambria Math" panose="02040503050406030204" pitchFamily="18" charset="0"/>
                                    </a:rPr>
                                  </m:ctrlPr>
                                </m:dPr>
                                <m:e>
                                  <m:r>
                                    <m:rPr>
                                      <m:sty m:val="p"/>
                                    </m:rPr>
                                    <a:rPr lang="zh-CN" altLang="en-US" sz="3200" i="0">
                                      <a:latin typeface="Cambria Math" panose="02040503050406030204" pitchFamily="18" charset="0"/>
                                    </a:rPr>
                                    <m:t>t</m:t>
                                  </m:r>
                                </m:e>
                              </m:d>
                            </m:e>
                          </m:d>
                          <m:r>
                            <a:rPr lang="zh-CN" altLang="en-US" sz="3200" i="0">
                              <a:latin typeface="Cambria Math" panose="02040503050406030204" pitchFamily="18" charset="0"/>
                            </a:rPr>
                            <m:t>⋅</m:t>
                          </m:r>
                          <m:r>
                            <m:rPr>
                              <m:sty m:val="p"/>
                            </m:rPr>
                            <a:rPr lang="zh-CN" altLang="en-US" sz="3200" i="0">
                              <a:latin typeface="Cambria Math" panose="02040503050406030204" pitchFamily="18" charset="0"/>
                            </a:rPr>
                            <m:t>cθ</m:t>
                          </m:r>
                          <m:r>
                            <a:rPr lang="zh-CN" altLang="en-US" sz="3200" i="0">
                              <a:latin typeface="Cambria Math" panose="02040503050406030204" pitchFamily="18" charset="0"/>
                            </a:rPr>
                            <m:t>​</m:t>
                          </m:r>
                          <m:d>
                            <m:dPr>
                              <m:sepChr m:val=","/>
                              <m:ctrlPr>
                                <a:rPr lang="zh-CN" altLang="en-US" sz="3200" i="1">
                                  <a:latin typeface="Cambria Math" panose="02040503050406030204" pitchFamily="18" charset="0"/>
                                </a:rPr>
                              </m:ctrlPr>
                            </m:dPr>
                            <m:e>
                              <m:r>
                                <m:rPr>
                                  <m:sty m:val="p"/>
                                </m:rPr>
                                <a:rPr lang="zh-CN" altLang="en-US" sz="3200" i="0">
                                  <a:latin typeface="Cambria Math" panose="02040503050406030204" pitchFamily="18" charset="0"/>
                                </a:rPr>
                                <m:t>r</m:t>
                              </m:r>
                            </m:e>
                            <m:e>
                              <m:d>
                                <m:dPr>
                                  <m:ctrlPr>
                                    <a:rPr lang="zh-CN" altLang="en-US" sz="3200" i="1">
                                      <a:latin typeface="Cambria Math" panose="02040503050406030204" pitchFamily="18" charset="0"/>
                                    </a:rPr>
                                  </m:ctrlPr>
                                </m:dPr>
                                <m:e>
                                  <m:r>
                                    <m:rPr>
                                      <m:sty m:val="p"/>
                                    </m:rPr>
                                    <a:rPr lang="zh-CN" altLang="en-US" sz="3200" i="0">
                                      <a:latin typeface="Cambria Math" panose="02040503050406030204" pitchFamily="18" charset="0"/>
                                    </a:rPr>
                                    <m:t>t</m:t>
                                  </m:r>
                                </m:e>
                              </m:d>
                              <m:r>
                                <m:rPr>
                                  <m:sty m:val="p"/>
                                </m:rPr>
                                <a:rPr lang="zh-CN" altLang="en-US" sz="3200" i="0">
                                  <a:latin typeface="Cambria Math" panose="02040503050406030204" pitchFamily="18" charset="0"/>
                                </a:rPr>
                                <m:t>d</m:t>
                              </m:r>
                            </m:e>
                          </m:d>
                          <m:r>
                            <a:rPr lang="zh-CN" altLang="en-US" sz="3200" i="0">
                              <a:latin typeface="Cambria Math" panose="02040503050406030204" pitchFamily="18" charset="0"/>
                            </a:rPr>
                            <m:t>⋅</m:t>
                          </m:r>
                          <m:r>
                            <m:rPr>
                              <m:sty m:val="p"/>
                            </m:rPr>
                            <a:rPr lang="zh-CN" altLang="en-US" sz="3200" i="0">
                              <a:latin typeface="Cambria Math" panose="02040503050406030204" pitchFamily="18" charset="0"/>
                            </a:rPr>
                            <m:t>T</m:t>
                          </m:r>
                          <m:d>
                            <m:dPr>
                              <m:ctrlPr>
                                <a:rPr lang="zh-CN" altLang="en-US" sz="3200" i="1">
                                  <a:latin typeface="Cambria Math" panose="02040503050406030204" pitchFamily="18" charset="0"/>
                                </a:rPr>
                              </m:ctrlPr>
                            </m:dPr>
                            <m:e>
                              <m:r>
                                <m:rPr>
                                  <m:sty m:val="p"/>
                                </m:rPr>
                                <a:rPr lang="zh-CN" altLang="en-US" sz="3200" i="0">
                                  <a:latin typeface="Cambria Math" panose="02040503050406030204" pitchFamily="18" charset="0"/>
                                </a:rPr>
                                <m:t>t</m:t>
                              </m:r>
                            </m:e>
                          </m:d>
                          <m:r>
                            <m:rPr>
                              <m:sty m:val="p"/>
                            </m:rPr>
                            <a:rPr lang="zh-CN" altLang="en-US" sz="3200" i="0">
                              <a:latin typeface="Cambria Math" panose="02040503050406030204" pitchFamily="18" charset="0"/>
                            </a:rPr>
                            <m:t>dt</m:t>
                          </m:r>
                        </m:e>
                      </m:nary>
                    </m:oMath>
                  </m:oMathPara>
                </a14:m>
                <a:endParaRPr lang="zh-CN" altLang="en-US" sz="3200" dirty="0"/>
              </a:p>
            </p:txBody>
          </p:sp>
        </mc:Choice>
        <mc:Fallback xmlns="">
          <p:sp>
            <p:nvSpPr>
              <p:cNvPr id="6" name="文本框 5">
                <a:extLst>
                  <a:ext uri="{FF2B5EF4-FFF2-40B4-BE49-F238E27FC236}">
                    <a16:creationId xmlns:a16="http://schemas.microsoft.com/office/drawing/2014/main" id="{CFB26414-92BE-EF2D-6967-343F42AA8E47}"/>
                  </a:ext>
                </a:extLst>
              </p:cNvPr>
              <p:cNvSpPr txBox="1">
                <a:spLocks noRot="1" noChangeAspect="1" noMove="1" noResize="1" noEditPoints="1" noAdjustHandles="1" noChangeArrowheads="1" noChangeShapeType="1" noTextEdit="1"/>
              </p:cNvSpPr>
              <p:nvPr/>
            </p:nvSpPr>
            <p:spPr>
              <a:xfrm>
                <a:off x="1466091" y="2918246"/>
                <a:ext cx="8932333" cy="1591013"/>
              </a:xfrm>
              <a:prstGeom prst="rect">
                <a:avLst/>
              </a:prstGeom>
              <a:blipFill>
                <a:blip r:embed="rId5"/>
                <a:stretch>
                  <a:fillRect/>
                </a:stretch>
              </a:blipFill>
            </p:spPr>
            <p:txBody>
              <a:bodyPr/>
              <a:lstStyle/>
              <a:p>
                <a:r>
                  <a:rPr lang="zh-CN" altLang="en-US">
                    <a:noFill/>
                  </a:rPr>
                  <a:t> </a:t>
                </a:r>
              </a:p>
            </p:txBody>
          </p:sp>
        </mc:Fallback>
      </mc:AlternateContent>
      <p:sp>
        <p:nvSpPr>
          <p:cNvPr id="15" name="文本框 14">
            <a:extLst>
              <a:ext uri="{FF2B5EF4-FFF2-40B4-BE49-F238E27FC236}">
                <a16:creationId xmlns:a16="http://schemas.microsoft.com/office/drawing/2014/main" id="{AF631AA5-358D-EA5E-9D8C-AA313B7F4E86}"/>
              </a:ext>
            </a:extLst>
          </p:cNvPr>
          <p:cNvSpPr txBox="1"/>
          <p:nvPr/>
        </p:nvSpPr>
        <p:spPr>
          <a:xfrm>
            <a:off x="701137" y="5149524"/>
            <a:ext cx="6014918" cy="461665"/>
          </a:xfrm>
          <a:prstGeom prst="rect">
            <a:avLst/>
          </a:prstGeom>
          <a:noFill/>
        </p:spPr>
        <p:txBody>
          <a:bodyPr wrap="square">
            <a:spAutoFit/>
          </a:bodyPr>
          <a:lstStyle/>
          <a:p>
            <a:pPr marL="342900" indent="-342900">
              <a:buFont typeface="Arial" panose="020B0604020202020204" pitchFamily="34" charset="0"/>
              <a:buChar char="•"/>
            </a:pPr>
            <a:r>
              <a:rPr lang="en-US" altLang="zh-CN" sz="2400" dirty="0">
                <a:ea typeface="宋体" panose="02010600030101010101" pitchFamily="2" charset="-122"/>
                <a:cs typeface="Times New Roman" panose="02020603050405020304" pitchFamily="18" charset="0"/>
              </a:rPr>
              <a:t>T (t) </a:t>
            </a:r>
            <a:r>
              <a:rPr lang="zh-CN" altLang="zh-CN" sz="2400" dirty="0">
                <a:ea typeface="宋体" panose="02010600030101010101" pitchFamily="2" charset="-122"/>
                <a:cs typeface="Times New Roman" panose="02020603050405020304" pitchFamily="18" charset="0"/>
              </a:rPr>
              <a:t>是从</a:t>
            </a:r>
            <a:r>
              <a:rPr lang="en-US" altLang="zh-CN" sz="2400" dirty="0">
                <a:ea typeface="宋体" panose="02010600030101010101" pitchFamily="2" charset="-122"/>
                <a:cs typeface="Times New Roman" panose="02020603050405020304" pitchFamily="18" charset="0"/>
              </a:rPr>
              <a:t> </a:t>
            </a:r>
            <a:r>
              <a:rPr lang="en-US" altLang="zh-CN" sz="2400" dirty="0" err="1">
                <a:ea typeface="宋体" panose="02010600030101010101" pitchFamily="2" charset="-122"/>
                <a:cs typeface="Times New Roman" panose="02020603050405020304" pitchFamily="18" charset="0"/>
              </a:rPr>
              <a:t>t</a:t>
            </a:r>
            <a:r>
              <a:rPr lang="en-US" altLang="zh-CN" sz="2400" baseline="-25000" dirty="0" err="1">
                <a:ea typeface="宋体" panose="02010600030101010101" pitchFamily="2" charset="-122"/>
                <a:cs typeface="Times New Roman" panose="02020603050405020304" pitchFamily="18" charset="0"/>
              </a:rPr>
              <a:t>n</a:t>
            </a:r>
            <a:r>
              <a:rPr lang="en-US" altLang="zh-CN" sz="2400" dirty="0">
                <a:ea typeface="宋体" panose="02010600030101010101" pitchFamily="2" charset="-122"/>
                <a:cs typeface="Times New Roman" panose="02020603050405020304" pitchFamily="18" charset="0"/>
              </a:rPr>
              <a:t> </a:t>
            </a:r>
            <a:r>
              <a:rPr lang="zh-CN" altLang="zh-CN" sz="2400" dirty="0">
                <a:ea typeface="宋体" panose="02010600030101010101" pitchFamily="2" charset="-122"/>
                <a:cs typeface="Times New Roman" panose="02020603050405020304" pitchFamily="18" charset="0"/>
              </a:rPr>
              <a:t>到</a:t>
            </a:r>
            <a:r>
              <a:rPr lang="en-US" altLang="zh-CN" sz="2400" dirty="0">
                <a:ea typeface="宋体" panose="02010600030101010101" pitchFamily="2" charset="-122"/>
                <a:cs typeface="Times New Roman" panose="02020603050405020304" pitchFamily="18" charset="0"/>
              </a:rPr>
              <a:t> t </a:t>
            </a:r>
            <a:r>
              <a:rPr lang="zh-CN" altLang="zh-CN" sz="2400" dirty="0">
                <a:ea typeface="宋体" panose="02010600030101010101" pitchFamily="2" charset="-122"/>
                <a:cs typeface="Times New Roman" panose="02020603050405020304" pitchFamily="18" charset="0"/>
              </a:rPr>
              <a:t>的沿射线的累积透射率：</a:t>
            </a:r>
          </a:p>
        </p:txBody>
      </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54B9D03C-9343-7EEE-2FFB-5769CF5F7CE4}"/>
                  </a:ext>
                </a:extLst>
              </p:cNvPr>
              <p:cNvSpPr txBox="1"/>
              <p:nvPr/>
            </p:nvSpPr>
            <p:spPr>
              <a:xfrm>
                <a:off x="6246914" y="4930293"/>
                <a:ext cx="4344805" cy="118910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2400">
                          <a:latin typeface="Cambria Math" panose="02040503050406030204" pitchFamily="18" charset="0"/>
                        </a:rPr>
                        <m:t>T</m:t>
                      </m:r>
                      <m:r>
                        <a:rPr lang="en-US" altLang="zh-CN" sz="2400">
                          <a:latin typeface="Cambria Math" panose="02040503050406030204" pitchFamily="18" charset="0"/>
                        </a:rPr>
                        <m:t>(</m:t>
                      </m:r>
                      <m:r>
                        <m:rPr>
                          <m:sty m:val="p"/>
                        </m:rPr>
                        <a:rPr lang="en-US" altLang="zh-CN" sz="2400">
                          <a:latin typeface="Cambria Math" panose="02040503050406030204" pitchFamily="18" charset="0"/>
                        </a:rPr>
                        <m:t>t</m:t>
                      </m:r>
                      <m:r>
                        <a:rPr lang="en-US" altLang="zh-CN" sz="2400">
                          <a:latin typeface="Cambria Math" panose="02040503050406030204" pitchFamily="18" charset="0"/>
                        </a:rPr>
                        <m:t>)=</m:t>
                      </m:r>
                      <m:r>
                        <m:rPr>
                          <m:sty m:val="p"/>
                        </m:rPr>
                        <a:rPr lang="en-US" altLang="zh-CN" sz="2400">
                          <a:latin typeface="Cambria Math" panose="02040503050406030204" pitchFamily="18" charset="0"/>
                        </a:rPr>
                        <m:t>exp</m:t>
                      </m:r>
                      <m:r>
                        <a:rPr lang="en-US" altLang="zh-CN" sz="2400">
                          <a:latin typeface="Cambria Math" panose="02040503050406030204" pitchFamily="18" charset="0"/>
                        </a:rPr>
                        <m:t>(</m:t>
                      </m:r>
                      <m:r>
                        <a:rPr lang="en-US" altLang="zh-CN" sz="2400" i="1">
                          <a:latin typeface="Cambria Math" panose="02040503050406030204" pitchFamily="18" charset="0"/>
                        </a:rPr>
                        <m:t>−</m:t>
                      </m:r>
                      <m:nary>
                        <m:naryPr>
                          <m:ctrlPr>
                            <a:rPr lang="zh-CN" altLang="zh-CN" sz="2400" i="1">
                              <a:latin typeface="Cambria Math" panose="02040503050406030204" pitchFamily="18" charset="0"/>
                            </a:rPr>
                          </m:ctrlPr>
                        </m:naryPr>
                        <m:sub>
                          <m:r>
                            <a:rPr lang="en-US" altLang="zh-CN" sz="2400" i="1">
                              <a:latin typeface="Cambria Math" panose="02040503050406030204" pitchFamily="18" charset="0"/>
                            </a:rPr>
                            <m:t>𝑡𝑛</m:t>
                          </m:r>
                        </m:sub>
                        <m:sup>
                          <m:r>
                            <a:rPr lang="en-US" altLang="zh-CN" sz="2400" i="1">
                              <a:latin typeface="Cambria Math" panose="02040503050406030204" pitchFamily="18" charset="0"/>
                            </a:rPr>
                            <m:t>𝑡</m:t>
                          </m:r>
                        </m:sup>
                        <m:e>
                          <m:r>
                            <m:rPr>
                              <m:sty m:val="p"/>
                            </m:rPr>
                            <a:rPr lang="en-US" altLang="zh-CN" sz="2400">
                              <a:latin typeface="Cambria Math" panose="02040503050406030204" pitchFamily="18" charset="0"/>
                            </a:rPr>
                            <m:t>σ</m:t>
                          </m:r>
                          <m:r>
                            <a:rPr lang="en-US" altLang="zh-CN" sz="2400">
                              <a:latin typeface="Cambria Math" panose="02040503050406030204" pitchFamily="18" charset="0"/>
                            </a:rPr>
                            <m:t>(</m:t>
                          </m:r>
                          <m:r>
                            <m:rPr>
                              <m:sty m:val="p"/>
                            </m:rPr>
                            <a:rPr lang="en-US" altLang="zh-CN" sz="2400">
                              <a:latin typeface="Cambria Math" panose="02040503050406030204" pitchFamily="18" charset="0"/>
                            </a:rPr>
                            <m:t>r</m:t>
                          </m:r>
                          <m:r>
                            <a:rPr lang="en-US" altLang="zh-CN" sz="2400">
                              <a:latin typeface="Cambria Math" panose="02040503050406030204" pitchFamily="18" charset="0"/>
                            </a:rPr>
                            <m:t>(</m:t>
                          </m:r>
                          <m:r>
                            <m:rPr>
                              <m:sty m:val="p"/>
                            </m:rPr>
                            <a:rPr lang="en-US" altLang="zh-CN" sz="2400">
                              <a:latin typeface="Cambria Math" panose="02040503050406030204" pitchFamily="18" charset="0"/>
                            </a:rPr>
                            <m:t>s</m:t>
                          </m:r>
                          <m:r>
                            <a:rPr lang="en-US" altLang="zh-CN" sz="2400">
                              <a:latin typeface="Cambria Math" panose="02040503050406030204" pitchFamily="18" charset="0"/>
                            </a:rPr>
                            <m:t>))</m:t>
                          </m:r>
                          <m:r>
                            <m:rPr>
                              <m:sty m:val="p"/>
                            </m:rPr>
                            <a:rPr lang="en-US" altLang="zh-CN" sz="2400">
                              <a:latin typeface="Cambria Math" panose="02040503050406030204" pitchFamily="18" charset="0"/>
                            </a:rPr>
                            <m:t>ds</m:t>
                          </m:r>
                          <m:r>
                            <a:rPr lang="en-US" altLang="zh-CN" sz="2400">
                              <a:latin typeface="Cambria Math" panose="02040503050406030204" pitchFamily="18" charset="0"/>
                            </a:rPr>
                            <m:t>)</m:t>
                          </m:r>
                        </m:e>
                      </m:nary>
                    </m:oMath>
                  </m:oMathPara>
                </a14:m>
                <a:endParaRPr lang="zh-CN" altLang="zh-CN" sz="2400" dirty="0"/>
              </a:p>
              <a:p>
                <a:endParaRPr lang="zh-CN" altLang="en-US" dirty="0"/>
              </a:p>
            </p:txBody>
          </p:sp>
        </mc:Choice>
        <mc:Fallback xmlns="">
          <p:sp>
            <p:nvSpPr>
              <p:cNvPr id="21" name="文本框 20">
                <a:extLst>
                  <a:ext uri="{FF2B5EF4-FFF2-40B4-BE49-F238E27FC236}">
                    <a16:creationId xmlns:a16="http://schemas.microsoft.com/office/drawing/2014/main" id="{54B9D03C-9343-7EEE-2FFB-5769CF5F7CE4}"/>
                  </a:ext>
                </a:extLst>
              </p:cNvPr>
              <p:cNvSpPr txBox="1">
                <a:spLocks noRot="1" noChangeAspect="1" noMove="1" noResize="1" noEditPoints="1" noAdjustHandles="1" noChangeArrowheads="1" noChangeShapeType="1" noTextEdit="1"/>
              </p:cNvSpPr>
              <p:nvPr/>
            </p:nvSpPr>
            <p:spPr>
              <a:xfrm>
                <a:off x="6246914" y="4930293"/>
                <a:ext cx="4344805" cy="1189108"/>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C05C536B-4438-E0C2-5D8D-0A6A162AB724}"/>
                  </a:ext>
                </a:extLst>
              </p:cNvPr>
              <p:cNvSpPr txBox="1"/>
              <p:nvPr/>
            </p:nvSpPr>
            <p:spPr>
              <a:xfrm>
                <a:off x="701137" y="5648707"/>
                <a:ext cx="8187360" cy="461665"/>
              </a:xfrm>
              <a:prstGeom prst="rect">
                <a:avLst/>
              </a:prstGeom>
              <a:noFill/>
            </p:spPr>
            <p:txBody>
              <a:bodyPr wrap="square">
                <a:spAutoFit/>
              </a:bodyPr>
              <a:lstStyle/>
              <a:p>
                <a:pPr marL="342900" indent="-342900">
                  <a:buFont typeface="Arial" panose="020B0604020202020204" pitchFamily="34" charset="0"/>
                  <a:buChar char="•"/>
                </a:pPr>
                <a:r>
                  <a:rPr lang="en-US" altLang="zh-CN" sz="2400" dirty="0">
                    <a:effectLst/>
                    <a:latin typeface="宋体" panose="02010600030101010101" pitchFamily="2" charset="-122"/>
                    <a:cs typeface="Times New Roman" panose="02020603050405020304" pitchFamily="18" charset="0"/>
                  </a:rPr>
                  <a:t>Π </a:t>
                </a:r>
                <a:r>
                  <a:rPr lang="zh-CN" altLang="zh-CN" sz="2400" dirty="0">
                    <a:effectLst/>
                    <a:ea typeface="宋体" panose="02010600030101010101" pitchFamily="2" charset="-122"/>
                    <a:cs typeface="Times New Roman" panose="02020603050405020304" pitchFamily="18" charset="0"/>
                  </a:rPr>
                  <a:t>是人脸的估计刚性</a:t>
                </a:r>
                <a:r>
                  <a:rPr lang="zh-CN" altLang="zh-CN" sz="2400" dirty="0">
                    <a:ea typeface="宋体" panose="02010600030101010101" pitchFamily="2" charset="-122"/>
                    <a:cs typeface="Times New Roman" panose="02020603050405020304" pitchFamily="18" charset="0"/>
                  </a:rPr>
                  <a:t>位姿</a:t>
                </a:r>
                <a:r>
                  <a:rPr lang="zh-CN" altLang="zh-CN" sz="2400" dirty="0">
                    <a:effectLst/>
                    <a:ea typeface="宋体" panose="02010600030101010101" pitchFamily="2" charset="-122"/>
                    <a:cs typeface="Times New Roman" panose="02020603050405020304" pitchFamily="18" charset="0"/>
                  </a:rPr>
                  <a:t>参数</a:t>
                </a:r>
                <a:r>
                  <a:rPr lang="zh-CN" altLang="en-US" sz="2400" dirty="0">
                    <a:ea typeface="宋体" panose="02010600030101010101" pitchFamily="2" charset="-122"/>
                    <a:cs typeface="Times New Roman" panose="02020603050405020304" pitchFamily="18" charset="0"/>
                  </a:rPr>
                  <a:t>，</a:t>
                </a:r>
                <a14:m>
                  <m:oMath xmlns:m="http://schemas.openxmlformats.org/officeDocument/2006/math">
                    <m:r>
                      <m:rPr>
                        <m:nor/>
                      </m:rPr>
                      <a:rPr lang="en-US" altLang="zh-CN" sz="2400" dirty="0">
                        <a:latin typeface="宋体" panose="02010600030101010101" pitchFamily="2" charset="-122"/>
                        <a:cs typeface="Times New Roman" panose="02020603050405020304" pitchFamily="18" charset="0"/>
                      </a:rPr>
                      <m:t>Π</m:t>
                    </m:r>
                    <m:r>
                      <a:rPr lang="en-US" altLang="zh-CN" sz="2400" i="1" dirty="0"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US" altLang="zh-CN" sz="2400" i="1" dirty="0"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b="0" i="1" dirty="0" smtClean="0">
                            <a:latin typeface="Cambria Math" panose="02040503050406030204" pitchFamily="18" charset="0"/>
                            <a:ea typeface="Cambria Math" panose="02040503050406030204" pitchFamily="18" charset="0"/>
                            <a:cs typeface="Times New Roman" panose="02020603050405020304" pitchFamily="18" charset="0"/>
                          </a:rPr>
                          <m:t>𝑅</m:t>
                        </m:r>
                        <m:r>
                          <a:rPr lang="en-US" altLang="zh-CN" sz="2400" b="0"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0" i="1" dirty="0" smtClean="0">
                            <a:latin typeface="Cambria Math" panose="02040503050406030204" pitchFamily="18" charset="0"/>
                            <a:ea typeface="Cambria Math" panose="02040503050406030204" pitchFamily="18" charset="0"/>
                            <a:cs typeface="Times New Roman" panose="02020603050405020304" pitchFamily="18" charset="0"/>
                          </a:rPr>
                          <m:t>𝑇</m:t>
                        </m:r>
                      </m:e>
                    </m:d>
                  </m:oMath>
                </a14:m>
                <a:endParaRPr lang="zh-CN" altLang="en-US" sz="2400" dirty="0"/>
              </a:p>
            </p:txBody>
          </p:sp>
        </mc:Choice>
        <mc:Fallback xmlns="">
          <p:sp>
            <p:nvSpPr>
              <p:cNvPr id="24" name="文本框 23">
                <a:extLst>
                  <a:ext uri="{FF2B5EF4-FFF2-40B4-BE49-F238E27FC236}">
                    <a16:creationId xmlns:a16="http://schemas.microsoft.com/office/drawing/2014/main" id="{C05C536B-4438-E0C2-5D8D-0A6A162AB724}"/>
                  </a:ext>
                </a:extLst>
              </p:cNvPr>
              <p:cNvSpPr txBox="1">
                <a:spLocks noRot="1" noChangeAspect="1" noMove="1" noResize="1" noEditPoints="1" noAdjustHandles="1" noChangeArrowheads="1" noChangeShapeType="1" noTextEdit="1"/>
              </p:cNvSpPr>
              <p:nvPr/>
            </p:nvSpPr>
            <p:spPr>
              <a:xfrm>
                <a:off x="701137" y="5648707"/>
                <a:ext cx="8187360" cy="461665"/>
              </a:xfrm>
              <a:prstGeom prst="rect">
                <a:avLst/>
              </a:prstGeom>
              <a:blipFill>
                <a:blip r:embed="rId7"/>
                <a:stretch>
                  <a:fillRect l="-968" t="-16000" b="-26667"/>
                </a:stretch>
              </a:blipFill>
            </p:spPr>
            <p:txBody>
              <a:bodyPr/>
              <a:lstStyle/>
              <a:p>
                <a:r>
                  <a:rPr lang="zh-CN" altLang="en-US">
                    <a:noFill/>
                  </a:rPr>
                  <a:t> </a:t>
                </a:r>
              </a:p>
            </p:txBody>
          </p:sp>
        </mc:Fallback>
      </mc:AlternateContent>
      <p:sp>
        <p:nvSpPr>
          <p:cNvPr id="25" name="文本框 24">
            <a:extLst>
              <a:ext uri="{FF2B5EF4-FFF2-40B4-BE49-F238E27FC236}">
                <a16:creationId xmlns:a16="http://schemas.microsoft.com/office/drawing/2014/main" id="{85CC82E7-C632-C548-1E57-37938A5C9048}"/>
              </a:ext>
            </a:extLst>
          </p:cNvPr>
          <p:cNvSpPr txBox="1"/>
          <p:nvPr/>
        </p:nvSpPr>
        <p:spPr>
          <a:xfrm>
            <a:off x="672389" y="4653093"/>
            <a:ext cx="4677934" cy="461665"/>
          </a:xfrm>
          <a:prstGeom prst="rect">
            <a:avLst/>
          </a:prstGeom>
          <a:noFill/>
        </p:spPr>
        <p:txBody>
          <a:bodyPr wrap="square">
            <a:spAutoFit/>
          </a:bodyPr>
          <a:lstStyle/>
          <a:p>
            <a:pPr marL="342900" indent="-342900">
              <a:buFont typeface="Arial" panose="020B0604020202020204" pitchFamily="34" charset="0"/>
              <a:buChar char="•"/>
            </a:pPr>
            <a:r>
              <a:rPr lang="en-US" altLang="zh-CN" sz="2400" dirty="0">
                <a:ea typeface="宋体" panose="02010600030101010101" pitchFamily="2" charset="-122"/>
                <a:cs typeface="Times New Roman" panose="02020603050405020304" pitchFamily="18" charset="0"/>
              </a:rPr>
              <a:t>r (t) </a:t>
            </a:r>
            <a:r>
              <a:rPr lang="zh-CN" altLang="zh-CN" sz="2400" dirty="0">
                <a:ea typeface="宋体" panose="02010600030101010101" pitchFamily="2" charset="-122"/>
                <a:cs typeface="Times New Roman" panose="02020603050405020304" pitchFamily="18" charset="0"/>
              </a:rPr>
              <a:t>是</a:t>
            </a:r>
            <a:r>
              <a:rPr lang="zh-CN" altLang="en-US" sz="2400" dirty="0">
                <a:ea typeface="宋体" panose="02010600030101010101" pitchFamily="2" charset="-122"/>
                <a:cs typeface="Times New Roman" panose="02020603050405020304" pitchFamily="18" charset="0"/>
              </a:rPr>
              <a:t>以时间</a:t>
            </a:r>
            <a:r>
              <a:rPr lang="en-US" altLang="zh-CN" sz="2400" dirty="0">
                <a:ea typeface="宋体" panose="02010600030101010101" pitchFamily="2" charset="-122"/>
                <a:cs typeface="Times New Roman" panose="02020603050405020304" pitchFamily="18" charset="0"/>
              </a:rPr>
              <a:t>t</a:t>
            </a:r>
            <a:r>
              <a:rPr lang="zh-CN" altLang="en-US" sz="2400" dirty="0">
                <a:ea typeface="宋体" panose="02010600030101010101" pitchFamily="2" charset="-122"/>
                <a:cs typeface="Times New Roman" panose="02020603050405020304" pitchFamily="18" charset="0"/>
              </a:rPr>
              <a:t>为变量相机光线，</a:t>
            </a:r>
            <a:endParaRPr lang="zh-CN" altLang="zh-CN" sz="2400" dirty="0">
              <a:ea typeface="宋体"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E4A1B167-75A1-5003-8709-A28E5289A8E5}"/>
                  </a:ext>
                </a:extLst>
              </p:cNvPr>
              <p:cNvSpPr txBox="1"/>
              <p:nvPr/>
            </p:nvSpPr>
            <p:spPr>
              <a:xfrm>
                <a:off x="4902262" y="4615575"/>
                <a:ext cx="311574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𝑟</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𝑡</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𝑜</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𝑡𝑑</m:t>
                      </m:r>
                    </m:oMath>
                  </m:oMathPara>
                </a14:m>
                <a:endParaRPr lang="zh-CN" altLang="en-US" sz="2400" dirty="0"/>
              </a:p>
            </p:txBody>
          </p:sp>
        </mc:Choice>
        <mc:Fallback xmlns="">
          <p:sp>
            <p:nvSpPr>
              <p:cNvPr id="26" name="文本框 25">
                <a:extLst>
                  <a:ext uri="{FF2B5EF4-FFF2-40B4-BE49-F238E27FC236}">
                    <a16:creationId xmlns:a16="http://schemas.microsoft.com/office/drawing/2014/main" id="{E4A1B167-75A1-5003-8709-A28E5289A8E5}"/>
                  </a:ext>
                </a:extLst>
              </p:cNvPr>
              <p:cNvSpPr txBox="1">
                <a:spLocks noRot="1" noChangeAspect="1" noMove="1" noResize="1" noEditPoints="1" noAdjustHandles="1" noChangeArrowheads="1" noChangeShapeType="1" noTextEdit="1"/>
              </p:cNvSpPr>
              <p:nvPr/>
            </p:nvSpPr>
            <p:spPr>
              <a:xfrm>
                <a:off x="4902262" y="4615575"/>
                <a:ext cx="3115746" cy="461665"/>
              </a:xfrm>
              <a:prstGeom prst="rect">
                <a:avLst/>
              </a:prstGeom>
              <a:blipFill>
                <a:blip r:embed="rId8"/>
                <a:stretch>
                  <a:fillRect/>
                </a:stretch>
              </a:blipFill>
            </p:spPr>
            <p:txBody>
              <a:bodyPr/>
              <a:lstStyle/>
              <a:p>
                <a:r>
                  <a:rPr lang="zh-CN" altLang="en-US">
                    <a:noFill/>
                  </a:rPr>
                  <a:t> </a:t>
                </a:r>
              </a:p>
            </p:txBody>
          </p:sp>
        </mc:Fallback>
      </mc:AlternateContent>
      <p:sp>
        <p:nvSpPr>
          <p:cNvPr id="27" name="文本框 26">
            <a:extLst>
              <a:ext uri="{FF2B5EF4-FFF2-40B4-BE49-F238E27FC236}">
                <a16:creationId xmlns:a16="http://schemas.microsoft.com/office/drawing/2014/main" id="{BC8AA91C-D89C-DDFD-86E1-B756953EE36A}"/>
              </a:ext>
            </a:extLst>
          </p:cNvPr>
          <p:cNvSpPr txBox="1"/>
          <p:nvPr/>
        </p:nvSpPr>
        <p:spPr>
          <a:xfrm>
            <a:off x="11077498" y="5124690"/>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995904098"/>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3" name="文本框 12">
            <a:extLst>
              <a:ext uri="{FF2B5EF4-FFF2-40B4-BE49-F238E27FC236}">
                <a16:creationId xmlns:a16="http://schemas.microsoft.com/office/drawing/2014/main" id="{4D4DD556-A812-AC48-9CFA-FBB070E83526}"/>
              </a:ext>
            </a:extLst>
          </p:cNvPr>
          <p:cNvSpPr txBox="1"/>
          <p:nvPr/>
        </p:nvSpPr>
        <p:spPr>
          <a:xfrm>
            <a:off x="11064470" y="381471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0" name="文本框 19">
            <a:extLst>
              <a:ext uri="{FF2B5EF4-FFF2-40B4-BE49-F238E27FC236}">
                <a16:creationId xmlns:a16="http://schemas.microsoft.com/office/drawing/2014/main" id="{1D85FBAB-13A4-E35A-E3CF-4C0A1AFD3E15}"/>
              </a:ext>
            </a:extLst>
          </p:cNvPr>
          <p:cNvSpPr txBox="1"/>
          <p:nvPr/>
        </p:nvSpPr>
        <p:spPr>
          <a:xfrm>
            <a:off x="0" y="6273225"/>
            <a:ext cx="910454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Guo Y , Chen K , Liang S ,et al.AD-</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NeRF</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Audio Driven Neural Radiance Fields for Talking Head Synthesis[J].  2021.DOI:10.48550/arXiv.2103.11078.</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8795634"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Individual </a:t>
            </a:r>
            <a:r>
              <a:rPr kumimoji="0" lang="en-US" altLang="zh-CN" sz="3200" b="1" i="0" u="none" strike="noStrike" kern="1200" cap="none" spc="0" normalizeH="0" baseline="0" noProof="0" dirty="0" err="1">
                <a:ln>
                  <a:noFill/>
                </a:ln>
                <a:solidFill>
                  <a:prstClr val="black"/>
                </a:solidFill>
                <a:effectLst/>
                <a:uLnTx/>
                <a:uFillTx/>
                <a:latin typeface="微软雅黑" panose="020B0503020204020204" charset="-122"/>
                <a:ea typeface="微软雅黑" panose="020B0503020204020204" charset="-122"/>
                <a:cs typeface="+mn-cs"/>
              </a:rPr>
              <a:t>NeRFs</a:t>
            </a: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 Representation</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5" name="文本框 4">
            <a:extLst>
              <a:ext uri="{FF2B5EF4-FFF2-40B4-BE49-F238E27FC236}">
                <a16:creationId xmlns:a16="http://schemas.microsoft.com/office/drawing/2014/main" id="{E11CB250-8FBF-FDC0-A476-CE107F5BA212}"/>
              </a:ext>
            </a:extLst>
          </p:cNvPr>
          <p:cNvSpPr txBox="1"/>
          <p:nvPr/>
        </p:nvSpPr>
        <p:spPr>
          <a:xfrm>
            <a:off x="672601" y="1847319"/>
            <a:ext cx="10365943" cy="461665"/>
          </a:xfrm>
          <a:prstGeom prst="rect">
            <a:avLst/>
          </a:prstGeom>
          <a:noFill/>
        </p:spPr>
        <p:txBody>
          <a:bodyPr wrap="square">
            <a:spAutoFit/>
          </a:bodyPr>
          <a:lstStyle/>
          <a:p>
            <a:r>
              <a:rPr lang="zh-CN" altLang="zh-CN" sz="2400" dirty="0">
                <a:effectLst/>
                <a:ea typeface="宋体" panose="02010600030101010101" pitchFamily="2" charset="-122"/>
                <a:cs typeface="Times New Roman" panose="02020603050405020304" pitchFamily="18" charset="0"/>
              </a:rPr>
              <a:t>用</a:t>
            </a:r>
            <a:r>
              <a:rPr lang="zh-CN" altLang="zh-CN" sz="2400" b="1" dirty="0">
                <a:effectLst/>
                <a:ea typeface="宋体" panose="02010600030101010101" pitchFamily="2" charset="-122"/>
                <a:cs typeface="Times New Roman" panose="02020603050405020304" pitchFamily="18" charset="0"/>
              </a:rPr>
              <a:t>两个单独的</a:t>
            </a:r>
            <a:r>
              <a:rPr lang="en-US" altLang="zh-CN" sz="2400" b="1" dirty="0" err="1">
                <a:effectLst/>
                <a:ea typeface="宋体" panose="02010600030101010101" pitchFamily="2" charset="-122"/>
                <a:cs typeface="Times New Roman" panose="02020603050405020304" pitchFamily="18" charset="0"/>
              </a:rPr>
              <a:t>NeRF</a:t>
            </a:r>
            <a:r>
              <a:rPr lang="zh-CN" altLang="en-US" sz="2400" dirty="0">
                <a:ea typeface="宋体" panose="02010600030101010101" pitchFamily="2" charset="-122"/>
                <a:cs typeface="Times New Roman" panose="02020603050405020304" pitchFamily="18" charset="0"/>
              </a:rPr>
              <a:t>分别</a:t>
            </a:r>
            <a:r>
              <a:rPr lang="zh-CN" altLang="zh-CN" sz="2400" dirty="0">
                <a:effectLst/>
                <a:ea typeface="宋体" panose="02010600030101010101" pitchFamily="2" charset="-122"/>
                <a:cs typeface="Times New Roman" panose="02020603050405020304" pitchFamily="18" charset="0"/>
              </a:rPr>
              <a:t>为头部和躯干这两个部分建模</a:t>
            </a:r>
            <a:r>
              <a:rPr lang="en-US" altLang="zh-CN" sz="2400" dirty="0">
                <a:effectLst/>
                <a:ea typeface="宋体" panose="02010600030101010101" pitchFamily="2" charset="-122"/>
                <a:cs typeface="Times New Roman" panose="02020603050405020304" pitchFamily="18" charset="0"/>
              </a:rPr>
              <a:t>:</a:t>
            </a:r>
            <a:endParaRPr lang="zh-CN" altLang="en-US" sz="2400" dirty="0">
              <a:ea typeface="宋体" panose="02010600030101010101" pitchFamily="2" charset="-122"/>
              <a:cs typeface="Times New Roman" panose="02020603050405020304" pitchFamily="18" charset="0"/>
            </a:endParaRPr>
          </a:p>
        </p:txBody>
      </p:sp>
      <p:pic>
        <p:nvPicPr>
          <p:cNvPr id="2" name="图片 1">
            <a:extLst>
              <a:ext uri="{FF2B5EF4-FFF2-40B4-BE49-F238E27FC236}">
                <a16:creationId xmlns:a16="http://schemas.microsoft.com/office/drawing/2014/main" id="{D6D73C8C-E0F0-F486-25E8-ED63B8C2279E}"/>
              </a:ext>
            </a:extLst>
          </p:cNvPr>
          <p:cNvPicPr>
            <a:picLocks noChangeAspect="1"/>
          </p:cNvPicPr>
          <p:nvPr/>
        </p:nvPicPr>
        <p:blipFill>
          <a:blip r:embed="rId5"/>
          <a:stretch>
            <a:fillRect/>
          </a:stretch>
        </p:blipFill>
        <p:spPr>
          <a:xfrm>
            <a:off x="1067799" y="2389301"/>
            <a:ext cx="9348435" cy="2850835"/>
          </a:xfrm>
          <a:prstGeom prst="rect">
            <a:avLst/>
          </a:prstGeom>
        </p:spPr>
      </p:pic>
      <p:sp>
        <p:nvSpPr>
          <p:cNvPr id="8" name="文本框 7">
            <a:extLst>
              <a:ext uri="{FF2B5EF4-FFF2-40B4-BE49-F238E27FC236}">
                <a16:creationId xmlns:a16="http://schemas.microsoft.com/office/drawing/2014/main" id="{BCDE5527-A8BA-F0C4-AD25-ED68509591BF}"/>
              </a:ext>
            </a:extLst>
          </p:cNvPr>
          <p:cNvSpPr txBox="1"/>
          <p:nvPr/>
        </p:nvSpPr>
        <p:spPr>
          <a:xfrm>
            <a:off x="1420238" y="5507165"/>
            <a:ext cx="9877420" cy="400110"/>
          </a:xfrm>
          <a:prstGeom prst="rect">
            <a:avLst/>
          </a:prstGeom>
          <a:noFill/>
        </p:spPr>
        <p:txBody>
          <a:bodyPr wrap="square" rtlCol="0">
            <a:spAutoFit/>
          </a:bodyPr>
          <a:lstStyle/>
          <a:p>
            <a:r>
              <a:rPr lang="zh-CN" altLang="en-US" sz="2000" dirty="0">
                <a:latin typeface="宋体" panose="02010600030101010101" pitchFamily="2" charset="-122"/>
                <a:ea typeface="宋体" panose="02010600030101010101" pitchFamily="2" charset="-122"/>
              </a:rPr>
              <a:t>共三个步骤：将训练图形分解     训练头部隐函数     训练上半身隐式函数</a:t>
            </a:r>
          </a:p>
        </p:txBody>
      </p:sp>
      <p:sp>
        <p:nvSpPr>
          <p:cNvPr id="9" name="箭头: 右 8">
            <a:extLst>
              <a:ext uri="{FF2B5EF4-FFF2-40B4-BE49-F238E27FC236}">
                <a16:creationId xmlns:a16="http://schemas.microsoft.com/office/drawing/2014/main" id="{D41220D9-28D3-C8C8-E97C-535A862D2A1E}"/>
              </a:ext>
            </a:extLst>
          </p:cNvPr>
          <p:cNvSpPr/>
          <p:nvPr/>
        </p:nvSpPr>
        <p:spPr>
          <a:xfrm>
            <a:off x="4868663" y="5623847"/>
            <a:ext cx="531826" cy="18933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箭头: 右 9">
            <a:extLst>
              <a:ext uri="{FF2B5EF4-FFF2-40B4-BE49-F238E27FC236}">
                <a16:creationId xmlns:a16="http://schemas.microsoft.com/office/drawing/2014/main" id="{963AEF5C-F056-4655-4DF7-2F9C59416E7E}"/>
              </a:ext>
            </a:extLst>
          </p:cNvPr>
          <p:cNvSpPr/>
          <p:nvPr/>
        </p:nvSpPr>
        <p:spPr>
          <a:xfrm>
            <a:off x="7243882" y="5643472"/>
            <a:ext cx="531826" cy="18933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3731957"/>
      </p:ext>
    </p:ext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3" name="文本框 12">
            <a:extLst>
              <a:ext uri="{FF2B5EF4-FFF2-40B4-BE49-F238E27FC236}">
                <a16:creationId xmlns:a16="http://schemas.microsoft.com/office/drawing/2014/main" id="{4D4DD556-A812-AC48-9CFA-FBB070E83526}"/>
              </a:ext>
            </a:extLst>
          </p:cNvPr>
          <p:cNvSpPr txBox="1"/>
          <p:nvPr/>
        </p:nvSpPr>
        <p:spPr>
          <a:xfrm>
            <a:off x="11050936" y="396628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0" name="文本框 19">
            <a:extLst>
              <a:ext uri="{FF2B5EF4-FFF2-40B4-BE49-F238E27FC236}">
                <a16:creationId xmlns:a16="http://schemas.microsoft.com/office/drawing/2014/main" id="{1D85FBAB-13A4-E35A-E3CF-4C0A1AFD3E15}"/>
              </a:ext>
            </a:extLst>
          </p:cNvPr>
          <p:cNvSpPr txBox="1"/>
          <p:nvPr/>
        </p:nvSpPr>
        <p:spPr>
          <a:xfrm>
            <a:off x="0" y="6273225"/>
            <a:ext cx="910454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Guo Y , Chen K , Liang S ,et al.AD-</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NeRF</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Audio Driven Neural Radiance Fields for Talking Head Synthesis[J].  2021.DOI:10.48550/arXiv.2103.11078.</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8795634"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Editing of Talking Head Video</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5" name="文本框 4">
            <a:extLst>
              <a:ext uri="{FF2B5EF4-FFF2-40B4-BE49-F238E27FC236}">
                <a16:creationId xmlns:a16="http://schemas.microsoft.com/office/drawing/2014/main" id="{E11CB250-8FBF-FDC0-A476-CE107F5BA212}"/>
              </a:ext>
            </a:extLst>
          </p:cNvPr>
          <p:cNvSpPr txBox="1"/>
          <p:nvPr/>
        </p:nvSpPr>
        <p:spPr>
          <a:xfrm>
            <a:off x="672601" y="1847319"/>
            <a:ext cx="10365943" cy="1387111"/>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dirty="0">
                <a:ea typeface="宋体" panose="02010600030101010101" pitchFamily="2" charset="-122"/>
                <a:cs typeface="Times New Roman" panose="02020603050405020304" pitchFamily="18" charset="0"/>
              </a:rPr>
              <a:t>由于两种神经辐射场都以语义音频特征和姿态系数为输入来控制说话内容和</a:t>
            </a:r>
            <a:r>
              <a:rPr lang="en-US" altLang="zh-CN" sz="2400" dirty="0">
                <a:ea typeface="宋体" panose="02010600030101010101" pitchFamily="2" charset="-122"/>
                <a:cs typeface="Times New Roman" panose="02020603050405020304" pitchFamily="18" charset="0"/>
              </a:rPr>
              <a:t>talking-head</a:t>
            </a:r>
            <a:r>
              <a:rPr lang="zh-CN" altLang="en-US" sz="2400" dirty="0">
                <a:ea typeface="宋体" panose="02010600030101010101" pitchFamily="2" charset="-122"/>
                <a:cs typeface="Times New Roman" panose="02020603050405020304" pitchFamily="18" charset="0"/>
              </a:rPr>
              <a:t>的运动，该方法可以分别通过替换音频输入和调整姿态系数来实现音频驱动和姿态操纵的</a:t>
            </a:r>
            <a:r>
              <a:rPr lang="en-US" altLang="zh-CN" sz="2400" dirty="0">
                <a:ea typeface="宋体" panose="02010600030101010101" pitchFamily="2" charset="-122"/>
                <a:cs typeface="Times New Roman" panose="02020603050405020304" pitchFamily="18" charset="0"/>
              </a:rPr>
              <a:t>talking-head</a:t>
            </a:r>
            <a:r>
              <a:rPr lang="zh-CN" altLang="en-US" sz="2400" dirty="0">
                <a:ea typeface="宋体" panose="02010600030101010101" pitchFamily="2" charset="-122"/>
                <a:cs typeface="Times New Roman" panose="02020603050405020304" pitchFamily="18" charset="0"/>
              </a:rPr>
              <a:t>视频生成。</a:t>
            </a:r>
          </a:p>
        </p:txBody>
      </p:sp>
      <p:sp>
        <p:nvSpPr>
          <p:cNvPr id="6" name="文本框 5">
            <a:extLst>
              <a:ext uri="{FF2B5EF4-FFF2-40B4-BE49-F238E27FC236}">
                <a16:creationId xmlns:a16="http://schemas.microsoft.com/office/drawing/2014/main" id="{54F262BB-5255-4237-B73C-7524B06E0266}"/>
              </a:ext>
            </a:extLst>
          </p:cNvPr>
          <p:cNvSpPr txBox="1"/>
          <p:nvPr/>
        </p:nvSpPr>
        <p:spPr>
          <a:xfrm>
            <a:off x="698527" y="3642062"/>
            <a:ext cx="10365943" cy="1387111"/>
          </a:xfrm>
          <a:prstGeom prst="rect">
            <a:avLst/>
          </a:prstGeom>
          <a:noFill/>
        </p:spPr>
        <p:txBody>
          <a:bodyPr wrap="square">
            <a:spAutoFit/>
          </a:bodyPr>
          <a:lstStyle/>
          <a:p>
            <a:pPr marL="342900" indent="-342900">
              <a:lnSpc>
                <a:spcPct val="120000"/>
              </a:lnSpc>
              <a:spcBef>
                <a:spcPts val="600"/>
              </a:spcBef>
              <a:spcAft>
                <a:spcPts val="600"/>
              </a:spcAft>
              <a:buFont typeface="Wingdings" panose="05000000000000000000" pitchFamily="2" charset="2"/>
              <a:buChar char="Ø"/>
            </a:pPr>
            <a:r>
              <a:rPr lang="zh-CN" altLang="en-US" sz="2400" dirty="0">
                <a:ea typeface="宋体" panose="02010600030101010101" pitchFamily="2" charset="-122"/>
                <a:cs typeface="Times New Roman" panose="02020603050405020304" pitchFamily="18" charset="0"/>
              </a:rPr>
              <a:t>使用背景图像上对应的像素作为每条射线的最后一个样本，如果射线穿过背景像素，隐式网络学习预测前景样本的低密度值和高密度值。通过这种方式将前景和背景区域解耦，并通过替换背景图像来实现背景编辑</a:t>
            </a:r>
          </a:p>
        </p:txBody>
      </p:sp>
      <p:sp>
        <p:nvSpPr>
          <p:cNvPr id="11" name="文本框 10">
            <a:extLst>
              <a:ext uri="{FF2B5EF4-FFF2-40B4-BE49-F238E27FC236}">
                <a16:creationId xmlns:a16="http://schemas.microsoft.com/office/drawing/2014/main" id="{2EFF3ADC-6F0A-BB7D-EC05-9D3C475F8193}"/>
              </a:ext>
            </a:extLst>
          </p:cNvPr>
          <p:cNvSpPr txBox="1"/>
          <p:nvPr/>
        </p:nvSpPr>
        <p:spPr>
          <a:xfrm>
            <a:off x="11038544" y="222094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921793908"/>
      </p:ext>
    </p:extLst>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8795634"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Training Details</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5" name="文本框 4">
            <a:extLst>
              <a:ext uri="{FF2B5EF4-FFF2-40B4-BE49-F238E27FC236}">
                <a16:creationId xmlns:a16="http://schemas.microsoft.com/office/drawing/2014/main" id="{E11CB250-8FBF-FDC0-A476-CE107F5BA212}"/>
              </a:ext>
            </a:extLst>
          </p:cNvPr>
          <p:cNvSpPr txBox="1"/>
          <p:nvPr/>
        </p:nvSpPr>
        <p:spPr>
          <a:xfrm>
            <a:off x="672601" y="1847319"/>
            <a:ext cx="10365943" cy="943913"/>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b="1" dirty="0">
                <a:ea typeface="宋体" panose="02010600030101010101" pitchFamily="2" charset="-122"/>
                <a:cs typeface="Times New Roman" panose="02020603050405020304" pitchFamily="18" charset="0"/>
              </a:rPr>
              <a:t>数据集</a:t>
            </a:r>
            <a:r>
              <a:rPr lang="zh-CN" altLang="en-US" sz="2400" dirty="0">
                <a:ea typeface="宋体" panose="02010600030101010101" pitchFamily="2" charset="-122"/>
                <a:cs typeface="Times New Roman" panose="02020603050405020304" pitchFamily="18" charset="0"/>
              </a:rPr>
              <a:t>：一个带有音频轨道的短视频序列，平均</a:t>
            </a:r>
            <a:r>
              <a:rPr lang="en-US" altLang="zh-CN" sz="2400" dirty="0">
                <a:ea typeface="宋体" panose="02010600030101010101" pitchFamily="2" charset="-122"/>
                <a:cs typeface="Times New Roman" panose="02020603050405020304" pitchFamily="18" charset="0"/>
              </a:rPr>
              <a:t>3-5</a:t>
            </a:r>
            <a:r>
              <a:rPr lang="zh-CN" altLang="en-US" sz="2400" dirty="0">
                <a:ea typeface="宋体" panose="02010600030101010101" pitchFamily="2" charset="-122"/>
                <a:cs typeface="Times New Roman" panose="02020603050405020304" pitchFamily="18" charset="0"/>
              </a:rPr>
              <a:t>分钟，</a:t>
            </a:r>
            <a:r>
              <a:rPr lang="en-US" altLang="zh-CN" sz="2400" dirty="0">
                <a:ea typeface="宋体" panose="02010600030101010101" pitchFamily="2" charset="-122"/>
                <a:cs typeface="Times New Roman" panose="02020603050405020304" pitchFamily="18" charset="0"/>
              </a:rPr>
              <a:t>25fps</a:t>
            </a:r>
            <a:r>
              <a:rPr lang="zh-CN" altLang="en-US" sz="2400" dirty="0">
                <a:ea typeface="宋体" panose="02010600030101010101" pitchFamily="2" charset="-122"/>
                <a:cs typeface="Times New Roman" panose="02020603050405020304" pitchFamily="18" charset="0"/>
              </a:rPr>
              <a:t>。记录相机和背景都假设是静态的</a:t>
            </a:r>
          </a:p>
        </p:txBody>
      </p:sp>
      <p:sp>
        <p:nvSpPr>
          <p:cNvPr id="6" name="文本框 5">
            <a:extLst>
              <a:ext uri="{FF2B5EF4-FFF2-40B4-BE49-F238E27FC236}">
                <a16:creationId xmlns:a16="http://schemas.microsoft.com/office/drawing/2014/main" id="{54F262BB-5255-4237-B73C-7524B06E0266}"/>
              </a:ext>
            </a:extLst>
          </p:cNvPr>
          <p:cNvSpPr txBox="1"/>
          <p:nvPr/>
        </p:nvSpPr>
        <p:spPr>
          <a:xfrm>
            <a:off x="701423" y="3027170"/>
            <a:ext cx="10365943" cy="2735172"/>
          </a:xfrm>
          <a:prstGeom prst="rect">
            <a:avLst/>
          </a:prstGeom>
          <a:noFill/>
        </p:spPr>
        <p:txBody>
          <a:bodyPr wrap="square">
            <a:spAutoFit/>
          </a:bodyPr>
          <a:lstStyle/>
          <a:p>
            <a:pPr marL="342900" indent="-342900" algn="l">
              <a:lnSpc>
                <a:spcPct val="120000"/>
              </a:lnSpc>
              <a:spcBef>
                <a:spcPts val="600"/>
              </a:spcBef>
              <a:spcAft>
                <a:spcPts val="600"/>
              </a:spcAft>
              <a:buFont typeface="Wingdings" panose="05000000000000000000" pitchFamily="2" charset="2"/>
              <a:buChar char="Ø"/>
            </a:pPr>
            <a:r>
              <a:rPr lang="zh-CN" altLang="en-US" sz="2400" b="1" dirty="0">
                <a:ea typeface="宋体" panose="02010600030101010101" pitchFamily="2" charset="-122"/>
                <a:cs typeface="Times New Roman" panose="02020603050405020304" pitchFamily="18" charset="0"/>
              </a:rPr>
              <a:t>训练数据预处理：</a:t>
            </a:r>
            <a:endParaRPr lang="en-US" altLang="zh-CN" sz="2400" b="1" dirty="0">
              <a:ea typeface="宋体" panose="02010600030101010101" pitchFamily="2" charset="-122"/>
              <a:cs typeface="Times New Roman" panose="02020603050405020304" pitchFamily="18" charset="0"/>
            </a:endParaRPr>
          </a:p>
          <a:p>
            <a:pPr marL="800100" lvl="1" indent="-342900">
              <a:lnSpc>
                <a:spcPct val="120000"/>
              </a:lnSpc>
              <a:spcBef>
                <a:spcPts val="600"/>
              </a:spcBef>
              <a:spcAft>
                <a:spcPts val="600"/>
              </a:spcAft>
              <a:buFont typeface="+mj-lt"/>
              <a:buAutoNum type="arabicPeriod"/>
            </a:pP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采用自动解析方法</a:t>
            </a:r>
            <a:r>
              <a:rPr lang="en-US" altLang="zh-CN" sz="2400" kern="100" dirty="0" err="1">
                <a:effectLst/>
                <a:latin typeface="等线" panose="02010600030101010101" pitchFamily="2" charset="-122"/>
                <a:ea typeface="宋体" panose="02010600030101010101" pitchFamily="2" charset="-122"/>
                <a:cs typeface="Times New Roman" panose="02020603050405020304" pitchFamily="18" charset="0"/>
              </a:rPr>
              <a:t>MaskGAN</a:t>
            </a: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标记每帧的不同语义区域</a:t>
            </a:r>
            <a:r>
              <a:rPr lang="en-US" altLang="zh-CN" sz="2400" kern="100" dirty="0">
                <a:effectLst/>
                <a:latin typeface="等线" panose="02010600030101010101" pitchFamily="2" charset="-122"/>
                <a:ea typeface="宋体" panose="02010600030101010101" pitchFamily="2" charset="-122"/>
                <a:cs typeface="Times New Roman" panose="02020603050405020304" pitchFamily="18" charset="0"/>
              </a:rPr>
              <a:t>;</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marL="800100" lvl="1" indent="-342900">
              <a:lnSpc>
                <a:spcPct val="120000"/>
              </a:lnSpc>
              <a:spcBef>
                <a:spcPts val="600"/>
              </a:spcBef>
              <a:spcAft>
                <a:spcPts val="600"/>
              </a:spcAft>
              <a:buFont typeface="+mj-lt"/>
              <a:buAutoNum type="arabicPeriod"/>
            </a:pP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应用多帧光流估计获得视频帧间前额、耳朵和头发等近刚性区域的密集对应，然后利用束调整估计姿态参数。估计的姿势只对脸部有效</a:t>
            </a:r>
            <a:r>
              <a:rPr lang="zh-CN" altLang="en-US" sz="2400" kern="100" dirty="0">
                <a:effectLst/>
                <a:latin typeface="等线" panose="02010600030101010101" pitchFamily="2" charset="-122"/>
                <a:ea typeface="宋体" panose="02010600030101010101" pitchFamily="2" charset="-122"/>
                <a:cs typeface="Times New Roman" panose="02020603050405020304" pitchFamily="18" charset="0"/>
              </a:rPr>
              <a:t>。</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marL="800100" lvl="1" indent="-342900">
              <a:lnSpc>
                <a:spcPct val="120000"/>
              </a:lnSpc>
              <a:spcBef>
                <a:spcPts val="600"/>
              </a:spcBef>
              <a:spcAft>
                <a:spcPts val="600"/>
              </a:spcAft>
              <a:buFont typeface="+mj-lt"/>
              <a:buAutoNum type="arabicPeriod"/>
            </a:pP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据所有序列帧构造一个干净的无人物背景图像。</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D98BBFA7-BDDA-9E42-1760-517792FCF001}"/>
              </a:ext>
            </a:extLst>
          </p:cNvPr>
          <p:cNvSpPr txBox="1"/>
          <p:nvPr/>
        </p:nvSpPr>
        <p:spPr>
          <a:xfrm>
            <a:off x="0" y="6273225"/>
            <a:ext cx="910454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Guo Y , Chen K , Liang S ,et al.AD-</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NeRF</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Audio Driven Neural Radiance Fields for Talking Head Synthesis[J].  2021.DOI:10.48550/arXiv.2103.11078.</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
        <p:nvSpPr>
          <p:cNvPr id="9" name="文本框 8">
            <a:extLst>
              <a:ext uri="{FF2B5EF4-FFF2-40B4-BE49-F238E27FC236}">
                <a16:creationId xmlns:a16="http://schemas.microsoft.com/office/drawing/2014/main" id="{E750782F-8AE2-3518-7BB5-7ACB4EFBD11F}"/>
              </a:ext>
            </a:extLst>
          </p:cNvPr>
          <p:cNvSpPr txBox="1"/>
          <p:nvPr/>
        </p:nvSpPr>
        <p:spPr>
          <a:xfrm>
            <a:off x="11246038" y="213460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455849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484716869"/>
      </p:ext>
    </p:extLst>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8795634"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Training Details</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54F262BB-5255-4237-B73C-7524B06E0266}"/>
                  </a:ext>
                </a:extLst>
              </p:cNvPr>
              <p:cNvSpPr txBox="1"/>
              <p:nvPr/>
            </p:nvSpPr>
            <p:spPr>
              <a:xfrm>
                <a:off x="672389" y="1938454"/>
                <a:ext cx="10456054" cy="3234219"/>
              </a:xfrm>
              <a:prstGeom prst="rect">
                <a:avLst/>
              </a:prstGeom>
              <a:noFill/>
            </p:spPr>
            <p:txBody>
              <a:bodyPr wrap="square">
                <a:spAutoFit/>
              </a:bodyPr>
              <a:lstStyle/>
              <a:p>
                <a:pPr marL="342900" indent="-342900" algn="l">
                  <a:lnSpc>
                    <a:spcPct val="120000"/>
                  </a:lnSpc>
                  <a:spcBef>
                    <a:spcPts val="600"/>
                  </a:spcBef>
                  <a:spcAft>
                    <a:spcPts val="600"/>
                  </a:spcAft>
                  <a:buFont typeface="Wingdings" panose="05000000000000000000" pitchFamily="2" charset="2"/>
                  <a:buChar char="Ø"/>
                </a:pPr>
                <a:r>
                  <a:rPr lang="zh-CN" altLang="en-US" sz="2400" b="1" dirty="0">
                    <a:ea typeface="宋体" panose="02010600030101010101" pitchFamily="2" charset="-122"/>
                    <a:cs typeface="Times New Roman" panose="02020603050405020304" pitchFamily="18" charset="0"/>
                  </a:rPr>
                  <a:t>网络与损失函数：</a:t>
                </a:r>
                <a:r>
                  <a:rPr lang="zh-CN" altLang="en-US" sz="2400" dirty="0">
                    <a:ea typeface="宋体" panose="02010600030101010101" pitchFamily="2" charset="-122"/>
                    <a:cs typeface="Times New Roman" panose="02020603050405020304" pitchFamily="18" charset="0"/>
                  </a:rPr>
                  <a:t>该神经网络有两个约束条件</a:t>
                </a:r>
                <a:endParaRPr lang="en-US" altLang="zh-CN" sz="2400" dirty="0">
                  <a:ea typeface="宋体" panose="02010600030101010101" pitchFamily="2" charset="-122"/>
                  <a:cs typeface="Times New Roman" panose="02020603050405020304" pitchFamily="18" charset="0"/>
                </a:endParaRPr>
              </a:p>
              <a:p>
                <a:pPr marL="800100" lvl="1" indent="-342900">
                  <a:lnSpc>
                    <a:spcPct val="120000"/>
                  </a:lnSpc>
                  <a:spcBef>
                    <a:spcPts val="600"/>
                  </a:spcBef>
                  <a:spcAft>
                    <a:spcPts val="600"/>
                  </a:spcAft>
                  <a:buFont typeface="+mj-lt"/>
                  <a:buAutoNum type="arabicPeriod"/>
                </a:pPr>
                <a:r>
                  <a:rPr lang="zh-CN" altLang="en-US" sz="2400" kern="100" dirty="0">
                    <a:latin typeface="等线" panose="02010600030101010101" pitchFamily="2" charset="-122"/>
                    <a:ea typeface="宋体" panose="02010600030101010101" pitchFamily="2" charset="-122"/>
                    <a:cs typeface="Times New Roman" panose="02020603050405020304" pitchFamily="18" charset="0"/>
                  </a:rPr>
                  <a:t>时间平滑滤波器：最终的音频特征</a:t>
                </a:r>
                <a:r>
                  <a:rPr lang="en-US" altLang="zh-CN" sz="2400" kern="100" dirty="0">
                    <a:latin typeface="等线" panose="02010600030101010101" pitchFamily="2" charset="-122"/>
                    <a:ea typeface="宋体" panose="02010600030101010101" pitchFamily="2" charset="-122"/>
                    <a:cs typeface="Times New Roman" panose="02020603050405020304" pitchFamily="18" charset="0"/>
                  </a:rPr>
                  <a:t>a</a:t>
                </a:r>
                <a:r>
                  <a:rPr lang="zh-CN" altLang="en-US" sz="2400" kern="100" dirty="0">
                    <a:latin typeface="等线" panose="02010600030101010101" pitchFamily="2" charset="-122"/>
                    <a:ea typeface="宋体" panose="02010600030101010101" pitchFamily="2" charset="-122"/>
                    <a:cs typeface="Times New Roman" panose="02020603050405020304" pitchFamily="18" charset="0"/>
                  </a:rPr>
                  <a:t>由该滤波器给出。</a:t>
                </a:r>
                <a:endParaRPr lang="en-US" altLang="zh-CN" sz="2400" kern="100" dirty="0">
                  <a:latin typeface="等线" panose="02010600030101010101" pitchFamily="2" charset="-122"/>
                  <a:ea typeface="宋体" panose="02010600030101010101" pitchFamily="2" charset="-122"/>
                  <a:cs typeface="Times New Roman" panose="02020603050405020304" pitchFamily="18" charset="0"/>
                </a:endParaRPr>
              </a:p>
              <a:p>
                <a:pPr marL="800100" lvl="1" indent="-342900">
                  <a:lnSpc>
                    <a:spcPct val="120000"/>
                  </a:lnSpc>
                  <a:spcBef>
                    <a:spcPts val="600"/>
                  </a:spcBef>
                  <a:spcAft>
                    <a:spcPts val="600"/>
                  </a:spcAft>
                  <a:buFont typeface="+mj-lt"/>
                  <a:buAutoNum type="arabicPeriod"/>
                </a:pPr>
                <a:r>
                  <a:rPr lang="zh-CN" altLang="en-US" sz="2400" kern="100" dirty="0">
                    <a:effectLst/>
                    <a:latin typeface="等线" panose="02010600030101010101" pitchFamily="2" charset="-122"/>
                    <a:ea typeface="宋体" panose="02010600030101010101" pitchFamily="2" charset="-122"/>
                    <a:cs typeface="Times New Roman" panose="02020603050405020304" pitchFamily="18" charset="0"/>
                  </a:rPr>
                  <a:t>与训练的真实数据相同，损失函数为：</a:t>
                </a:r>
                <a:endParaRPr lang="en-US" altLang="zh-CN" sz="2400" kern="100" dirty="0">
                  <a:effectLst/>
                  <a:latin typeface="等线" panose="02010600030101010101" pitchFamily="2" charset="-122"/>
                  <a:ea typeface="宋体" panose="02010600030101010101" pitchFamily="2" charset="-122"/>
                  <a:cs typeface="Times New Roman" panose="02020603050405020304" pitchFamily="18" charset="0"/>
                </a:endParaRPr>
              </a:p>
              <a:p>
                <a:pPr lvl="1">
                  <a:lnSpc>
                    <a:spcPct val="120000"/>
                  </a:lnSpc>
                  <a:spcBef>
                    <a:spcPts val="600"/>
                  </a:spcBef>
                  <a:spcAft>
                    <a:spcPts val="600"/>
                  </a:spcAft>
                </a:pPr>
                <a14:m>
                  <m:oMathPara xmlns:m="http://schemas.openxmlformats.org/officeDocument/2006/math">
                    <m:oMathParaPr>
                      <m:jc m:val="centerGroup"/>
                    </m:oMathParaPr>
                    <m:oMath xmlns:m="http://schemas.openxmlformats.org/officeDocument/2006/math">
                      <m:r>
                        <m:rPr>
                          <m:sty m:val="p"/>
                        </m:rPr>
                        <a:rPr lang="en-US" altLang="zh-CN" smtClean="0">
                          <a:latin typeface="Cambria Math" panose="02040503050406030204" pitchFamily="18" charset="0"/>
                        </a:rPr>
                        <m:t>Lphoto</m:t>
                      </m:r>
                      <m:r>
                        <a:rPr lang="en-US" altLang="zh-CN" smtClean="0">
                          <a:latin typeface="Cambria Math" panose="02040503050406030204" pitchFamily="18" charset="0"/>
                        </a:rPr>
                        <m:t>​</m:t>
                      </m:r>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θ</m:t>
                          </m:r>
                        </m:e>
                      </m:d>
                      <m:r>
                        <a:rPr lang="en-US" altLang="zh-CN">
                          <a:latin typeface="Cambria Math" panose="02040503050406030204" pitchFamily="18" charset="0"/>
                        </a:rPr>
                        <m:t>=</m:t>
                      </m:r>
                      <m:nary>
                        <m:naryPr>
                          <m:chr m:val="∑"/>
                          <m:ctrlPr>
                            <a:rPr lang="zh-CN" altLang="zh-CN" i="1">
                              <a:latin typeface="Cambria Math" panose="02040503050406030204" pitchFamily="18" charset="0"/>
                            </a:rPr>
                          </m:ctrlPr>
                        </m:naryPr>
                        <m:sub>
                          <m:r>
                            <a:rPr lang="en-US" altLang="zh-CN" i="1">
                              <a:latin typeface="Cambria Math" panose="02040503050406030204" pitchFamily="18" charset="0"/>
                            </a:rPr>
                            <m:t>𝑤</m:t>
                          </m:r>
                          <m:r>
                            <a:rPr lang="en-US" altLang="zh-CN" i="1">
                              <a:latin typeface="Cambria Math" panose="02040503050406030204" pitchFamily="18" charset="0"/>
                            </a:rPr>
                            <m:t>=0</m:t>
                          </m:r>
                        </m:sub>
                        <m:sup>
                          <m:r>
                            <a:rPr lang="en-US" altLang="zh-CN" i="1">
                              <a:latin typeface="Cambria Math" panose="02040503050406030204" pitchFamily="18" charset="0"/>
                            </a:rPr>
                            <m:t>𝑊</m:t>
                          </m:r>
                        </m:sup>
                        <m:e>
                          <m:nary>
                            <m:naryPr>
                              <m:chr m:val="∑"/>
                              <m:ctrlPr>
                                <a:rPr lang="zh-CN" altLang="zh-CN" i="1">
                                  <a:latin typeface="Cambria Math" panose="02040503050406030204" pitchFamily="18" charset="0"/>
                                </a:rPr>
                              </m:ctrlPr>
                            </m:naryPr>
                            <m:sub>
                              <m:r>
                                <a:rPr lang="en-US" altLang="zh-CN" i="1">
                                  <a:latin typeface="Cambria Math" panose="02040503050406030204" pitchFamily="18" charset="0"/>
                                </a:rPr>
                                <m:t>h</m:t>
                              </m:r>
                              <m:r>
                                <a:rPr lang="en-US" altLang="zh-CN" i="1">
                                  <a:latin typeface="Cambria Math" panose="02040503050406030204" pitchFamily="18" charset="0"/>
                                </a:rPr>
                                <m:t>=0</m:t>
                              </m:r>
                            </m:sub>
                            <m:sup>
                              <m:r>
                                <a:rPr lang="en-US" altLang="zh-CN" i="1">
                                  <a:latin typeface="Cambria Math" panose="02040503050406030204" pitchFamily="18" charset="0"/>
                                </a:rPr>
                                <m:t>𝐻</m:t>
                              </m:r>
                            </m:sup>
                            <m:e>
                              <m:sSup>
                                <m:sSupPr>
                                  <m:ctrlPr>
                                    <a:rPr lang="zh-CN" altLang="zh-CN" i="1">
                                      <a:latin typeface="Cambria Math" panose="02040503050406030204" pitchFamily="18" charset="0"/>
                                    </a:rPr>
                                  </m:ctrlPr>
                                </m:sSupPr>
                                <m:e>
                                  <m:r>
                                    <a:rPr lang="en-US" altLang="zh-CN">
                                      <a:latin typeface="Cambria Math" panose="02040503050406030204" pitchFamily="18" charset="0"/>
                                    </a:rPr>
                                    <m:t>∣∣</m:t>
                                  </m:r>
                                  <m:r>
                                    <m:rPr>
                                      <m:sty m:val="p"/>
                                    </m:rPr>
                                    <a:rPr lang="en-US" altLang="zh-CN">
                                      <a:latin typeface="Cambria Math" panose="02040503050406030204" pitchFamily="18" charset="0"/>
                                    </a:rPr>
                                    <m:t>Ir</m:t>
                                  </m:r>
                                  <m:r>
                                    <a:rPr lang="en-US" altLang="zh-CN">
                                      <a:latin typeface="Cambria Math" panose="02040503050406030204" pitchFamily="18" charset="0"/>
                                    </a:rPr>
                                    <m:t>​(</m:t>
                                  </m:r>
                                  <m:r>
                                    <m:rPr>
                                      <m:sty m:val="p"/>
                                    </m:rPr>
                                    <a:rPr lang="en-US" altLang="zh-CN">
                                      <a:latin typeface="Cambria Math" panose="02040503050406030204" pitchFamily="18" charset="0"/>
                                    </a:rPr>
                                    <m:t>w</m:t>
                                  </m:r>
                                  <m:r>
                                    <a:rPr lang="en-US" altLang="zh-CN">
                                      <a:latin typeface="Cambria Math" panose="02040503050406030204" pitchFamily="18" charset="0"/>
                                    </a:rPr>
                                    <m:t>,</m:t>
                                  </m:r>
                                  <m:r>
                                    <m:rPr>
                                      <m:sty m:val="p"/>
                                    </m:rPr>
                                    <a:rPr lang="en-US" altLang="zh-CN">
                                      <a:latin typeface="Cambria Math" panose="02040503050406030204" pitchFamily="18" charset="0"/>
                                    </a:rPr>
                                    <m:t>h</m:t>
                                  </m:r>
                                  <m:r>
                                    <a:rPr lang="en-US" altLang="zh-CN">
                                      <a:latin typeface="Cambria Math" panose="02040503050406030204" pitchFamily="18" charset="0"/>
                                    </a:rPr>
                                    <m:t>)</m:t>
                                  </m:r>
                                  <m:r>
                                    <a:rPr lang="en-US" altLang="zh-CN" i="1">
                                      <a:latin typeface="Cambria Math" panose="02040503050406030204" pitchFamily="18" charset="0"/>
                                    </a:rPr>
                                    <m:t>−</m:t>
                                  </m:r>
                                  <m:r>
                                    <m:rPr>
                                      <m:sty m:val="p"/>
                                    </m:rPr>
                                    <a:rPr lang="en-US" altLang="zh-CN">
                                      <a:latin typeface="Cambria Math" panose="02040503050406030204" pitchFamily="18" charset="0"/>
                                    </a:rPr>
                                    <m:t>Ig</m:t>
                                  </m:r>
                                  <m:r>
                                    <a:rPr lang="en-US" altLang="zh-CN">
                                      <a:latin typeface="Cambria Math" panose="02040503050406030204" pitchFamily="18" charset="0"/>
                                    </a:rPr>
                                    <m:t>​(</m:t>
                                  </m:r>
                                  <m:r>
                                    <m:rPr>
                                      <m:sty m:val="p"/>
                                    </m:rPr>
                                    <a:rPr lang="en-US" altLang="zh-CN">
                                      <a:latin typeface="Cambria Math" panose="02040503050406030204" pitchFamily="18" charset="0"/>
                                    </a:rPr>
                                    <m:t>w</m:t>
                                  </m:r>
                                  <m:r>
                                    <a:rPr lang="en-US" altLang="zh-CN">
                                      <a:latin typeface="Cambria Math" panose="02040503050406030204" pitchFamily="18" charset="0"/>
                                    </a:rPr>
                                    <m:t>,</m:t>
                                  </m:r>
                                  <m:r>
                                    <m:rPr>
                                      <m:sty m:val="p"/>
                                    </m:rPr>
                                    <a:rPr lang="en-US" altLang="zh-CN">
                                      <a:latin typeface="Cambria Math" panose="02040503050406030204" pitchFamily="18" charset="0"/>
                                    </a:rPr>
                                    <m:t>h</m:t>
                                  </m:r>
                                  <m:r>
                                    <a:rPr lang="en-US" altLang="zh-CN">
                                      <a:latin typeface="Cambria Math" panose="02040503050406030204" pitchFamily="18" charset="0"/>
                                    </a:rPr>
                                    <m:t>)∣∣</m:t>
                                  </m:r>
                                </m:e>
                                <m:sup>
                                  <m:r>
                                    <a:rPr lang="en-US" altLang="zh-CN" i="1">
                                      <a:latin typeface="Cambria Math" panose="02040503050406030204" pitchFamily="18" charset="0"/>
                                    </a:rPr>
                                    <m:t>2</m:t>
                                  </m:r>
                                </m:sup>
                              </m:sSup>
                            </m:e>
                          </m:nary>
                        </m:e>
                      </m:nary>
                    </m:oMath>
                  </m:oMathPara>
                </a14:m>
                <a:endPar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lvl="1">
                  <a:lnSpc>
                    <a:spcPct val="120000"/>
                  </a:lnSpc>
                  <a:spcBef>
                    <a:spcPts val="600"/>
                  </a:spcBef>
                  <a:spcAft>
                    <a:spcPts val="600"/>
                  </a:spcAft>
                </a:pPr>
                <a14:m>
                  <m:oMathPara xmlns:m="http://schemas.openxmlformats.org/officeDocument/2006/math">
                    <m:oMathParaPr>
                      <m:jc m:val="centerGroup"/>
                    </m:oMathParaPr>
                    <m:oMath xmlns:m="http://schemas.openxmlformats.org/officeDocument/2006/math">
                      <m:r>
                        <m:rPr>
                          <m:sty m:val="p"/>
                        </m:rPr>
                        <a:rPr lang="en-US" altLang="zh-CN">
                          <a:latin typeface="Cambria Math" panose="02040503050406030204" pitchFamily="18" charset="0"/>
                        </a:rPr>
                        <m:t>Ir</m:t>
                      </m:r>
                      <m:r>
                        <a:rPr lang="en-US" altLang="zh-CN">
                          <a:latin typeface="Cambria Math" panose="02040503050406030204" pitchFamily="18" charset="0"/>
                        </a:rPr>
                        <m:t>​(</m:t>
                      </m:r>
                      <m:r>
                        <m:rPr>
                          <m:sty m:val="p"/>
                        </m:rPr>
                        <a:rPr lang="en-US" altLang="zh-CN">
                          <a:latin typeface="Cambria Math" panose="02040503050406030204" pitchFamily="18" charset="0"/>
                        </a:rPr>
                        <m:t>w</m:t>
                      </m:r>
                      <m:r>
                        <a:rPr lang="en-US" altLang="zh-CN">
                          <a:latin typeface="Cambria Math" panose="02040503050406030204" pitchFamily="18" charset="0"/>
                        </a:rPr>
                        <m:t>,</m:t>
                      </m:r>
                      <m:r>
                        <m:rPr>
                          <m:sty m:val="p"/>
                        </m:rPr>
                        <a:rPr lang="en-US" altLang="zh-CN">
                          <a:latin typeface="Cambria Math" panose="02040503050406030204" pitchFamily="18" charset="0"/>
                        </a:rPr>
                        <m:t>h</m:t>
                      </m:r>
                      <m:r>
                        <a:rPr lang="en-US" altLang="zh-CN">
                          <a:latin typeface="Cambria Math" panose="02040503050406030204" pitchFamily="18" charset="0"/>
                        </a:rPr>
                        <m:t>)=</m:t>
                      </m:r>
                      <m:r>
                        <m:rPr>
                          <m:sty m:val="p"/>
                        </m:rPr>
                        <a:rPr lang="en-US" altLang="zh-CN">
                          <a:latin typeface="Cambria Math" panose="02040503050406030204" pitchFamily="18" charset="0"/>
                        </a:rPr>
                        <m:t>C</m:t>
                      </m:r>
                      <m:r>
                        <a:rPr lang="en-US" altLang="zh-CN">
                          <a:latin typeface="Cambria Math" panose="02040503050406030204" pitchFamily="18" charset="0"/>
                        </a:rPr>
                        <m:t>(</m:t>
                      </m:r>
                      <m:r>
                        <m:rPr>
                          <m:sty m:val="p"/>
                        </m:rPr>
                        <a:rPr lang="en-US" altLang="zh-CN">
                          <a:latin typeface="Cambria Math" panose="02040503050406030204" pitchFamily="18" charset="0"/>
                        </a:rPr>
                        <m:t>rw</m:t>
                      </m:r>
                      <m:r>
                        <a:rPr lang="en-US" altLang="zh-CN">
                          <a:latin typeface="Cambria Math" panose="02040503050406030204" pitchFamily="18" charset="0"/>
                        </a:rPr>
                        <m:t>,</m:t>
                      </m:r>
                      <m:r>
                        <m:rPr>
                          <m:sty m:val="p"/>
                        </m:rPr>
                        <a:rPr lang="en-US" altLang="zh-CN">
                          <a:latin typeface="Cambria Math" panose="02040503050406030204" pitchFamily="18" charset="0"/>
                        </a:rPr>
                        <m:t>h</m:t>
                      </m:r>
                      <m:r>
                        <a:rPr lang="en-US" altLang="zh-CN">
                          <a:latin typeface="Cambria Math" panose="02040503050406030204" pitchFamily="18" charset="0"/>
                        </a:rPr>
                        <m:t>​;</m:t>
                      </m:r>
                      <m:r>
                        <m:rPr>
                          <m:sty m:val="p"/>
                        </m:rPr>
                        <a:rPr lang="en-US" altLang="zh-CN">
                          <a:latin typeface="Cambria Math" panose="02040503050406030204" pitchFamily="18" charset="0"/>
                        </a:rPr>
                        <m:t>θ</m:t>
                      </m:r>
                      <m:r>
                        <a:rPr lang="en-US" altLang="zh-CN">
                          <a:latin typeface="Cambria Math" panose="02040503050406030204" pitchFamily="18" charset="0"/>
                        </a:rPr>
                        <m:t>,</m:t>
                      </m:r>
                      <m:r>
                        <m:rPr>
                          <m:sty m:val="p"/>
                        </m:rPr>
                        <a:rPr lang="en-US" altLang="zh-CN">
                          <a:latin typeface="Cambria Math" panose="02040503050406030204" pitchFamily="18" charset="0"/>
                        </a:rPr>
                        <m:t>Π</m:t>
                      </m:r>
                      <m:r>
                        <a:rPr lang="en-US" altLang="zh-CN">
                          <a:latin typeface="Cambria Math" panose="02040503050406030204" pitchFamily="18" charset="0"/>
                        </a:rPr>
                        <m:t>,</m:t>
                      </m:r>
                      <m:r>
                        <m:rPr>
                          <m:sty m:val="p"/>
                        </m:rPr>
                        <a:rPr lang="en-US" altLang="zh-CN">
                          <a:latin typeface="Cambria Math" panose="02040503050406030204" pitchFamily="18" charset="0"/>
                        </a:rPr>
                        <m:t>a</m:t>
                      </m:r>
                      <m:r>
                        <a:rPr lang="en-US" altLang="zh-CN">
                          <a:latin typeface="Cambria Math" panose="02040503050406030204" pitchFamily="18" charset="0"/>
                        </a:rPr>
                        <m:t>)</m:t>
                      </m:r>
                    </m:oMath>
                  </m:oMathPara>
                </a14:m>
                <a:endParaRPr lang="zh-CN" altLang="zh-CN" dirty="0"/>
              </a:p>
            </p:txBody>
          </p:sp>
        </mc:Choice>
        <mc:Fallback xmlns="">
          <p:sp>
            <p:nvSpPr>
              <p:cNvPr id="6" name="文本框 5">
                <a:extLst>
                  <a:ext uri="{FF2B5EF4-FFF2-40B4-BE49-F238E27FC236}">
                    <a16:creationId xmlns:a16="http://schemas.microsoft.com/office/drawing/2014/main" id="{54F262BB-5255-4237-B73C-7524B06E0266}"/>
                  </a:ext>
                </a:extLst>
              </p:cNvPr>
              <p:cNvSpPr txBox="1">
                <a:spLocks noRot="1" noChangeAspect="1" noMove="1" noResize="1" noEditPoints="1" noAdjustHandles="1" noChangeArrowheads="1" noChangeShapeType="1" noTextEdit="1"/>
              </p:cNvSpPr>
              <p:nvPr/>
            </p:nvSpPr>
            <p:spPr>
              <a:xfrm>
                <a:off x="672389" y="1938454"/>
                <a:ext cx="10456054" cy="3234219"/>
              </a:xfrm>
              <a:prstGeom prst="rect">
                <a:avLst/>
              </a:prstGeom>
              <a:blipFill>
                <a:blip r:embed="rId5"/>
                <a:stretch>
                  <a:fillRect l="-758" t="-1130"/>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D98BBFA7-BDDA-9E42-1760-517792FCF001}"/>
              </a:ext>
            </a:extLst>
          </p:cNvPr>
          <p:cNvSpPr txBox="1"/>
          <p:nvPr/>
        </p:nvSpPr>
        <p:spPr>
          <a:xfrm>
            <a:off x="0" y="6273225"/>
            <a:ext cx="910454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Guo Y , Chen K , Liang S ,et al.AD-</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NeRF</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Audio Driven Neural Radiance Fields for Talking Head Synthesis[J].  2021.DOI:10.48550/arXiv.2103.11078.</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
        <p:nvSpPr>
          <p:cNvPr id="9" name="文本框 8">
            <a:extLst>
              <a:ext uri="{FF2B5EF4-FFF2-40B4-BE49-F238E27FC236}">
                <a16:creationId xmlns:a16="http://schemas.microsoft.com/office/drawing/2014/main" id="{E750782F-8AE2-3518-7BB5-7ACB4EFBD11F}"/>
              </a:ext>
            </a:extLst>
          </p:cNvPr>
          <p:cNvSpPr txBox="1"/>
          <p:nvPr/>
        </p:nvSpPr>
        <p:spPr>
          <a:xfrm>
            <a:off x="11246038" y="213460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455849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81045814"/>
      </p:ext>
    </p:extLst>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7539833" y="2441506"/>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8024897" y="2774078"/>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04</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616740" y="3075057"/>
            <a:ext cx="4513984"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实验结果及分析</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4251604185"/>
      </p:ext>
    </p:extLst>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使用直接音频或中间面部表情表示来调节 </a:t>
            </a:r>
            <a:r>
              <a:rPr kumimoji="0" lang="en-US" altLang="zh-CN" sz="2800" b="1" i="0" u="none" strike="noStrike" kern="1200" cap="none" spc="0" normalizeH="0" baseline="0" noProof="0" dirty="0" err="1">
                <a:ln>
                  <a:noFill/>
                </a:ln>
                <a:solidFill>
                  <a:prstClr val="black"/>
                </a:solidFill>
                <a:effectLst/>
                <a:uLnTx/>
                <a:uFillTx/>
                <a:latin typeface="微软雅黑" panose="020B0503020204020204" charset="-122"/>
                <a:ea typeface="微软雅黑" panose="020B0503020204020204" charset="-122"/>
                <a:cs typeface="+mn-cs"/>
              </a:rPr>
              <a:t>NeRF</a:t>
            </a: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 </a:t>
            </a: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模型的消融实验</a:t>
            </a:r>
          </a:p>
        </p:txBody>
      </p:sp>
      <p:sp>
        <p:nvSpPr>
          <p:cNvPr id="2" name="文本框 1">
            <a:extLst>
              <a:ext uri="{FF2B5EF4-FFF2-40B4-BE49-F238E27FC236}">
                <a16:creationId xmlns:a16="http://schemas.microsoft.com/office/drawing/2014/main" id="{D98BBFA7-BDDA-9E42-1760-517792FCF001}"/>
              </a:ext>
            </a:extLst>
          </p:cNvPr>
          <p:cNvSpPr txBox="1"/>
          <p:nvPr/>
        </p:nvSpPr>
        <p:spPr>
          <a:xfrm>
            <a:off x="0" y="6273225"/>
            <a:ext cx="910454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Guo Y , Chen K , Liang S ,et al.AD-</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NeRF</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Audio Driven Neural Radiance Fields for Talking Head Synthesis[J].  2021.DOI:10.48550/arXiv.2103.11078.</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272318" y="362069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5" name="图片 4">
            <a:extLst>
              <a:ext uri="{FF2B5EF4-FFF2-40B4-BE49-F238E27FC236}">
                <a16:creationId xmlns:a16="http://schemas.microsoft.com/office/drawing/2014/main" id="{1B4EDFC9-8EAA-1FB3-7D0A-6F8F37B2C29D}"/>
              </a:ext>
            </a:extLst>
          </p:cNvPr>
          <p:cNvPicPr>
            <a:picLocks noChangeAspect="1"/>
          </p:cNvPicPr>
          <p:nvPr/>
        </p:nvPicPr>
        <p:blipFill>
          <a:blip r:embed="rId5"/>
          <a:stretch>
            <a:fillRect/>
          </a:stretch>
        </p:blipFill>
        <p:spPr>
          <a:xfrm>
            <a:off x="1272647" y="1900514"/>
            <a:ext cx="8936268" cy="3809695"/>
          </a:xfrm>
          <a:prstGeom prst="rect">
            <a:avLst/>
          </a:prstGeom>
        </p:spPr>
      </p:pic>
    </p:spTree>
    <p:extLst>
      <p:ext uri="{BB962C8B-B14F-4D97-AF65-F5344CB8AC3E}">
        <p14:creationId xmlns:p14="http://schemas.microsoft.com/office/powerpoint/2010/main" val="1212374795"/>
      </p:ext>
    </p:extLst>
  </p:cSld>
  <p:clrMapOvr>
    <a:masterClrMapping/>
  </p:clrMapOvr>
  <p:transition>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头部和躯干个体神经辐射场表示的消融实验</a:t>
            </a:r>
          </a:p>
        </p:txBody>
      </p:sp>
      <p:sp>
        <p:nvSpPr>
          <p:cNvPr id="2" name="文本框 1">
            <a:extLst>
              <a:ext uri="{FF2B5EF4-FFF2-40B4-BE49-F238E27FC236}">
                <a16:creationId xmlns:a16="http://schemas.microsoft.com/office/drawing/2014/main" id="{D98BBFA7-BDDA-9E42-1760-517792FCF001}"/>
              </a:ext>
            </a:extLst>
          </p:cNvPr>
          <p:cNvSpPr txBox="1"/>
          <p:nvPr/>
        </p:nvSpPr>
        <p:spPr>
          <a:xfrm>
            <a:off x="0" y="6273225"/>
            <a:ext cx="910454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Guo Y , Chen K , Liang S ,et al.AD-</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NeRF</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Audio Driven Neural Radiance Fields for Talking Head Synthesis[J].  2021.DOI:10.48550/arXiv.2103.11078.</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272318" y="362069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6" name="图片 5">
            <a:extLst>
              <a:ext uri="{FF2B5EF4-FFF2-40B4-BE49-F238E27FC236}">
                <a16:creationId xmlns:a16="http://schemas.microsoft.com/office/drawing/2014/main" id="{A703782F-5A6D-4E7C-C6DA-890F5E580BA2}"/>
              </a:ext>
            </a:extLst>
          </p:cNvPr>
          <p:cNvPicPr>
            <a:picLocks noChangeAspect="1"/>
          </p:cNvPicPr>
          <p:nvPr/>
        </p:nvPicPr>
        <p:blipFill>
          <a:blip r:embed="rId5"/>
          <a:stretch>
            <a:fillRect/>
          </a:stretch>
        </p:blipFill>
        <p:spPr>
          <a:xfrm>
            <a:off x="1273540" y="1983877"/>
            <a:ext cx="8935375" cy="3626946"/>
          </a:xfrm>
          <a:prstGeom prst="rect">
            <a:avLst/>
          </a:prstGeom>
        </p:spPr>
      </p:pic>
    </p:spTree>
    <p:extLst>
      <p:ext uri="{BB962C8B-B14F-4D97-AF65-F5344CB8AC3E}">
        <p14:creationId xmlns:p14="http://schemas.microsoft.com/office/powerpoint/2010/main" val="3324532637"/>
      </p:ext>
    </p:extLst>
  </p:cSld>
  <p:clrMapOvr>
    <a:masterClrMapping/>
  </p:clrMapOvr>
  <p:transition>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与基于图像的方法进行比较</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2" name="文本框 1">
            <a:extLst>
              <a:ext uri="{FF2B5EF4-FFF2-40B4-BE49-F238E27FC236}">
                <a16:creationId xmlns:a16="http://schemas.microsoft.com/office/drawing/2014/main" id="{D98BBFA7-BDDA-9E42-1760-517792FCF001}"/>
              </a:ext>
            </a:extLst>
          </p:cNvPr>
          <p:cNvSpPr txBox="1"/>
          <p:nvPr/>
        </p:nvSpPr>
        <p:spPr>
          <a:xfrm>
            <a:off x="0" y="6273225"/>
            <a:ext cx="910454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Guo Y , Chen K , Liang S ,et al.AD-</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NeRF</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Audio Driven Neural Radiance Fields for Talking Head Synthesis[J].  2021.DOI:10.48550/arXiv.2103.11078.</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272318" y="362069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5" name="图片 4">
            <a:extLst>
              <a:ext uri="{FF2B5EF4-FFF2-40B4-BE49-F238E27FC236}">
                <a16:creationId xmlns:a16="http://schemas.microsoft.com/office/drawing/2014/main" id="{87867BD3-44E5-C191-A1F5-50726D7626AE}"/>
              </a:ext>
            </a:extLst>
          </p:cNvPr>
          <p:cNvPicPr>
            <a:picLocks noChangeAspect="1"/>
          </p:cNvPicPr>
          <p:nvPr/>
        </p:nvPicPr>
        <p:blipFill>
          <a:blip r:embed="rId5"/>
          <a:stretch>
            <a:fillRect/>
          </a:stretch>
        </p:blipFill>
        <p:spPr>
          <a:xfrm>
            <a:off x="1451626" y="1939238"/>
            <a:ext cx="8926334" cy="3615026"/>
          </a:xfrm>
          <a:prstGeom prst="rect">
            <a:avLst/>
          </a:prstGeom>
        </p:spPr>
      </p:pic>
    </p:spTree>
    <p:extLst>
      <p:ext uri="{BB962C8B-B14F-4D97-AF65-F5344CB8AC3E}">
        <p14:creationId xmlns:p14="http://schemas.microsoft.com/office/powerpoint/2010/main" val="3128736004"/>
      </p:ext>
    </p:extLst>
  </p:cSld>
  <p:clrMapOvr>
    <a:masterClrMapping/>
  </p:clrMapOvr>
  <p:transition>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与基于</a:t>
            </a:r>
            <a:r>
              <a:rPr lang="zh-CN" altLang="en-US" sz="2800" b="1" dirty="0">
                <a:solidFill>
                  <a:prstClr val="black"/>
                </a:solidFill>
                <a:latin typeface="微软雅黑" panose="020B0503020204020204" charset="-122"/>
                <a:ea typeface="微软雅黑" panose="020B0503020204020204" charset="-122"/>
              </a:rPr>
              <a:t>模型</a:t>
            </a: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的方法进行比较</a:t>
            </a:r>
          </a:p>
        </p:txBody>
      </p:sp>
      <p:sp>
        <p:nvSpPr>
          <p:cNvPr id="2" name="文本框 1">
            <a:extLst>
              <a:ext uri="{FF2B5EF4-FFF2-40B4-BE49-F238E27FC236}">
                <a16:creationId xmlns:a16="http://schemas.microsoft.com/office/drawing/2014/main" id="{D98BBFA7-BDDA-9E42-1760-517792FCF001}"/>
              </a:ext>
            </a:extLst>
          </p:cNvPr>
          <p:cNvSpPr txBox="1"/>
          <p:nvPr/>
        </p:nvSpPr>
        <p:spPr>
          <a:xfrm>
            <a:off x="0" y="6273225"/>
            <a:ext cx="910454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Guo Y , Chen K , Liang S ,et al.AD-</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NeRF</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Audio Driven Neural Radiance Fields for Talking Head Synthesis[J].  2021.DOI:10.48550/arXiv.2103.11078.</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272318" y="362069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6" name="图片 5">
            <a:extLst>
              <a:ext uri="{FF2B5EF4-FFF2-40B4-BE49-F238E27FC236}">
                <a16:creationId xmlns:a16="http://schemas.microsoft.com/office/drawing/2014/main" id="{910A5FD9-7124-62D8-D1B1-B29F16854CBF}"/>
              </a:ext>
            </a:extLst>
          </p:cNvPr>
          <p:cNvPicPr>
            <a:picLocks noChangeAspect="1"/>
          </p:cNvPicPr>
          <p:nvPr/>
        </p:nvPicPr>
        <p:blipFill>
          <a:blip r:embed="rId5"/>
          <a:stretch>
            <a:fillRect/>
          </a:stretch>
        </p:blipFill>
        <p:spPr>
          <a:xfrm>
            <a:off x="787683" y="1853666"/>
            <a:ext cx="9864104" cy="3745420"/>
          </a:xfrm>
          <a:prstGeom prst="rect">
            <a:avLst/>
          </a:prstGeom>
        </p:spPr>
      </p:pic>
    </p:spTree>
    <p:extLst>
      <p:ext uri="{BB962C8B-B14F-4D97-AF65-F5344CB8AC3E}">
        <p14:creationId xmlns:p14="http://schemas.microsoft.com/office/powerpoint/2010/main" val="2070194639"/>
      </p:ext>
    </p:extLst>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218572" y="-499582"/>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no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sp>
        <p:nvSpPr>
          <p:cNvPr id="2" name="文本框 1"/>
          <p:cNvSpPr txBox="1"/>
          <p:nvPr/>
        </p:nvSpPr>
        <p:spPr>
          <a:xfrm>
            <a:off x="2989080" y="2133295"/>
            <a:ext cx="1955165" cy="2123658"/>
          </a:xfrm>
          <a:prstGeom prst="rect">
            <a:avLst/>
          </a:prstGeom>
          <a:noFill/>
        </p:spPr>
        <p:txBody>
          <a:bodyPr wrap="square" rtlCol="0">
            <a:spAutoFit/>
          </a:bodyPr>
          <a:lstStyle/>
          <a:p>
            <a:r>
              <a:rPr lang="zh-CN" altLang="en-US" sz="6600" b="1" dirty="0">
                <a:latin typeface="微软雅黑" panose="020B0503020204020204" charset="-122"/>
                <a:ea typeface="微软雅黑" panose="020B0503020204020204" charset="-122"/>
              </a:rPr>
              <a:t>目</a:t>
            </a:r>
            <a:r>
              <a:rPr lang="en-US" altLang="zh-CN" sz="6600" b="1" dirty="0">
                <a:latin typeface="微软雅黑" panose="020B0503020204020204" charset="-122"/>
                <a:ea typeface="微软雅黑" panose="020B0503020204020204" charset="-122"/>
              </a:rPr>
              <a:t> </a:t>
            </a:r>
            <a:r>
              <a:rPr lang="zh-CN" altLang="en-US" sz="6600" b="1" dirty="0">
                <a:latin typeface="微软雅黑" panose="020B0503020204020204" charset="-122"/>
                <a:ea typeface="微软雅黑" panose="020B0503020204020204" charset="-122"/>
              </a:rPr>
              <a:t>录</a:t>
            </a:r>
          </a:p>
        </p:txBody>
      </p:sp>
      <p:sp>
        <p:nvSpPr>
          <p:cNvPr id="6" name="文本框 5"/>
          <p:cNvSpPr txBox="1"/>
          <p:nvPr/>
        </p:nvSpPr>
        <p:spPr>
          <a:xfrm>
            <a:off x="5188585" y="1088390"/>
            <a:ext cx="4121150" cy="4769485"/>
          </a:xfrm>
          <a:prstGeom prst="rect">
            <a:avLst/>
          </a:prstGeom>
          <a:noFill/>
        </p:spPr>
        <p:txBody>
          <a:bodyPr wrap="square" rtlCol="0">
            <a:spAutoFit/>
          </a:bodyPr>
          <a:lstStyle/>
          <a:p>
            <a:r>
              <a:rPr lang="zh-CN" altLang="en-US" sz="2800" b="1" dirty="0">
                <a:effectLst/>
                <a:latin typeface="微软雅黑" panose="020B0503020204020204" charset="-122"/>
                <a:ea typeface="微软雅黑" panose="020B0503020204020204" charset="-122"/>
              </a:rPr>
              <a:t>一、研究背景</a:t>
            </a:r>
            <a:endParaRPr lang="en-US" altLang="zh-CN" sz="2800" b="1" dirty="0">
              <a:latin typeface="微软雅黑" panose="020B0503020204020204" charset="-122"/>
              <a:ea typeface="微软雅黑" panose="020B0503020204020204" charset="-122"/>
            </a:endParaRPr>
          </a:p>
          <a:p>
            <a:endParaRPr lang="en-US" altLang="zh-CN"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rPr>
              <a:t>二</a:t>
            </a:r>
            <a:r>
              <a:rPr lang="zh-CN" altLang="en-US" sz="2800" b="1" dirty="0">
                <a:latin typeface="微软雅黑" panose="020B0503020204020204" charset="-122"/>
                <a:ea typeface="微软雅黑" panose="020B0503020204020204" charset="-122"/>
              </a:rPr>
              <a:t>、文章创新点</a:t>
            </a:r>
            <a:endParaRPr lang="en-US" altLang="zh-CN" sz="2800" b="1" dirty="0">
              <a:latin typeface="微软雅黑" panose="020B0503020204020204" charset="-122"/>
              <a:ea typeface="微软雅黑" panose="020B0503020204020204" charset="-122"/>
            </a:endParaRPr>
          </a:p>
          <a:p>
            <a:endParaRPr lang="zh-CN" altLang="en-US"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sym typeface="+mn-ea"/>
              </a:rPr>
              <a:t>三、研究内容</a:t>
            </a:r>
            <a:endParaRPr lang="en-US" altLang="zh-CN" sz="2800" b="1" dirty="0">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四、实验和结果分析</a:t>
            </a:r>
          </a:p>
          <a:p>
            <a:endParaRPr lang="zh-CN" altLang="en-US" sz="2800" b="1" dirty="0">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五、结论</a:t>
            </a:r>
            <a:endParaRPr lang="en-US" altLang="zh-CN" sz="2800" b="1" dirty="0">
              <a:effectLst/>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endParaRPr>
          </a:p>
          <a:p>
            <a:endParaRPr lang="zh-CN" altLang="en-US" sz="2400" b="1" dirty="0">
              <a:effectLst/>
              <a:latin typeface="微软雅黑" panose="020B0503020204020204" charset="-122"/>
              <a:ea typeface="微软雅黑" panose="020B0503020204020204" charset="-122"/>
            </a:endParaRPr>
          </a:p>
        </p:txBody>
      </p:sp>
      <p:sp>
        <p:nvSpPr>
          <p:cNvPr id="10" name="文本框 9"/>
          <p:cNvSpPr txBox="1"/>
          <p:nvPr/>
        </p:nvSpPr>
        <p:spPr>
          <a:xfrm rot="5400000">
            <a:off x="1347470" y="2953385"/>
            <a:ext cx="5718175" cy="768350"/>
          </a:xfrm>
          <a:prstGeom prst="rect">
            <a:avLst/>
          </a:prstGeom>
          <a:noFill/>
        </p:spPr>
        <p:txBody>
          <a:bodyPr wrap="square" rtlCol="0" anchor="t">
            <a:spAutoFit/>
          </a:bodyPr>
          <a:lstStyle/>
          <a:p>
            <a:pPr algn="ctr"/>
            <a:r>
              <a:rPr lang="en-US" altLang="zh-CN" sz="4400">
                <a:solidFill>
                  <a:schemeClr val="tx1"/>
                </a:solidFill>
                <a:latin typeface="黑体" panose="02010609060101010101" charset="-122"/>
                <a:ea typeface="黑体" panose="02010609060101010101" charset="-122"/>
                <a:sym typeface="+mn-ea"/>
              </a:rPr>
              <a:t>contents</a:t>
            </a:r>
          </a:p>
        </p:txBody>
      </p:sp>
      <p:grpSp>
        <p:nvGrpSpPr>
          <p:cNvPr id="7" name="组合 6">
            <a:extLst>
              <a:ext uri="{FF2B5EF4-FFF2-40B4-BE49-F238E27FC236}">
                <a16:creationId xmlns:a16="http://schemas.microsoft.com/office/drawing/2014/main" id="{8E5E0ACD-AD5F-F7BA-B3C9-151492733725}"/>
              </a:ext>
            </a:extLst>
          </p:cNvPr>
          <p:cNvGrpSpPr/>
          <p:nvPr/>
        </p:nvGrpSpPr>
        <p:grpSpPr>
          <a:xfrm>
            <a:off x="-161925" y="129540"/>
            <a:ext cx="2284730" cy="636270"/>
            <a:chOff x="1984" y="111"/>
            <a:chExt cx="3598" cy="1002"/>
          </a:xfrm>
        </p:grpSpPr>
        <p:sp>
          <p:nvSpPr>
            <p:cNvPr id="11" name="任意多边形 2">
              <a:extLst>
                <a:ext uri="{FF2B5EF4-FFF2-40B4-BE49-F238E27FC236}">
                  <a16:creationId xmlns:a16="http://schemas.microsoft.com/office/drawing/2014/main" id="{871B6213-5CFD-C660-6D81-CA64EA31EDFD}"/>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77F7C4E8-BAE6-26EC-430F-9489CE0F808F}"/>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4" name="矩形: 圆角 4">
            <a:extLst>
              <a:ext uri="{FF2B5EF4-FFF2-40B4-BE49-F238E27FC236}">
                <a16:creationId xmlns:a16="http://schemas.microsoft.com/office/drawing/2014/main" id="{F87A37DE-1E61-5B2D-DD15-1AFDA49DF754}"/>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XJU-ICIRG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cSld>
  <p:clrMapOvr>
    <a:masterClrMapping/>
  </p:clrMapOvr>
  <p:transition>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与基于视频帧的方法进行比较</a:t>
            </a:r>
          </a:p>
        </p:txBody>
      </p:sp>
      <p:sp>
        <p:nvSpPr>
          <p:cNvPr id="2" name="文本框 1">
            <a:extLst>
              <a:ext uri="{FF2B5EF4-FFF2-40B4-BE49-F238E27FC236}">
                <a16:creationId xmlns:a16="http://schemas.microsoft.com/office/drawing/2014/main" id="{D98BBFA7-BDDA-9E42-1760-517792FCF001}"/>
              </a:ext>
            </a:extLst>
          </p:cNvPr>
          <p:cNvSpPr txBox="1"/>
          <p:nvPr/>
        </p:nvSpPr>
        <p:spPr>
          <a:xfrm>
            <a:off x="0" y="6273225"/>
            <a:ext cx="910454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Guo Y , Chen K , Liang S ,et al.AD-</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NeRF</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Audio Driven Neural Radiance Fields for Talking Head Synthesis[J].  2021.DOI:10.48550/arXiv.2103.11078.</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272318" y="362069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5" name="图片 4">
            <a:extLst>
              <a:ext uri="{FF2B5EF4-FFF2-40B4-BE49-F238E27FC236}">
                <a16:creationId xmlns:a16="http://schemas.microsoft.com/office/drawing/2014/main" id="{D87422CE-2CB3-AA03-563C-ACF58A3D6337}"/>
              </a:ext>
            </a:extLst>
          </p:cNvPr>
          <p:cNvPicPr>
            <a:picLocks noChangeAspect="1"/>
          </p:cNvPicPr>
          <p:nvPr/>
        </p:nvPicPr>
        <p:blipFill>
          <a:blip r:embed="rId5"/>
          <a:stretch>
            <a:fillRect/>
          </a:stretch>
        </p:blipFill>
        <p:spPr>
          <a:xfrm>
            <a:off x="2202170" y="1806918"/>
            <a:ext cx="7240132" cy="4090119"/>
          </a:xfrm>
          <a:prstGeom prst="rect">
            <a:avLst/>
          </a:prstGeom>
        </p:spPr>
      </p:pic>
    </p:spTree>
    <p:extLst>
      <p:ext uri="{BB962C8B-B14F-4D97-AF65-F5344CB8AC3E}">
        <p14:creationId xmlns:p14="http://schemas.microsoft.com/office/powerpoint/2010/main" val="3333908725"/>
      </p:ext>
    </p:extLst>
  </p:cSld>
  <p:clrMapOvr>
    <a:masterClrMapping/>
  </p:clrMapOvr>
  <p:transition>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lang="zh-CN" altLang="en-US" sz="2800" b="1" dirty="0">
                <a:solidFill>
                  <a:prstClr val="black"/>
                </a:solidFill>
                <a:latin typeface="微软雅黑" panose="020B0503020204020204" charset="-122"/>
                <a:ea typeface="微软雅黑" panose="020B0503020204020204" charset="-122"/>
              </a:rPr>
              <a:t>量化指标评估</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2" name="文本框 1">
            <a:extLst>
              <a:ext uri="{FF2B5EF4-FFF2-40B4-BE49-F238E27FC236}">
                <a16:creationId xmlns:a16="http://schemas.microsoft.com/office/drawing/2014/main" id="{D98BBFA7-BDDA-9E42-1760-517792FCF001}"/>
              </a:ext>
            </a:extLst>
          </p:cNvPr>
          <p:cNvSpPr txBox="1"/>
          <p:nvPr/>
        </p:nvSpPr>
        <p:spPr>
          <a:xfrm>
            <a:off x="0" y="6273225"/>
            <a:ext cx="910454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Guo Y , Chen K , Liang S ,et al.AD-</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NeRF</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Audio Driven Neural Radiance Fields for Talking Head Synthesis[J].  2021.DOI:10.48550/arXiv.2103.11078.</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272318" y="362069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6" name="图片 5">
            <a:extLst>
              <a:ext uri="{FF2B5EF4-FFF2-40B4-BE49-F238E27FC236}">
                <a16:creationId xmlns:a16="http://schemas.microsoft.com/office/drawing/2014/main" id="{7D3B7EE4-28EB-E014-2BF1-54ADBF6CE10F}"/>
              </a:ext>
            </a:extLst>
          </p:cNvPr>
          <p:cNvPicPr>
            <a:picLocks noChangeAspect="1"/>
          </p:cNvPicPr>
          <p:nvPr/>
        </p:nvPicPr>
        <p:blipFill>
          <a:blip r:embed="rId5"/>
          <a:stretch>
            <a:fillRect/>
          </a:stretch>
        </p:blipFill>
        <p:spPr>
          <a:xfrm>
            <a:off x="672389" y="2118368"/>
            <a:ext cx="10155409" cy="3373986"/>
          </a:xfrm>
          <a:prstGeom prst="rect">
            <a:avLst/>
          </a:prstGeom>
        </p:spPr>
      </p:pic>
      <p:sp>
        <p:nvSpPr>
          <p:cNvPr id="8" name="文本框 7">
            <a:extLst>
              <a:ext uri="{FF2B5EF4-FFF2-40B4-BE49-F238E27FC236}">
                <a16:creationId xmlns:a16="http://schemas.microsoft.com/office/drawing/2014/main" id="{71B98B1A-A05D-4AE1-281E-C5CE56CF265D}"/>
              </a:ext>
            </a:extLst>
          </p:cNvPr>
          <p:cNvSpPr txBox="1"/>
          <p:nvPr/>
        </p:nvSpPr>
        <p:spPr>
          <a:xfrm>
            <a:off x="3263253" y="1760643"/>
            <a:ext cx="1624085" cy="369332"/>
          </a:xfrm>
          <a:prstGeom prst="rect">
            <a:avLst/>
          </a:prstGeom>
          <a:noFill/>
        </p:spPr>
        <p:txBody>
          <a:bodyPr wrap="square" rtlCol="0">
            <a:spAutoFit/>
          </a:bodyPr>
          <a:lstStyle/>
          <a:p>
            <a:r>
              <a:rPr lang="zh-CN" altLang="en-US" b="1" dirty="0">
                <a:latin typeface="宋体" panose="02010600030101010101" pitchFamily="2" charset="-122"/>
                <a:ea typeface="宋体" panose="02010600030101010101" pitchFamily="2" charset="-122"/>
              </a:rPr>
              <a:t>视听同步质量</a:t>
            </a:r>
          </a:p>
        </p:txBody>
      </p:sp>
      <p:sp>
        <p:nvSpPr>
          <p:cNvPr id="9" name="文本框 8">
            <a:extLst>
              <a:ext uri="{FF2B5EF4-FFF2-40B4-BE49-F238E27FC236}">
                <a16:creationId xmlns:a16="http://schemas.microsoft.com/office/drawing/2014/main" id="{D1465080-4077-7B7A-ED9F-94B237424830}"/>
              </a:ext>
            </a:extLst>
          </p:cNvPr>
          <p:cNvSpPr txBox="1"/>
          <p:nvPr/>
        </p:nvSpPr>
        <p:spPr>
          <a:xfrm>
            <a:off x="5127226" y="1753766"/>
            <a:ext cx="1624085" cy="369332"/>
          </a:xfrm>
          <a:prstGeom prst="rect">
            <a:avLst/>
          </a:prstGeom>
          <a:noFill/>
        </p:spPr>
        <p:txBody>
          <a:bodyPr wrap="square" rtlCol="0">
            <a:spAutoFit/>
          </a:bodyPr>
          <a:lstStyle/>
          <a:p>
            <a:r>
              <a:rPr lang="zh-CN" altLang="en-US" b="1" dirty="0">
                <a:latin typeface="宋体" panose="02010600030101010101" pitchFamily="2" charset="-122"/>
                <a:ea typeface="宋体" panose="02010600030101010101" pitchFamily="2" charset="-122"/>
              </a:rPr>
              <a:t>动作单元检测</a:t>
            </a:r>
          </a:p>
        </p:txBody>
      </p:sp>
    </p:spTree>
    <p:extLst>
      <p:ext uri="{BB962C8B-B14F-4D97-AF65-F5344CB8AC3E}">
        <p14:creationId xmlns:p14="http://schemas.microsoft.com/office/powerpoint/2010/main" val="1006348426"/>
      </p:ext>
    </p:extLst>
  </p:cSld>
  <p:clrMapOvr>
    <a:masterClrMapping/>
  </p:clrMapOvr>
  <p:transition>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视频编辑的应用</a:t>
            </a:r>
          </a:p>
        </p:txBody>
      </p:sp>
      <p:sp>
        <p:nvSpPr>
          <p:cNvPr id="2" name="文本框 1">
            <a:extLst>
              <a:ext uri="{FF2B5EF4-FFF2-40B4-BE49-F238E27FC236}">
                <a16:creationId xmlns:a16="http://schemas.microsoft.com/office/drawing/2014/main" id="{D98BBFA7-BDDA-9E42-1760-517792FCF001}"/>
              </a:ext>
            </a:extLst>
          </p:cNvPr>
          <p:cNvSpPr txBox="1"/>
          <p:nvPr/>
        </p:nvSpPr>
        <p:spPr>
          <a:xfrm>
            <a:off x="0" y="6273225"/>
            <a:ext cx="910454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Guo Y , Chen K , Liang S ,et al.AD-</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NeRF</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Audio Driven Neural Radiance Fields for Talking Head Synthesis[J].  2021.DOI:10.48550/arXiv.2103.11078.</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076758" y="407195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8" name="文本框 7">
            <a:extLst>
              <a:ext uri="{FF2B5EF4-FFF2-40B4-BE49-F238E27FC236}">
                <a16:creationId xmlns:a16="http://schemas.microsoft.com/office/drawing/2014/main" id="{71B98B1A-A05D-4AE1-281E-C5CE56CF265D}"/>
              </a:ext>
            </a:extLst>
          </p:cNvPr>
          <p:cNvSpPr txBox="1"/>
          <p:nvPr/>
        </p:nvSpPr>
        <p:spPr>
          <a:xfrm>
            <a:off x="690577" y="1727070"/>
            <a:ext cx="10437866" cy="802014"/>
          </a:xfrm>
          <a:prstGeom prst="rect">
            <a:avLst/>
          </a:prstGeom>
          <a:noFill/>
        </p:spPr>
        <p:txBody>
          <a:bodyPr wrap="square" rtlCol="0">
            <a:spAutoFit/>
          </a:bodyPr>
          <a:lstStyle/>
          <a:p>
            <a:pPr>
              <a:lnSpc>
                <a:spcPct val="120000"/>
              </a:lnSpc>
              <a:spcBef>
                <a:spcPts val="500"/>
              </a:spcBef>
              <a:spcAft>
                <a:spcPts val="500"/>
              </a:spcAft>
            </a:pPr>
            <a:r>
              <a:rPr lang="zh-CN" altLang="en-US" sz="2000" dirty="0">
                <a:solidFill>
                  <a:srgbClr val="1D2129"/>
                </a:solidFill>
                <a:effectLst/>
                <a:latin typeface="PingFang SC"/>
                <a:ea typeface="等线" panose="02010600030101010101" pitchFamily="2" charset="-122"/>
                <a:cs typeface="Times New Roman" panose="02020603050405020304" pitchFamily="18" charset="0"/>
              </a:rPr>
              <a:t>该方法</a:t>
            </a:r>
            <a:r>
              <a:rPr lang="zh-CN" altLang="zh-CN" sz="2000" dirty="0">
                <a:solidFill>
                  <a:srgbClr val="1D2129"/>
                </a:solidFill>
                <a:effectLst/>
                <a:latin typeface="PingFang SC"/>
                <a:ea typeface="等线" panose="02010600030101010101" pitchFamily="2" charset="-122"/>
                <a:cs typeface="Times New Roman" panose="02020603050405020304" pitchFamily="18" charset="0"/>
              </a:rPr>
              <a:t>允许调整观看方向和各种背景图像替换，以便使用经过训练的神经辐射场合成高保真说话肖像</a:t>
            </a:r>
            <a:r>
              <a:rPr lang="zh-CN" altLang="en-US" sz="2000" dirty="0">
                <a:solidFill>
                  <a:srgbClr val="1D2129"/>
                </a:solidFill>
                <a:effectLst/>
                <a:latin typeface="PingFang SC"/>
                <a:ea typeface="等线" panose="02010600030101010101" pitchFamily="2" charset="-122"/>
                <a:cs typeface="Times New Roman" panose="02020603050405020304" pitchFamily="18" charset="0"/>
              </a:rPr>
              <a:t>，</a:t>
            </a:r>
            <a:r>
              <a:rPr lang="zh-CN" altLang="zh-CN" sz="2000" dirty="0">
                <a:solidFill>
                  <a:srgbClr val="1D2129"/>
                </a:solidFill>
                <a:effectLst/>
                <a:latin typeface="PingFang SC"/>
                <a:ea typeface="等线" panose="02010600030101010101" pitchFamily="2" charset="-122"/>
                <a:cs typeface="Times New Roman" panose="02020603050405020304" pitchFamily="18" charset="0"/>
              </a:rPr>
              <a:t>这些特征对于虚拟会议和数字人类等虚拟现实应用是</a:t>
            </a:r>
            <a:r>
              <a:rPr lang="zh-CN" altLang="en-US" sz="2000" dirty="0">
                <a:solidFill>
                  <a:srgbClr val="1D2129"/>
                </a:solidFill>
                <a:latin typeface="PingFang SC"/>
                <a:ea typeface="等线" panose="02010600030101010101" pitchFamily="2" charset="-122"/>
                <a:cs typeface="Times New Roman" panose="02020603050405020304" pitchFamily="18" charset="0"/>
              </a:rPr>
              <a:t>有重大意义</a:t>
            </a:r>
            <a:r>
              <a:rPr lang="zh-CN" altLang="zh-CN" sz="2000" dirty="0">
                <a:solidFill>
                  <a:srgbClr val="1D2129"/>
                </a:solidFill>
                <a:effectLst/>
                <a:latin typeface="PingFang SC"/>
                <a:ea typeface="等线" panose="02010600030101010101" pitchFamily="2" charset="-122"/>
                <a:cs typeface="Times New Roman" panose="02020603050405020304" pitchFamily="18" charset="0"/>
              </a:rPr>
              <a:t>的</a:t>
            </a:r>
            <a:r>
              <a:rPr lang="zh-CN" altLang="en-US" sz="2000" dirty="0">
                <a:solidFill>
                  <a:srgbClr val="1D2129"/>
                </a:solidFill>
                <a:effectLst/>
                <a:latin typeface="PingFang SC"/>
                <a:ea typeface="等线" panose="02010600030101010101" pitchFamily="2" charset="-122"/>
                <a:cs typeface="Times New Roman" panose="02020603050405020304" pitchFamily="18" charset="0"/>
              </a:rPr>
              <a:t>。</a:t>
            </a:r>
            <a:endParaRPr lang="zh-CN" altLang="en-US" sz="2000" b="1" dirty="0">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2683A1C2-C1A8-24B9-6CB8-C60708B900E8}"/>
              </a:ext>
            </a:extLst>
          </p:cNvPr>
          <p:cNvPicPr>
            <a:picLocks noChangeAspect="1"/>
          </p:cNvPicPr>
          <p:nvPr/>
        </p:nvPicPr>
        <p:blipFill>
          <a:blip r:embed="rId5"/>
          <a:stretch>
            <a:fillRect/>
          </a:stretch>
        </p:blipFill>
        <p:spPr>
          <a:xfrm>
            <a:off x="977105" y="2881062"/>
            <a:ext cx="8778641" cy="2751120"/>
          </a:xfrm>
          <a:prstGeom prst="rect">
            <a:avLst/>
          </a:prstGeom>
        </p:spPr>
      </p:pic>
    </p:spTree>
    <p:extLst>
      <p:ext uri="{BB962C8B-B14F-4D97-AF65-F5344CB8AC3E}">
        <p14:creationId xmlns:p14="http://schemas.microsoft.com/office/powerpoint/2010/main" val="998968916"/>
      </p:ext>
    </p:extLst>
  </p:cSld>
  <p:clrMapOvr>
    <a:masterClrMapping/>
  </p:clrMapOvr>
  <p:transition>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6938115"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05</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4448738" y="3043389"/>
            <a:ext cx="1767586"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结论</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3778147850"/>
      </p:ext>
    </p:extLst>
  </p:cSld>
  <p:clrMapOvr>
    <a:masterClrMapping/>
  </p:clrMapOvr>
  <p:transition>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97485"/>
            <a:ext cx="1218079" cy="52322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结  论</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XJU-ICIRG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1186772" y="1259670"/>
            <a:ext cx="9533107" cy="2692660"/>
          </a:xfrm>
          <a:prstGeom prst="rect">
            <a:avLst/>
          </a:prstGeom>
          <a:noFill/>
        </p:spPr>
        <p:txBody>
          <a:bodyPr wrap="square" rtlCol="0">
            <a:spAutoFit/>
          </a:bodyPr>
          <a:lstStyle/>
          <a:p>
            <a:pPr marL="342900" indent="-342900">
              <a:lnSpc>
                <a:spcPct val="120000"/>
              </a:lnSpc>
              <a:spcBef>
                <a:spcPts val="500"/>
              </a:spcBef>
              <a:spcAft>
                <a:spcPts val="500"/>
              </a:spcAft>
              <a:buFont typeface="Wingdings" panose="05000000000000000000" pitchFamily="2" charset="2"/>
              <a:buChar char="Ø"/>
            </a:pP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本文提出了一种基于神经辐射场（</a:t>
            </a:r>
            <a:r>
              <a:rPr lang="en-US" altLang="zh-CN" sz="2400" kern="100" dirty="0" err="1">
                <a:effectLst/>
                <a:latin typeface="宋体" panose="02010600030101010101" pitchFamily="2" charset="-122"/>
                <a:ea typeface="宋体" panose="02010600030101010101" pitchFamily="2" charset="-122"/>
                <a:cs typeface="Times New Roman" panose="02020603050405020304" pitchFamily="18" charset="0"/>
              </a:rPr>
              <a:t>NeRF</a:t>
            </a: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）的高保真说话头部合成方法。</a:t>
            </a:r>
            <a:r>
              <a:rPr lang="zh-CN" altLang="en-US" sz="2400" kern="100" dirty="0">
                <a:effectLst/>
                <a:latin typeface="宋体" panose="02010600030101010101" pitchFamily="2" charset="-122"/>
                <a:ea typeface="宋体" panose="02010600030101010101" pitchFamily="2" charset="-122"/>
                <a:cs typeface="Times New Roman" panose="02020603050405020304" pitchFamily="18" charset="0"/>
              </a:rPr>
              <a:t>通过</a:t>
            </a: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在两个精心设计的</a:t>
            </a:r>
            <a:r>
              <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rPr>
              <a:t>nerf</a:t>
            </a: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上使用体绘制，该方法能够直接</a:t>
            </a:r>
            <a:r>
              <a:rPr lang="zh-CN" altLang="en-US" sz="2400" kern="100" dirty="0">
                <a:effectLst/>
                <a:latin typeface="宋体" panose="02010600030101010101" pitchFamily="2" charset="-122"/>
                <a:ea typeface="宋体" panose="02010600030101010101" pitchFamily="2" charset="-122"/>
                <a:cs typeface="Times New Roman" panose="02020603050405020304" pitchFamily="18" charset="0"/>
              </a:rPr>
              <a:t>通过</a:t>
            </a: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音频信号</a:t>
            </a:r>
            <a:r>
              <a:rPr lang="zh-CN" altLang="en-US" sz="2400" kern="100" dirty="0">
                <a:effectLst/>
                <a:latin typeface="宋体" panose="02010600030101010101" pitchFamily="2" charset="-122"/>
                <a:ea typeface="宋体" panose="02010600030101010101" pitchFamily="2" charset="-122"/>
                <a:cs typeface="Times New Roman" panose="02020603050405020304" pitchFamily="18" charset="0"/>
              </a:rPr>
              <a:t>直接</a:t>
            </a: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合成人体头部和上半身，而不依赖于</a:t>
            </a:r>
            <a:r>
              <a:rPr lang="zh-CN" altLang="en-US" sz="2400" kern="100" dirty="0">
                <a:effectLst/>
                <a:latin typeface="宋体" panose="02010600030101010101" pitchFamily="2" charset="-122"/>
                <a:ea typeface="宋体" panose="02010600030101010101" pitchFamily="2" charset="-122"/>
                <a:cs typeface="Times New Roman" panose="02020603050405020304" pitchFamily="18" charset="0"/>
              </a:rPr>
              <a:t>任何</a:t>
            </a: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中间表示。</a:t>
            </a:r>
            <a:r>
              <a:rPr lang="zh-CN" altLang="en-US" sz="2400" kern="100" dirty="0">
                <a:effectLst/>
                <a:latin typeface="宋体" panose="02010600030101010101" pitchFamily="2" charset="-122"/>
                <a:ea typeface="宋体" panose="02010600030101010101" pitchFamily="2" charset="-122"/>
                <a:cs typeface="Times New Roman" panose="02020603050405020304" pitchFamily="18" charset="0"/>
              </a:rPr>
              <a:t>并且，</a:t>
            </a: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该方法的训练模型允许来自不同身份、性别和语言的任意音频输入，并支持自由头部姿势操作，这是虚拟会议和数字人类高度要求的特征。</a:t>
            </a:r>
          </a:p>
        </p:txBody>
      </p:sp>
      <p:sp>
        <p:nvSpPr>
          <p:cNvPr id="6" name="文本框 5">
            <a:extLst>
              <a:ext uri="{FF2B5EF4-FFF2-40B4-BE49-F238E27FC236}">
                <a16:creationId xmlns:a16="http://schemas.microsoft.com/office/drawing/2014/main" id="{222D38D4-C06B-FE15-F07E-378E0EFE03FD}"/>
              </a:ext>
            </a:extLst>
          </p:cNvPr>
          <p:cNvSpPr txBox="1"/>
          <p:nvPr/>
        </p:nvSpPr>
        <p:spPr>
          <a:xfrm>
            <a:off x="1186771" y="4054605"/>
            <a:ext cx="9533107" cy="2206245"/>
          </a:xfrm>
          <a:prstGeom prst="rect">
            <a:avLst/>
          </a:prstGeom>
          <a:noFill/>
        </p:spPr>
        <p:txBody>
          <a:bodyPr wrap="square" rtlCol="0">
            <a:spAutoFit/>
          </a:bodyPr>
          <a:lstStyle/>
          <a:p>
            <a:pPr marL="342900" indent="-342900">
              <a:lnSpc>
                <a:spcPct val="120000"/>
              </a:lnSpc>
              <a:spcBef>
                <a:spcPts val="500"/>
              </a:spcBef>
              <a:spcAft>
                <a:spcPts val="500"/>
              </a:spcAft>
              <a:buFont typeface="Wingdings" panose="05000000000000000000" pitchFamily="2" charset="2"/>
              <a:buChar char="Ø"/>
            </a:pPr>
            <a:r>
              <a:rPr lang="zh-CN" altLang="zh-CN" sz="2400" kern="100" dirty="0">
                <a:latin typeface="宋体" panose="02010600030101010101" pitchFamily="2" charset="-122"/>
                <a:ea typeface="宋体" panose="02010600030101010101" pitchFamily="2" charset="-122"/>
                <a:cs typeface="Times New Roman" panose="02020603050405020304" pitchFamily="18" charset="0"/>
              </a:rPr>
              <a:t>该方法存在局限性。该方法对于跨身份音频驱动结果，由于训练和驱动语言之间的不一致，合成的嘴部有时看起来不自然。</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另外，</a:t>
            </a:r>
            <a:r>
              <a:rPr lang="zh-CN" altLang="zh-CN" sz="2400" kern="100" dirty="0">
                <a:latin typeface="宋体" panose="02010600030101010101" pitchFamily="2" charset="-122"/>
                <a:ea typeface="宋体" panose="02010600030101010101" pitchFamily="2" charset="-122"/>
                <a:cs typeface="Times New Roman" panose="02020603050405020304" pitchFamily="18" charset="0"/>
              </a:rPr>
              <a:t>由于头部姿势和音频特征不能完全确定实际的躯干运动，有时躯干部分看起来模糊。</a:t>
            </a:r>
          </a:p>
          <a:p>
            <a:endParaRPr lang="zh-CN" altLang="en-US" dirty="0"/>
          </a:p>
        </p:txBody>
      </p:sp>
      <p:sp>
        <p:nvSpPr>
          <p:cNvPr id="2" name="矩形: 圆角 4">
            <a:extLst>
              <a:ext uri="{FF2B5EF4-FFF2-40B4-BE49-F238E27FC236}">
                <a16:creationId xmlns:a16="http://schemas.microsoft.com/office/drawing/2014/main" id="{EFC65057-9660-CBFF-BFCC-6EAF73C2ABBD}"/>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Tree>
    <p:extLst>
      <p:ext uri="{BB962C8B-B14F-4D97-AF65-F5344CB8AC3E}">
        <p14:creationId xmlns:p14="http://schemas.microsoft.com/office/powerpoint/2010/main" val="1819563517"/>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182F2E7B-C932-54A0-F0E3-D09821A0F930}"/>
              </a:ext>
            </a:extLst>
          </p:cNvPr>
          <p:cNvGrpSpPr/>
          <p:nvPr/>
        </p:nvGrpSpPr>
        <p:grpSpPr>
          <a:xfrm>
            <a:off x="-161925" y="129540"/>
            <a:ext cx="2284730" cy="636270"/>
            <a:chOff x="1984" y="111"/>
            <a:chExt cx="3598" cy="1002"/>
          </a:xfrm>
        </p:grpSpPr>
        <p:sp>
          <p:nvSpPr>
            <p:cNvPr id="14" name="任意多边形 2">
              <a:extLst>
                <a:ext uri="{FF2B5EF4-FFF2-40B4-BE49-F238E27FC236}">
                  <a16:creationId xmlns:a16="http://schemas.microsoft.com/office/drawing/2014/main" id="{D8BCBAD1-3E4A-D109-9C08-3DCB9B260616}"/>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a:extLst>
                <a:ext uri="{FF2B5EF4-FFF2-40B4-BE49-F238E27FC236}">
                  <a16:creationId xmlns:a16="http://schemas.microsoft.com/office/drawing/2014/main" id="{BDB89A87-E246-0BB2-13D5-B9AA816D4AE2}"/>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7" name="矩形: 圆角 4">
            <a:extLst>
              <a:ext uri="{FF2B5EF4-FFF2-40B4-BE49-F238E27FC236}">
                <a16:creationId xmlns:a16="http://schemas.microsoft.com/office/drawing/2014/main" id="{E4710158-7AC8-34A1-41E7-6C4541394A71}"/>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XJU-ICIRG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4" name="标题 1">
            <a:extLst>
              <a:ext uri="{FF2B5EF4-FFF2-40B4-BE49-F238E27FC236}">
                <a16:creationId xmlns:a16="http://schemas.microsoft.com/office/drawing/2014/main" id="{B9051925-4692-3DA3-B764-54C2AC54258A}"/>
              </a:ext>
            </a:extLst>
          </p:cNvPr>
          <p:cNvSpPr txBox="1">
            <a:spLocks/>
          </p:cNvSpPr>
          <p:nvPr/>
        </p:nvSpPr>
        <p:spPr>
          <a:xfrm>
            <a:off x="1524000" y="1852562"/>
            <a:ext cx="9144000" cy="16493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spcBef>
                <a:spcPts val="800"/>
              </a:spcBef>
              <a:spcAft>
                <a:spcPts val="800"/>
              </a:spcAft>
            </a:pPr>
            <a:r>
              <a:rPr lang="zh-CN" altLang="en-US" sz="4400" dirty="0">
                <a:solidFill>
                  <a:prstClr val="black"/>
                </a:solidFill>
                <a:latin typeface="宋体" panose="02010600030101010101" pitchFamily="2" charset="-122"/>
                <a:ea typeface="宋体" panose="02010600030101010101" pitchFamily="2" charset="-122"/>
                <a:cs typeface="+mn-cs"/>
              </a:rPr>
              <a:t>感谢倾听</a:t>
            </a:r>
            <a:br>
              <a:rPr lang="en-US" altLang="zh-CN" sz="4400" dirty="0">
                <a:solidFill>
                  <a:prstClr val="black"/>
                </a:solidFill>
                <a:latin typeface="宋体" panose="02010600030101010101" pitchFamily="2" charset="-122"/>
                <a:ea typeface="宋体" panose="02010600030101010101" pitchFamily="2" charset="-122"/>
                <a:cs typeface="+mn-cs"/>
              </a:rPr>
            </a:br>
            <a:r>
              <a:rPr lang="zh-CN" altLang="en-US" sz="4400" dirty="0">
                <a:solidFill>
                  <a:prstClr val="black"/>
                </a:solidFill>
                <a:latin typeface="宋体" panose="02010600030101010101" pitchFamily="2" charset="-122"/>
                <a:ea typeface="宋体" panose="02010600030101010101" pitchFamily="2" charset="-122"/>
                <a:cs typeface="+mn-cs"/>
              </a:rPr>
              <a:t>请老师和同学们批评指正</a:t>
            </a:r>
            <a:endParaRPr lang="zh-CN" altLang="en-US"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D6EFC10F-9648-5945-FD36-0BA39386A112}"/>
              </a:ext>
            </a:extLst>
          </p:cNvPr>
          <p:cNvSpPr txBox="1"/>
          <p:nvPr/>
        </p:nvSpPr>
        <p:spPr>
          <a:xfrm>
            <a:off x="4413115" y="3871769"/>
            <a:ext cx="3365770" cy="523220"/>
          </a:xfrm>
          <a:prstGeom prst="rect">
            <a:avLst/>
          </a:prstGeom>
          <a:noFill/>
        </p:spPr>
        <p:txBody>
          <a:bodyPr wrap="square" rtlCol="0">
            <a:spAutoFit/>
          </a:bodyPr>
          <a:lstStyle/>
          <a:p>
            <a:pPr algn="ctr"/>
            <a:r>
              <a:rPr lang="zh-CN" altLang="en-US" sz="2800" dirty="0">
                <a:solidFill>
                  <a:prstClr val="black"/>
                </a:solidFill>
                <a:latin typeface="宋体" panose="02010600030101010101" pitchFamily="2" charset="-122"/>
                <a:ea typeface="宋体" panose="02010600030101010101" pitchFamily="2" charset="-122"/>
              </a:rPr>
              <a:t>汇报人：主田横</a:t>
            </a:r>
          </a:p>
        </p:txBody>
      </p:sp>
      <p:sp>
        <p:nvSpPr>
          <p:cNvPr id="6" name="文本框 5">
            <a:extLst>
              <a:ext uri="{FF2B5EF4-FFF2-40B4-BE49-F238E27FC236}">
                <a16:creationId xmlns:a16="http://schemas.microsoft.com/office/drawing/2014/main" id="{E0FD9F4D-C5BD-DC6D-76E4-B3B9BAA676D0}"/>
              </a:ext>
            </a:extLst>
          </p:cNvPr>
          <p:cNvSpPr txBox="1"/>
          <p:nvPr/>
        </p:nvSpPr>
        <p:spPr>
          <a:xfrm>
            <a:off x="4413115" y="4699789"/>
            <a:ext cx="3365770" cy="461665"/>
          </a:xfrm>
          <a:prstGeom prst="rect">
            <a:avLst/>
          </a:prstGeom>
          <a:noFill/>
        </p:spPr>
        <p:txBody>
          <a:bodyPr wrap="square" rtlCol="0">
            <a:spAutoFit/>
          </a:bodyPr>
          <a:lstStyle/>
          <a:p>
            <a:pPr algn="ctr"/>
            <a:r>
              <a:rPr lang="en-US" altLang="zh-CN" sz="2400" dirty="0">
                <a:solidFill>
                  <a:prstClr val="black"/>
                </a:solidFill>
                <a:latin typeface="宋体" panose="02010600030101010101" pitchFamily="2" charset="-122"/>
                <a:ea typeface="宋体" panose="02010600030101010101" pitchFamily="2" charset="-122"/>
              </a:rPr>
              <a:t>2023.11.03</a:t>
            </a:r>
            <a:endParaRPr lang="zh-CN" altLang="en-US" sz="2400" dirty="0">
              <a:solidFill>
                <a:prstClr val="black"/>
              </a:solidFill>
              <a:latin typeface="宋体" panose="02010600030101010101" pitchFamily="2" charset="-122"/>
              <a:ea typeface="宋体" panose="02010600030101010101" pitchFamily="2" charset="-122"/>
            </a:endParaRPr>
          </a:p>
        </p:txBody>
      </p:sp>
      <p:grpSp>
        <p:nvGrpSpPr>
          <p:cNvPr id="7" name="组合 6">
            <a:extLst>
              <a:ext uri="{FF2B5EF4-FFF2-40B4-BE49-F238E27FC236}">
                <a16:creationId xmlns:a16="http://schemas.microsoft.com/office/drawing/2014/main" id="{898F8697-366A-54C3-D55C-9F1DB228D214}"/>
              </a:ext>
            </a:extLst>
          </p:cNvPr>
          <p:cNvGrpSpPr/>
          <p:nvPr/>
        </p:nvGrpSpPr>
        <p:grpSpPr>
          <a:xfrm rot="15433288">
            <a:off x="2951347" y="-245645"/>
            <a:ext cx="6361278" cy="7047820"/>
            <a:chOff x="4297364" y="903288"/>
            <a:chExt cx="2946834" cy="3067178"/>
          </a:xfrm>
          <a:solidFill>
            <a:schemeClr val="accent1">
              <a:alpha val="3000"/>
            </a:schemeClr>
          </a:solidFill>
        </p:grpSpPr>
        <p:sp>
          <p:nvSpPr>
            <p:cNvPr id="8" name="Freeform 5">
              <a:extLst>
                <a:ext uri="{FF2B5EF4-FFF2-40B4-BE49-F238E27FC236}">
                  <a16:creationId xmlns:a16="http://schemas.microsoft.com/office/drawing/2014/main" id="{6B9BDB4B-DE22-F0AC-E383-30469D4C9737}"/>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9" name="Freeform 7">
              <a:extLst>
                <a:ext uri="{FF2B5EF4-FFF2-40B4-BE49-F238E27FC236}">
                  <a16:creationId xmlns:a16="http://schemas.microsoft.com/office/drawing/2014/main" id="{8DE92577-4D70-1932-DC64-0273AAE82BA9}"/>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10" name="Freeform 9">
              <a:extLst>
                <a:ext uri="{FF2B5EF4-FFF2-40B4-BE49-F238E27FC236}">
                  <a16:creationId xmlns:a16="http://schemas.microsoft.com/office/drawing/2014/main" id="{69FB1030-0A7A-210B-8E14-A2C499EF493C}"/>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11" name="Freeform 10">
              <a:extLst>
                <a:ext uri="{FF2B5EF4-FFF2-40B4-BE49-F238E27FC236}">
                  <a16:creationId xmlns:a16="http://schemas.microsoft.com/office/drawing/2014/main" id="{7FF8C01C-7E4E-203D-5E86-C252AB2FB615}"/>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12" name="Freeform 11">
              <a:extLst>
                <a:ext uri="{FF2B5EF4-FFF2-40B4-BE49-F238E27FC236}">
                  <a16:creationId xmlns:a16="http://schemas.microsoft.com/office/drawing/2014/main" id="{503F2E4E-4C33-74BB-4033-511352FCE1F3}"/>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spTree>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rPr>
              <a:t>01</a:t>
            </a:r>
            <a:endParaRPr kumimoji="0" lang="zh-CN" altLang="en-US"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algn="dist"/>
            <a:r>
              <a:rPr lang="zh-CN" altLang="en-US" sz="4000" b="1" dirty="0">
                <a:effectLst/>
                <a:latin typeface="微软雅黑" panose="020B0503020204020204" charset="-122"/>
                <a:ea typeface="微软雅黑" panose="020B0503020204020204" charset="-122"/>
                <a:sym typeface="+mn-ea"/>
              </a:rPr>
              <a:t>研究背景</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XJU-ICIRG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97485"/>
            <a:ext cx="5435600" cy="521970"/>
          </a:xfrm>
          <a:prstGeom prst="rect">
            <a:avLst/>
          </a:prstGeom>
          <a:noFill/>
        </p:spPr>
        <p:txBody>
          <a:bodyPr wrap="square" rtlCol="0">
            <a:spAutoFit/>
          </a:bodyPr>
          <a:lstStyle/>
          <a:p>
            <a:r>
              <a:rPr lang="zh-CN" altLang="en-US" sz="2800" b="1" dirty="0">
                <a:solidFill>
                  <a:srgbClr val="4472C4"/>
                </a:solidFill>
                <a:effectLst/>
                <a:latin typeface="微软雅黑" panose="020B0503020204020204" charset="-122"/>
                <a:ea typeface="微软雅黑" panose="020B0503020204020204" charset="-122"/>
                <a:sym typeface="+mn-ea"/>
              </a:rPr>
              <a:t>研 究 背 景</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XJU-ICIRG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1186774" y="1157591"/>
            <a:ext cx="9533107" cy="1969770"/>
          </a:xfrm>
          <a:prstGeom prst="rect">
            <a:avLst/>
          </a:prstGeom>
          <a:noFill/>
        </p:spPr>
        <p:txBody>
          <a:bodyPr wrap="square" rtlCol="0">
            <a:spAutoFit/>
          </a:bodyPr>
          <a:lstStyle/>
          <a:p>
            <a:pPr marL="285750" indent="-285750">
              <a:buFont typeface="Wingdings" panose="05000000000000000000" pitchFamily="2" charset="2"/>
              <a:buChar char="u"/>
            </a:pPr>
            <a:r>
              <a:rPr lang="zh-CN" altLang="en-US" sz="3200" dirty="0">
                <a:latin typeface="微软雅黑" panose="020B0503020204020204" pitchFamily="34" charset="-122"/>
                <a:ea typeface="微软雅黑" panose="020B0503020204020204" pitchFamily="34" charset="-122"/>
              </a:rPr>
              <a:t>过去的工作：</a:t>
            </a:r>
            <a:endParaRPr lang="en-US" altLang="zh-CN" sz="3200" dirty="0">
              <a:latin typeface="微软雅黑" panose="020B0503020204020204" pitchFamily="34" charset="-122"/>
              <a:ea typeface="微软雅黑" panose="020B0503020204020204" pitchFamily="34" charset="-122"/>
            </a:endParaRPr>
          </a:p>
          <a:p>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    由于将音频信号和面部变形（包括表情和嘴唇运动）联系起来比较复杂，所以</a:t>
            </a: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过去的方法大多数都利用一些</a:t>
            </a:r>
            <a:r>
              <a:rPr lang="zh-CN" altLang="zh-CN" sz="2400" b="1" kern="100" dirty="0">
                <a:effectLst/>
                <a:latin typeface="宋体" panose="02010600030101010101" pitchFamily="2" charset="-122"/>
                <a:ea typeface="宋体" panose="02010600030101010101" pitchFamily="2" charset="-122"/>
                <a:cs typeface="Times New Roman" panose="02020603050405020304" pitchFamily="18" charset="0"/>
              </a:rPr>
              <a:t>中间人脸</a:t>
            </a:r>
            <a:r>
              <a:rPr lang="zh-CN" altLang="en-US" sz="2400" b="1" kern="100" dirty="0">
                <a:effectLst/>
                <a:latin typeface="宋体" panose="02010600030101010101" pitchFamily="2" charset="-122"/>
                <a:ea typeface="宋体" panose="02010600030101010101" pitchFamily="2" charset="-122"/>
                <a:cs typeface="Times New Roman" panose="02020603050405020304" pitchFamily="18" charset="0"/>
              </a:rPr>
              <a:t>参数</a:t>
            </a: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表示，包括重建显式</a:t>
            </a:r>
            <a:r>
              <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rPr>
              <a:t> 3D </a:t>
            </a: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人脸形状、回归表达系数和</a:t>
            </a:r>
            <a:r>
              <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rPr>
              <a:t>2D-Landmark</a:t>
            </a:r>
          </a:p>
          <a:p>
            <a:endParaRPr lang="zh-CN" altLang="en-US" dirty="0"/>
          </a:p>
        </p:txBody>
      </p:sp>
      <p:sp>
        <p:nvSpPr>
          <p:cNvPr id="6" name="文本框 5">
            <a:extLst>
              <a:ext uri="{FF2B5EF4-FFF2-40B4-BE49-F238E27FC236}">
                <a16:creationId xmlns:a16="http://schemas.microsoft.com/office/drawing/2014/main" id="{222D38D4-C06B-FE15-F07E-378E0EFE03FD}"/>
              </a:ext>
            </a:extLst>
          </p:cNvPr>
          <p:cNvSpPr txBox="1"/>
          <p:nvPr/>
        </p:nvSpPr>
        <p:spPr>
          <a:xfrm>
            <a:off x="1186774" y="3241941"/>
            <a:ext cx="9533107" cy="2708434"/>
          </a:xfrm>
          <a:prstGeom prst="rect">
            <a:avLst/>
          </a:prstGeom>
          <a:noFill/>
        </p:spPr>
        <p:txBody>
          <a:bodyPr wrap="square" rtlCol="0">
            <a:spAutoFit/>
          </a:bodyPr>
          <a:lstStyle/>
          <a:p>
            <a:pPr marL="285750" indent="-285750">
              <a:spcBef>
                <a:spcPts val="0"/>
              </a:spcBef>
              <a:spcAft>
                <a:spcPts val="0"/>
              </a:spcAft>
              <a:buClrTx/>
              <a:buSzPts val="3200"/>
              <a:buFont typeface="Wingdings" panose="05000000000000000000" pitchFamily="2" charset="2"/>
              <a:buChar char="u"/>
            </a:pPr>
            <a:r>
              <a:rPr lang="zh-CN" altLang="zh-CN" sz="3200" dirty="0">
                <a:latin typeface="微软雅黑" panose="020B0503020204020204" pitchFamily="34" charset="-122"/>
                <a:ea typeface="微软雅黑" panose="020B0503020204020204" pitchFamily="34" charset="-122"/>
              </a:rPr>
              <a:t>存在的问题：</a:t>
            </a:r>
          </a:p>
          <a:p>
            <a:pPr marL="800100" lvl="1" indent="-342900">
              <a:buFont typeface="Wingdings" panose="05000000000000000000" pitchFamily="2" charset="2"/>
              <a:buChar char="Ø"/>
            </a:pPr>
            <a:r>
              <a:rPr lang="zh-CN" altLang="zh-CN" sz="2400" kern="100" dirty="0">
                <a:latin typeface="等线" panose="02010600030101010101" pitchFamily="2" charset="-122"/>
                <a:ea typeface="宋体" panose="02010600030101010101" pitchFamily="2" charset="-122"/>
                <a:cs typeface="Times New Roman" panose="02020603050405020304" pitchFamily="18" charset="0"/>
              </a:rPr>
              <a:t>由于中间表示造成的信息丢失，可能会导致原始音频信号和学习到的面部变形之间的</a:t>
            </a:r>
            <a:r>
              <a:rPr lang="zh-CN" altLang="zh-CN" sz="2400" b="1" kern="100" dirty="0">
                <a:latin typeface="等线" panose="02010600030101010101" pitchFamily="2" charset="-122"/>
                <a:ea typeface="宋体" panose="02010600030101010101" pitchFamily="2" charset="-122"/>
                <a:cs typeface="Times New Roman" panose="02020603050405020304" pitchFamily="18" charset="0"/>
              </a:rPr>
              <a:t>语义不匹配</a:t>
            </a:r>
            <a:r>
              <a:rPr lang="zh-CN" altLang="zh-CN" sz="2400" kern="100" dirty="0">
                <a:latin typeface="等线" panose="02010600030101010101" pitchFamily="2" charset="-122"/>
                <a:ea typeface="宋体" panose="02010600030101010101" pitchFamily="2" charset="-122"/>
                <a:cs typeface="Times New Roman" panose="02020603050405020304" pitchFamily="18" charset="0"/>
              </a:rPr>
              <a:t>。</a:t>
            </a:r>
          </a:p>
          <a:p>
            <a:pPr marL="800100" lvl="1" indent="-342900">
              <a:buFont typeface="Wingdings" panose="05000000000000000000" pitchFamily="2" charset="2"/>
              <a:buChar char="Ø"/>
            </a:pPr>
            <a:r>
              <a:rPr lang="zh-CN" altLang="zh-CN" sz="2400" kern="100" dirty="0">
                <a:latin typeface="等线" panose="02010600030101010101" pitchFamily="2" charset="-122"/>
                <a:ea typeface="宋体" panose="02010600030101010101" pitchFamily="2" charset="-122"/>
                <a:cs typeface="Times New Roman" panose="02020603050405020304" pitchFamily="18" charset="0"/>
              </a:rPr>
              <a:t>现有的音频驱动方法存在一些局限性，例如仅渲染嘴部或通过静态头部姿势固定，因此</a:t>
            </a:r>
            <a:r>
              <a:rPr lang="zh-CN" altLang="zh-CN" sz="2400" b="1" kern="100" dirty="0">
                <a:latin typeface="等线" panose="02010600030101010101" pitchFamily="2" charset="-122"/>
                <a:ea typeface="宋体" panose="02010600030101010101" pitchFamily="2" charset="-122"/>
                <a:cs typeface="Times New Roman" panose="02020603050405020304" pitchFamily="18" charset="0"/>
              </a:rPr>
              <a:t>不适合</a:t>
            </a:r>
            <a:r>
              <a:rPr lang="zh-CN" altLang="zh-CN" sz="2400" kern="100" dirty="0">
                <a:latin typeface="等线" panose="02010600030101010101" pitchFamily="2" charset="-122"/>
                <a:ea typeface="宋体" panose="02010600030101010101" pitchFamily="2" charset="-122"/>
                <a:cs typeface="Times New Roman" panose="02020603050405020304" pitchFamily="18" charset="0"/>
              </a:rPr>
              <a:t>例如姿势操纵和背景替换等高级会说话的</a:t>
            </a:r>
            <a:r>
              <a:rPr lang="zh-CN" altLang="zh-CN" sz="2400" b="1" kern="100" dirty="0">
                <a:latin typeface="等线" panose="02010600030101010101" pitchFamily="2" charset="-122"/>
                <a:ea typeface="宋体" panose="02010600030101010101" pitchFamily="2" charset="-122"/>
                <a:cs typeface="Times New Roman" panose="02020603050405020304" pitchFamily="18" charset="0"/>
              </a:rPr>
              <a:t>头部编辑任务</a:t>
            </a:r>
            <a:r>
              <a:rPr lang="zh-CN" altLang="zh-CN" sz="2400" kern="100" dirty="0">
                <a:latin typeface="等线" panose="02010600030101010101" pitchFamily="2" charset="-122"/>
                <a:ea typeface="宋体" panose="02010600030101010101" pitchFamily="2" charset="-122"/>
                <a:cs typeface="Times New Roman" panose="02020603050405020304" pitchFamily="18" charset="0"/>
              </a:rPr>
              <a:t>。</a:t>
            </a:r>
          </a:p>
          <a:p>
            <a:endParaRPr lang="zh-CN" altLang="en-US" dirty="0"/>
          </a:p>
        </p:txBody>
      </p:sp>
    </p:spTree>
    <p:extLst>
      <p:ext uri="{BB962C8B-B14F-4D97-AF65-F5344CB8AC3E}">
        <p14:creationId xmlns:p14="http://schemas.microsoft.com/office/powerpoint/2010/main" val="4154776563"/>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02</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文章创新点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888569883"/>
      </p:ext>
    </p:ext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文章</a:t>
            </a:r>
            <a:r>
              <a:rPr lang="zh-CN" altLang="en-US" sz="2800" b="1" dirty="0">
                <a:solidFill>
                  <a:srgbClr val="4472C4"/>
                </a:solidFill>
                <a:effectLst/>
                <a:latin typeface="微软雅黑" panose="020B0503020204020204" charset="-122"/>
                <a:ea typeface="微软雅黑" panose="020B0503020204020204" charset="-122"/>
                <a:sym typeface="+mn-ea"/>
              </a:rPr>
              <a:t>创新点</a:t>
            </a:r>
          </a:p>
        </p:txBody>
      </p:sp>
      <p:sp>
        <p:nvSpPr>
          <p:cNvPr id="9" name="文本框 8"/>
          <p:cNvSpPr txBox="1"/>
          <p:nvPr>
            <p:custDataLst>
              <p:tags r:id="rId1"/>
            </p:custDataLst>
          </p:nvPr>
        </p:nvSpPr>
        <p:spPr>
          <a:xfrm>
            <a:off x="867390" y="1182720"/>
            <a:ext cx="2231390" cy="584775"/>
          </a:xfrm>
          <a:prstGeom prst="rect">
            <a:avLst/>
          </a:prstGeom>
          <a:noFill/>
        </p:spPr>
        <p:txBody>
          <a:bodyPr wrap="square" rtlCol="0">
            <a:spAutoFit/>
          </a:bodyPr>
          <a:lstStyle/>
          <a:p>
            <a:pPr marL="457200" indent="-457200">
              <a:buFont typeface="微软雅黑" panose="020B0503020204020204" pitchFamily="34" charset="-122"/>
              <a:buChar char="★"/>
            </a:pPr>
            <a:r>
              <a:rPr lang="zh-CN" altLang="en-US" sz="3200" b="1" dirty="0">
                <a:latin typeface="微软雅黑" panose="020B0503020204020204" charset="-122"/>
                <a:ea typeface="微软雅黑" panose="020B0503020204020204" charset="-122"/>
              </a:rPr>
              <a:t>创新点：</a:t>
            </a: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XJU-ICIRG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10" name="文本框 9">
            <a:extLst>
              <a:ext uri="{FF2B5EF4-FFF2-40B4-BE49-F238E27FC236}">
                <a16:creationId xmlns:a16="http://schemas.microsoft.com/office/drawing/2014/main" id="{7FCF3FD4-98DD-F089-23EB-120F6AA5E18C}"/>
              </a:ext>
            </a:extLst>
          </p:cNvPr>
          <p:cNvSpPr txBox="1"/>
          <p:nvPr/>
        </p:nvSpPr>
        <p:spPr>
          <a:xfrm>
            <a:off x="1176072" y="1902440"/>
            <a:ext cx="9329800" cy="2634183"/>
          </a:xfrm>
          <a:prstGeom prst="rect">
            <a:avLst/>
          </a:prstGeom>
          <a:noFill/>
        </p:spPr>
        <p:txBody>
          <a:bodyPr wrap="square">
            <a:spAutoFit/>
          </a:bodyPr>
          <a:lstStyle/>
          <a:p>
            <a:pPr marL="514350" indent="-514350">
              <a:lnSpc>
                <a:spcPct val="120000"/>
              </a:lnSpc>
              <a:spcBef>
                <a:spcPts val="500"/>
              </a:spcBef>
              <a:spcAft>
                <a:spcPts val="500"/>
              </a:spcAft>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提出了 </a:t>
            </a:r>
            <a:r>
              <a:rPr lang="en-US" altLang="zh-CN" sz="2400" dirty="0">
                <a:latin typeface="宋体" panose="02010600030101010101" pitchFamily="2" charset="-122"/>
                <a:ea typeface="宋体" panose="02010600030101010101" pitchFamily="2" charset="-122"/>
              </a:rPr>
              <a:t>AD-</a:t>
            </a:r>
            <a:r>
              <a:rPr lang="en-US" altLang="zh-CN" sz="2400" dirty="0" err="1">
                <a:latin typeface="宋体" panose="02010600030101010101" pitchFamily="2" charset="-122"/>
                <a:ea typeface="宋体" panose="02010600030101010101" pitchFamily="2" charset="-122"/>
              </a:rPr>
              <a:t>NeRF</a:t>
            </a:r>
            <a:r>
              <a:rPr lang="zh-CN" altLang="en-US" sz="2400" dirty="0">
                <a:latin typeface="宋体" panose="02010600030101010101" pitchFamily="2" charset="-122"/>
                <a:ea typeface="宋体" panose="02010600030101010101" pitchFamily="2" charset="-122"/>
              </a:rPr>
              <a:t>，一种音频驱动的神经辐射场模型，可以在无需引入额外的中间表示的条件下处理跨模态映射问题。  </a:t>
            </a:r>
            <a:endParaRPr lang="en-US" altLang="zh-CN" sz="2400" dirty="0">
              <a:latin typeface="宋体" panose="02010600030101010101" pitchFamily="2" charset="-122"/>
              <a:ea typeface="宋体" panose="02010600030101010101" pitchFamily="2" charset="-122"/>
            </a:endParaRPr>
          </a:p>
          <a:p>
            <a:pPr>
              <a:lnSpc>
                <a:spcPct val="120000"/>
              </a:lnSpc>
              <a:spcBef>
                <a:spcPts val="500"/>
              </a:spcBef>
              <a:spcAft>
                <a:spcPts val="500"/>
              </a:spcAft>
            </a:pPr>
            <a:endParaRPr lang="en-US" altLang="zh-CN" sz="2400" dirty="0">
              <a:latin typeface="宋体" panose="02010600030101010101" pitchFamily="2" charset="-122"/>
              <a:ea typeface="宋体" panose="02010600030101010101" pitchFamily="2" charset="-122"/>
            </a:endParaRPr>
          </a:p>
          <a:p>
            <a:pPr>
              <a:lnSpc>
                <a:spcPct val="120000"/>
              </a:lnSpc>
              <a:spcBef>
                <a:spcPts val="500"/>
              </a:spcBef>
              <a:spcAft>
                <a:spcPts val="500"/>
              </a:spcAft>
            </a:pPr>
            <a:endParaRPr lang="en-US" altLang="zh-CN" sz="2400" dirty="0">
              <a:latin typeface="宋体" panose="02010600030101010101" pitchFamily="2" charset="-122"/>
              <a:ea typeface="宋体" panose="02010600030101010101" pitchFamily="2" charset="-122"/>
            </a:endParaRPr>
          </a:p>
          <a:p>
            <a:pPr>
              <a:lnSpc>
                <a:spcPct val="120000"/>
              </a:lnSpc>
              <a:spcBef>
                <a:spcPts val="500"/>
              </a:spcBef>
              <a:spcAft>
                <a:spcPts val="500"/>
              </a:spcAft>
            </a:pPr>
            <a:endParaRPr lang="en-US" altLang="zh-CN" sz="2400" dirty="0">
              <a:latin typeface="宋体" panose="02010600030101010101" pitchFamily="2" charset="-122"/>
              <a:ea typeface="宋体" panose="02010600030101010101" pitchFamily="2" charset="-122"/>
            </a:endParaRPr>
          </a:p>
        </p:txBody>
      </p:sp>
      <p:pic>
        <p:nvPicPr>
          <p:cNvPr id="12" name="图片 11">
            <a:extLst>
              <a:ext uri="{FF2B5EF4-FFF2-40B4-BE49-F238E27FC236}">
                <a16:creationId xmlns:a16="http://schemas.microsoft.com/office/drawing/2014/main" id="{E5BB7F5B-1361-E5A7-1941-585C05162C8E}"/>
              </a:ext>
            </a:extLst>
          </p:cNvPr>
          <p:cNvPicPr>
            <a:picLocks noChangeAspect="1"/>
          </p:cNvPicPr>
          <p:nvPr/>
        </p:nvPicPr>
        <p:blipFill>
          <a:blip r:embed="rId5"/>
          <a:stretch>
            <a:fillRect/>
          </a:stretch>
        </p:blipFill>
        <p:spPr>
          <a:xfrm>
            <a:off x="1648772" y="2796440"/>
            <a:ext cx="7793529" cy="2084169"/>
          </a:xfrm>
          <a:prstGeom prst="rect">
            <a:avLst/>
          </a:prstGeom>
        </p:spPr>
      </p:pic>
      <p:sp>
        <p:nvSpPr>
          <p:cNvPr id="13" name="文本框 12">
            <a:extLst>
              <a:ext uri="{FF2B5EF4-FFF2-40B4-BE49-F238E27FC236}">
                <a16:creationId xmlns:a16="http://schemas.microsoft.com/office/drawing/2014/main" id="{4D4DD556-A812-AC48-9CFA-FBB070E83526}"/>
              </a:ext>
            </a:extLst>
          </p:cNvPr>
          <p:cNvSpPr txBox="1"/>
          <p:nvPr/>
        </p:nvSpPr>
        <p:spPr>
          <a:xfrm>
            <a:off x="11067164" y="3651491"/>
            <a:ext cx="459130" cy="369332"/>
          </a:xfrm>
          <a:prstGeom prst="rect">
            <a:avLst/>
          </a:prstGeom>
          <a:noFill/>
        </p:spPr>
        <p:txBody>
          <a:bodyPr wrap="square" rtlCol="0">
            <a:spAutoFit/>
          </a:bodyPr>
          <a:lstStyle/>
          <a:p>
            <a:r>
              <a:rPr lang="en-US" altLang="zh-CN" dirty="0"/>
              <a:t>[1]</a:t>
            </a:r>
            <a:endParaRPr lang="zh-CN" altLang="en-US" dirty="0"/>
          </a:p>
        </p:txBody>
      </p:sp>
      <p:sp>
        <p:nvSpPr>
          <p:cNvPr id="17" name="文本框 16">
            <a:extLst>
              <a:ext uri="{FF2B5EF4-FFF2-40B4-BE49-F238E27FC236}">
                <a16:creationId xmlns:a16="http://schemas.microsoft.com/office/drawing/2014/main" id="{1529B5D6-0134-236A-A204-8B43F379A371}"/>
              </a:ext>
            </a:extLst>
          </p:cNvPr>
          <p:cNvSpPr txBox="1"/>
          <p:nvPr/>
        </p:nvSpPr>
        <p:spPr>
          <a:xfrm>
            <a:off x="1181748" y="4818376"/>
            <a:ext cx="9361479" cy="1319848"/>
          </a:xfrm>
          <a:prstGeom prst="rect">
            <a:avLst/>
          </a:prstGeom>
          <a:noFill/>
        </p:spPr>
        <p:txBody>
          <a:bodyPr wrap="square" rtlCol="0">
            <a:spAutoFit/>
          </a:bodyPr>
          <a:lstStyle/>
          <a:p>
            <a:pPr marL="514350" indent="-514350">
              <a:lnSpc>
                <a:spcPct val="120000"/>
              </a:lnSpc>
              <a:spcBef>
                <a:spcPts val="500"/>
              </a:spcBef>
              <a:spcAft>
                <a:spcPts val="500"/>
              </a:spcAft>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考虑了头部姿势和上身运动，将头部和上半身分开建模，可以为真实的场景产生生动的</a:t>
            </a:r>
            <a:r>
              <a:rPr lang="en-US" altLang="zh-CN" sz="2400" dirty="0">
                <a:latin typeface="宋体" panose="02010600030101010101" pitchFamily="2" charset="-122"/>
                <a:ea typeface="宋体" panose="02010600030101010101" pitchFamily="2" charset="-122"/>
              </a:rPr>
              <a:t>talking-head</a:t>
            </a:r>
            <a:r>
              <a:rPr lang="zh-CN" altLang="en-US" sz="2400" dirty="0">
                <a:latin typeface="宋体" panose="02010600030101010101" pitchFamily="2" charset="-122"/>
                <a:ea typeface="宋体" panose="02010600030101010101" pitchFamily="2" charset="-122"/>
              </a:rPr>
              <a:t>视频结果。</a:t>
            </a:r>
          </a:p>
          <a:p>
            <a:endParaRPr lang="zh-CN" altLang="en-US" dirty="0"/>
          </a:p>
        </p:txBody>
      </p:sp>
      <p:sp>
        <p:nvSpPr>
          <p:cNvPr id="20" name="文本框 19">
            <a:extLst>
              <a:ext uri="{FF2B5EF4-FFF2-40B4-BE49-F238E27FC236}">
                <a16:creationId xmlns:a16="http://schemas.microsoft.com/office/drawing/2014/main" id="{1D85FBAB-13A4-E35A-E3CF-4C0A1AFD3E15}"/>
              </a:ext>
            </a:extLst>
          </p:cNvPr>
          <p:cNvSpPr txBox="1"/>
          <p:nvPr/>
        </p:nvSpPr>
        <p:spPr>
          <a:xfrm>
            <a:off x="0" y="6273225"/>
            <a:ext cx="9104544" cy="584775"/>
          </a:xfrm>
          <a:prstGeom prst="rect">
            <a:avLst/>
          </a:prstGeom>
          <a:noFill/>
        </p:spPr>
        <p:txBody>
          <a:bodyPr wrap="square" rtlCol="0">
            <a:spAutoFit/>
          </a:bodyPr>
          <a:lstStyle/>
          <a:p>
            <a:r>
              <a:rPr lang="en-US" altLang="zh-CN" sz="1600" dirty="0">
                <a:latin typeface="微软雅黑 Light" panose="020B0502040204020203" pitchFamily="34" charset="-122"/>
                <a:ea typeface="微软雅黑 Light" panose="020B0502040204020203" pitchFamily="34" charset="-122"/>
              </a:rPr>
              <a:t>[1] Zhen R , Song W , He Q ,et </a:t>
            </a:r>
            <a:r>
              <a:rPr lang="en-US" altLang="zh-CN" sz="1600" dirty="0" err="1">
                <a:latin typeface="微软雅黑 Light" panose="020B0502040204020203" pitchFamily="34" charset="-122"/>
                <a:ea typeface="微软雅黑 Light" panose="020B0502040204020203" pitchFamily="34" charset="-122"/>
              </a:rPr>
              <a:t>al.Human</a:t>
            </a:r>
            <a:r>
              <a:rPr lang="en-US" altLang="zh-CN" sz="1600" dirty="0">
                <a:latin typeface="微软雅黑 Light" panose="020B0502040204020203" pitchFamily="34" charset="-122"/>
                <a:ea typeface="微软雅黑 Light" panose="020B0502040204020203" pitchFamily="34" charset="-122"/>
              </a:rPr>
              <a:t>-Computer Interaction System: A Survey of Talking-Head Generation[J].Electronics, 2023, 12.DOI:10.3390/electronics12010218.</a:t>
            </a:r>
            <a:endParaRPr lang="zh-CN" altLang="en-US" sz="1600" dirty="0">
              <a:latin typeface="微软雅黑 Light" panose="020B0502040204020203" pitchFamily="34" charset="-122"/>
              <a:ea typeface="微软雅黑 Light" panose="020B0502040204020203" pitchFamily="34" charset="-122"/>
            </a:endParaRPr>
          </a:p>
        </p:txBody>
      </p:sp>
      <p:sp>
        <p:nvSpPr>
          <p:cNvPr id="21" name="矩形 20">
            <a:extLst>
              <a:ext uri="{FF2B5EF4-FFF2-40B4-BE49-F238E27FC236}">
                <a16:creationId xmlns:a16="http://schemas.microsoft.com/office/drawing/2014/main" id="{9BF2C037-3DF7-A4F1-9142-5E681717E5B8}"/>
              </a:ext>
            </a:extLst>
          </p:cNvPr>
          <p:cNvSpPr/>
          <p:nvPr/>
        </p:nvSpPr>
        <p:spPr>
          <a:xfrm>
            <a:off x="6760723" y="3054485"/>
            <a:ext cx="807396" cy="78167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23">
            <a:extLst>
              <a:ext uri="{FF2B5EF4-FFF2-40B4-BE49-F238E27FC236}">
                <a16:creationId xmlns:a16="http://schemas.microsoft.com/office/drawing/2014/main" id="{D35426B4-08ED-D254-8DA1-DA4D4E9D5614}"/>
              </a:ext>
            </a:extLst>
          </p:cNvPr>
          <p:cNvCxnSpPr/>
          <p:nvPr/>
        </p:nvCxnSpPr>
        <p:spPr>
          <a:xfrm>
            <a:off x="6760723" y="3054485"/>
            <a:ext cx="807396" cy="78167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707C6274-DD6B-BBA3-7DCF-606107E5D480}"/>
              </a:ext>
            </a:extLst>
          </p:cNvPr>
          <p:cNvCxnSpPr>
            <a:cxnSpLocks/>
          </p:cNvCxnSpPr>
          <p:nvPr/>
        </p:nvCxnSpPr>
        <p:spPr>
          <a:xfrm flipH="1">
            <a:off x="6760723" y="3054485"/>
            <a:ext cx="807396" cy="78167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03</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研究内容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3525598204"/>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p:cNvSpPr txBox="1"/>
          <p:nvPr>
            <p:custDataLst>
              <p:tags r:id="rId1"/>
            </p:custDataLst>
          </p:nvPr>
        </p:nvSpPr>
        <p:spPr>
          <a:xfrm>
            <a:off x="867389" y="1182720"/>
            <a:ext cx="301399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整体框架：</a:t>
            </a: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3" name="文本框 12">
            <a:extLst>
              <a:ext uri="{FF2B5EF4-FFF2-40B4-BE49-F238E27FC236}">
                <a16:creationId xmlns:a16="http://schemas.microsoft.com/office/drawing/2014/main" id="{4D4DD556-A812-AC48-9CFA-FBB070E83526}"/>
              </a:ext>
            </a:extLst>
          </p:cNvPr>
          <p:cNvSpPr txBox="1"/>
          <p:nvPr/>
        </p:nvSpPr>
        <p:spPr>
          <a:xfrm>
            <a:off x="11440278" y="371471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0" name="文本框 19">
            <a:extLst>
              <a:ext uri="{FF2B5EF4-FFF2-40B4-BE49-F238E27FC236}">
                <a16:creationId xmlns:a16="http://schemas.microsoft.com/office/drawing/2014/main" id="{1D85FBAB-13A4-E35A-E3CF-4C0A1AFD3E15}"/>
              </a:ext>
            </a:extLst>
          </p:cNvPr>
          <p:cNvSpPr txBox="1"/>
          <p:nvPr/>
        </p:nvSpPr>
        <p:spPr>
          <a:xfrm>
            <a:off x="0" y="6273225"/>
            <a:ext cx="910454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Guo Y , Chen K , Liang S ,et al.AD-</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NeRF</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Audio Driven Neural Radiance Fields for Talking Head Synthesis[J].  2021.DOI:10.48550/arXiv.2103.11078.</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5" name="图片 4">
            <a:extLst>
              <a:ext uri="{FF2B5EF4-FFF2-40B4-BE49-F238E27FC236}">
                <a16:creationId xmlns:a16="http://schemas.microsoft.com/office/drawing/2014/main" id="{3A9BCA40-D363-46C5-13EE-32DD99D0E516}"/>
              </a:ext>
            </a:extLst>
          </p:cNvPr>
          <p:cNvPicPr>
            <a:picLocks noChangeAspect="1"/>
          </p:cNvPicPr>
          <p:nvPr/>
        </p:nvPicPr>
        <p:blipFill>
          <a:blip r:embed="rId5"/>
          <a:stretch>
            <a:fillRect/>
          </a:stretch>
        </p:blipFill>
        <p:spPr>
          <a:xfrm>
            <a:off x="558218" y="2089017"/>
            <a:ext cx="10703565" cy="3181794"/>
          </a:xfrm>
          <a:prstGeom prst="rect">
            <a:avLst/>
          </a:prstGeom>
        </p:spPr>
      </p:pic>
    </p:spTree>
    <p:extLst>
      <p:ext uri="{BB962C8B-B14F-4D97-AF65-F5344CB8AC3E}">
        <p14:creationId xmlns:p14="http://schemas.microsoft.com/office/powerpoint/2010/main" val="4277079253"/>
      </p:ext>
    </p:extLst>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p:cNvSpPr txBox="1"/>
          <p:nvPr>
            <p:custDataLst>
              <p:tags r:id="rId1"/>
            </p:custDataLst>
          </p:nvPr>
        </p:nvSpPr>
        <p:spPr>
          <a:xfrm>
            <a:off x="102870" y="1102996"/>
            <a:ext cx="5562594"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err="1">
                <a:ln>
                  <a:noFill/>
                </a:ln>
                <a:solidFill>
                  <a:prstClr val="black"/>
                </a:solidFill>
                <a:effectLst/>
                <a:uLnTx/>
                <a:uFillTx/>
                <a:latin typeface="微软雅黑" panose="020B0503020204020204" charset="-122"/>
                <a:ea typeface="微软雅黑" panose="020B0503020204020204" charset="-122"/>
                <a:cs typeface="+mn-cs"/>
              </a:rPr>
              <a:t>NeRF</a:t>
            </a: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 for talking-head</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3" name="文本框 12">
            <a:extLst>
              <a:ext uri="{FF2B5EF4-FFF2-40B4-BE49-F238E27FC236}">
                <a16:creationId xmlns:a16="http://schemas.microsoft.com/office/drawing/2014/main" id="{4D4DD556-A812-AC48-9CFA-FBB070E83526}"/>
              </a:ext>
            </a:extLst>
          </p:cNvPr>
          <p:cNvSpPr txBox="1"/>
          <p:nvPr/>
        </p:nvSpPr>
        <p:spPr>
          <a:xfrm>
            <a:off x="11405430" y="277453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0" name="文本框 19">
            <a:extLst>
              <a:ext uri="{FF2B5EF4-FFF2-40B4-BE49-F238E27FC236}">
                <a16:creationId xmlns:a16="http://schemas.microsoft.com/office/drawing/2014/main" id="{1D85FBAB-13A4-E35A-E3CF-4C0A1AFD3E15}"/>
              </a:ext>
            </a:extLst>
          </p:cNvPr>
          <p:cNvSpPr txBox="1"/>
          <p:nvPr/>
        </p:nvSpPr>
        <p:spPr>
          <a:xfrm>
            <a:off x="0" y="6273225"/>
            <a:ext cx="910454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Guo Y , Chen K , Liang S ,et al.AD-</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NeRF</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Audio Driven Neural Radiance Fields for Talking Head Synthesis[J].  2021.DOI:10.48550/arXiv.2103.11078.</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
        <p:nvSpPr>
          <p:cNvPr id="2" name="文本框 1">
            <a:extLst>
              <a:ext uri="{FF2B5EF4-FFF2-40B4-BE49-F238E27FC236}">
                <a16:creationId xmlns:a16="http://schemas.microsoft.com/office/drawing/2014/main" id="{7AD8BFE6-47BE-250E-74F1-ABBB6343EBA3}"/>
              </a:ext>
            </a:extLst>
          </p:cNvPr>
          <p:cNvSpPr txBox="1"/>
          <p:nvPr/>
        </p:nvSpPr>
        <p:spPr>
          <a:xfrm>
            <a:off x="558218" y="1790493"/>
            <a:ext cx="10365944" cy="830997"/>
          </a:xfrm>
          <a:prstGeom prst="rect">
            <a:avLst/>
          </a:prstGeom>
          <a:noFill/>
        </p:spPr>
        <p:txBody>
          <a:bodyPr wrap="square" rtlCol="0">
            <a:spAutoFit/>
          </a:bodyPr>
          <a:lstStyle/>
          <a:p>
            <a:r>
              <a:rPr lang="zh-CN" altLang="zh-CN" sz="2400" dirty="0">
                <a:effectLst/>
                <a:ea typeface="宋体" panose="02010600030101010101" pitchFamily="2" charset="-122"/>
                <a:cs typeface="Times New Roman" panose="02020603050405020304" pitchFamily="18" charset="0"/>
              </a:rPr>
              <a:t>使用条件隐式函数，以附加的音频码作为输入，给出了一个</a:t>
            </a:r>
            <a:r>
              <a:rPr lang="en-US" altLang="zh-CN" sz="2400" dirty="0">
                <a:effectLst/>
                <a:ea typeface="宋体" panose="02010600030101010101" pitchFamily="2" charset="-122"/>
                <a:cs typeface="Times New Roman" panose="02020603050405020304" pitchFamily="18" charset="0"/>
              </a:rPr>
              <a:t>talking-head</a:t>
            </a:r>
            <a:r>
              <a:rPr lang="zh-CN" altLang="zh-CN" sz="2400" dirty="0">
                <a:effectLst/>
                <a:ea typeface="宋体" panose="02010600030101010101" pitchFamily="2" charset="-122"/>
                <a:cs typeface="Times New Roman" panose="02020603050405020304" pitchFamily="18" charset="0"/>
              </a:rPr>
              <a:t>的条件辐射场。</a:t>
            </a:r>
            <a:r>
              <a:rPr lang="zh-CN" altLang="en-US" sz="2400" dirty="0">
                <a:effectLst/>
                <a:ea typeface="宋体" panose="02010600030101010101" pitchFamily="2" charset="-122"/>
                <a:cs typeface="Times New Roman" panose="02020603050405020304" pitchFamily="18" charset="0"/>
              </a:rPr>
              <a:t>隐式函数表示如下：</a:t>
            </a:r>
            <a:endParaRPr lang="zh-CN" altLang="en-US" sz="2400" dirty="0"/>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9895351B-DBD4-DF26-0F3D-0CAE2BC9CCF3}"/>
                  </a:ext>
                </a:extLst>
              </p:cNvPr>
              <p:cNvSpPr txBox="1"/>
              <p:nvPr/>
            </p:nvSpPr>
            <p:spPr>
              <a:xfrm>
                <a:off x="3482841" y="2666818"/>
                <a:ext cx="5081298"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3200" i="1" smtClean="0">
                              <a:latin typeface="Cambria Math" panose="02040503050406030204" pitchFamily="18" charset="0"/>
                            </a:rPr>
                          </m:ctrlPr>
                        </m:sSubPr>
                        <m:e>
                          <m:r>
                            <m:rPr>
                              <m:sty m:val="p"/>
                            </m:rPr>
                            <a:rPr lang="en-US" altLang="zh-CN" sz="3200">
                              <a:latin typeface="Cambria Math" panose="02040503050406030204" pitchFamily="18" charset="0"/>
                            </a:rPr>
                            <m:t>F</m:t>
                          </m:r>
                        </m:e>
                        <m:sub>
                          <m:r>
                            <m:rPr>
                              <m:sty m:val="p"/>
                            </m:rPr>
                            <a:rPr lang="en-US" altLang="zh-CN" sz="3200">
                              <a:latin typeface="Cambria Math" panose="02040503050406030204" pitchFamily="18" charset="0"/>
                            </a:rPr>
                            <m:t>θ</m:t>
                          </m:r>
                        </m:sub>
                      </m:sSub>
                      <m:r>
                        <a:rPr lang="en-US" altLang="zh-CN" sz="3200">
                          <a:latin typeface="Cambria Math" panose="02040503050406030204" pitchFamily="18" charset="0"/>
                        </a:rPr>
                        <m:t>​:(</m:t>
                      </m:r>
                      <m:r>
                        <m:rPr>
                          <m:sty m:val="p"/>
                        </m:rPr>
                        <a:rPr lang="en-US" altLang="zh-CN" sz="3200">
                          <a:latin typeface="Cambria Math" panose="02040503050406030204" pitchFamily="18" charset="0"/>
                        </a:rPr>
                        <m:t>a</m:t>
                      </m:r>
                      <m:r>
                        <a:rPr lang="en-US" altLang="zh-CN" sz="3200">
                          <a:latin typeface="Cambria Math" panose="02040503050406030204" pitchFamily="18" charset="0"/>
                        </a:rPr>
                        <m:t>,</m:t>
                      </m:r>
                      <m:r>
                        <m:rPr>
                          <m:sty m:val="p"/>
                        </m:rPr>
                        <a:rPr lang="en-US" altLang="zh-CN" sz="3200">
                          <a:latin typeface="Cambria Math" panose="02040503050406030204" pitchFamily="18" charset="0"/>
                        </a:rPr>
                        <m:t>d</m:t>
                      </m:r>
                      <m:r>
                        <a:rPr lang="en-US" altLang="zh-CN" sz="3200">
                          <a:latin typeface="Cambria Math" panose="02040503050406030204" pitchFamily="18" charset="0"/>
                        </a:rPr>
                        <m:t>,</m:t>
                      </m:r>
                      <m:r>
                        <m:rPr>
                          <m:sty m:val="p"/>
                        </m:rPr>
                        <a:rPr lang="en-US" altLang="zh-CN" sz="3200">
                          <a:latin typeface="Cambria Math" panose="02040503050406030204" pitchFamily="18" charset="0"/>
                        </a:rPr>
                        <m:t>x</m:t>
                      </m:r>
                      <m:r>
                        <a:rPr lang="en-US" altLang="zh-CN" sz="3200">
                          <a:latin typeface="Cambria Math" panose="02040503050406030204" pitchFamily="18" charset="0"/>
                        </a:rPr>
                        <m:t>)→(</m:t>
                      </m:r>
                      <m:r>
                        <m:rPr>
                          <m:sty m:val="p"/>
                        </m:rPr>
                        <a:rPr lang="en-US" altLang="zh-CN" sz="3200">
                          <a:latin typeface="Cambria Math" panose="02040503050406030204" pitchFamily="18" charset="0"/>
                        </a:rPr>
                        <m:t>c</m:t>
                      </m:r>
                      <m:r>
                        <a:rPr lang="en-US" altLang="zh-CN" sz="3200">
                          <a:latin typeface="Cambria Math" panose="02040503050406030204" pitchFamily="18" charset="0"/>
                        </a:rPr>
                        <m:t>,</m:t>
                      </m:r>
                      <m:r>
                        <m:rPr>
                          <m:sty m:val="p"/>
                        </m:rPr>
                        <a:rPr lang="en-US" altLang="zh-CN" sz="3200">
                          <a:latin typeface="Cambria Math" panose="02040503050406030204" pitchFamily="18" charset="0"/>
                        </a:rPr>
                        <m:t>σ</m:t>
                      </m:r>
                      <m:r>
                        <a:rPr lang="en-US" altLang="zh-CN" sz="3200">
                          <a:latin typeface="Cambria Math" panose="02040503050406030204" pitchFamily="18" charset="0"/>
                        </a:rPr>
                        <m:t>)</m:t>
                      </m:r>
                    </m:oMath>
                  </m:oMathPara>
                </a14:m>
                <a:endParaRPr lang="zh-CN" altLang="zh-CN" sz="3200" dirty="0"/>
              </a:p>
            </p:txBody>
          </p:sp>
        </mc:Choice>
        <mc:Fallback xmlns="">
          <p:sp>
            <p:nvSpPr>
              <p:cNvPr id="10" name="文本框 9">
                <a:extLst>
                  <a:ext uri="{FF2B5EF4-FFF2-40B4-BE49-F238E27FC236}">
                    <a16:creationId xmlns:a16="http://schemas.microsoft.com/office/drawing/2014/main" id="{9895351B-DBD4-DF26-0F3D-0CAE2BC9CCF3}"/>
                  </a:ext>
                </a:extLst>
              </p:cNvPr>
              <p:cNvSpPr txBox="1">
                <a:spLocks noRot="1" noChangeAspect="1" noMove="1" noResize="1" noEditPoints="1" noAdjustHandles="1" noChangeArrowheads="1" noChangeShapeType="1" noTextEdit="1"/>
              </p:cNvSpPr>
              <p:nvPr/>
            </p:nvSpPr>
            <p:spPr>
              <a:xfrm>
                <a:off x="3482841" y="2666818"/>
                <a:ext cx="5081298" cy="584775"/>
              </a:xfrm>
              <a:prstGeom prst="rect">
                <a:avLst/>
              </a:prstGeom>
              <a:blipFill>
                <a:blip r:embed="rId5"/>
                <a:stretch>
                  <a:fillRect/>
                </a:stretch>
              </a:blipFill>
            </p:spPr>
            <p:txBody>
              <a:bodyPr/>
              <a:lstStyle/>
              <a:p>
                <a:r>
                  <a:rPr lang="zh-CN" altLang="en-US">
                    <a:noFill/>
                  </a:rPr>
                  <a:t> </a:t>
                </a:r>
              </a:p>
            </p:txBody>
          </p:sp>
        </mc:Fallback>
      </mc:AlternateContent>
      <p:sp>
        <p:nvSpPr>
          <p:cNvPr id="21" name="文本框 20">
            <a:extLst>
              <a:ext uri="{FF2B5EF4-FFF2-40B4-BE49-F238E27FC236}">
                <a16:creationId xmlns:a16="http://schemas.microsoft.com/office/drawing/2014/main" id="{2858DA2B-992D-AE2F-7AD0-608526BB3B5B}"/>
              </a:ext>
            </a:extLst>
          </p:cNvPr>
          <p:cNvSpPr txBox="1"/>
          <p:nvPr/>
        </p:nvSpPr>
        <p:spPr>
          <a:xfrm>
            <a:off x="8304444" y="3534968"/>
            <a:ext cx="3773934" cy="1938992"/>
          </a:xfrm>
          <a:prstGeom prst="rect">
            <a:avLst/>
          </a:prstGeom>
          <a:noFill/>
        </p:spPr>
        <p:txBody>
          <a:bodyPr wrap="square" rtlCol="0">
            <a:spAutoFit/>
          </a:bodyPr>
          <a:lstStyle/>
          <a:p>
            <a:pPr marL="285750" indent="-285750">
              <a:buFont typeface="Arial" panose="020B0604020202020204" pitchFamily="34" charset="0"/>
              <a:buChar char="•"/>
            </a:pPr>
            <a:r>
              <a:rPr lang="en-US" altLang="zh-CN" sz="2400" dirty="0"/>
              <a:t>a</a:t>
            </a:r>
            <a:r>
              <a:rPr lang="zh-CN" altLang="en-US" sz="2400" dirty="0"/>
              <a:t>：音频的语义特征</a:t>
            </a:r>
            <a:endParaRPr lang="en-US" altLang="zh-CN" sz="2400" dirty="0"/>
          </a:p>
          <a:p>
            <a:pPr marL="285750" indent="-285750">
              <a:buFont typeface="Arial" panose="020B0604020202020204" pitchFamily="34" charset="0"/>
              <a:buChar char="•"/>
            </a:pPr>
            <a:r>
              <a:rPr lang="en-US" altLang="zh-CN" sz="2400" dirty="0"/>
              <a:t>d</a:t>
            </a:r>
            <a:r>
              <a:rPr lang="zh-CN" altLang="en-US" sz="2400" dirty="0"/>
              <a:t>：观察方向</a:t>
            </a:r>
            <a:endParaRPr lang="en-US" altLang="zh-CN" sz="2400" dirty="0"/>
          </a:p>
          <a:p>
            <a:pPr marL="285750" indent="-285750">
              <a:buFont typeface="Arial" panose="020B0604020202020204" pitchFamily="34" charset="0"/>
              <a:buChar char="•"/>
            </a:pPr>
            <a:r>
              <a:rPr lang="en-US" altLang="zh-CN" sz="2400" dirty="0"/>
              <a:t>x</a:t>
            </a:r>
            <a:r>
              <a:rPr lang="zh-CN" altLang="en-US" sz="2400" dirty="0"/>
              <a:t>：</a:t>
            </a:r>
            <a:r>
              <a:rPr lang="en-US" altLang="zh-CN" sz="2400" dirty="0"/>
              <a:t>3D</a:t>
            </a:r>
            <a:r>
              <a:rPr lang="zh-CN" altLang="en-US" sz="2400" dirty="0"/>
              <a:t>位置</a:t>
            </a:r>
            <a:endParaRPr lang="en-US" altLang="zh-CN" sz="2400" dirty="0"/>
          </a:p>
          <a:p>
            <a:pPr marL="285750" indent="-285750">
              <a:buFont typeface="Arial" panose="020B0604020202020204" pitchFamily="34" charset="0"/>
              <a:buChar char="•"/>
            </a:pPr>
            <a:r>
              <a:rPr lang="en-US" altLang="zh-CN" sz="2400" dirty="0"/>
              <a:t>c</a:t>
            </a:r>
            <a:r>
              <a:rPr lang="zh-CN" altLang="en-US" sz="2400" dirty="0"/>
              <a:t>：</a:t>
            </a:r>
            <a:r>
              <a:rPr lang="en-US" altLang="zh-CN" sz="2400" dirty="0"/>
              <a:t> </a:t>
            </a:r>
            <a:r>
              <a:rPr lang="zh-CN" altLang="en-US" sz="2400" dirty="0"/>
              <a:t>颜色</a:t>
            </a:r>
            <a:endParaRPr lang="en-US" altLang="zh-CN" sz="2400" dirty="0"/>
          </a:p>
          <a:p>
            <a:pPr marL="285750" indent="-285750">
              <a:buFont typeface="Arial" panose="020B0604020202020204" pitchFamily="34" charset="0"/>
              <a:buChar char="•"/>
            </a:pPr>
            <a:r>
              <a:rPr lang="el-GR" altLang="zh-CN" sz="2400" dirty="0"/>
              <a:t>σ</a:t>
            </a:r>
            <a:r>
              <a:rPr lang="zh-CN" altLang="en-US" sz="2400" dirty="0"/>
              <a:t>：光线密度</a:t>
            </a:r>
          </a:p>
        </p:txBody>
      </p:sp>
      <p:sp>
        <p:nvSpPr>
          <p:cNvPr id="24" name="文本框 23">
            <a:extLst>
              <a:ext uri="{FF2B5EF4-FFF2-40B4-BE49-F238E27FC236}">
                <a16:creationId xmlns:a16="http://schemas.microsoft.com/office/drawing/2014/main" id="{92C98922-3148-05E6-621C-EA41D176635D}"/>
              </a:ext>
            </a:extLst>
          </p:cNvPr>
          <p:cNvSpPr txBox="1"/>
          <p:nvPr/>
        </p:nvSpPr>
        <p:spPr>
          <a:xfrm>
            <a:off x="701437" y="3533970"/>
            <a:ext cx="7002734" cy="1932901"/>
          </a:xfrm>
          <a:prstGeom prst="rect">
            <a:avLst/>
          </a:prstGeom>
          <a:noFill/>
        </p:spPr>
        <p:txBody>
          <a:bodyPr wrap="square">
            <a:spAutoFit/>
          </a:bodyPr>
          <a:lstStyle/>
          <a:p>
            <a:pPr marL="342900" indent="-342900">
              <a:lnSpc>
                <a:spcPct val="120000"/>
              </a:lnSpc>
              <a:spcBef>
                <a:spcPts val="500"/>
              </a:spcBef>
              <a:spcAft>
                <a:spcPts val="300"/>
              </a:spcAft>
              <a:buFont typeface="Wingdings" panose="05000000000000000000" pitchFamily="2" charset="2"/>
              <a:buChar char="u"/>
            </a:pPr>
            <a:r>
              <a:rPr lang="zh-CN" altLang="zh-CN" sz="2400" dirty="0">
                <a:effectLst/>
                <a:ea typeface="宋体" panose="02010600030101010101" pitchFamily="2" charset="-122"/>
                <a:cs typeface="Times New Roman" panose="02020603050405020304" pitchFamily="18" charset="0"/>
              </a:rPr>
              <a:t>使用音频特征代替回归的表情系数或面部标志，有利于减轻中间翻译网络的训练成本，防止视听信号之间潜在的语义不匹配问题</a:t>
            </a:r>
            <a:endParaRPr lang="en-US" altLang="zh-CN" sz="2400" dirty="0">
              <a:effectLst/>
              <a:ea typeface="宋体" panose="02010600030101010101" pitchFamily="2" charset="-122"/>
              <a:cs typeface="Times New Roman" panose="02020603050405020304" pitchFamily="18" charset="0"/>
            </a:endParaRPr>
          </a:p>
          <a:p>
            <a:pPr marL="342900" indent="-342900">
              <a:lnSpc>
                <a:spcPct val="120000"/>
              </a:lnSpc>
              <a:spcBef>
                <a:spcPts val="500"/>
              </a:spcBef>
              <a:spcAft>
                <a:spcPts val="300"/>
              </a:spcAft>
              <a:buFont typeface="Wingdings" panose="05000000000000000000" pitchFamily="2" charset="2"/>
              <a:buChar char="u"/>
            </a:pPr>
            <a:r>
              <a:rPr lang="zh-CN" altLang="en-US" sz="2400" dirty="0">
                <a:ea typeface="宋体" panose="02010600030101010101" pitchFamily="2" charset="-122"/>
                <a:cs typeface="Times New Roman" panose="02020603050405020304" pitchFamily="18" charset="0"/>
              </a:rPr>
              <a:t>在实践中，</a:t>
            </a:r>
            <a:r>
              <a:rPr lang="en-US" altLang="zh-CN" sz="2400" dirty="0">
                <a:ea typeface="宋体" panose="02010600030101010101" pitchFamily="2" charset="-122"/>
                <a:cs typeface="Times New Roman" panose="02020603050405020304" pitchFamily="18" charset="0"/>
              </a:rPr>
              <a:t>F</a:t>
            </a:r>
            <a:r>
              <a:rPr lang="el-GR" altLang="zh-CN" sz="2400" baseline="-25000" dirty="0">
                <a:ea typeface="宋体" panose="02010600030101010101" pitchFamily="2" charset="-122"/>
                <a:cs typeface="Times New Roman" panose="02020603050405020304" pitchFamily="18" charset="0"/>
              </a:rPr>
              <a:t>θ</a:t>
            </a:r>
            <a:r>
              <a:rPr lang="zh-CN" altLang="zh-CN" sz="2400" dirty="0">
                <a:ea typeface="宋体" panose="02010600030101010101" pitchFamily="2" charset="-122"/>
                <a:cs typeface="Times New Roman" panose="02020603050405020304" pitchFamily="18" charset="0"/>
              </a:rPr>
              <a:t>由多层感知器</a:t>
            </a:r>
            <a:r>
              <a:rPr lang="en-US" altLang="zh-CN" sz="2400" dirty="0">
                <a:ea typeface="宋体" panose="02010600030101010101" pitchFamily="2" charset="-122"/>
                <a:cs typeface="Times New Roman" panose="02020603050405020304" pitchFamily="18" charset="0"/>
              </a:rPr>
              <a:t> (MLP) </a:t>
            </a:r>
            <a:r>
              <a:rPr lang="zh-CN" altLang="zh-CN" sz="2400" dirty="0">
                <a:ea typeface="宋体" panose="02010600030101010101" pitchFamily="2" charset="-122"/>
                <a:cs typeface="Times New Roman" panose="02020603050405020304" pitchFamily="18" charset="0"/>
              </a:rPr>
              <a:t>实现</a:t>
            </a:r>
            <a:endParaRPr lang="zh-CN" altLang="en-US" sz="2400" dirty="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535181462"/>
      </p:ext>
    </p:extLst>
  </p:cSld>
  <p:clrMapOvr>
    <a:masterClrMapping/>
  </p:clrMapOvr>
  <p:transition>
    <p:wipe/>
  </p:transition>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mJkMTMwYjZmNjQzNTMwNjE2ZmYwY2NkZWU3MjgyZWQifQ=="/>
  <p:tag name="KSO_WPP_MARK_KEY" val="5444498b-26d2-49ff-b7f2-b5957cbeff76"/>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9294</TotalTime>
  <Words>1814</Words>
  <Application>Microsoft Office PowerPoint</Application>
  <PresentationFormat>宽屏</PresentationFormat>
  <Paragraphs>189</Paragraphs>
  <Slides>25</Slides>
  <Notes>25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25</vt:i4>
      </vt:variant>
    </vt:vector>
  </HeadingPairs>
  <TitlesOfParts>
    <vt:vector size="37" baseType="lpstr">
      <vt:lpstr>PingFang SC</vt:lpstr>
      <vt:lpstr>等线</vt:lpstr>
      <vt:lpstr>等线 Light</vt:lpstr>
      <vt:lpstr>黑体</vt:lpstr>
      <vt:lpstr>思源黑体 Normal</vt:lpstr>
      <vt:lpstr>宋体</vt:lpstr>
      <vt:lpstr>微软雅黑</vt:lpstr>
      <vt:lpstr>微软雅黑 Light</vt:lpstr>
      <vt:lpstr>Arial</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lastModifiedBy>Zhu, Lidong</cp:lastModifiedBy>
  <cp:revision>377</cp:revision>
  <dcterms:created xsi:type="dcterms:W3CDTF">2021-06-12T07:20:00Z</dcterms:created>
  <dcterms:modified xsi:type="dcterms:W3CDTF">2023-11-03T07:19:28Z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6480CACBD99143468DF16E9377917C17</vt:lpwstr>
  </property>
  <property fmtid="{D5CDD505-2E9C-101B-9397-08002B2CF9AE}" pid="3" name="KSOProductBuildVer">
    <vt:lpwstr>2052-12.1.0.15374</vt:lpwstr>
  </property>
</Properties>
</file>