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476" r:id="rId3"/>
    <p:sldId id="477" r:id="rId4"/>
    <p:sldId id="558" r:id="rId5"/>
    <p:sldId id="478" r:id="rId6"/>
    <p:sldId id="479" r:id="rId7"/>
    <p:sldId id="481" r:id="rId8"/>
    <p:sldId id="559" r:id="rId9"/>
    <p:sldId id="560" r:id="rId10"/>
    <p:sldId id="561" r:id="rId11"/>
    <p:sldId id="562" r:id="rId12"/>
    <p:sldId id="483" r:id="rId13"/>
    <p:sldId id="484" r:id="rId14"/>
    <p:sldId id="539" r:id="rId15"/>
    <p:sldId id="563" r:id="rId16"/>
    <p:sldId id="564" r:id="rId17"/>
    <p:sldId id="487" r:id="rId18"/>
    <p:sldId id="583" r:id="rId19"/>
    <p:sldId id="584" r:id="rId20"/>
    <p:sldId id="585" r:id="rId21"/>
    <p:sldId id="586" r:id="rId22"/>
    <p:sldId id="587" r:id="rId23"/>
    <p:sldId id="588" r:id="rId24"/>
    <p:sldId id="589" r:id="rId25"/>
    <p:sldId id="590" r:id="rId26"/>
    <p:sldId id="591" r:id="rId27"/>
    <p:sldId id="592" r:id="rId28"/>
    <p:sldId id="593" r:id="rId29"/>
    <p:sldId id="594" r:id="rId30"/>
    <p:sldId id="595" r:id="rId31"/>
    <p:sldId id="596" r:id="rId32"/>
    <p:sldId id="597" r:id="rId33"/>
    <p:sldId id="488" r:id="rId34"/>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2" userDrawn="1">
          <p15:clr>
            <a:srgbClr val="A4A3A4"/>
          </p15:clr>
        </p15:guide>
        <p15:guide id="2" pos="3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92"/>
        <p:guide pos="387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2.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0.png"/><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面向视觉语言导航的自适应区域感知分层规划器</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Chen Gao, Xingyu Peng, Mi Yan</a:t>
            </a:r>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Visual LanguAdaptive Zone-aware Hierarchical Planner for Vision-Language Navigationage Maps for Robot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3848100" y="3238500"/>
            <a:ext cx="4495800" cy="381000"/>
          </a:xfrm>
          <a:prstGeom prst="rect">
            <a:avLst/>
          </a:prstGeom>
        </p:spPr>
      </p:pic>
      <p:pic>
        <p:nvPicPr>
          <p:cNvPr id="9" name="图片 8"/>
          <p:cNvPicPr>
            <a:picLocks noChangeAspect="1"/>
          </p:cNvPicPr>
          <p:nvPr/>
        </p:nvPicPr>
        <p:blipFill>
          <a:blip r:embed="rId2"/>
          <a:stretch>
            <a:fillRect/>
          </a:stretch>
        </p:blipFill>
        <p:spPr>
          <a:xfrm>
            <a:off x="2793365" y="2328545"/>
            <a:ext cx="4152900" cy="48577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低级策略</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3"/>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0" name="文本框 9"/>
          <p:cNvSpPr txBox="1"/>
          <p:nvPr/>
        </p:nvSpPr>
        <p:spPr>
          <a:xfrm>
            <a:off x="6423660" y="3128645"/>
            <a:ext cx="11602085" cy="2880995"/>
          </a:xfrm>
          <a:prstGeom prst="rect">
            <a:avLst/>
          </a:prstGeom>
          <a:noFill/>
        </p:spPr>
        <p:txBody>
          <a:bodyPr wrap="square" rtlCol="0">
            <a:noAutofit/>
          </a:bodyPr>
          <a:p>
            <a:endParaRPr lang="en-US" altLang="zh-CN"/>
          </a:p>
        </p:txBody>
      </p:sp>
      <mc:AlternateContent xmlns:mc="http://schemas.openxmlformats.org/markup-compatibility/2006">
        <mc:Choice xmlns:a14="http://schemas.microsoft.com/office/drawing/2010/main" Requires="a14">
          <p:sp>
            <p:nvSpPr>
              <p:cNvPr id="2" name="文本框 1"/>
              <p:cNvSpPr txBox="1"/>
              <p:nvPr/>
            </p:nvSpPr>
            <p:spPr>
              <a:xfrm>
                <a:off x="625475" y="1557020"/>
                <a:ext cx="9426575" cy="2889250"/>
              </a:xfrm>
              <a:prstGeom prst="rect">
                <a:avLst/>
              </a:prstGeom>
              <a:noFill/>
            </p:spPr>
            <p:txBody>
              <a:bodyPr wrap="square" rtlCol="0">
                <a:spAutoFit/>
              </a:bodyPr>
              <a:p>
                <a:r>
                  <a:rPr lang="zh-CN" altLang="en-US"/>
                  <a:t>导航决策。在时间步 t，低级策略网络 </a:t>
                </a:r>
                <a:r>
                  <a:rPr lang="zh-CN" altLang="en-US">
                    <a:sym typeface="+mn-ea"/>
                  </a:rPr>
                  <a:t>π</a:t>
                </a:r>
                <a:r>
                  <a:rPr lang="zh-CN" altLang="en-US" baseline="30000">
                    <a:sym typeface="+mn-ea"/>
                  </a:rPr>
                  <a:t>L</a:t>
                </a:r>
                <a:r>
                  <a:rPr lang="zh-CN" altLang="en-US">
                    <a:sym typeface="+mn-ea"/>
                  </a:rPr>
                  <a:t>(·) </a:t>
                </a:r>
                <a:r>
                  <a:rPr lang="zh-CN" altLang="en-US"/>
                  <a:t> 产生低级动作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𝐿</m:t>
                        </m:r>
                      </m:sup>
                    </m:sSubSup>
                  </m:oMath>
                </a14:m>
                <a:r>
                  <a:rPr lang="zh-CN" altLang="en-US"/>
                  <a:t>（即导航决策）。具体来说，只有当前区域 </a:t>
                </a:r>
                <a:r>
                  <a:rPr lang="en-US" altLang="zh-CN">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m:t>
                        </m:r>
                      </m:sup>
                    </m:sSubSup>
                  </m:oMath>
                </a14:m>
                <a:r>
                  <a:rPr lang="zh-CN" altLang="en-US"/>
                  <a:t>中的节点可以作为导航动作。本文采用多层交叉注意力来评估图</a:t>
                </a:r>
                <a:r>
                  <a:rPr lang="en-US" altLang="zh-CN">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m:t>
                        </m:r>
                      </m:sup>
                    </m:sSubSup>
                  </m:oMath>
                </a14:m>
                <a:r>
                  <a:rPr lang="zh-CN" altLang="en-US"/>
                  <a:t> 中每个节点特征 </a:t>
                </a:r>
                <a:r>
                  <a:rPr lang="en-US" altLang="zh-CN">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m:t>
                        </m:r>
                      </m:sup>
                    </m:sSubSup>
                  </m:oMath>
                </a14:m>
                <a:r>
                  <a:rPr lang="zh-CN" altLang="en-US"/>
                  <a:t>，并选择具有最高分数的观点作为 </a:t>
                </a:r>
                <a:r>
                  <a:rPr lang="zh-CN" altLang="en-US">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𝐿</m:t>
                        </m:r>
                      </m:sup>
                    </m:sSubSup>
                  </m:oMath>
                </a14:m>
                <a:r>
                  <a:rPr lang="zh-CN" altLang="en-US"/>
                  <a:t>进行导航，这可以简单地表示为：</a:t>
                </a:r>
                <a:endParaRPr lang="zh-CN" altLang="en-US"/>
              </a:p>
              <a:p>
                <a:endParaRPr lang="zh-CN" altLang="en-US"/>
              </a:p>
              <a:p>
                <a:r>
                  <a:rPr lang="zh-CN" altLang="en-US"/>
                  <a:t>状态切换模块 (SSM)。为了确定是否应将当前状态切换到下一个子目标，即应用另一组高/低级操作，提出了一个 SSM。具体来说，在时间步 t 评估状态：</a:t>
                </a:r>
                <a:endParaRPr lang="zh-CN" altLang="en-US"/>
              </a:p>
              <a:p>
                <a:endParaRPr lang="zh-CN" altLang="en-US"/>
              </a:p>
              <a:p>
                <a:r>
                  <a:rPr lang="zh-CN" altLang="en-US"/>
                  <a:t>然后，为状态分数设置阈值 THRS∈[0,1] 来决定是否切换到下一个子目标，即重新划分整个图G并选择更新的区域G以进行导航。如果代理保持当前子目标，则将继续通过低级动作在当前区域中导航，并将新观察到的观点添加到当前区域G</a:t>
                </a:r>
                <a:r>
                  <a:rPr lang="zh-CN" altLang="en-US" baseline="-25000"/>
                  <a:t> t</a:t>
                </a:r>
                <a:r>
                  <a:rPr lang="zh-CN" altLang="en-US"/>
                  <a:t>以供更新。</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625475" y="1557020"/>
                <a:ext cx="9426575" cy="2889250"/>
              </a:xfrm>
              <a:prstGeom prst="rect">
                <a:avLst/>
              </a:prstGeom>
              <a:blipFill rotWithShape="1">
                <a:blip r:embed="rId4"/>
                <a:stretch>
                  <a:fillRect t="-396"/>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514455" cy="5109210"/>
          </a:xfrm>
          <a:prstGeom prst="rect">
            <a:avLst/>
          </a:prstGeom>
          <a:noFill/>
        </p:spPr>
        <p:txBody>
          <a:bodyPr wrap="square" rtlCol="0">
            <a:normAutofit lnSpcReduction="10000"/>
          </a:bodyPr>
          <a:p>
            <a:r>
              <a:rPr lang="en-US" altLang="zh-CN"/>
              <a:t>  在三个数据集上进行了大量的实验：REVERIE 、SOON和 R2R 。</a:t>
            </a:r>
            <a:endParaRPr lang="en-US" altLang="zh-CN"/>
          </a:p>
          <a:p>
            <a:r>
              <a:rPr lang="en-US" altLang="zh-CN"/>
              <a:t>Reverie 包含了 21,702 条指令，平均长度为 18。每个全景图中都提供了预定义的对象边界框。除了达到正确的目标之外，代理还需要在最后选择正确的对象。</a:t>
            </a:r>
            <a:endParaRPr lang="en-US" altLang="zh-CN"/>
          </a:p>
          <a:p>
            <a:r>
              <a:rPr lang="en-US" altLang="zh-CN"/>
              <a:t>SOON 还要求代理在导航路径结束时选择正确的对象。然而，预先定义的对象边界框没有提供，因此使用一个检测器来为对象获取边界框。此外，指令中包含了对目标更为详细的描述。</a:t>
            </a:r>
            <a:endParaRPr lang="en-US" altLang="zh-CN"/>
          </a:p>
          <a:p>
            <a:r>
              <a:rPr lang="en-US" altLang="zh-CN"/>
              <a:t>R2R包含90个场景中的10,800个全景图像，以及从导航图中采样出的7,189条路径。每条路径都配有多个导航指令。数据集被分为训练、val-seen、val-unseen 和 test-unseen 四部分。</a:t>
            </a:r>
            <a:endParaRPr lang="en-US" altLang="zh-CN"/>
          </a:p>
          <a:p>
            <a:r>
              <a:rPr lang="en-US" altLang="zh-CN"/>
              <a:t>评价指标。成功率（SR）；轨迹长度（TL）；加权轨迹长度的成功率（SPL）；导航误差（NE）；Oracle成功率（OSR）。只有当导航误差低于 3 m 时，导航才被视为成功。 Oracle 成功意味着轨迹通过成功的区域。此外，采用 RGS 和 RGSPL 来评估 REVERIE 和 SOON 的对象接地情况。远程接地成功 (RGS) 是找到正确物体的成功率。RGSPL 表示按轨迹长度加权的 RGS。</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292735" y="1304290"/>
            <a:ext cx="11849100" cy="381000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r>
              <a:rPr lang="zh-CN" altLang="en-US" sz="1000"/>
              <a:t>在REVERIE数据集上的结果</a:t>
            </a:r>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2" name="文本框 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PANOGEN: Text-Conditioned Panoramic Environment Generation for Vision-and-Language Navigation</a:t>
            </a:r>
            <a:r>
              <a:rPr lang="en-US" altLang="zh-CN" sz="900" b="1">
                <a:sym typeface="+mn-ea"/>
              </a:rPr>
              <a:t>   NeurIPS-2023</a:t>
            </a:r>
            <a:endParaRPr lang="en-US" altLang="zh-CN"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在</a:t>
            </a:r>
            <a:r>
              <a:rPr lang="en-US" altLang="zh-CN" sz="1000"/>
              <a:t>soon</a:t>
            </a:r>
            <a:r>
              <a:rPr lang="zh-CN" altLang="en-US" sz="1000"/>
              <a:t>数据上</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9" name="图片 8"/>
          <p:cNvPicPr>
            <a:picLocks noChangeAspect="1"/>
          </p:cNvPicPr>
          <p:nvPr/>
        </p:nvPicPr>
        <p:blipFill>
          <a:blip r:embed="rId2"/>
          <a:stretch>
            <a:fillRect/>
          </a:stretch>
        </p:blipFill>
        <p:spPr>
          <a:xfrm>
            <a:off x="2049780" y="1134110"/>
            <a:ext cx="5924550" cy="1981200"/>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在</a:t>
            </a:r>
            <a:r>
              <a:rPr lang="en-US" altLang="zh-CN" sz="1000"/>
              <a:t>R2R</a:t>
            </a:r>
            <a:r>
              <a:rPr lang="zh-CN" altLang="en-US" sz="1000"/>
              <a:t>数据上</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8" name="图片 7"/>
          <p:cNvPicPr>
            <a:picLocks noChangeAspect="1"/>
          </p:cNvPicPr>
          <p:nvPr/>
        </p:nvPicPr>
        <p:blipFill>
          <a:blip r:embed="rId2"/>
          <a:stretch>
            <a:fillRect/>
          </a:stretch>
        </p:blipFill>
        <p:spPr>
          <a:xfrm>
            <a:off x="5807075" y="530225"/>
            <a:ext cx="5648325" cy="5962650"/>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9" name="图片 8"/>
          <p:cNvPicPr>
            <a:picLocks noChangeAspect="1"/>
          </p:cNvPicPr>
          <p:nvPr/>
        </p:nvPicPr>
        <p:blipFill>
          <a:blip r:embed="rId2"/>
          <a:stretch>
            <a:fillRect/>
          </a:stretch>
        </p:blipFill>
        <p:spPr>
          <a:xfrm>
            <a:off x="18415" y="1438910"/>
            <a:ext cx="11906250" cy="1924050"/>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在本文中，为视觉语言导航（VLN）任务提出了AZHP，这是层次化导航策略的首次探索。提出的AZHP将导航过程分为高层次和低层次的动作。在高层次上，设计了SZP来在线自适应地将拓扑地图划分为不同的区域，并设计了GZS来选择与子目标相对应的区域。此外，还设计了SSM来实现高层次和低层次动作之间的异步切换。AZHP在REVERIE、SOON和R2R数据集上取得了最先进的性能。</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314700" y="2397760"/>
            <a:ext cx="6192520" cy="274955"/>
          </a:xfrm>
          <a:prstGeom prst="rect">
            <a:avLst/>
          </a:prstGeom>
          <a:noFill/>
        </p:spPr>
        <p:txBody>
          <a:bodyPr wrap="square" rtlCol="0">
            <a:normAutofit fontScale="60000"/>
          </a:bodyPr>
          <a:p>
            <a:pPr algn="ctr"/>
            <a:r>
              <a:rPr lang="zh-CN" altLang="en-US"/>
              <a:t>一步一步来：具有里程碑的长视野视觉和语言导航</a:t>
            </a:r>
            <a:endParaRPr lang="zh-CN" altLang="en-US"/>
          </a:p>
        </p:txBody>
      </p:sp>
      <p:sp>
        <p:nvSpPr>
          <p:cNvPr id="9" name="文本框 8"/>
          <p:cNvSpPr txBox="1"/>
          <p:nvPr/>
        </p:nvSpPr>
        <p:spPr>
          <a:xfrm>
            <a:off x="723265" y="3177540"/>
            <a:ext cx="11041380" cy="922020"/>
          </a:xfrm>
          <a:prstGeom prst="rect">
            <a:avLst/>
          </a:prstGeom>
          <a:noFill/>
        </p:spPr>
        <p:txBody>
          <a:bodyPr wrap="square" rtlCol="0">
            <a:spAutoFit/>
          </a:bodyPr>
          <a:p>
            <a:pPr algn="ctr"/>
            <a:r>
              <a:t>Chan Hee Song</a:t>
            </a:r>
          </a:p>
          <a:p>
            <a:pPr algn="ctr"/>
            <a:r>
              <a:t>Jihyung Kil</a:t>
            </a:r>
            <a:r>
              <a:rPr lang="en-US"/>
              <a:t>   </a:t>
            </a:r>
            <a:r>
              <a:t> Tai-Yu Pan</a:t>
            </a:r>
            <a:r>
              <a:rPr lang="en-US"/>
              <a:t>    </a:t>
            </a:r>
            <a:r>
              <a:t>Brian M. Sadler</a:t>
            </a:r>
            <a:r>
              <a:rPr lang="en-US"/>
              <a:t>   </a:t>
            </a:r>
            <a:r>
              <a:t> Wei-Lun Chao</a:t>
            </a:r>
          </a:p>
          <a:p>
            <a:pPr algn="ctr"/>
            <a:r>
              <a:t>Yu Su</a:t>
            </a:r>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b="1">
                <a:sym typeface="+mn-ea"/>
              </a:rPr>
              <a:t>One Step at a Time:</a:t>
            </a:r>
            <a:endParaRPr b="1">
              <a:sym typeface="+mn-ea"/>
            </a:endParaRPr>
          </a:p>
          <a:p>
            <a:pPr algn="ctr"/>
            <a:r>
              <a:rPr b="1">
                <a:sym typeface="+mn-ea"/>
              </a:rPr>
              <a:t>Long-Horizon Vision-and-Language Navigation with Milestones</a:t>
            </a:r>
            <a:endParaRPr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t>本文旨在解决自主代理在执行长距离任务时容易忽略指令或陷入困境的问题。为此，作者提出了一个模型无关的里程碑跟踪器（M-TRACK），该跟踪器可以指导和监控代理的进度。具体来说，提出了一种里程碑构建器，它可以为导航和交互里程碑标记每个步骤需要完成的任务，并且还有一种里程碑检查器，可以系统地检查代理当前里程碑的进度并确定何时继续到下一个里程碑。在具有挑战性的ALFRED数据集上，M-TRACK相对于两个竞争性的基础模型，在未见过的成功率上实现了显著的33%和52%的相对提升。</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611370" y="689610"/>
            <a:ext cx="7915275" cy="559117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793115" y="2315845"/>
            <a:ext cx="3420745" cy="3359150"/>
          </a:xfrm>
          <a:prstGeom prst="rect">
            <a:avLst/>
          </a:prstGeom>
          <a:noFill/>
        </p:spPr>
        <p:txBody>
          <a:bodyPr wrap="square" rtlCol="0">
            <a:noAutofit/>
          </a:bodyPr>
          <a:p>
            <a:r>
              <a:rPr>
                <a:sym typeface="+mn-ea"/>
              </a:rPr>
              <a:t>ALFRED数据集上</a:t>
            </a:r>
            <a:r>
              <a:rPr lang="zh-CN">
                <a:sym typeface="+mn-ea"/>
              </a:rPr>
              <a:t>一个指令，以及分解为六个子任务。</a:t>
            </a:r>
            <a:endParaRPr lang="zh-CN">
              <a:sym typeface="+mn-ea"/>
            </a:endParaRPr>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One Step at a Time:</a:t>
            </a:r>
            <a:r>
              <a:rPr lang="en-US" sz="900" b="1">
                <a:sym typeface="+mn-ea"/>
              </a:rPr>
              <a:t> </a:t>
            </a:r>
            <a:r>
              <a:rPr sz="900" b="1">
                <a:sym typeface="+mn-ea"/>
              </a:rPr>
              <a:t>Long-Horizon Vision-and-Language Navigation with Milestones</a:t>
            </a:r>
            <a:r>
              <a:rPr lang="en-US" sz="900" b="1">
                <a:sym typeface="+mn-ea"/>
              </a:rPr>
              <a:t>  CVPR-2022</a:t>
            </a:r>
            <a:endParaRPr lang="en-US" sz="900" b="1">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自适应区域感知分层规划器”的方法，用于实现视觉语言导航任务。该任务需要一个实体代理根据指令到达全局目标，并在导航过程中适当地设置和完成一系列子目标，这本质上是一个分层导航过程。然而，之前的方法使用单一步骤的规划方案，即直接在每个步骤执行导航动作，这对于这种分层导航过程并不适用。因此，本文提出了自适应区域感知分层规划器（AZHP），将导航过程明确地分为两个异质阶段：通过区域划分/选择（高阶行动）确定子目标集合，以及在选定区域内执行低级行动。具体来说，AZHP通过设计的状态切换模块（SSM）异步地执行两层动作。对于高层动作，本文设计了一个基于场景的自适应区域分割（SZP）方法，该方法可以自适应地在实时情况下将整个导航空间划分为不同的区域。然后，提出了面向区域的选择（GZS）方法来为当前子目标选择合适的区域。对于低层操作，代理在所选区域内进行多步导航决策。此外，设计了层次强化学习（HRL）策略和辅助损失函数，并使用课程学习来训练 AZHP 框架，从而为每个阶段提供有效的监督信号。</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259705" cy="567690"/>
          </a:xfrm>
          <a:prstGeom prst="rect">
            <a:avLst/>
          </a:prstGeom>
          <a:solidFill>
            <a:schemeClr val="bg1"/>
          </a:solidFill>
          <a:ln>
            <a:noFill/>
          </a:ln>
        </p:spPr>
        <p:txBody>
          <a:bodyPr wrap="square" rtlCol="0">
            <a:noAutofit/>
          </a:bodyPr>
          <a:p>
            <a:pPr algn="l"/>
            <a:r>
              <a:rPr lang="zh-CN" altLang="en-US" sz="3200" b="1">
                <a:solidFill>
                  <a:schemeClr val="tx1"/>
                </a:solidFill>
              </a:rPr>
              <a:t>面临的困难以及贡献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a:t>
            </a:r>
            <a:r>
              <a:rPr lang="zh-CN" altLang="en-US"/>
              <a:t>困难：</a:t>
            </a:r>
            <a:r>
              <a:rPr lang="en-US" altLang="zh-CN"/>
              <a:t>经常跳过子任务，或者在子任务已经完成的情况下仍在其中徘徊。本质上，代理真正面临的挑战在于它缺乏对自己在长子任务序列中当前位置以及在一个子任务内取得多少进展的认知。</a:t>
            </a:r>
            <a:endParaRPr lang="en-US" altLang="zh-CN"/>
          </a:p>
          <a:p>
            <a:r>
              <a:rPr lang="zh-CN" altLang="en-US"/>
              <a:t>贡献：</a:t>
            </a:r>
            <a:endParaRPr lang="zh-CN" altLang="en-US"/>
          </a:p>
          <a:p>
            <a:r>
              <a:rPr lang="en-US" altLang="zh-CN"/>
              <a:t>1.</a:t>
            </a:r>
            <a:r>
              <a:rPr lang="zh-CN" altLang="en-US"/>
              <a:t>提出了一种新的里程碑跟踪器（M-TRACK），可以有效地解决长期任务中的进度监控问题。</a:t>
            </a:r>
            <a:endParaRPr lang="zh-CN" altLang="en-US"/>
          </a:p>
          <a:p>
            <a:r>
              <a:rPr lang="en-US" altLang="zh-CN"/>
              <a:t>2.M-TRACK通过提取任务中的里程碑并将其与环境状态相比较来判断任务是否完成，并在执行动作之前主动检查以避免失败。</a:t>
            </a:r>
            <a:endParaRPr lang="en-US" altLang="zh-CN"/>
          </a:p>
          <a:p>
            <a:r>
              <a:rPr lang="en-US" altLang="zh-CN"/>
              <a:t>3.实验结果表明，在ALFRED数据集上，M-TRACK显著提高了两个基准模型的成功率，并且在更复杂的环境中表现更好。</a:t>
            </a:r>
            <a:endParaRPr lang="en-US" altLang="zh-CN"/>
          </a:p>
          <a:p>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6060" y="1388745"/>
            <a:ext cx="11698605" cy="5031105"/>
          </a:xfrm>
          <a:prstGeom prst="rect">
            <a:avLst/>
          </a:prstGeom>
          <a:noFill/>
        </p:spPr>
        <p:txBody>
          <a:bodyPr wrap="square" rtlCol="0">
            <a:normAutofit lnSpcReduction="10000"/>
          </a:bodyPr>
          <a:p>
            <a:r>
              <a:rPr lang="en-US" altLang="zh-CN"/>
              <a:t>    提出了基于里程碑的任务跟踪器（M-TRACK），它由两个组件组成：里程碑构建器和里程碑检查器。里程碑构建器从相应的语言指令中提取每个子任务的里程碑（即必要的完成条件）。将其建模为一个命名实体识别问题，并训练一个BERT-CRF标签器来准确提取目标对象及其动作类型（即导航或交互）。然后，里程碑检查器试图在感知到的环境中定位（即识别和定位）提取的目标对象，使用一个目标检测模型，并检查代理是否足够接近它们或即将与它们进行交互——以决定代理是否正在完成当前子任务并准备进入下一个。</a:t>
            </a:r>
            <a:endParaRPr lang="en-US" altLang="zh-CN"/>
          </a:p>
          <a:p>
            <a:r>
              <a:rPr lang="en-US" altLang="zh-CN"/>
              <a:t>M-TRACK只需要访问语言指令、代理的视觉输入和代理的动作，而不需要访问代理的任何内部状态。因此，它是模型无关的，可以轻松地与任何代理模型集成，几乎不需要进行更改。</a:t>
            </a:r>
            <a:endParaRPr lang="en-US" altLang="zh-CN"/>
          </a:p>
          <a:p>
            <a:r>
              <a:rPr lang="zh-CN" altLang="en-US"/>
              <a:t>为了</a:t>
            </a:r>
            <a:r>
              <a:rPr lang="en-US" altLang="zh-CN"/>
              <a:t>避免跳过子任务</a:t>
            </a:r>
            <a:r>
              <a:rPr lang="zh-CN" altLang="en-US"/>
              <a:t>，</a:t>
            </a:r>
            <a:r>
              <a:rPr lang="en-US" altLang="zh-CN"/>
              <a:t>提出了两种简单而有效的方法。首先，在任何时间步，只向代理提供由里程碑跟踪器确定的当前子任务对应的指令部分。这明确地引导代理专注于当前子任务。其次，更重要的是，在代理执行其预测动作之前主动应用里程碑检查器，以拒绝可能导致子任务失败的动作。</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M-TRACK的设计</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12" name="文本框 11"/>
          <p:cNvSpPr txBox="1"/>
          <p:nvPr/>
        </p:nvSpPr>
        <p:spPr>
          <a:xfrm>
            <a:off x="293370" y="6666230"/>
            <a:ext cx="11791950" cy="162560"/>
          </a:xfrm>
          <a:prstGeom prst="rect">
            <a:avLst/>
          </a:prstGeom>
          <a:noFill/>
        </p:spPr>
        <p:txBody>
          <a:bodyPr wrap="square" rtlCol="0">
            <a:noAutofit/>
          </a:bodyPr>
          <a:p>
            <a:pPr algn="ctr"/>
            <a:r>
              <a:rPr sz="900" b="1">
                <a:sym typeface="+mn-ea"/>
              </a:rPr>
              <a:t>ENVEDIT: Environment Editing for Vision-and-Language Navigation</a:t>
            </a:r>
            <a:r>
              <a:rPr lang="en-US" sz="900" b="1">
                <a:sym typeface="+mn-ea"/>
              </a:rPr>
              <a:t>  cvpr-2022</a:t>
            </a:r>
            <a:endParaRPr lang="en-US" sz="900" b="1">
              <a:sym typeface="+mn-ea"/>
            </a:endParaRPr>
          </a:p>
          <a:p>
            <a:pPr algn="ctr"/>
            <a:endParaRPr lang="en-US" sz="900" b="1">
              <a:sym typeface="+mn-ea"/>
            </a:endParaRPr>
          </a:p>
        </p:txBody>
      </p:sp>
      <p:sp>
        <p:nvSpPr>
          <p:cNvPr id="2" name="文本框 1"/>
          <p:cNvSpPr txBox="1"/>
          <p:nvPr/>
        </p:nvSpPr>
        <p:spPr>
          <a:xfrm>
            <a:off x="186055" y="1408430"/>
            <a:ext cx="11866880" cy="2306955"/>
          </a:xfrm>
          <a:prstGeom prst="rect">
            <a:avLst/>
          </a:prstGeom>
          <a:noFill/>
        </p:spPr>
        <p:txBody>
          <a:bodyPr wrap="square" rtlCol="0">
            <a:spAutoFit/>
          </a:bodyPr>
          <a:p>
            <a:r>
              <a:rPr lang="en-US" altLang="zh-CN"/>
              <a:t>   M-TRACK的核心功能是决定代理何时应该转移到下一个子任务。</a:t>
            </a:r>
            <a:endParaRPr lang="en-US" altLang="zh-CN"/>
          </a:p>
          <a:p>
            <a:r>
              <a:rPr lang="en-US" altLang="zh-CN"/>
              <a:t>设计M-TRACK是为了明确考虑（子）任务的组合性质。具体来说，本文引入了里程碑的概念，这是完成子任务的必要条件，即代理必须达到里程碑，相应的子任务才能被视为完成。例如，如果子任务是“移动到杯子处”，则代理必须导航到杯子，看到它，并且足够接近它。如果子任务是“拿起杯子”，则代理必须看到杯子，足够接近它以便能够与之交互。这两个例子体现了里程碑的关键要素，即它的目标实体和类型（导航或交互）。同时，只有当代理能够感知（看到）目标实体，已经接近它们，并且正在对它们执行正确的类型动作时，才说代理已经达到了一个里程碑。</a:t>
            </a:r>
            <a:endParaRPr lang="en-US" altLang="zh-CN"/>
          </a:p>
          <a:p>
            <a:r>
              <a:rPr lang="en-US" altLang="zh-CN"/>
              <a:t>为了实现这一点，使用一个元组(type, target)来表示一个里程碑，并将M-TRACK分解为两个组件：1) 一个里程碑构建器，它从低级指令I</a:t>
            </a:r>
            <a:r>
              <a:rPr lang="en-US" altLang="zh-CN" baseline="-25000"/>
              <a:t>L</a:t>
            </a:r>
            <a:r>
              <a:rPr lang="en-US" altLang="zh-CN"/>
              <a:t>中构建里程碑；2) 一个里程碑检查器，它检查代理是否已经达到了某个里程碑。</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里程碑构建器</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40970" y="1567815"/>
            <a:ext cx="11866880" cy="3720465"/>
          </a:xfrm>
          <a:prstGeom prst="rect">
            <a:avLst/>
          </a:prstGeom>
          <a:noFill/>
        </p:spPr>
        <p:txBody>
          <a:bodyPr wrap="square" rtlCol="0">
            <a:noAutofit/>
          </a:bodyPr>
          <a:p>
            <a:r>
              <a:rPr lang="en-US" altLang="zh-CN"/>
              <a:t>   使用命名实体识别（ NER）技术根据I</a:t>
            </a:r>
            <a:r>
              <a:rPr lang="en-US" altLang="zh-CN" baseline="-25000"/>
              <a:t>L</a:t>
            </a:r>
            <a:r>
              <a:rPr lang="en-US" altLang="zh-CN"/>
              <a:t>（低级指令）中的相应指令为每个子任务生成里程碑。例如，给定一个指令“Turn to the left and face the toilet”，里程碑构建器应该输出标签（navigation, toilet）。对于指令“Pick the soap up from the back of the toilet”，里程碑构建器应该输出（interaction, soap）。</a:t>
            </a:r>
            <a:endParaRPr lang="en-US" altLang="zh-CN"/>
          </a:p>
          <a:p>
            <a:r>
              <a:rPr lang="zh-CN" altLang="en-US">
                <a:sym typeface="+mn-ea"/>
              </a:rPr>
              <a:t>使用</a:t>
            </a:r>
            <a:r>
              <a:rPr lang="en-US" altLang="zh-CN">
                <a:sym typeface="+mn-ea"/>
              </a:rPr>
              <a:t>BERT-CRF</a:t>
            </a:r>
            <a:r>
              <a:rPr lang="en-US" altLang="zh-CN">
                <a:sym typeface="+mn-ea"/>
              </a:rPr>
              <a:t>准确地从文本中提取命名实体。</a:t>
            </a:r>
            <a:r>
              <a:rPr lang="en-US" altLang="zh-CN"/>
              <a:t>BERT-CRF模型结合了BERT的强大表示能力和CRF的序列标注能力</a:t>
            </a:r>
            <a:r>
              <a:rPr lang="zh-CN" altLang="en-US"/>
              <a:t>。</a:t>
            </a:r>
            <a:endParaRPr lang="en-US" altLang="zh-CN"/>
          </a:p>
          <a:p>
            <a:endParaRPr lang="en-US" altLang="zh-CN"/>
          </a:p>
          <a:p>
            <a:r>
              <a:rPr lang="en-US" altLang="zh-CN"/>
              <a:t>对于交互型里程碑，构建器需要特别注意当前子任务中代理已经持有的物体。这些物体通常不是当前子任务的里程碑目标，因为代理已经在与之交互（或之前已经与之交互）。相反，新的交互目标应该被标记为里程碑。</a:t>
            </a:r>
            <a:endParaRPr lang="en-US" altLang="zh-CN"/>
          </a:p>
          <a:p>
            <a:r>
              <a:rPr lang="en-US" altLang="zh-CN"/>
              <a:t>例如，在子任务“Put down the potato on the counter”中，代理已经持有土豆（从之前的子任务中），因此“potato”不是当前子任务的里程碑目标，但“counter”是。</a:t>
            </a:r>
            <a:endParaRPr lang="en-US" altLang="zh-CN"/>
          </a:p>
          <a:p>
            <a:r>
              <a:rPr lang="en-US" altLang="zh-CN"/>
              <a:t>对于需要交互多个物体的子任务，构建器需要标记所有这些物体作为交互型里程碑的目标。</a:t>
            </a:r>
            <a:endParaRPr lang="en-US" altLang="zh-CN"/>
          </a:p>
          <a:p>
            <a:r>
              <a:rPr lang="en-US" altLang="zh-CN"/>
              <a:t>在某些情况下，如果当前子任务的指令中没有明确的里程碑目标，构建器可能会将当前子任务与下一个子任务合并，并使用从下一个子任务中提取的里程碑。这是为了确保代理能够按照正确的顺序完成所有子任务。</a:t>
            </a:r>
            <a:endParaRPr lang="en-US" altLang="zh-CN"/>
          </a:p>
        </p:txBody>
      </p:sp>
      <p:sp>
        <p:nvSpPr>
          <p:cNvPr id="8" name="文本框 7"/>
          <p:cNvSpPr txBox="1"/>
          <p:nvPr/>
        </p:nvSpPr>
        <p:spPr>
          <a:xfrm>
            <a:off x="7480300" y="865505"/>
            <a:ext cx="4359910" cy="645795"/>
          </a:xfrm>
          <a:prstGeom prst="rect">
            <a:avLst/>
          </a:prstGeom>
          <a:noFill/>
        </p:spPr>
        <p:txBody>
          <a:bodyPr wrap="square" rtlCol="0">
            <a:noAutofit/>
          </a:bodyPr>
          <a:p>
            <a:r>
              <a:rPr lang="zh-CN" altLang="en-US" sz="1000"/>
              <a:t>命名实体识别是一种自然语言处理技术，用于识别文本中的命名实体，如人名、地名、机构名、物体名等。在这里，它被用来从低级指令（I</a:t>
            </a:r>
            <a:r>
              <a:rPr lang="zh-CN" altLang="en-US" sz="1000" baseline="-25000"/>
              <a:t>L</a:t>
            </a:r>
            <a:r>
              <a:rPr lang="zh-CN" altLang="en-US" sz="1000"/>
              <a:t>）中提取与里程碑相关的实体，如导航的目标（如“toilet”）或交互的对象（如“soap”）。</a:t>
            </a:r>
            <a:endParaRPr lang="zh-CN" altLang="en-US"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里程碑检查器</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40970" y="1567815"/>
            <a:ext cx="11866880" cy="4932045"/>
          </a:xfrm>
          <a:prstGeom prst="rect">
            <a:avLst/>
          </a:prstGeom>
          <a:noFill/>
        </p:spPr>
        <p:txBody>
          <a:bodyPr wrap="square" rtlCol="0">
            <a:noAutofit/>
          </a:bodyPr>
          <a:p>
            <a:r>
              <a:rPr lang="en-US" altLang="zh-CN"/>
              <a:t> 引入了一个里程碑检查器来确定代理是否达到了某个里程碑。</a:t>
            </a:r>
            <a:r>
              <a:rPr lang="zh-CN" altLang="en-US"/>
              <a:t>首先</a:t>
            </a:r>
            <a:r>
              <a:rPr lang="en-US" altLang="zh-CN"/>
              <a:t>从视觉输入中估计代理/环境的状态，并将其与里程碑进行比较。如果视觉输入中检测到目标物体，并且该物体位于代理的可触及范围内，则视为达到了导航型里程碑。对于交互型里程碑，除了上述条件外，还需要代理与目标物体进行交互。</a:t>
            </a:r>
            <a:endParaRPr lang="en-US" altLang="zh-CN"/>
          </a:p>
          <a:p>
            <a:r>
              <a:rPr lang="en-US" altLang="zh-CN"/>
              <a:t>状态估计。</a:t>
            </a:r>
            <a:r>
              <a:rPr lang="zh-CN" altLang="en-US"/>
              <a:t>首先</a:t>
            </a:r>
            <a:r>
              <a:rPr lang="en-US" altLang="zh-CN"/>
              <a:t>使用来自ALFRED模拟器的数据训练了一个物体检测器，它不仅能够定位和识别ALFRED中所有的116个物体类别，还能够估计它们的可触及性。在Mask R-CNN模型的基础上，为每个检测到的物体引入了一个额外的二分类头来预测其可触及性。用于训练的可触及性真实标签是从ALFRED模拟器中获取的。</a:t>
            </a:r>
            <a:endParaRPr lang="en-US" altLang="zh-CN"/>
          </a:p>
          <a:p>
            <a:r>
              <a:rPr lang="en-US" altLang="zh-CN"/>
              <a:t>里程碑检查。为了达到导航型或交互型里程碑，目标物体必须被检测到并位于可触及的范围内。为了检查这一点，</a:t>
            </a:r>
            <a:r>
              <a:rPr lang="zh-CN" altLang="en-US"/>
              <a:t>本文</a:t>
            </a:r>
            <a:r>
              <a:rPr lang="en-US" altLang="zh-CN"/>
              <a:t>将从语言指令中提取的目标物体名称与Mask R-CNN检测到的物体的类别标签进行比较，这本质上是一个符号接地任务。</a:t>
            </a:r>
            <a:r>
              <a:rPr lang="zh-CN" altLang="en-US"/>
              <a:t>本文</a:t>
            </a:r>
            <a:r>
              <a:rPr lang="en-US" altLang="zh-CN"/>
              <a:t>只考虑估计为可触及的检测到的物体。</a:t>
            </a:r>
            <a:r>
              <a:rPr lang="zh-CN" altLang="en-US"/>
              <a:t>本文</a:t>
            </a:r>
            <a:r>
              <a:rPr lang="en-US" altLang="zh-CN"/>
              <a:t>使用一个基于Wordnet的现成词相似度工具，结合NLTK中的WUP相似度来匹配目标名称和物体标签。如果某个可触及的物体的标签与里程碑目标的相似度最高（超过一个阈值），则认为该物体是该目标的实例化；然后，该目标将被标记为成功。</a:t>
            </a:r>
            <a:endParaRPr lang="en-US" altLang="zh-CN"/>
          </a:p>
          <a:p>
            <a:endParaRPr lang="en-US" altLang="zh-CN"/>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008880" cy="567690"/>
          </a:xfrm>
          <a:prstGeom prst="rect">
            <a:avLst/>
          </a:prstGeom>
          <a:solidFill>
            <a:schemeClr val="bg1"/>
          </a:solidFill>
          <a:ln>
            <a:noFill/>
          </a:ln>
        </p:spPr>
        <p:txBody>
          <a:bodyPr wrap="square" rtlCol="0">
            <a:noAutofit/>
          </a:bodyPr>
          <a:p>
            <a:pPr algn="l"/>
            <a:r>
              <a:rPr lang="zh-CN" altLang="en-US" sz="3200" b="1">
                <a:solidFill>
                  <a:schemeClr val="tx1"/>
                </a:solidFill>
              </a:rPr>
              <a:t> 使用M-TRACK进行规划</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40970" y="1567815"/>
            <a:ext cx="11866880" cy="4932045"/>
          </a:xfrm>
          <a:prstGeom prst="rect">
            <a:avLst/>
          </a:prstGeom>
          <a:noFill/>
        </p:spPr>
        <p:txBody>
          <a:bodyPr wrap="square" rtlCol="0">
            <a:noAutofit/>
          </a:bodyPr>
          <a:p>
            <a:r>
              <a:rPr lang="en-US" altLang="zh-CN"/>
              <a:t>首先，在任何时间步，只向代理提供由M-TRACK确定的当前子任务的指令。这明确指导代理专注于当前子任务。具体在ALFRED中，向代理提供当前子任务的I</a:t>
            </a:r>
            <a:r>
              <a:rPr lang="en-US" altLang="zh-CN" baseline="-25000"/>
              <a:t>H</a:t>
            </a:r>
            <a:r>
              <a:rPr lang="en-US" altLang="zh-CN"/>
              <a:t>（可能是某种指令头或提示）和I</a:t>
            </a:r>
            <a:r>
              <a:rPr lang="en-US" altLang="zh-CN" baseline="-25000"/>
              <a:t>L</a:t>
            </a:r>
            <a:r>
              <a:rPr lang="en-US" altLang="zh-CN"/>
              <a:t>（指令列表）中的一句话，而不是整个I</a:t>
            </a:r>
            <a:r>
              <a:rPr lang="en-US" altLang="zh-CN" baseline="-25000"/>
              <a:t>L</a:t>
            </a:r>
            <a:r>
              <a:rPr lang="en-US" altLang="zh-CN"/>
              <a:t>。</a:t>
            </a:r>
            <a:r>
              <a:rPr lang="zh-CN" altLang="en-US"/>
              <a:t>本文</a:t>
            </a:r>
            <a:r>
              <a:rPr lang="en-US" altLang="zh-CN"/>
              <a:t>从任务开始时就这样做，此时I</a:t>
            </a:r>
            <a:r>
              <a:rPr lang="en-US" altLang="zh-CN" baseline="-25000"/>
              <a:t>L</a:t>
            </a:r>
            <a:r>
              <a:rPr lang="en-US" altLang="zh-CN"/>
              <a:t>的第一句话保证是第一个子任务。然后，只在M-TRACK标记当前子任务完成后才继续到下一句话。使用M-TRACK使代理不必仅依赖其内部机制（如注意力和隐藏状态）来决定子任务的切换。</a:t>
            </a:r>
            <a:endParaRPr lang="en-US" altLang="zh-CN"/>
          </a:p>
          <a:p>
            <a:endParaRPr lang="en-US" altLang="zh-CN"/>
          </a:p>
          <a:p>
            <a:r>
              <a:rPr lang="en-US" altLang="zh-CN"/>
              <a:t>其次，主动对交互型里程碑应用里程碑检查器——在代理执行其预测动作之前。这可以防止代理与错误的物体进行交互，而不是在交互发生后试图纠正错误。例如，如果里程碑是（交互，叉子），但代理预测的交互二进制掩码与图像中叉子的实例化对象不匹配，M-TRACK将通过要求代理选择另一个（动作，物体掩码）元组来拒绝其动作。</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705475" y="252730"/>
            <a:ext cx="6803390" cy="635254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代理模型</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11" name="文本框 10"/>
          <p:cNvSpPr txBox="1"/>
          <p:nvPr/>
        </p:nvSpPr>
        <p:spPr>
          <a:xfrm>
            <a:off x="306705" y="4215130"/>
            <a:ext cx="11582400" cy="2218690"/>
          </a:xfrm>
          <a:prstGeom prst="rect">
            <a:avLst/>
          </a:prstGeom>
          <a:noFill/>
        </p:spPr>
        <p:txBody>
          <a:bodyPr wrap="square" rtlCol="0">
            <a:noAutofit/>
          </a:bodyPr>
          <a:p>
            <a:endParaRPr lang="zh-CN" altLang="en-US"/>
          </a:p>
        </p:txBody>
      </p:sp>
      <p:sp>
        <p:nvSpPr>
          <p:cNvPr id="13" name="文本框 12"/>
          <p:cNvSpPr txBox="1"/>
          <p:nvPr/>
        </p:nvSpPr>
        <p:spPr>
          <a:xfrm>
            <a:off x="334645" y="1678305"/>
            <a:ext cx="6017895" cy="3415030"/>
          </a:xfrm>
          <a:prstGeom prst="rect">
            <a:avLst/>
          </a:prstGeom>
          <a:noFill/>
        </p:spPr>
        <p:txBody>
          <a:bodyPr wrap="square" rtlCol="0">
            <a:spAutoFit/>
          </a:bodyPr>
          <a:p>
            <a:r>
              <a:rPr lang="zh-CN" altLang="en-US"/>
              <a:t>本文基于VLN BERT模型进行构建。</a:t>
            </a:r>
            <a:endParaRPr lang="zh-CN" altLang="en-US"/>
          </a:p>
          <a:p>
            <a:r>
              <a:rPr lang="zh-CN" altLang="en-US"/>
              <a:t>在输入方面，利用一个预训练的视觉编码器来从8个全景视图中提取场景特征，并从每个视图中提取对象特征作为视觉输入。对于动作预测，与仅处理导航动作的VLN BERT不同，本文采用了</a:t>
            </a:r>
            <a:r>
              <a:rPr lang="en-US" altLang="zh-CN"/>
              <a:t>pointer network</a:t>
            </a:r>
            <a:r>
              <a:rPr lang="zh-CN" altLang="en-US"/>
              <a:t>来选择导航、交互和停止动作：如果</a:t>
            </a:r>
            <a:r>
              <a:rPr lang="en-US" altLang="zh-CN">
                <a:sym typeface="+mn-ea"/>
              </a:rPr>
              <a:t>pointer network</a:t>
            </a:r>
            <a:r>
              <a:rPr lang="zh-CN" altLang="en-US"/>
              <a:t>选择了场景特征，代理会输出到达该场景所需的导航动作；如果它选择了对象特征，代理会输出该对象的掩码，并额外使用一个多层感知器（MLP）来预测交互动作类型；如果它选择了停止特征（作为全零向量添加到视觉特征列表中），代理会输出停止命令。这个MLP以所选对象特征和更新后的状态嵌入的拼接作为输入。</a:t>
            </a:r>
            <a:endParaRPr lang="zh-CN" altLang="en-US"/>
          </a:p>
        </p:txBody>
      </p:sp>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One Step at a Time:</a:t>
            </a:r>
            <a:r>
              <a:rPr lang="en-US" sz="900" b="1">
                <a:sym typeface="+mn-ea"/>
              </a:rPr>
              <a:t> </a:t>
            </a:r>
            <a:r>
              <a:rPr sz="900" b="1">
                <a:sym typeface="+mn-ea"/>
              </a:rPr>
              <a:t>Long-Horizon Vision-and-Language Navigation with Milestones</a:t>
            </a:r>
            <a:r>
              <a:rPr lang="en-US" sz="900" b="1">
                <a:sym typeface="+mn-ea"/>
              </a:rPr>
              <a:t>  CVPR-2022</a:t>
            </a:r>
            <a:endParaRPr lang="en-US" sz="900" b="1">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代理模型</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11" name="文本框 10"/>
          <p:cNvSpPr txBox="1"/>
          <p:nvPr/>
        </p:nvSpPr>
        <p:spPr>
          <a:xfrm>
            <a:off x="306705" y="4215130"/>
            <a:ext cx="11582400" cy="2218690"/>
          </a:xfrm>
          <a:prstGeom prst="rect">
            <a:avLst/>
          </a:prstGeom>
          <a:noFill/>
        </p:spPr>
        <p:txBody>
          <a:bodyPr wrap="square" rtlCol="0">
            <a:noAutofit/>
          </a:bodyPr>
          <a:p>
            <a:endParaRPr lang="zh-CN" altLang="en-US"/>
          </a:p>
        </p:txBody>
      </p:sp>
      <p:sp>
        <p:nvSpPr>
          <p:cNvPr id="13" name="文本框 12"/>
          <p:cNvSpPr txBox="1"/>
          <p:nvPr/>
        </p:nvSpPr>
        <p:spPr>
          <a:xfrm>
            <a:off x="334645" y="1678305"/>
            <a:ext cx="6017895" cy="922020"/>
          </a:xfrm>
          <a:prstGeom prst="rect">
            <a:avLst/>
          </a:prstGeom>
          <a:noFill/>
        </p:spPr>
        <p:txBody>
          <a:bodyPr wrap="square" rtlCol="0">
            <a:spAutoFit/>
          </a:bodyPr>
          <a:p>
            <a:r>
              <a:rPr lang="zh-CN" altLang="en-US"/>
              <a:t>为了进一步展示M-TRACK的模型无关性，使用了在ALFRED中引入的LSTM基线模型，并通过与VLN BERT中相同的预训练视觉编码器扩展了该架构。</a:t>
            </a:r>
            <a:endParaRPr lang="zh-CN" altLang="en-US"/>
          </a:p>
        </p:txBody>
      </p:sp>
      <p:pic>
        <p:nvPicPr>
          <p:cNvPr id="9" name="图片 8"/>
          <p:cNvPicPr>
            <a:picLocks noChangeAspect="1"/>
          </p:cNvPicPr>
          <p:nvPr/>
        </p:nvPicPr>
        <p:blipFill>
          <a:blip r:embed="rId2"/>
          <a:stretch>
            <a:fillRect/>
          </a:stretch>
        </p:blipFill>
        <p:spPr>
          <a:xfrm>
            <a:off x="6829425" y="1010920"/>
            <a:ext cx="4974590" cy="5125085"/>
          </a:xfrm>
          <a:prstGeom prst="rect">
            <a:avLst/>
          </a:prstGeom>
        </p:spPr>
      </p:pic>
      <p:sp>
        <p:nvSpPr>
          <p:cNvPr id="2" name="文本框 1"/>
          <p:cNvSpPr txBox="1"/>
          <p:nvPr/>
        </p:nvSpPr>
        <p:spPr>
          <a:xfrm>
            <a:off x="293370" y="6666230"/>
            <a:ext cx="11791950" cy="162560"/>
          </a:xfrm>
          <a:prstGeom prst="rect">
            <a:avLst/>
          </a:prstGeom>
          <a:noFill/>
        </p:spPr>
        <p:txBody>
          <a:bodyPr wrap="square" rtlCol="0">
            <a:noAutofit/>
          </a:bodyPr>
          <a:p>
            <a:pPr algn="ctr"/>
            <a:r>
              <a:rPr sz="900" b="1">
                <a:sym typeface="+mn-ea"/>
              </a:rPr>
              <a:t>One Step at a Time:</a:t>
            </a:r>
            <a:r>
              <a:rPr lang="en-US" sz="900" b="1">
                <a:sym typeface="+mn-ea"/>
              </a:rPr>
              <a:t> </a:t>
            </a:r>
            <a:r>
              <a:rPr sz="900" b="1">
                <a:sym typeface="+mn-ea"/>
              </a:rPr>
              <a:t>Long-Horizon Vision-and-Language Navigation with Milestones</a:t>
            </a:r>
            <a:r>
              <a:rPr lang="en-US" sz="900" b="1">
                <a:sym typeface="+mn-ea"/>
              </a:rPr>
              <a:t>  CVPR-2022</a:t>
            </a:r>
            <a:endParaRPr lang="en-US" sz="900" b="1">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ALFRED数据集。在ALFRED[46]数据集上验证</a:t>
            </a:r>
            <a:r>
              <a:rPr lang="zh-CN" altLang="en-US"/>
              <a:t>本文</a:t>
            </a:r>
            <a:r>
              <a:rPr lang="en-US" altLang="zh-CN"/>
              <a:t>的方法，该数据集评估了代理在常见家庭任务中基于语言指导的导航和交互能力。ALFRED包含了8,055个专家演示，这些演示附有25,743条自然语言指令。标准的训练/验证/测试分割分别包含21,023/1,641/3,062个样本。验证集和测试集进一步细分为1)已见集，其中环境在训练期间已经见过；和2)未见集，包含新的环境。验证/测试集包括820/1,533个已见和821/1,529个未见样本。  </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成功率（SR）：一个二进制指示器，表示是否所有子任务都已完成。</a:t>
            </a:r>
            <a:endParaRPr lang="zh-CN" altLang="en-US"/>
          </a:p>
          <a:p>
            <a:r>
              <a:rPr lang="zh-CN" altLang="en-US"/>
              <a:t>路径长度加权成功率（PLWSR）：SR通过（专家演示路径长度）/（代理路径长度）进行加权。</a:t>
            </a:r>
            <a:endParaRPr lang="zh-CN" altLang="en-US"/>
          </a:p>
          <a:p>
            <a:r>
              <a:rPr lang="zh-CN" altLang="en-US"/>
              <a:t>目标条件成功率（GC）：完成的目标条件的比例。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r>
              <a:rPr lang="zh-CN" altLang="en-US" sz="1000"/>
              <a:t>ALFRED测试集上的主要结果</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2" name="图片 1"/>
          <p:cNvPicPr>
            <a:picLocks noChangeAspect="1"/>
          </p:cNvPicPr>
          <p:nvPr/>
        </p:nvPicPr>
        <p:blipFill>
          <a:blip r:embed="rId2"/>
          <a:stretch>
            <a:fillRect/>
          </a:stretch>
        </p:blipFill>
        <p:spPr>
          <a:xfrm>
            <a:off x="2575560" y="955675"/>
            <a:ext cx="8342630" cy="3108325"/>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One Step at a Time:</a:t>
            </a:r>
            <a:r>
              <a:rPr lang="en-US" sz="900" b="1">
                <a:sym typeface="+mn-ea"/>
              </a:rPr>
              <a:t> </a:t>
            </a:r>
            <a:r>
              <a:rPr sz="900" b="1">
                <a:sym typeface="+mn-ea"/>
              </a:rPr>
              <a:t>Long-Horizon Vision-and-Language Navigation with Milestones</a:t>
            </a:r>
            <a:r>
              <a:rPr lang="en-US" sz="900" b="1">
                <a:sym typeface="+mn-ea"/>
              </a:rPr>
              <a:t>  CVPR-2022</a:t>
            </a:r>
            <a:endParaRPr lang="en-US" sz="900" b="1">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介绍</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4652645" cy="5109210"/>
          </a:xfrm>
          <a:prstGeom prst="rect">
            <a:avLst/>
          </a:prstGeom>
          <a:noFill/>
        </p:spPr>
        <p:txBody>
          <a:bodyPr wrap="square" rtlCol="0">
            <a:noAutofit/>
          </a:bodyPr>
          <a:p>
            <a:r>
              <a:rPr lang="en-US"/>
              <a:t>   给代理的指令主要分为两类，即逐步指令和目标导向指令。</a:t>
            </a:r>
            <a:r>
              <a:rPr lang="zh-CN" altLang="en-US"/>
              <a:t>目标导向指令更符合在现实当中的应用，同时更加具有挑战性。对于目标导航来说，首先，任务的目标可以分为潜在层次结构信息。如图 所示，全局目标是“把白色枕头带给我”，这意味着代理需要完成一些潜在的子目标，例如离开当前房间、找到卧室、定位白色枕头。因此，它本质上是一个分层导航过程，其中高层过程是子目标设置，低层过程是子目标执行。其次，子目标意味着在子区域内达到一个子目标，这要求代理将场景划分为几个区域，并为当前子目标选择适当的区域。重要的是，子目标不仅取决于指令，而且还需要根据代理的当前状态设置适当的目标，这意味着代理需要在导航期间进行适应性分区和选择。例如，在图 1 (b) 中，当代理位于客厅时，子目标被设置为“在出口区（红色区域）找到出口”。</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7599680" y="1108710"/>
            <a:ext cx="4383405" cy="5310505"/>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8" name="图片 7"/>
          <p:cNvPicPr>
            <a:picLocks noChangeAspect="1"/>
          </p:cNvPicPr>
          <p:nvPr/>
        </p:nvPicPr>
        <p:blipFill>
          <a:blip r:embed="rId2"/>
          <a:stretch>
            <a:fillRect/>
          </a:stretch>
        </p:blipFill>
        <p:spPr>
          <a:xfrm>
            <a:off x="2712085" y="656590"/>
            <a:ext cx="8743315" cy="3409315"/>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One Step at a Time:</a:t>
            </a:r>
            <a:r>
              <a:rPr lang="en-US" sz="900" b="1">
                <a:sym typeface="+mn-ea"/>
              </a:rPr>
              <a:t> </a:t>
            </a:r>
            <a:r>
              <a:rPr sz="900" b="1">
                <a:sym typeface="+mn-ea"/>
              </a:rPr>
              <a:t>Long-Horizon Vision-and-Language Navigation with Milestones</a:t>
            </a:r>
            <a:r>
              <a:rPr lang="en-US" sz="900" b="1">
                <a:sym typeface="+mn-ea"/>
              </a:rPr>
              <a:t>  CVPR-2022</a:t>
            </a:r>
            <a:endParaRPr lang="en-US" sz="900" b="1">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引入了一种基于里程碑的任务跟踪器（M-TRACK），用于视觉与语言导航（VLN），并证明了对里程碑的显式检测和检查对于诸如AL-FRED 中所示的长期 VLN 任务非常有帮助。实验结果表明，M-TRACK 在两个强大的基线模型上具有有效性。总之，这项工作清楚地证明了显式进度监测的重要性（而不是依赖于单个策略网络进行规划和隐式进度监测），特别是对于长期任务。</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a:bodyPr>
          <a:p>
            <a:r>
              <a:rPr lang="en-US" altLang="zh-CN"/>
              <a:t>   </a:t>
            </a:r>
            <a:r>
              <a:t>(i) 本文提出了AZHP，它通过设置双层动作来执行分层导航范式，以解决长期规划VLN任务。AZHP 是研究用于VLN任务的分层规划策略的开创性工作。</a:t>
            </a:r>
          </a:p>
          <a:p>
            <a:r>
              <a:t>(ii) 本文设计了SZP和GZS 作为高级动作，其中SZP 在运行时自适应地将场景划分为多个区域，而GZS 选择特定子目标对应的区域。此外，SSM 被设计用来支持高级/低级动作之间的异步切换。</a:t>
            </a:r>
          </a:p>
          <a:p>
            <a:r>
              <a:t>(iii)为了构建和学习分层规划策略，本文设计了一个HRL 策略和一个基于课程学习方法的辅助损失。</a:t>
            </a: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t>为了解决这些问题，本文根据本文的主要想法提出了一个自适应区域感知分层规划器（AZHP），即为VLN任务构建一个新的分层规划框架。首先，AZHP将导航过程建模为包含高级和低级动作的分层决策过程。在导航过程中，高级动作旨在设置子目标，而低级动作旨在相应地完成子目标。具体来说，高级动作将整个场景划分为不同的区域，并根据当前状态选择合适的区域进行导航。然后，在选定的区域内应用低级动作来执行特定的导航决策多步，直到达到子目标。其次，对于高级动作，本文提出了一种基于场景的自适应区域划分方法SZP，该方法可以根据每个视角的位置和观察结果动态地将全局动作映射划分为多个区域。动作地图是一种维护的历史轨迹和观察结果的拓扑地图。此外，本文设计了一个面向目标的区域选择方法GZS，以根据指令和区域属性选择一个具体的区域。另外，放置了一个状态切换模块SSM，以决定当前子目标是否已实现并切换到下一个子目标，从而支持异步方案。</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534660" y="845185"/>
            <a:ext cx="6519545" cy="249745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层次规划概述</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mc:AlternateContent xmlns:mc="http://schemas.openxmlformats.org/markup-compatibility/2006">
        <mc:Choice xmlns:a14="http://schemas.microsoft.com/office/drawing/2010/main" Requires="a14">
          <p:sp>
            <p:nvSpPr>
              <p:cNvPr id="21" name="文本框 20"/>
              <p:cNvSpPr txBox="1"/>
              <p:nvPr/>
            </p:nvSpPr>
            <p:spPr>
              <a:xfrm>
                <a:off x="555625" y="1290320"/>
                <a:ext cx="5238115" cy="2051685"/>
              </a:xfrm>
              <a:prstGeom prst="rect">
                <a:avLst/>
              </a:prstGeom>
              <a:noFill/>
            </p:spPr>
            <p:txBody>
              <a:bodyPr wrap="square" rtlCol="0">
                <a:noAutofit/>
              </a:bodyPr>
              <a:p>
                <a:r>
                  <a:rPr lang="zh-CN" altLang="en-US" sz="1200"/>
                  <a:t>本文提出了一种自适应区域感知分层规划器(AZHP)，以明确地建模这种分层规划过程。具体来说，AZHP 由如图 所示的两个策略网络组成，其中高层策略π</a:t>
                </a:r>
                <a:r>
                  <a:rPr lang="zh-CN" altLang="en-US" sz="1200" baseline="30000"/>
                  <a:t>H</a:t>
                </a:r>
                <a:r>
                  <a:rPr lang="zh-CN" altLang="en-US" sz="1200"/>
                  <a:t>(·) 学习设置子目标g</a:t>
                </a:r>
                <a:r>
                  <a:rPr lang="zh-CN" altLang="en-US" sz="1200" baseline="30000"/>
                  <a:t>H</a:t>
                </a:r>
                <a:r>
                  <a:rPr lang="zh-CN" altLang="en-US" sz="1200"/>
                  <a:t>，而低层策略π</a:t>
                </a:r>
                <a:r>
                  <a:rPr lang="zh-CN" altLang="en-US" sz="1200" baseline="30000"/>
                  <a:t>L</a:t>
                </a:r>
                <a:r>
                  <a:rPr lang="zh-CN" altLang="en-US" sz="1200"/>
                  <a:t>(·) 学习实现g</a:t>
                </a:r>
                <a:r>
                  <a:rPr lang="zh-CN" altLang="en-US" sz="1200" baseline="30000"/>
                  <a:t>H</a:t>
                </a:r>
                <a:r>
                  <a:rPr lang="zh-CN" altLang="en-US" sz="1200"/>
                  <a:t>。在导航过程中，在时间步 t， 维护一个拓扑图G</a:t>
                </a:r>
                <a:r>
                  <a:rPr lang="zh-CN" altLang="en-US" sz="1200" baseline="-25000"/>
                  <a:t>t</a:t>
                </a:r>
                <a:r>
                  <a:rPr lang="zh-CN" altLang="en-US" sz="1200"/>
                  <a:t>来记录历史轨迹和当前观察结果。</a:t>
                </a:r>
                <a:endParaRPr lang="zh-CN" altLang="en-US" sz="1200"/>
              </a:p>
              <a:p>
                <a:r>
                  <a:rPr lang="zh-CN" altLang="en-US" sz="1200"/>
                  <a:t>具体来说，在时间步 t，根据学习到的高级策略网络</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𝑎</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𝐻</m:t>
                        </m:r>
                      </m:sup>
                    </m:sSubSup>
                  </m:oMath>
                </a14:m>
                <a:r>
                  <a:rPr lang="zh-CN" altLang="en-US" sz="1200"/>
                  <a:t>←π</a:t>
                </a:r>
                <a:r>
                  <a:rPr lang="zh-CN" altLang="en-US" sz="1200" baseline="30000"/>
                  <a:t>H</a:t>
                </a:r>
                <a:r>
                  <a:rPr lang="zh-CN" altLang="en-US" sz="1200"/>
                  <a:t>(</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𝑎</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𝐻</m:t>
                        </m:r>
                      </m:sup>
                    </m:sSubSup>
                  </m:oMath>
                </a14:m>
                <a:r>
                  <a:rPr lang="zh-CN" altLang="en-US" sz="1200"/>
                  <a:t>|G</a:t>
                </a:r>
                <a:r>
                  <a:rPr lang="zh-CN" altLang="en-US" sz="1200" baseline="-25000"/>
                  <a:t>t</a:t>
                </a:r>
                <a:r>
                  <a:rPr lang="zh-CN" altLang="en-US" sz="1200"/>
                  <a:t>;θH) </a:t>
                </a:r>
                <a:r>
                  <a:rPr lang="en-US" altLang="zh-CN" sz="1200"/>
                  <a:t>  </a:t>
                </a:r>
                <a:r>
                  <a:rPr lang="zh-CN" altLang="en-US" sz="1200"/>
                  <a:t>，执行高阶动作 </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𝑎</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𝐻</m:t>
                        </m:r>
                      </m:sup>
                    </m:sSubSup>
                  </m:oMath>
                </a14:m>
                <a:r>
                  <a:rPr lang="zh-CN" altLang="en-US" sz="1200"/>
                  <a:t>，即区域分割/选择。其中 θ</a:t>
                </a:r>
                <a:r>
                  <a:rPr lang="zh-CN" altLang="en-US" sz="1200" baseline="30000"/>
                  <a:t>H </a:t>
                </a:r>
                <a:r>
                  <a:rPr lang="zh-CN" altLang="en-US" sz="1200"/>
                  <a:t>是网络参数。在区域分割和选择之后，获得了选定的区域 </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m:t>
                        </m:r>
                      </m:sup>
                    </m:sSubSup>
                  </m:oMath>
                </a14:m>
                <a:r>
                  <a:rPr lang="zh-CN" altLang="en-US" sz="1200"/>
                  <a:t>，它是 G</a:t>
                </a:r>
                <a:r>
                  <a:rPr lang="zh-CN" altLang="en-US" sz="1200" baseline="-25000"/>
                  <a:t>t</a:t>
                </a:r>
                <a:r>
                  <a:rPr lang="zh-CN" altLang="en-US" sz="1200"/>
                  <a:t> 的一个子图。然后在多步骤中进行低级动作</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𝑎</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𝐿</m:t>
                        </m:r>
                      </m:sup>
                    </m:sSubSup>
                  </m:oMath>
                </a14:m>
                <a:r>
                  <a:rPr lang="zh-CN" altLang="en-US" sz="1200"/>
                  <a:t> ，即导航决策。</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𝑎</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𝐿</m:t>
                        </m:r>
                      </m:sup>
                    </m:sSubSup>
                  </m:oMath>
                </a14:m>
                <a:r>
                  <a:rPr lang="zh-CN" altLang="en-US" sz="1200"/>
                  <a:t> 通过低级策略获得：</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𝑎</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𝐿</m:t>
                        </m:r>
                      </m:sup>
                    </m:sSubSup>
                  </m:oMath>
                </a14:m>
                <a:r>
                  <a:rPr lang="zh-CN" altLang="en-US" sz="1200"/>
                  <a:t>←π</a:t>
                </a:r>
                <a:r>
                  <a:rPr lang="zh-CN" altLang="en-US" sz="1200" baseline="30000"/>
                  <a:t>L</a:t>
                </a:r>
                <a:r>
                  <a:rPr lang="zh-CN" altLang="en-US" sz="1200"/>
                  <a:t>(</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𝑎</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𝐿</m:t>
                        </m:r>
                      </m:sup>
                    </m:sSubSup>
                  </m:oMath>
                </a14:m>
                <a:r>
                  <a:rPr lang="zh-CN" altLang="en-US" sz="1200"/>
                  <a:t>|</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m:t>
                        </m:r>
                      </m:sup>
                    </m:sSubSup>
                  </m:oMath>
                </a14:m>
                <a:r>
                  <a:rPr lang="zh-CN" altLang="en-US" sz="1200"/>
                  <a:t>;θ</a:t>
                </a:r>
                <a:r>
                  <a:rPr lang="zh-CN" altLang="en-US" sz="1200" baseline="30000"/>
                  <a:t>L</a:t>
                </a:r>
                <a:r>
                  <a:rPr lang="zh-CN" altLang="en-US" sz="1200"/>
                  <a:t>)，这意味着代理仅在 </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m:t>
                        </m:r>
                      </m:sup>
                    </m:sSubSup>
                  </m:oMath>
                </a14:m>
                <a:r>
                  <a:rPr lang="zh-CN" altLang="en-US" sz="1200"/>
                  <a:t> 中导航。此外，本文提出了一个状态切换模块 (SSM)，用于学习当 g</a:t>
                </a:r>
                <a:r>
                  <a:rPr lang="zh-CN" altLang="en-US" sz="1200" baseline="30000"/>
                  <a:t>H</a:t>
                </a:r>
                <a:r>
                  <a:rPr lang="zh-CN" altLang="en-US" sz="1200"/>
                  <a:t> 被实现以及是否应切换到下一个子目标时进行导航。</a:t>
                </a:r>
                <a:endParaRPr lang="zh-CN" altLang="en-US" sz="1200"/>
              </a:p>
              <a:p>
                <a:endParaRPr lang="zh-CN" altLang="en-US" sz="1200"/>
              </a:p>
            </p:txBody>
          </p:sp>
        </mc:Choice>
        <mc:Fallback>
          <p:sp>
            <p:nvSpPr>
              <p:cNvPr id="21" name="文本框 20"/>
              <p:cNvSpPr txBox="1">
                <a:spLocks noRot="1" noChangeAspect="1" noMove="1" noResize="1" noEditPoints="1" noAdjustHandles="1" noChangeArrowheads="1" noChangeShapeType="1" noTextEdit="1"/>
              </p:cNvSpPr>
              <p:nvPr/>
            </p:nvSpPr>
            <p:spPr>
              <a:xfrm>
                <a:off x="555625" y="1290320"/>
                <a:ext cx="5238115" cy="2051685"/>
              </a:xfrm>
              <a:prstGeom prst="rect">
                <a:avLst/>
              </a:prstGeom>
              <a:blipFill rotWithShape="1">
                <a:blip r:embed="rId3"/>
                <a:stretch>
                  <a:fillRect b="-1114"/>
                </a:stretch>
              </a:blipFill>
            </p:spPr>
            <p:txBody>
              <a:bodyPr/>
              <a:lstStyle/>
              <a:p>
                <a:r>
                  <a:rPr lang="zh-CN" altLang="en-US">
                    <a:noFill/>
                  </a:rPr>
                  <a:t> </a:t>
                </a:r>
              </a:p>
            </p:txBody>
          </p:sp>
        </mc:Fallback>
      </mc:AlternateContent>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342265" y="3293745"/>
                <a:ext cx="11602085" cy="2880995"/>
              </a:xfrm>
              <a:prstGeom prst="rect">
                <a:avLst/>
              </a:prstGeom>
              <a:noFill/>
            </p:spPr>
            <p:txBody>
              <a:bodyPr wrap="square" rtlCol="0">
                <a:noAutofit/>
              </a:bodyPr>
              <a:p>
                <a:r>
                  <a:rPr lang="zh-CN" altLang="en-US"/>
                  <a:t>对于高级策略</a:t>
                </a:r>
                <a:r>
                  <a:rPr lang="en-US" altLang="zh-CN"/>
                  <a:t>π</a:t>
                </a:r>
                <a:r>
                  <a:rPr lang="en-US" altLang="zh-CN" baseline="30000"/>
                  <a:t>H</a:t>
                </a:r>
                <a:r>
                  <a:rPr lang="en-US" altLang="zh-CN"/>
                  <a:t>,提出了一个分层强化学习（HRL）解决方案.首先，为低级策略π</a:t>
                </a:r>
                <a:r>
                  <a:rPr lang="en-US" altLang="zh-CN" baseline="30000"/>
                  <a:t>L</a:t>
                </a:r>
                <a:r>
                  <a:rPr lang="en-US" altLang="zh-CN"/>
                  <a:t>设计了一个奖励函数。在导航过程中，在时间步t，智能体执行动作</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𝐿</m:t>
                        </m:r>
                      </m:sup>
                    </m:sSubSup>
                  </m:oMath>
                </a14:m>
                <a:r>
                  <a:rPr lang="en-US" altLang="zh-CN"/>
                  <a:t>。然后定义</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𝐿</m:t>
                        </m:r>
                      </m:sup>
                    </m:sSubSup>
                  </m:oMath>
                </a14:m>
                <a:r>
                  <a:rPr lang="en-US" altLang="zh-CN"/>
                  <a:t>为：(i) 当距离目标位置的距离发生变化时，即</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𝐿</m:t>
                        </m:r>
                      </m:sup>
                    </m:sSubSup>
                  </m:oMath>
                </a14:m>
                <a:r>
                  <a:rPr lang="en-US" altLang="zh-CN"/>
                  <a:t> = -(dis</a:t>
                </a:r>
                <a:r>
                  <a:rPr lang="en-US" altLang="zh-CN" baseline="-25000"/>
                  <a:t>t</a:t>
                </a:r>
                <a:r>
                  <a:rPr lang="en-US" altLang="zh-CN"/>
                  <a:t> - dis</a:t>
                </a:r>
                <a:r>
                  <a:rPr lang="en-US" altLang="zh-CN" baseline="-25000"/>
                  <a:t>t-1</a:t>
                </a:r>
                <a:r>
                  <a:rPr lang="en-US" altLang="zh-CN"/>
                  <a:t>)；</a:t>
                </a:r>
                <a:endParaRPr lang="en-US" altLang="zh-CN"/>
              </a:p>
              <a:p>
                <a:r>
                  <a:rPr lang="en-US" altLang="zh-CN"/>
                  <a:t>(ii) 当代理在目标位置停止时，</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𝐿</m:t>
                        </m:r>
                      </m:sup>
                    </m:sSubSup>
                  </m:oMath>
                </a14:m>
                <a:r>
                  <a:rPr lang="en-US" altLang="zh-CN"/>
                  <a:t>被设置为10，否则为-10；</a:t>
                </a:r>
                <a:endParaRPr lang="en-US" altLang="zh-CN"/>
              </a:p>
              <a:p>
                <a:r>
                  <a:rPr lang="en-US" altLang="zh-CN"/>
                  <a:t>(iii) 路过目标位置而不停止会得到-10的奖励。</a:t>
                </a:r>
                <a:endParaRPr lang="en-US" altLang="zh-CN"/>
              </a:p>
              <a:p>
                <a:r>
                  <a:rPr lang="en-US" altLang="zh-CN"/>
                  <a:t>然后，高级策略的奖励是通过累积低级奖励获得的，即</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𝐻</m:t>
                        </m:r>
                      </m:sup>
                    </m:sSubSup>
                  </m:oMath>
                </a14:m>
                <a:r>
                  <a:rPr lang="en-US" altLang="zh-CN"/>
                  <a:t>=</a:t>
                </a:r>
                <a14:m>
                  <m:oMath xmlns:m="http://schemas.openxmlformats.org/officeDocument/2006/math">
                    <m:nary>
                      <m:naryPr>
                        <m:chr m:val="∑"/>
                        <m:limLoc m:val="subSup"/>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𝑠𝑡𝑎𝑟𝑡</m:t>
                        </m:r>
                      </m:sub>
                      <m:sup>
                        <m:r>
                          <a:rPr lang="en-US" altLang="zh-CN" i="1">
                            <a:latin typeface="Cambria Math" panose="02040503050406030204" charset="0"/>
                            <a:cs typeface="Cambria Math" panose="02040503050406030204" charset="0"/>
                          </a:rPr>
                          <m:t>𝑒𝑛𝑑</m:t>
                        </m:r>
                      </m:sup>
                      <m:e>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𝐻</m:t>
                            </m:r>
                          </m:sup>
                        </m:sSubSup>
                      </m:e>
                    </m:nary>
                  </m:oMath>
                </a14:m>
                <a:r>
                  <a:rPr lang="en-US" altLang="zh-CN"/>
                  <a:t>，其中[start, end]是当前子目标的时间间隔。</a:t>
                </a:r>
                <a:endParaRPr lang="en-US" altLang="zh-CN"/>
              </a:p>
              <a:p>
                <a:r>
                  <a:rPr lang="en-US" altLang="zh-CN"/>
                  <a:t>然后采用时序差异（TD）算法来优化基于</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𝐻</m:t>
                        </m:r>
                      </m:sup>
                    </m:sSubSup>
                  </m:oMath>
                </a14:m>
                <a:r>
                  <a:rPr lang="en-US" altLang="zh-CN"/>
                  <a:t>和</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𝐿</m:t>
                        </m:r>
                      </m:sup>
                    </m:sSubSup>
                  </m:oMath>
                </a14:m>
                <a:r>
                  <a:rPr lang="en-US" altLang="zh-CN"/>
                  <a:t>的策略网络。</a:t>
                </a:r>
                <a:r>
                  <a:rPr lang="zh-CN" altLang="en-US"/>
                  <a:t>本文</a:t>
                </a:r>
                <a:r>
                  <a:rPr lang="en-US" altLang="zh-CN"/>
                  <a:t>只描述了高级策略优化的过程。在技术上，使用多层感知器（MLP）网络来估计状态值函数v</a:t>
                </a:r>
                <a:r>
                  <a:rPr lang="en-US" altLang="zh-CN" baseline="30000"/>
                  <a:t>H</a:t>
                </a:r>
                <a:r>
                  <a:rPr lang="en-US" altLang="zh-CN"/>
                  <a:t>(G</a:t>
                </a:r>
                <a:r>
                  <a:rPr lang="en-US" altLang="zh-CN" baseline="-25000"/>
                  <a:t>t</a:t>
                </a:r>
                <a:r>
                  <a:rPr lang="en-US" altLang="zh-CN"/>
                  <a:t>; W</a:t>
                </a:r>
                <a:r>
                  <a:rPr lang="en-US" altLang="zh-CN" baseline="30000"/>
                  <a:t>H</a:t>
                </a:r>
                <a:r>
                  <a:rPr lang="en-US" altLang="zh-CN"/>
                  <a:t>)，其中W</a:t>
                </a:r>
                <a:r>
                  <a:rPr lang="en-US" altLang="zh-CN" baseline="30000"/>
                  <a:t>H</a:t>
                </a:r>
                <a:r>
                  <a:rPr lang="en-US" altLang="zh-CN"/>
                  <a:t> 是可学习的参数。状态值函数用于评估当前状态有多好。然后，我们通过计算TD目标</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ℎ</m:t>
                        </m:r>
                      </m:sup>
                    </m:sSubSup>
                  </m:oMath>
                </a14:m>
                <a:r>
                  <a:rPr lang="en-US" altLang="zh-CN"/>
                  <a:t>和TD误差</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a:latin typeface="Cambria Math" panose="02040503050406030204" charset="0"/>
                            <a:sym typeface="+mn-ea"/>
                          </a:rPr>
                          <m:t>𝛿</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ℎ</m:t>
                        </m:r>
                      </m:sup>
                    </m:sSubSup>
                  </m:oMath>
                </a14:m>
                <a:r>
                  <a:rPr lang="en-US" altLang="zh-CN"/>
                  <a:t>来计算TD目标</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ℎ</m:t>
                        </m:r>
                      </m:sup>
                    </m:sSubSup>
                  </m:oMath>
                </a14:m>
                <a:r>
                  <a:rPr lang="en-US" altLang="zh-CN"/>
                  <a:t>和TD误差</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a:latin typeface="Cambria Math" panose="02040503050406030204" charset="0"/>
                            <a:sym typeface="+mn-ea"/>
                          </a:rPr>
                          <m:t>𝛿</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ℎ</m:t>
                        </m:r>
                      </m:sup>
                    </m:sSubSup>
                  </m:oMath>
                </a14:m>
                <a:r>
                  <a:rPr lang="en-US" altLang="zh-CN"/>
                  <a:t>：</a:t>
                </a:r>
                <a:r>
                  <a:rPr lang="zh-CN" altLang="en-US"/>
                  <a:t>最后</a:t>
                </a:r>
                <a:r>
                  <a:rPr lang="en-US" altLang="zh-CN"/>
                  <a:t>可以使用梯度下降法优化 πH(⋅) 和 vH(⋅)</a:t>
                </a:r>
                <a:endParaRPr lang="en-US" altLang="zh-CN"/>
              </a:p>
              <a:p>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342265" y="3293745"/>
                <a:ext cx="11602085" cy="2880995"/>
              </a:xfrm>
              <a:prstGeom prst="rect">
                <a:avLst/>
              </a:prstGeom>
              <a:blipFill rotWithShape="1">
                <a:blip r:embed="rId4"/>
                <a:stretch>
                  <a:fillRect t="-397" r="-832"/>
                </a:stretch>
              </a:blipFill>
            </p:spPr>
            <p:txBody>
              <a:bodyPr/>
              <a:lstStyle/>
              <a:p>
                <a:r>
                  <a:rPr lang="zh-CN" altLang="en-US">
                    <a:noFill/>
                  </a:rPr>
                  <a:t> </a:t>
                </a:r>
              </a:p>
            </p:txBody>
          </p:sp>
        </mc:Fallback>
      </mc:AlternateContent>
      <p:pic>
        <p:nvPicPr>
          <p:cNvPr id="11" name="图片 10"/>
          <p:cNvPicPr>
            <a:picLocks noChangeAspect="1"/>
          </p:cNvPicPr>
          <p:nvPr/>
        </p:nvPicPr>
        <p:blipFill>
          <a:blip r:embed="rId5"/>
          <a:stretch>
            <a:fillRect/>
          </a:stretch>
        </p:blipFill>
        <p:spPr>
          <a:xfrm>
            <a:off x="3248025" y="5724525"/>
            <a:ext cx="3395980" cy="691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高级策略</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mc:AlternateContent xmlns:mc="http://schemas.openxmlformats.org/markup-compatibility/2006">
        <mc:Choice xmlns:a14="http://schemas.microsoft.com/office/drawing/2010/main" Requires="a14">
          <p:sp>
            <p:nvSpPr>
              <p:cNvPr id="21" name="文本框 20"/>
              <p:cNvSpPr txBox="1"/>
              <p:nvPr/>
            </p:nvSpPr>
            <p:spPr>
              <a:xfrm>
                <a:off x="555625" y="1290320"/>
                <a:ext cx="11388090" cy="1463040"/>
              </a:xfrm>
              <a:prstGeom prst="rect">
                <a:avLst/>
              </a:prstGeom>
              <a:noFill/>
            </p:spPr>
            <p:txBody>
              <a:bodyPr wrap="square" rtlCol="0">
                <a:noAutofit/>
              </a:bodyPr>
              <a:p>
                <a:r>
                  <a:rPr lang="zh-CN" altLang="en-US" sz="1200"/>
                  <a:t>为了自适应地为子目标设置子区域，提出了一种高层次策略网络，它包含两个部分：即场景感知的自适应区划（SZP）和面向目标的区选（GZS）。</a:t>
                </a:r>
                <a:endParaRPr lang="zh-CN" altLang="en-US" sz="1200"/>
              </a:p>
              <a:p>
                <a:r>
                  <a:rPr lang="zh-CN" altLang="en-US" sz="1200"/>
                  <a:t>场景感知自适应区域分区（SZP）：在时间步长 t，在当前的视图图像上应用一个对象检测器来提取对象的视觉特征。然后，采用一个跨模态</a:t>
                </a:r>
                <a:r>
                  <a:rPr lang="en-US" altLang="zh-CN" sz="1200"/>
                  <a:t>transformer</a:t>
                </a:r>
                <a:r>
                  <a:rPr lang="zh-CN" altLang="en-US" sz="1200"/>
                  <a:t>，将当前视图/对象的视觉特征和语言特征集成到拓扑图G</a:t>
                </a:r>
                <a:r>
                  <a:rPr lang="zh-CN" altLang="en-US" sz="1200" baseline="-25000"/>
                  <a:t>t</a:t>
                </a:r>
                <a:r>
                  <a:rPr lang="zh-CN" altLang="en-US" sz="1200"/>
                  <a:t> =（H</a:t>
                </a:r>
                <a:r>
                  <a:rPr lang="zh-CN" altLang="en-US" sz="1200" baseline="-25000"/>
                  <a:t>t</a:t>
                </a:r>
                <a:r>
                  <a:rPr lang="zh-CN" altLang="en-US" sz="1200"/>
                  <a:t>，E</a:t>
                </a:r>
                <a:r>
                  <a:rPr lang="zh-CN" altLang="en-US" sz="1200" baseline="-25000"/>
                  <a:t>t</a:t>
                </a:r>
                <a:r>
                  <a:rPr lang="zh-CN" altLang="en-US" sz="1200"/>
                  <a:t>）中。G</a:t>
                </a:r>
                <a:r>
                  <a:rPr lang="zh-CN" altLang="en-US" sz="1200" baseline="-25000"/>
                  <a:t>t</a:t>
                </a:r>
                <a:r>
                  <a:rPr lang="zh-CN" altLang="en-US" sz="1200"/>
                  <a:t>包含</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𝑁</m:t>
                        </m:r>
                      </m:e>
                      <m:sub>
                        <m:r>
                          <a:rPr lang="en-US" altLang="zh-CN" sz="1200" i="1">
                            <a:latin typeface="Cambria Math" panose="02040503050406030204" charset="0"/>
                            <a:cs typeface="Cambria Math" panose="02040503050406030204" charset="0"/>
                          </a:rPr>
                          <m:t>𝑇</m:t>
                        </m:r>
                      </m:sub>
                      <m:sup>
                        <m:r>
                          <a:rPr lang="en-US" altLang="zh-CN" sz="1200" i="1">
                            <a:latin typeface="Cambria Math" panose="02040503050406030204" charset="0"/>
                            <a:cs typeface="Cambria Math" panose="02040503050406030204" charset="0"/>
                          </a:rPr>
                          <m:t>𝑉</m:t>
                        </m:r>
                      </m:sup>
                    </m:sSubSup>
                    <m:r>
                      <a:rPr lang="en-US" altLang="zh-CN" sz="1200" i="1">
                        <a:latin typeface="Cambria Math" panose="02040503050406030204" charset="0"/>
                        <a:cs typeface="Cambria Math" panose="02040503050406030204" charset="0"/>
                      </a:rPr>
                      <m:t>个</m:t>
                    </m:r>
                  </m:oMath>
                </a14:m>
                <a:r>
                  <a:rPr lang="zh-CN" altLang="en-US" sz="1200"/>
                  <a:t>节点/视角，H</a:t>
                </a:r>
                <a:r>
                  <a:rPr lang="zh-CN" altLang="en-US" sz="1200" baseline="-25000"/>
                  <a:t>t</a:t>
                </a:r>
                <a:r>
                  <a:rPr lang="zh-CN" altLang="en-US" sz="1200"/>
                  <a:t>，E</a:t>
                </a:r>
                <a:r>
                  <a:rPr lang="zh-CN" altLang="en-US" sz="1200" baseline="-25000"/>
                  <a:t>t</a:t>
                </a:r>
                <a:r>
                  <a:rPr lang="zh-CN" altLang="en-US" sz="1200"/>
                  <a:t>分别表示节点特征矩阵和加权邻接矩阵。E</a:t>
                </a:r>
                <a:r>
                  <a:rPr lang="zh-CN" altLang="en-US" sz="1200" baseline="-25000"/>
                  <a:t>t</a:t>
                </a:r>
                <a:r>
                  <a:rPr lang="zh-CN" altLang="en-US" sz="1200"/>
                  <a:t>通过对应视角之间的距离进行初始化。因此，SZP的目标是在G</a:t>
                </a:r>
                <a:r>
                  <a:rPr lang="zh-CN" altLang="en-US" sz="1200" baseline="-25000"/>
                  <a:t>t</a:t>
                </a:r>
                <a:r>
                  <a:rPr lang="zh-CN" altLang="en-US" sz="1200"/>
                  <a:t>上执行区域分区，获得一组子图</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𝐺</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𝑖</m:t>
                            </m:r>
                          </m:sup>
                        </m:sSubSup>
                        <m:r>
                          <a:rPr lang="en-US" altLang="zh-CN" sz="1200" i="1">
                            <a:latin typeface="Cambria Math" panose="02040503050406030204" charset="0"/>
                            <a:cs typeface="Cambria Math" panose="02040503050406030204" charset="0"/>
                          </a:rPr>
                          <m:t>}</m:t>
                        </m:r>
                      </m:e>
                      <m:sub>
                        <m:r>
                          <a:rPr lang="en-US" altLang="zh-CN" sz="1200" i="1">
                            <a:latin typeface="Cambria Math" panose="02040503050406030204" charset="0"/>
                            <a:cs typeface="Cambria Math" panose="02040503050406030204" charset="0"/>
                          </a:rPr>
                          <m:t>𝑖</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1</m:t>
                        </m:r>
                      </m:sub>
                      <m:sup>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𝑁</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𝑧</m:t>
                            </m:r>
                          </m:sup>
                        </m:sSubSup>
                      </m:sup>
                    </m:sSubSup>
                  </m:oMath>
                </a14:m>
                <a:r>
                  <a:rPr lang="zh-CN" altLang="en-US" sz="1200"/>
                  <a:t>数量。在这里，本文在导航期间自适应地设置</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𝑁</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𝑧</m:t>
                        </m:r>
                      </m:sup>
                    </m:sSubSup>
                  </m:oMath>
                </a14:m>
                <a:r>
                  <a:rPr lang="zh-CN" altLang="en-US" sz="1200"/>
                  <a:t>，即G越大，划分的区域就越多。</a:t>
                </a:r>
                <a:endParaRPr lang="zh-CN" altLang="en-US" sz="1200"/>
              </a:p>
              <a:p>
                <a:r>
                  <a:rPr lang="zh-CN" altLang="en-US" sz="1200"/>
                  <a:t>首先，将所有节点视为区域中心，并针对每个区域生成相应的区域特征Z</a:t>
                </a:r>
                <a:r>
                  <a:rPr lang="zh-CN" altLang="en-US" sz="1200" baseline="-25000"/>
                  <a:t>t</a:t>
                </a:r>
                <a:r>
                  <a:rPr lang="zh-CN" altLang="en-US" sz="1200"/>
                  <a:t>，考虑到</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𝑍</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𝑖</m:t>
                        </m:r>
                      </m:sup>
                    </m:sSubSup>
                  </m:oMath>
                </a14:m>
                <a:r>
                  <a:rPr lang="zh-CN" altLang="en-US" sz="1200" baseline="30000"/>
                  <a:t> </a:t>
                </a:r>
                <a:r>
                  <a:rPr lang="zh-CN" altLang="en-US" sz="1200"/>
                  <a:t>应该表示其周围环境的状态，本文以自适应的方式整合邻居特征。具体来说，通过以下方式计算与邻居特征h</a:t>
                </a:r>
                <a:r>
                  <a:rPr lang="zh-CN" altLang="en-US" sz="1200" baseline="30000"/>
                  <a:t>i</a:t>
                </a:r>
                <a:r>
                  <a:rPr lang="zh-CN" altLang="en-US" sz="1200" baseline="-25000"/>
                  <a:t>t</a:t>
                </a:r>
                <a:r>
                  <a:rPr lang="zh-CN" altLang="en-US" sz="1200"/>
                  <a:t>相关的节点特征h</a:t>
                </a:r>
                <a:r>
                  <a:rPr lang="zh-CN" altLang="en-US" sz="1200" baseline="30000"/>
                  <a:t>j</a:t>
                </a:r>
                <a:r>
                  <a:rPr lang="zh-CN" altLang="en-US" sz="1200"/>
                  <a:t> </a:t>
                </a:r>
                <a:r>
                  <a:rPr lang="zh-CN" altLang="en-US" sz="1200" baseline="-25000"/>
                  <a:t>t</a:t>
                </a:r>
                <a:r>
                  <a:rPr lang="zh-CN" altLang="en-US" sz="1200"/>
                  <a:t>的关系分数：</a:t>
                </a:r>
                <a:endParaRPr lang="zh-CN" altLang="en-US" sz="1200"/>
              </a:p>
            </p:txBody>
          </p:sp>
        </mc:Choice>
        <mc:Fallback>
          <p:sp>
            <p:nvSpPr>
              <p:cNvPr id="21" name="文本框 20"/>
              <p:cNvSpPr txBox="1">
                <a:spLocks noRot="1" noChangeAspect="1" noMove="1" noResize="1" noEditPoints="1" noAdjustHandles="1" noChangeArrowheads="1" noChangeShapeType="1" noTextEdit="1"/>
              </p:cNvSpPr>
              <p:nvPr/>
            </p:nvSpPr>
            <p:spPr>
              <a:xfrm>
                <a:off x="555625" y="1290320"/>
                <a:ext cx="11388090" cy="1463040"/>
              </a:xfrm>
              <a:prstGeom prst="rect">
                <a:avLst/>
              </a:prstGeom>
              <a:blipFill rotWithShape="1">
                <a:blip r:embed="rId2"/>
                <a:stretch>
                  <a:fillRect/>
                </a:stretch>
              </a:blipFill>
            </p:spPr>
            <p:txBody>
              <a:bodyPr/>
              <a:lstStyle/>
              <a:p>
                <a:r>
                  <a:rPr lang="zh-CN" altLang="en-US">
                    <a:noFill/>
                  </a:rPr>
                  <a:t> </a:t>
                </a:r>
              </a:p>
            </p:txBody>
          </p:sp>
        </mc:Fallback>
      </mc:AlternateContent>
      <p:sp>
        <p:nvSpPr>
          <p:cNvPr id="10" name="文本框 9"/>
          <p:cNvSpPr txBox="1"/>
          <p:nvPr/>
        </p:nvSpPr>
        <p:spPr>
          <a:xfrm>
            <a:off x="341630" y="2753360"/>
            <a:ext cx="11602085" cy="2880995"/>
          </a:xfrm>
          <a:prstGeom prst="rect">
            <a:avLst/>
          </a:prstGeom>
          <a:noFill/>
        </p:spPr>
        <p:txBody>
          <a:bodyPr wrap="square" rtlCol="0">
            <a:noAutofit/>
          </a:bodyPr>
          <a:p>
            <a:endParaRPr lang="en-US" altLang="zh-CN"/>
          </a:p>
        </p:txBody>
      </p:sp>
      <p:pic>
        <p:nvPicPr>
          <p:cNvPr id="9" name="图片 8"/>
          <p:cNvPicPr>
            <a:picLocks noChangeAspect="1"/>
          </p:cNvPicPr>
          <p:nvPr/>
        </p:nvPicPr>
        <p:blipFill>
          <a:blip r:embed="rId3"/>
          <a:stretch>
            <a:fillRect/>
          </a:stretch>
        </p:blipFill>
        <p:spPr>
          <a:xfrm>
            <a:off x="9265285" y="908685"/>
            <a:ext cx="2238375" cy="333375"/>
          </a:xfrm>
          <a:prstGeom prst="rect">
            <a:avLst/>
          </a:prstGeom>
        </p:spPr>
      </p:pic>
      <p:pic>
        <p:nvPicPr>
          <p:cNvPr id="12" name="图片 11"/>
          <p:cNvPicPr>
            <a:picLocks noChangeAspect="1"/>
          </p:cNvPicPr>
          <p:nvPr/>
        </p:nvPicPr>
        <p:blipFill>
          <a:blip r:embed="rId4"/>
          <a:stretch>
            <a:fillRect/>
          </a:stretch>
        </p:blipFill>
        <p:spPr>
          <a:xfrm>
            <a:off x="4557395" y="2337435"/>
            <a:ext cx="2526030" cy="365760"/>
          </a:xfrm>
          <a:prstGeom prst="rect">
            <a:avLst/>
          </a:prstGeom>
        </p:spPr>
      </p:pic>
      <p:pic>
        <p:nvPicPr>
          <p:cNvPr id="15" name="图片 14"/>
          <p:cNvPicPr>
            <a:picLocks noChangeAspect="1"/>
          </p:cNvPicPr>
          <p:nvPr/>
        </p:nvPicPr>
        <p:blipFill>
          <a:blip r:embed="rId5"/>
          <a:stretch>
            <a:fillRect/>
          </a:stretch>
        </p:blipFill>
        <p:spPr>
          <a:xfrm>
            <a:off x="2438400" y="2835275"/>
            <a:ext cx="8466455" cy="3388995"/>
          </a:xfrm>
          <a:prstGeom prst="rect">
            <a:avLst/>
          </a:prstGeom>
        </p:spPr>
      </p:pic>
      <p:sp>
        <p:nvSpPr>
          <p:cNvPr id="16" name="文本框 15"/>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4427220" y="1290320"/>
            <a:ext cx="3933825" cy="31432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高级策略</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mc:AlternateContent xmlns:mc="http://schemas.openxmlformats.org/markup-compatibility/2006">
        <mc:Choice xmlns:a14="http://schemas.microsoft.com/office/drawing/2010/main" Requires="a14">
          <p:sp>
            <p:nvSpPr>
              <p:cNvPr id="21" name="文本框 20"/>
              <p:cNvSpPr txBox="1"/>
              <p:nvPr/>
            </p:nvSpPr>
            <p:spPr>
              <a:xfrm>
                <a:off x="555625" y="1290320"/>
                <a:ext cx="11388090" cy="3334385"/>
              </a:xfrm>
              <a:prstGeom prst="rect">
                <a:avLst/>
              </a:prstGeom>
              <a:noFill/>
            </p:spPr>
            <p:txBody>
              <a:bodyPr wrap="square" rtlCol="0">
                <a:noAutofit/>
              </a:bodyPr>
              <a:p>
                <a:r>
                  <a:rPr lang="zh-CN" altLang="en-US" sz="1200"/>
                  <a:t>其次，通过计算节点i的代表性分数</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𝜙</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𝑖</m:t>
                        </m:r>
                      </m:sup>
                    </m:sSubSup>
                  </m:oMath>
                </a14:m>
                <a:r>
                  <a:rPr lang="zh-CN" altLang="en-US" sz="1200"/>
                  <a:t>​来评估区域特征</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𝑍</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𝑖</m:t>
                        </m:r>
                      </m:sup>
                    </m:sSubSup>
                  </m:oMath>
                </a14:m>
                <a:endParaRPr lang="zh-CN" altLang="en-US" sz="1200"/>
              </a:p>
              <a:p>
                <a:r>
                  <a:rPr lang="zh-CN" altLang="en-US" sz="1200"/>
                  <a:t>其中，W 1,W 2,W 3 是可学习的参数，</a:t>
                </a:r>
                <a:r>
                  <a:rPr lang="en-US" altLang="zh-CN" sz="1200"/>
                  <a:t>                      </a:t>
                </a:r>
                <a:r>
                  <a:rPr lang="zh-CN" altLang="en-US" sz="1200"/>
                  <a:t>表示两个区域之间的差异线索。希望 G</a:t>
                </a:r>
                <a:r>
                  <a:rPr lang="zh-CN" altLang="en-US" sz="1200" baseline="-25000"/>
                  <a:t>t </a:t>
                </a:r>
                <a:r>
                  <a:rPr lang="zh-CN" altLang="en-US" sz="1200"/>
                  <a:t>被划分为 </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𝑁</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𝑧</m:t>
                        </m:r>
                      </m:sup>
                    </m:sSubSup>
                  </m:oMath>
                </a14:m>
                <a:r>
                  <a:rPr lang="zh-CN" altLang="en-US" sz="1200"/>
                  <a:t>个区域，因此根据 </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𝜙</m:t>
                        </m:r>
                      </m:e>
                      <m:sub>
                        <m:r>
                          <a:rPr lang="en-US" altLang="zh-CN" sz="1200" i="1">
                            <a:latin typeface="Cambria Math" panose="02040503050406030204" charset="0"/>
                            <a:cs typeface="Cambria Math" panose="02040503050406030204" charset="0"/>
                          </a:rPr>
                          <m:t>𝑡</m:t>
                        </m:r>
                      </m:sub>
                      <m:sup/>
                    </m:sSubSup>
                  </m:oMath>
                </a14:m>
                <a:r>
                  <a:rPr lang="zh-CN" altLang="en-US" sz="1200"/>
                  <a:t>选择前</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𝑁</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𝑧</m:t>
                        </m:r>
                      </m:sup>
                    </m:sSubSup>
                  </m:oMath>
                </a14:m>
                <a:r>
                  <a:rPr lang="zh-CN" altLang="en-US" sz="1200"/>
                  <a:t>个区域中心，用 ˆit 表示区域中心的索引。因此，属于区域的节点的概率分布为</a:t>
                </a:r>
                <a:r>
                  <a:rPr lang="en-US" altLang="zh-CN" sz="1200"/>
                  <a:t>P</a:t>
                </a:r>
                <a:r>
                  <a:rPr lang="en-US" altLang="zh-CN" sz="1200" baseline="-25000"/>
                  <a:t>t</a:t>
                </a:r>
                <a:r>
                  <a:rPr lang="zh-CN" altLang="en-US" sz="1200" baseline="-25000"/>
                  <a:t> </a:t>
                </a:r>
                <a:r>
                  <a:rPr lang="zh-CN" altLang="en-US" sz="1200"/>
                  <a:t>。然后，其他节点根据 P</a:t>
                </a:r>
                <a:r>
                  <a:rPr lang="zh-CN" altLang="en-US" sz="1200" baseline="-25000"/>
                  <a:t>t </a:t>
                </a:r>
                <a:r>
                  <a:rPr lang="zh-CN" altLang="en-US" sz="1200"/>
                  <a:t>和距离分配到所选区域中心，如图  (c) 所示。因此，将 G</a:t>
                </a:r>
                <a:r>
                  <a:rPr lang="zh-CN" altLang="en-US" sz="1200" baseline="-25000"/>
                  <a:t>t </a:t>
                </a:r>
                <a:r>
                  <a:rPr lang="zh-CN" altLang="en-US" sz="1200"/>
                  <a:t>划分为</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𝑁</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𝑧</m:t>
                        </m:r>
                      </m:sup>
                    </m:sSubSup>
                  </m:oMath>
                </a14:m>
                <a:r>
                  <a:rPr lang="zh-CN" altLang="en-US" sz="1200"/>
                  <a:t>个区域 。</a:t>
                </a:r>
                <a:endParaRPr lang="zh-CN" altLang="en-US" sz="1200"/>
              </a:p>
            </p:txBody>
          </p:sp>
        </mc:Choice>
        <mc:Fallback>
          <p:sp>
            <p:nvSpPr>
              <p:cNvPr id="21" name="文本框 20"/>
              <p:cNvSpPr txBox="1">
                <a:spLocks noRot="1" noChangeAspect="1" noMove="1" noResize="1" noEditPoints="1" noAdjustHandles="1" noChangeArrowheads="1" noChangeShapeType="1" noTextEdit="1"/>
              </p:cNvSpPr>
              <p:nvPr/>
            </p:nvSpPr>
            <p:spPr>
              <a:xfrm>
                <a:off x="555625" y="1290320"/>
                <a:ext cx="11388090" cy="3334385"/>
              </a:xfrm>
              <a:prstGeom prst="rect">
                <a:avLst/>
              </a:prstGeom>
              <a:blipFill rotWithShape="1">
                <a:blip r:embed="rId3"/>
                <a:stretch>
                  <a:fillRect/>
                </a:stretch>
              </a:blipFill>
            </p:spPr>
            <p:txBody>
              <a:bodyPr/>
              <a:lstStyle/>
              <a:p>
                <a:r>
                  <a:rPr lang="zh-CN" altLang="en-US">
                    <a:noFill/>
                  </a:rPr>
                  <a:t> </a:t>
                </a:r>
              </a:p>
            </p:txBody>
          </p:sp>
        </mc:Fallback>
      </mc:AlternateContent>
      <p:sp>
        <p:nvSpPr>
          <p:cNvPr id="10" name="文本框 9"/>
          <p:cNvSpPr txBox="1"/>
          <p:nvPr/>
        </p:nvSpPr>
        <p:spPr>
          <a:xfrm>
            <a:off x="6423660" y="3128645"/>
            <a:ext cx="11602085" cy="2880995"/>
          </a:xfrm>
          <a:prstGeom prst="rect">
            <a:avLst/>
          </a:prstGeom>
          <a:noFill/>
        </p:spPr>
        <p:txBody>
          <a:bodyPr wrap="square" rtlCol="0">
            <a:noAutofit/>
          </a:bodyPr>
          <a:p>
            <a:endParaRPr lang="en-US" altLang="zh-CN"/>
          </a:p>
        </p:txBody>
      </p:sp>
      <p:pic>
        <p:nvPicPr>
          <p:cNvPr id="15" name="图片 14"/>
          <p:cNvPicPr>
            <a:picLocks noChangeAspect="1"/>
          </p:cNvPicPr>
          <p:nvPr/>
        </p:nvPicPr>
        <p:blipFill>
          <a:blip r:embed="rId4"/>
          <a:stretch>
            <a:fillRect/>
          </a:stretch>
        </p:blipFill>
        <p:spPr>
          <a:xfrm>
            <a:off x="1521460" y="2970530"/>
            <a:ext cx="7537450" cy="3299460"/>
          </a:xfrm>
          <a:prstGeom prst="rect">
            <a:avLst/>
          </a:prstGeom>
        </p:spPr>
      </p:pic>
      <p:pic>
        <p:nvPicPr>
          <p:cNvPr id="16" name="图片 15"/>
          <p:cNvPicPr>
            <a:picLocks noChangeAspect="1"/>
          </p:cNvPicPr>
          <p:nvPr/>
        </p:nvPicPr>
        <p:blipFill>
          <a:blip r:embed="rId5"/>
          <a:stretch>
            <a:fillRect/>
          </a:stretch>
        </p:blipFill>
        <p:spPr>
          <a:xfrm>
            <a:off x="3102610" y="1520825"/>
            <a:ext cx="1038225" cy="200025"/>
          </a:xfrm>
          <a:prstGeom prst="rect">
            <a:avLst/>
          </a:prstGeom>
        </p:spPr>
      </p:pic>
      <p:sp>
        <p:nvSpPr>
          <p:cNvPr id="20" name="文本框 19"/>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71675" y="1969770"/>
            <a:ext cx="3771900" cy="38100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高级策略</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21" name="文本框 20"/>
          <p:cNvSpPr txBox="1"/>
          <p:nvPr/>
        </p:nvSpPr>
        <p:spPr>
          <a:xfrm>
            <a:off x="401955" y="2526030"/>
            <a:ext cx="11388090" cy="3334385"/>
          </a:xfrm>
          <a:prstGeom prst="rect">
            <a:avLst/>
          </a:prstGeom>
          <a:noFill/>
        </p:spPr>
        <p:txBody>
          <a:bodyPr wrap="square" rtlCol="0">
            <a:noAutofit/>
          </a:bodyPr>
          <a:p>
            <a:endParaRPr lang="zh-CN" altLang="en-US" sz="1200"/>
          </a:p>
        </p:txBody>
      </p:sp>
      <mc:AlternateContent xmlns:mc="http://schemas.openxmlformats.org/markup-compatibility/2006">
        <mc:Choice xmlns:a14="http://schemas.microsoft.com/office/drawing/2010/main" Requires="a14">
          <p:sp>
            <p:nvSpPr>
              <p:cNvPr id="10" name="文本框 9"/>
              <p:cNvSpPr txBox="1"/>
              <p:nvPr/>
            </p:nvSpPr>
            <p:spPr>
              <a:xfrm>
                <a:off x="387985" y="1299845"/>
                <a:ext cx="11602085" cy="2880995"/>
              </a:xfrm>
              <a:prstGeom prst="rect">
                <a:avLst/>
              </a:prstGeom>
              <a:noFill/>
            </p:spPr>
            <p:txBody>
              <a:bodyPr wrap="square" rtlCol="0">
                <a:noAutofit/>
              </a:bodyPr>
              <a:p>
                <a:r>
                  <a:rPr lang="en-US" altLang="zh-CN"/>
                  <a:t>目标导向区域选择（GZS）</a:t>
                </a:r>
                <a:r>
                  <a:rPr lang="zh-CN" altLang="en-US"/>
                  <a:t>：</a:t>
                </a:r>
                <a:r>
                  <a:rPr lang="en-US" altLang="zh-CN"/>
                  <a:t>GZS目标是从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𝑖</m:t>
                            </m:r>
                          </m:sup>
                        </m:sSubSup>
                        <m:r>
                          <a:rPr lang="en-US" altLang="zh-CN" i="1">
                            <a:latin typeface="Cambria Math" panose="02040503050406030204" charset="0"/>
                            <a:cs typeface="Cambria Math" panose="02040503050406030204" charset="0"/>
                          </a:rPr>
                          <m:t>}</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𝑧</m:t>
                            </m:r>
                          </m:sup>
                        </m:sSubSup>
                      </m:sup>
                    </m:sSubSup>
                  </m:oMath>
                </a14:m>
                <a:r>
                  <a:rPr lang="en-US" altLang="zh-CN"/>
                  <a:t>中选择一个区域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m:t>
                        </m:r>
                      </m:sup>
                    </m:sSubSup>
                  </m:oMath>
                </a14:m>
                <a:r>
                  <a:rPr lang="en-US" altLang="zh-CN"/>
                  <a:t> ​​​​​​​​​​​​​​​​​​​​​​​​​​​​​​​​​​​​​​​​​​​​​​​​​​​​​​​​​​​​​​​​​​​​​​​​​​​​​​​​​​​​​​​​​​​​​​​​​​​​</a:t>
                </a:r>
                <a:r>
                  <a:rPr lang="zh-CN" altLang="en-US"/>
                  <a:t>。本文</a:t>
                </a:r>
                <a:r>
                  <a:rPr lang="en-US" altLang="zh-CN"/>
                  <a:t>用指令生成的句子级特征来表示所选子目标的区域，记为</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𝐼</m:t>
                        </m:r>
                      </m:e>
                    </m:acc>
                  </m:oMath>
                </a14:m>
                <a:r>
                  <a:rPr lang="en-US" altLang="zh-CN"/>
                  <a:t> 。希望选定的区域与指令相关。其次， (d) 所示，通过内积函数计算每个区域的</a:t>
                </a:r>
                <a:endParaRPr lang="en-US" altLang="zh-CN"/>
              </a:p>
              <a:p>
                <a:r>
                  <a:rPr lang="en-US" altLang="zh-CN"/>
                  <a:t>zone score</a:t>
                </a:r>
                <a:r>
                  <a:rPr lang="en-US" altLang="zh-CN" baseline="-25000"/>
                  <a:t>i</a:t>
                </a:r>
                <a:endParaRPr lang="en-US" altLang="zh-CN"/>
              </a:p>
              <a:p>
                <a:r>
                  <a:rPr lang="en-US" altLang="zh-CN"/>
                  <a:t>因此选择具有最高分数的区域</a:t>
                </a:r>
                <a:r>
                  <a:rPr lang="en-US" altLang="zh-CN">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m:t>
                        </m:r>
                      </m:sup>
                    </m:sSubSup>
                  </m:oMath>
                </a14:m>
                <a:r>
                  <a:rPr lang="en-US" altLang="zh-CN"/>
                  <a:t>作为当前子目标的导航区域，选择完成后，代理会沿着最短路径移动到所选区域的中心，并在该区域内执行后续低级操作。</a:t>
                </a:r>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387985" y="1299845"/>
                <a:ext cx="11602085" cy="2880995"/>
              </a:xfrm>
              <a:prstGeom prst="rect">
                <a:avLst/>
              </a:prstGeom>
              <a:blipFill rotWithShape="1">
                <a:blip r:embed="rId3"/>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4"/>
          <a:stretch>
            <a:fillRect/>
          </a:stretch>
        </p:blipFill>
        <p:spPr>
          <a:xfrm>
            <a:off x="1407795" y="3128645"/>
            <a:ext cx="7537450" cy="3299460"/>
          </a:xfrm>
          <a:prstGeom prst="rect">
            <a:avLst/>
          </a:prstGeom>
        </p:spPr>
      </p:pic>
      <p:sp>
        <p:nvSpPr>
          <p:cNvPr id="12" name="文本框 11"/>
          <p:cNvSpPr txBox="1"/>
          <p:nvPr/>
        </p:nvSpPr>
        <p:spPr>
          <a:xfrm>
            <a:off x="498475" y="6666230"/>
            <a:ext cx="11791950" cy="162560"/>
          </a:xfrm>
          <a:prstGeom prst="rect">
            <a:avLst/>
          </a:prstGeom>
          <a:noFill/>
        </p:spPr>
        <p:txBody>
          <a:bodyPr wrap="square" rtlCol="0">
            <a:noAutofit/>
          </a:bodyPr>
          <a:p>
            <a:pPr algn="ctr"/>
            <a:r>
              <a:rPr lang="zh-CN" altLang="en-US" sz="900" b="1">
                <a:sym typeface="+mn-ea"/>
              </a:rPr>
              <a:t>Visual LanguAdaptive Zone-aware Hierarchical Planner for Vision-Language Navigationage Maps for Robot Navigation</a:t>
            </a:r>
            <a:r>
              <a:rPr lang="en-US" altLang="zh-CN" sz="900" b="1">
                <a:sym typeface="+mn-ea"/>
              </a:rPr>
              <a:t>  ICRA-2023</a:t>
            </a:r>
            <a:endParaRPr lang="en-US" altLang="zh-CN" sz="900" b="1">
              <a:sym typeface="+mn-ea"/>
            </a:endParaRPr>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10675</Words>
  <Application>WPS 演示</Application>
  <PresentationFormat>宽屏</PresentationFormat>
  <Paragraphs>402</Paragraphs>
  <Slides>32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汉仪春然手书简</vt:lpstr>
      <vt:lpstr>微软雅黑</vt:lpstr>
      <vt:lpstr>Arial Unicode MS</vt:lpstr>
      <vt:lpstr>Calibri</vt:lpstr>
      <vt:lpstr>Cambria Math</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240</cp:revision>
  <dcterms:created xsi:type="dcterms:W3CDTF">2019-06-19T02:08:00Z</dcterms:created>
  <dcterms:modified xsi:type="dcterms:W3CDTF">2024-05-19T17:06:14Z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F246470BCC474492BA1A89A0D2214D82_12</vt:lpwstr>
  </property>
</Properties>
</file>