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95" r:id="rId6"/>
    <p:sldId id="294" r:id="rId7"/>
    <p:sldId id="354" r:id="rId8"/>
    <p:sldId id="299" r:id="rId9"/>
    <p:sldId id="347" r:id="rId10"/>
    <p:sldId id="337" r:id="rId11"/>
    <p:sldId id="355" r:id="rId12"/>
    <p:sldId id="356" r:id="rId13"/>
    <p:sldId id="338" r:id="rId14"/>
    <p:sldId id="327" r:id="rId15"/>
    <p:sldId id="315"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7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2"/>
        <p:guide pos="37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24.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1.jpeg"/><Relationship Id="rId3" Type="http://schemas.openxmlformats.org/officeDocument/2006/relationships/tags" Target="../tags/tag104.xml"/><Relationship Id="rId2" Type="http://schemas.openxmlformats.org/officeDocument/2006/relationships/image" Target="../media/image9.png"/><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image" Target="../media/image1.jpeg"/><Relationship Id="rId3" Type="http://schemas.openxmlformats.org/officeDocument/2006/relationships/tags" Target="../tags/tag108.xml"/><Relationship Id="rId2" Type="http://schemas.openxmlformats.org/officeDocument/2006/relationships/image" Target="../media/image10.png"/><Relationship Id="rId1" Type="http://schemas.openxmlformats.org/officeDocument/2006/relationships/tags" Target="../tags/tag107.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5.xml"/><Relationship Id="rId6" Type="http://schemas.openxmlformats.org/officeDocument/2006/relationships/image" Target="../media/image11.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1.jpeg"/><Relationship Id="rId2" Type="http://schemas.openxmlformats.org/officeDocument/2006/relationships/tags" Target="../tags/tag112.xml"/><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1.jpeg"/><Relationship Id="rId2" Type="http://schemas.openxmlformats.org/officeDocument/2006/relationships/tags" Target="../tags/tag117.xml"/><Relationship Id="rId1" Type="http://schemas.openxmlformats.org/officeDocument/2006/relationships/tags" Target="../tags/tag11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jpeg"/><Relationship Id="rId2" Type="http://schemas.openxmlformats.org/officeDocument/2006/relationships/tags" Target="../tags/tag121.xml"/><Relationship Id="rId1" Type="http://schemas.openxmlformats.org/officeDocument/2006/relationships/tags" Target="../tags/tag120.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2.xm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image" Target="../media/image1.jpeg"/><Relationship Id="rId11" Type="http://schemas.openxmlformats.org/officeDocument/2006/relationships/slideLayout" Target="../slideLayouts/slideLayout1.xml"/><Relationship Id="rId10" Type="http://schemas.openxmlformats.org/officeDocument/2006/relationships/tags" Target="../tags/tag83.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7.xml"/><Relationship Id="rId5" Type="http://schemas.openxmlformats.org/officeDocument/2006/relationships/image" Target="../media/image5.png"/><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1.jpeg"/><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image" Target="../media/image7.png"/><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image" Target="../media/image1.jpe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image" Target="../media/image6.png"/><Relationship Id="rId10" Type="http://schemas.openxmlformats.org/officeDocument/2006/relationships/slideLayout" Target="../slideLayouts/slideLayout1.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8.xml"/><Relationship Id="rId6" Type="http://schemas.openxmlformats.org/officeDocument/2006/relationships/image" Target="../media/image8.png"/><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1.jpeg"/><Relationship Id="rId2" Type="http://schemas.openxmlformats.org/officeDocument/2006/relationships/tags" Target="../tags/tag95.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1.jpeg"/><Relationship Id="rId2" Type="http://schemas.openxmlformats.org/officeDocument/2006/relationships/tags" Target="../tags/tag100.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2023.12.08</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3491865" y="1468120"/>
            <a:ext cx="8679180" cy="4351020"/>
          </a:xfrm>
          <a:prstGeom prst="rect">
            <a:avLst/>
          </a:prstGeom>
        </p:spPr>
      </p:pic>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167640" y="1072515"/>
            <a:ext cx="4961890" cy="514985"/>
          </a:xfrm>
          <a:prstGeom prst="rect">
            <a:avLst/>
          </a:prstGeom>
          <a:noFill/>
        </p:spPr>
        <p:txBody>
          <a:bodyPr wrap="square" rtlCol="0">
            <a:noAutofit/>
          </a:bodyPr>
          <a:p>
            <a:pPr algn="ctr"/>
            <a:r>
              <a:rPr lang="zh-CN" altLang="en-US" sz="3200"/>
              <a:t>定量评估</a:t>
            </a:r>
            <a:endParaRPr lang="zh-CN" altLang="en-US" sz="3200"/>
          </a:p>
        </p:txBody>
      </p:sp>
      <p:sp>
        <p:nvSpPr>
          <p:cNvPr id="6" name="文本框 5"/>
          <p:cNvSpPr txBox="1"/>
          <p:nvPr/>
        </p:nvSpPr>
        <p:spPr>
          <a:xfrm>
            <a:off x="81280" y="6546850"/>
            <a:ext cx="12089765" cy="18796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sym typeface="+mn-ea"/>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469390" y="951865"/>
            <a:ext cx="10335260" cy="5506085"/>
          </a:xfrm>
          <a:prstGeom prst="rect">
            <a:avLst/>
          </a:prstGeom>
        </p:spPr>
      </p:pic>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1546860" y="1034415"/>
            <a:ext cx="4961890" cy="514985"/>
          </a:xfrm>
          <a:prstGeom prst="rect">
            <a:avLst/>
          </a:prstGeom>
          <a:noFill/>
        </p:spPr>
        <p:txBody>
          <a:bodyPr wrap="square" rtlCol="0">
            <a:noAutofit/>
          </a:bodyPr>
          <a:p>
            <a:pPr algn="ctr"/>
            <a:r>
              <a:rPr lang="zh-CN" altLang="en-US" sz="3200"/>
              <a:t>定性评估</a:t>
            </a:r>
            <a:endParaRPr lang="zh-CN" altLang="en-US" sz="3200"/>
          </a:p>
        </p:txBody>
      </p:sp>
      <p:sp>
        <p:nvSpPr>
          <p:cNvPr id="6" name="文本框 5"/>
          <p:cNvSpPr txBox="1"/>
          <p:nvPr/>
        </p:nvSpPr>
        <p:spPr>
          <a:xfrm>
            <a:off x="0" y="6543040"/>
            <a:ext cx="12094845" cy="23876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latin typeface="+mj-ea"/>
              <a:ea typeface="+mj-ea"/>
              <a:cs typeface="+mj-ea"/>
              <a:sym typeface="+mn-ea"/>
            </a:endParaRPr>
          </a:p>
          <a:p>
            <a:endParaRPr lang="en-US" altLang="zh-CN" sz="900">
              <a:sym typeface="+mn-ea"/>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4384040"/>
            <a:ext cx="8941435" cy="174307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zh-CN" altLang="en-US" sz="3200"/>
              <a:t>消融研究</a:t>
            </a:r>
            <a:endParaRPr lang="en-US" altLang="zh-CN" sz="3200"/>
          </a:p>
          <a:p>
            <a:pPr algn="ctr"/>
            <a:endParaRPr lang="en-US" altLang="zh-CN" sz="3200"/>
          </a:p>
        </p:txBody>
      </p:sp>
      <p:sp>
        <p:nvSpPr>
          <p:cNvPr id="6" name="文本框 5"/>
          <p:cNvSpPr txBox="1"/>
          <p:nvPr/>
        </p:nvSpPr>
        <p:spPr>
          <a:xfrm>
            <a:off x="870585" y="6546850"/>
            <a:ext cx="11725910" cy="23241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sym typeface="+mn-ea"/>
            </a:endParaRPr>
          </a:p>
        </p:txBody>
      </p:sp>
      <p:pic>
        <p:nvPicPr>
          <p:cNvPr id="8" name="图片 7"/>
          <p:cNvPicPr>
            <a:picLocks noChangeAspect="1"/>
          </p:cNvPicPr>
          <p:nvPr>
            <p:custDataLst>
              <p:tags r:id="rId5"/>
            </p:custDataLst>
          </p:nvPr>
        </p:nvPicPr>
        <p:blipFill>
          <a:blip r:embed="rId6"/>
          <a:stretch>
            <a:fillRect/>
          </a:stretch>
        </p:blipFill>
        <p:spPr>
          <a:xfrm>
            <a:off x="995045" y="1700530"/>
            <a:ext cx="9349740" cy="381000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rPr lang="zh-CN" altLang="en-US"/>
              <a:t>提出了一种新颖的轻量级RSCD（Remote Sensing Change Detection）网络，通过渐进式特征聚合和监督注意力实现。引入了NAM来增强由移动骨干网络提取的较弱时序特征。接着，提出了PCIM来捕捉不同特征层次上的时序变化信息。最后，使用SAM对特征进行重新加权，以更好地在粗糙到精细的方案中聚合多层信息。</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fontScale="90000"/>
          </a:bodyPr>
          <a:p>
            <a:r>
              <a:rPr lang="en-US" altLang="zh-CN" sz="3200"/>
              <a:t>Lightweight Remote Sensing Change Detection</a:t>
            </a:r>
            <a:endParaRPr lang="en-US" altLang="zh-CN" sz="3200"/>
          </a:p>
          <a:p>
            <a:r>
              <a:rPr lang="en-US" altLang="zh-CN" sz="3200"/>
              <a:t>With Progressive Feature Aggregation and</a:t>
            </a:r>
            <a:endParaRPr lang="en-US" altLang="zh-CN" sz="3200"/>
          </a:p>
          <a:p>
            <a:r>
              <a:rPr lang="en-US" altLang="zh-CN" sz="3200"/>
              <a:t>Supervised Attention</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rPr lang="zh-CN" altLang="en-US"/>
              <a:t>Zhenglai Li , Chang Tang , Member, IEEE, Xinwang Liu , Senior Member, IEEE,</a:t>
            </a:r>
            <a:endParaRPr lang="zh-CN" altLang="en-US"/>
          </a:p>
          <a:p>
            <a:pPr algn="ctr"/>
            <a:r>
              <a:rPr lang="zh-CN" altLang="en-US"/>
              <a:t>Wei Zhang , Member, IEEE, Jie Dou, Lizhe Wang , Fellow, IEEE,</a:t>
            </a:r>
            <a:endParaRPr lang="zh-CN" altLang="en-US"/>
          </a:p>
          <a:p>
            <a:pPr algn="ctr"/>
            <a:r>
              <a:rPr lang="zh-CN" altLang="en-US"/>
              <a:t>and Albert Y. Zomaya , Fellow, IEEE</a:t>
            </a: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lnSpcReduction="20000"/>
          </a:bodyPr>
          <a:p>
            <a:pPr algn="l"/>
          </a:p>
          <a:p>
            <a:pPr algn="l"/>
            <a:r>
              <a:rPr lang="zh-CN">
                <a:sym typeface="+mn-ea"/>
              </a:rPr>
              <a:t>本文提出了一种新颖的轻量级网络，通过渐进特征聚合和监督注意力识别基于移动网络提取的特征，称为A2Net。这个网络设计了邻域聚合模块（NAM），以融合骨干网中相邻阶段内的特征，以增强时序特征的表示能力。同时提出渐进变化识别模块（PCIM），以从双时序特征中提取时序差异信息。此外，还设计了监督注意力模块（SAM），以重新加权特征，从而有效地聚合从高级到低级的多层特征。</a:t>
            </a:r>
            <a:endParaRPr lang="zh-CN">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10000"/>
          </a:bodyPr>
          <a:p>
            <a:pPr algn="l">
              <a:lnSpc>
                <a:spcPct val="100000"/>
              </a:lnSpc>
            </a:pPr>
            <a:r>
              <a:rPr lang="zh-CN" altLang="en-US"/>
              <a:t>1)提出了一种新颖的轻量级RSCD模型（仅包含3.78 M参数，成本为6.02 G FLOPs），称为A2Net。</a:t>
            </a:r>
            <a:endParaRPr lang="zh-CN" altLang="en-US"/>
          </a:p>
          <a:p>
            <a:pPr algn="l">
              <a:lnSpc>
                <a:spcPct val="100000"/>
              </a:lnSpc>
            </a:pPr>
            <a:endParaRPr lang="zh-CN" altLang="en-US"/>
          </a:p>
          <a:p>
            <a:pPr algn="l">
              <a:lnSpc>
                <a:spcPct val="100000"/>
              </a:lnSpc>
            </a:pPr>
            <a:r>
              <a:rPr lang="zh-CN" altLang="en-US"/>
              <a:t>2) 引入了一个NAM，以融合骨干网内相邻阶段的特征信息。</a:t>
            </a:r>
            <a:endParaRPr lang="zh-CN" altLang="en-US"/>
          </a:p>
          <a:p>
            <a:pPr algn="l">
              <a:lnSpc>
                <a:spcPct val="100000"/>
              </a:lnSpc>
            </a:pPr>
            <a:endParaRPr lang="zh-CN" altLang="en-US"/>
          </a:p>
          <a:p>
            <a:pPr algn="l">
              <a:lnSpc>
                <a:spcPct val="100000"/>
              </a:lnSpc>
            </a:pPr>
            <a:r>
              <a:rPr lang="zh-CN" altLang="en-US"/>
              <a:t>3) 提出了一个PCIM，逐渐探索不同特征层次上的时序变化信息，以准确识别发生变化的对象。</a:t>
            </a:r>
            <a:endParaRPr lang="zh-CN" altLang="en-US"/>
          </a:p>
          <a:p>
            <a:pPr algn="l">
              <a:lnSpc>
                <a:spcPct val="100000"/>
              </a:lnSpc>
            </a:pPr>
            <a:endParaRPr lang="en-US" altLang="zh-CN"/>
          </a:p>
          <a:p>
            <a:pPr algn="l">
              <a:lnSpc>
                <a:spcPct val="100000"/>
              </a:lnSpc>
            </a:pPr>
            <a:r>
              <a:rPr lang="en-US" altLang="zh-CN"/>
              <a:t>4</a:t>
            </a:r>
            <a:r>
              <a:rPr lang="zh-CN" altLang="en-US"/>
              <a:t>）提出了一个SAM，重新加权特征，实现渐进特征聚合。</a:t>
            </a:r>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0" y="-76200"/>
            <a:ext cx="3133090" cy="942975"/>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37845" y="6383655"/>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654050" y="1015365"/>
            <a:ext cx="4205605" cy="520700"/>
          </a:xfrm>
          <a:prstGeom prst="rect">
            <a:avLst/>
          </a:prstGeom>
          <a:noFill/>
        </p:spPr>
        <p:txBody>
          <a:bodyPr wrap="square" rtlCol="0">
            <a:noAutofit/>
          </a:bodyPr>
          <a:p>
            <a:pPr algn="ctr"/>
            <a:r>
              <a:rPr lang="zh-CN" altLang="en-US" sz="3200"/>
              <a:t>A2Net框架</a:t>
            </a:r>
            <a:endParaRPr lang="zh-CN" altLang="en-US" sz="3200"/>
          </a:p>
        </p:txBody>
      </p:sp>
      <p:sp>
        <p:nvSpPr>
          <p:cNvPr id="6" name="文本框 5"/>
          <p:cNvSpPr txBox="1"/>
          <p:nvPr/>
        </p:nvSpPr>
        <p:spPr>
          <a:xfrm>
            <a:off x="10160" y="6532245"/>
            <a:ext cx="12170410" cy="24892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latin typeface="+mj-ea"/>
              <a:ea typeface="+mj-ea"/>
              <a:cs typeface="+mj-ea"/>
              <a:sym typeface="+mn-ea"/>
            </a:endParaRPr>
          </a:p>
        </p:txBody>
      </p:sp>
      <p:sp>
        <p:nvSpPr>
          <p:cNvPr id="5" name="文本框 4"/>
          <p:cNvSpPr txBox="1"/>
          <p:nvPr/>
        </p:nvSpPr>
        <p:spPr>
          <a:xfrm>
            <a:off x="164465" y="1939925"/>
            <a:ext cx="3387090" cy="3095625"/>
          </a:xfrm>
          <a:prstGeom prst="rect">
            <a:avLst/>
          </a:prstGeom>
          <a:noFill/>
        </p:spPr>
        <p:txBody>
          <a:bodyPr wrap="square" rtlCol="0">
            <a:noAutofit/>
          </a:bodyPr>
          <a:p>
            <a:r>
              <a:rPr lang="zh-CN" altLang="en-US"/>
              <a:t>该框架由编码器解码器组成</a:t>
            </a:r>
            <a:endParaRPr lang="zh-CN" altLang="en-US"/>
          </a:p>
          <a:p>
            <a:r>
              <a:rPr lang="zh-CN" altLang="en-US"/>
              <a:t>首先，给定两个注册图像，得到五个阶段的双时相特征。之后使用</a:t>
            </a:r>
            <a:r>
              <a:rPr lang="en-US" altLang="zh-CN"/>
              <a:t>NAM</a:t>
            </a:r>
            <a:r>
              <a:rPr lang="zh-CN" altLang="en-US"/>
              <a:t>来增强双时相特征的表征能力，使得对象的语义信息和细粒度细节分别在高级和低级特征中得到强化，得到增强后的时态特征。最后通过函数（</a:t>
            </a:r>
            <a:r>
              <a:rPr lang="en-US" altLang="zh-CN"/>
              <a:t>2</a:t>
            </a:r>
            <a:r>
              <a:rPr lang="zh-CN" altLang="en-US"/>
              <a:t>）得到差异特征</a:t>
            </a:r>
            <a:r>
              <a:rPr lang="en-US" altLang="zh-CN"/>
              <a:t>d</a:t>
            </a:r>
            <a:r>
              <a:rPr lang="en-US" altLang="zh-CN" baseline="-25000"/>
              <a:t>2</a:t>
            </a:r>
            <a:r>
              <a:rPr lang="en-US" altLang="zh-CN"/>
              <a:t>-d</a:t>
            </a:r>
            <a:r>
              <a:rPr lang="en-US" altLang="zh-CN" baseline="-25000"/>
              <a:t>5.</a:t>
            </a:r>
            <a:endParaRPr lang="en-US" altLang="zh-CN" baseline="-25000"/>
          </a:p>
        </p:txBody>
      </p:sp>
      <p:pic>
        <p:nvPicPr>
          <p:cNvPr id="7" name="图片 1"/>
          <p:cNvPicPr>
            <a:picLocks noChangeAspect="1"/>
          </p:cNvPicPr>
          <p:nvPr>
            <p:custDataLst>
              <p:tags r:id="rId4"/>
            </p:custDataLst>
          </p:nvPr>
        </p:nvPicPr>
        <p:blipFill>
          <a:blip r:embed="rId5"/>
          <a:stretch>
            <a:fillRect/>
          </a:stretch>
        </p:blipFill>
        <p:spPr>
          <a:xfrm>
            <a:off x="3438525" y="1149350"/>
            <a:ext cx="8639810" cy="3885565"/>
          </a:xfrm>
          <a:prstGeom prst="rect">
            <a:avLst/>
          </a:prstGeom>
          <a:noFill/>
          <a:ln>
            <a:noFill/>
          </a:ln>
        </p:spPr>
      </p:pic>
      <p:pic>
        <p:nvPicPr>
          <p:cNvPr id="9" name="图片 8"/>
          <p:cNvPicPr>
            <a:picLocks noChangeAspect="1"/>
          </p:cNvPicPr>
          <p:nvPr>
            <p:custDataLst>
              <p:tags r:id="rId6"/>
            </p:custDataLst>
          </p:nvPr>
        </p:nvPicPr>
        <p:blipFill>
          <a:blip r:embed="rId7"/>
          <a:stretch>
            <a:fillRect/>
          </a:stretch>
        </p:blipFill>
        <p:spPr>
          <a:xfrm>
            <a:off x="-830580" y="4489450"/>
            <a:ext cx="4204335" cy="426085"/>
          </a:xfrm>
          <a:prstGeom prst="rect">
            <a:avLst/>
          </a:prstGeom>
        </p:spPr>
      </p:pic>
      <p:sp>
        <p:nvSpPr>
          <p:cNvPr id="10" name="文本框 9"/>
          <p:cNvSpPr txBox="1"/>
          <p:nvPr/>
        </p:nvSpPr>
        <p:spPr>
          <a:xfrm>
            <a:off x="201295" y="5057140"/>
            <a:ext cx="11914505" cy="368300"/>
          </a:xfrm>
          <a:prstGeom prst="rect">
            <a:avLst/>
          </a:prstGeom>
          <a:noFill/>
        </p:spPr>
        <p:txBody>
          <a:bodyPr wrap="square" rtlCol="0">
            <a:spAutoFit/>
          </a:bodyPr>
          <a:p>
            <a:r>
              <a:rPr lang="zh-CN" altLang="en-US"/>
              <a:t>之后通过具有</a:t>
            </a:r>
            <a:r>
              <a:rPr lang="en-US" altLang="zh-CN"/>
              <a:t>PCMI SAM</a:t>
            </a:r>
            <a:r>
              <a:rPr lang="zh-CN" altLang="en-US"/>
              <a:t>模块的轻量级解码器，进行自上而下的多级特征融合，来预测带有细节的变化图。</a:t>
            </a:r>
            <a:endParaRPr lang="zh-CN" altLang="en-US"/>
          </a:p>
        </p:txBody>
      </p:sp>
      <p:pic>
        <p:nvPicPr>
          <p:cNvPr id="11" name="图片 10"/>
          <p:cNvPicPr>
            <a:picLocks noChangeAspect="1"/>
          </p:cNvPicPr>
          <p:nvPr>
            <p:custDataLst>
              <p:tags r:id="rId8"/>
            </p:custDataLst>
          </p:nvPr>
        </p:nvPicPr>
        <p:blipFill>
          <a:blip r:embed="rId9"/>
          <a:stretch>
            <a:fillRect/>
          </a:stretch>
        </p:blipFill>
        <p:spPr>
          <a:xfrm>
            <a:off x="-137795" y="5534660"/>
            <a:ext cx="5059680" cy="792480"/>
          </a:xfrm>
          <a:prstGeom prst="rect">
            <a:avLst/>
          </a:prstGeom>
        </p:spPr>
      </p:pic>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15312" t="36690" r="14205" b="38691"/>
          <a:stretch>
            <a:fillRect/>
          </a:stretch>
        </p:blipFill>
        <p:spPr>
          <a:xfrm>
            <a:off x="0" y="-76200"/>
            <a:ext cx="3133090" cy="942975"/>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3"/>
            </p:custDataLst>
          </p:nvPr>
        </p:nvSpPr>
        <p:spPr>
          <a:xfrm>
            <a:off x="0" y="1149350"/>
            <a:ext cx="5064125" cy="520700"/>
          </a:xfrm>
          <a:prstGeom prst="rect">
            <a:avLst/>
          </a:prstGeom>
          <a:noFill/>
        </p:spPr>
        <p:txBody>
          <a:bodyPr wrap="square" rtlCol="0">
            <a:noAutofit/>
          </a:bodyPr>
          <a:p>
            <a:pPr algn="ctr"/>
            <a:r>
              <a:rPr lang="zh-CN" altLang="en-US" sz="3200"/>
              <a:t>邻域聚合模块（NAM）</a:t>
            </a:r>
            <a:endParaRPr lang="zh-CN" altLang="en-US" sz="3200"/>
          </a:p>
        </p:txBody>
      </p:sp>
      <p:sp>
        <p:nvSpPr>
          <p:cNvPr id="6" name="文本框 5"/>
          <p:cNvSpPr txBox="1"/>
          <p:nvPr/>
        </p:nvSpPr>
        <p:spPr>
          <a:xfrm>
            <a:off x="-91440" y="6532245"/>
            <a:ext cx="12272010" cy="24892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latin typeface="+mj-ea"/>
              <a:ea typeface="+mj-ea"/>
              <a:cs typeface="+mj-ea"/>
              <a:sym typeface="+mn-ea"/>
            </a:endParaRPr>
          </a:p>
        </p:txBody>
      </p:sp>
      <p:pic>
        <p:nvPicPr>
          <p:cNvPr id="3" name="图片 2"/>
          <p:cNvPicPr>
            <a:picLocks noChangeAspect="1"/>
          </p:cNvPicPr>
          <p:nvPr>
            <p:custDataLst>
              <p:tags r:id="rId4"/>
            </p:custDataLst>
          </p:nvPr>
        </p:nvPicPr>
        <p:blipFill>
          <a:blip r:embed="rId5"/>
          <a:stretch>
            <a:fillRect/>
          </a:stretch>
        </p:blipFill>
        <p:spPr>
          <a:xfrm>
            <a:off x="4765040" y="1522095"/>
            <a:ext cx="7333615" cy="3154680"/>
          </a:xfrm>
          <a:prstGeom prst="rect">
            <a:avLst/>
          </a:prstGeom>
        </p:spPr>
      </p:pic>
      <p:sp>
        <p:nvSpPr>
          <p:cNvPr id="5" name="文本框 4"/>
          <p:cNvSpPr txBox="1"/>
          <p:nvPr/>
        </p:nvSpPr>
        <p:spPr>
          <a:xfrm>
            <a:off x="858520" y="2269490"/>
            <a:ext cx="3387090" cy="2167255"/>
          </a:xfrm>
          <a:prstGeom prst="rect">
            <a:avLst/>
          </a:prstGeom>
          <a:noFill/>
        </p:spPr>
        <p:txBody>
          <a:bodyPr wrap="square" rtlCol="0">
            <a:noAutofit/>
          </a:bodyPr>
          <a:p>
            <a:endParaRPr lang="zh-CN" altLang="en-US"/>
          </a:p>
        </p:txBody>
      </p:sp>
      <p:sp>
        <p:nvSpPr>
          <p:cNvPr id="7" name="文本框 6"/>
          <p:cNvSpPr txBox="1"/>
          <p:nvPr/>
        </p:nvSpPr>
        <p:spPr>
          <a:xfrm>
            <a:off x="560705" y="2124710"/>
            <a:ext cx="3128010" cy="3969385"/>
          </a:xfrm>
          <a:prstGeom prst="rect">
            <a:avLst/>
          </a:prstGeom>
          <a:noFill/>
        </p:spPr>
        <p:txBody>
          <a:bodyPr wrap="square" rtlCol="0">
            <a:spAutoFit/>
          </a:bodyPr>
          <a:p>
            <a:r>
              <a:rPr lang="zh-CN" altLang="en-US"/>
              <a:t>NAM使用残差学习方案合并从相邻阶段提取特征。首先</a:t>
            </a:r>
            <a:r>
              <a:rPr lang="en-US" altLang="zh-CN"/>
              <a:t>f2</a:t>
            </a:r>
            <a:r>
              <a:rPr lang="zh-CN" altLang="en-US"/>
              <a:t>通过最大池化操作进行下采样为</a:t>
            </a:r>
            <a:r>
              <a:rPr lang="en-US" altLang="zh-CN"/>
              <a:t>f3</a:t>
            </a:r>
            <a:r>
              <a:rPr lang="zh-CN" altLang="en-US"/>
              <a:t>的分辨率，然后通过一个3×3卷积层进行通道增加。</a:t>
            </a:r>
            <a:endParaRPr lang="zh-CN" altLang="en-US"/>
          </a:p>
          <a:p>
            <a:r>
              <a:rPr lang="en-US" altLang="zh-CN"/>
              <a:t>f4</a:t>
            </a:r>
            <a:r>
              <a:rPr lang="zh-CN" altLang="en-US"/>
              <a:t>通过3×3卷积层减少通道数，并通过双线性上采样操作。之后进行串联，我们采用残差学习来保存 f3 的信息，</a:t>
            </a:r>
            <a:endParaRPr lang="zh-CN" altLang="en-US"/>
          </a:p>
          <a:p>
            <a:r>
              <a:rPr lang="zh-CN" altLang="en-US"/>
              <a:t>并保证 f2和f3只是作为补充。为此，分别使用1 × 1卷积层和3× 3卷积层来调整f13和拼接特征的信道。</a:t>
            </a:r>
            <a:endParaRPr lang="zh-CN" altLang="en-US"/>
          </a:p>
          <a:p>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5734050" y="1036320"/>
            <a:ext cx="6271260" cy="5038725"/>
          </a:xfrm>
          <a:prstGeom prst="rect">
            <a:avLst/>
          </a:prstGeom>
        </p:spPr>
      </p:pic>
      <p:sp>
        <p:nvSpPr>
          <p:cNvPr id="3" name="副标题 2"/>
          <p:cNvSpPr>
            <a:spLocks noGrp="1"/>
          </p:cNvSpPr>
          <p:nvPr>
            <p:ph type="subTitle" idx="1"/>
            <p:custDataLst>
              <p:tags r:id="rId3"/>
            </p:custDataLst>
          </p:nvPr>
        </p:nvSpPr>
        <p:spPr>
          <a:xfrm>
            <a:off x="229235" y="1939925"/>
            <a:ext cx="5991225" cy="4092575"/>
          </a:xfrm>
        </p:spPr>
        <p:txBody>
          <a:bodyPr>
            <a:normAutofit/>
          </a:bodyPr>
          <a:p>
            <a:pPr algn="l"/>
            <a:r>
              <a:rPr lang="zh-CN" altLang="en-US"/>
              <a:t>使用一系列的空洞卷积和残差连接来进行多尺度特征学习。首先，进行特征转化，之后进行多尺度特征学习，如下：</a:t>
            </a:r>
            <a:endParaRPr lang="zh-CN" altLang="en-US"/>
          </a:p>
          <a:p>
            <a:pPr algn="l"/>
            <a:endParaRPr lang="zh-CN" altLang="en-US"/>
          </a:p>
          <a:p>
            <a:pPr algn="l"/>
            <a:r>
              <a:rPr lang="zh-CN" altLang="en-US"/>
              <a:t>通过这种方式，PCIM在多分支结构下逐渐搜索具有不同感受野的时间变化，其中各个分支之间相互关联，互相受益。</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229235" y="1104900"/>
            <a:ext cx="4457065" cy="520700"/>
          </a:xfrm>
          <a:prstGeom prst="rect">
            <a:avLst/>
          </a:prstGeom>
          <a:noFill/>
        </p:spPr>
        <p:txBody>
          <a:bodyPr wrap="square" rtlCol="0">
            <a:noAutofit/>
          </a:bodyPr>
          <a:p>
            <a:pPr algn="ctr"/>
            <a:r>
              <a:rPr lang="en-US" altLang="zh-CN" sz="3200"/>
              <a:t>渐进变化识别模块PCIM</a:t>
            </a:r>
            <a:endParaRPr lang="en-US" altLang="zh-CN" sz="3200"/>
          </a:p>
        </p:txBody>
      </p:sp>
      <p:sp>
        <p:nvSpPr>
          <p:cNvPr id="6" name="文本框 5"/>
          <p:cNvSpPr txBox="1"/>
          <p:nvPr/>
        </p:nvSpPr>
        <p:spPr>
          <a:xfrm>
            <a:off x="445135" y="6546850"/>
            <a:ext cx="11725910" cy="24003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sym typeface="+mn-ea"/>
            </a:endParaRPr>
          </a:p>
        </p:txBody>
      </p:sp>
      <p:pic>
        <p:nvPicPr>
          <p:cNvPr id="8" name="图片 7"/>
          <p:cNvPicPr>
            <a:picLocks noChangeAspect="1"/>
          </p:cNvPicPr>
          <p:nvPr>
            <p:custDataLst>
              <p:tags r:id="rId7"/>
            </p:custDataLst>
          </p:nvPr>
        </p:nvPicPr>
        <p:blipFill>
          <a:blip r:embed="rId8"/>
          <a:stretch>
            <a:fillRect/>
          </a:stretch>
        </p:blipFill>
        <p:spPr>
          <a:xfrm>
            <a:off x="1910080" y="3353435"/>
            <a:ext cx="2628900" cy="502920"/>
          </a:xfrm>
          <a:prstGeom prst="rect">
            <a:avLst/>
          </a:prstGeom>
        </p:spPr>
      </p:pic>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4897755" cy="4087495"/>
          </a:xfrm>
        </p:spPr>
        <p:txBody>
          <a:bodyPr>
            <a:normAutofit fontScale="90000"/>
          </a:bodyPr>
          <a:p>
            <a:pPr algn="l"/>
            <a:r>
              <a:rPr lang="en-US" altLang="zh-CN"/>
              <a:t>d3</a:t>
            </a:r>
            <a:r>
              <a:rPr lang="zh-CN" altLang="en-US"/>
              <a:t>作为输入，首先使用一个1 × 1的卷积层和一个 sigmoid激活函数来生成一个变化图，在</a:t>
            </a:r>
            <a:r>
              <a:rPr lang="en-US" altLang="zh-CN"/>
              <a:t>sigmoid</a:t>
            </a:r>
            <a:r>
              <a:rPr lang="zh-CN" altLang="en-US"/>
              <a:t>基础上，生成反向变化图，所得到的改变图和反向改变图描绘了变化对象和未变化背景的上下文信息。之后使用</a:t>
            </a:r>
            <a:r>
              <a:rPr lang="en-US" altLang="zh-CN"/>
              <a:t>1*1</a:t>
            </a:r>
            <a:r>
              <a:rPr lang="zh-CN" altLang="en-US"/>
              <a:t>卷积层，生成像素注意力掩码</a:t>
            </a:r>
            <a:r>
              <a:rPr lang="en-US" altLang="zh-CN"/>
              <a:t>a3</a:t>
            </a:r>
            <a:r>
              <a:rPr lang="zh-CN" altLang="en-US"/>
              <a:t>，其中⊗表示逐元素乘法操作。在这种形式下，a</a:t>
            </a:r>
            <a:r>
              <a:rPr lang="en-US" altLang="zh-CN"/>
              <a:t>3</a:t>
            </a:r>
            <a:r>
              <a:rPr lang="zh-CN" altLang="en-US"/>
              <a:t>用于指导d3的学习过程</a:t>
            </a:r>
            <a:r>
              <a:rPr lang="en-US" altLang="zh-CN"/>
              <a:t>.</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29235" y="1076960"/>
            <a:ext cx="5146040" cy="520700"/>
          </a:xfrm>
          <a:prstGeom prst="rect">
            <a:avLst/>
          </a:prstGeom>
          <a:noFill/>
        </p:spPr>
        <p:txBody>
          <a:bodyPr wrap="square" rtlCol="0">
            <a:noAutofit/>
          </a:bodyPr>
          <a:p>
            <a:pPr algn="ctr"/>
            <a:r>
              <a:rPr sz="3200"/>
              <a:t>监督注意力模块</a:t>
            </a:r>
            <a:r>
              <a:rPr lang="en-US" sz="3200"/>
              <a:t>SAM</a:t>
            </a:r>
            <a:endParaRPr lang="en-US" sz="3200"/>
          </a:p>
        </p:txBody>
      </p:sp>
      <p:sp>
        <p:nvSpPr>
          <p:cNvPr id="6" name="文本框 5"/>
          <p:cNvSpPr txBox="1"/>
          <p:nvPr/>
        </p:nvSpPr>
        <p:spPr>
          <a:xfrm>
            <a:off x="98425" y="6546850"/>
            <a:ext cx="12072620" cy="240030"/>
          </a:xfrm>
          <a:prstGeom prst="rect">
            <a:avLst/>
          </a:prstGeom>
          <a:noFill/>
        </p:spPr>
        <p:txBody>
          <a:bodyPr wrap="square" rtlCol="0">
            <a:noAutofit/>
          </a:bodyPr>
          <a:p>
            <a:r>
              <a:rPr lang="en-US" altLang="zh-CN" sz="900">
                <a:latin typeface="+mj-ea"/>
                <a:ea typeface="+mj-ea"/>
                <a:cs typeface="+mj-ea"/>
                <a:sym typeface="+mn-ea"/>
              </a:rPr>
              <a:t>Lightweight Remote Sensing Change Detection With Progressive Feature Aggregation and Supervised Attention IEEE TRANSACTIONS ON GEOSCIENCE AND REMOTE SENSING, VOL. 61, 2023</a:t>
            </a:r>
            <a:endParaRPr lang="en-US" altLang="zh-CN" sz="900">
              <a:sym typeface="+mn-ea"/>
            </a:endParaRPr>
          </a:p>
        </p:txBody>
      </p:sp>
      <p:pic>
        <p:nvPicPr>
          <p:cNvPr id="7" name="图片 6"/>
          <p:cNvPicPr>
            <a:picLocks noChangeAspect="1"/>
          </p:cNvPicPr>
          <p:nvPr>
            <p:custDataLst>
              <p:tags r:id="rId5"/>
            </p:custDataLst>
          </p:nvPr>
        </p:nvPicPr>
        <p:blipFill>
          <a:blip r:embed="rId6"/>
          <a:stretch>
            <a:fillRect/>
          </a:stretch>
        </p:blipFill>
        <p:spPr>
          <a:xfrm>
            <a:off x="5987415" y="1718310"/>
            <a:ext cx="5989955" cy="3154680"/>
          </a:xfrm>
          <a:prstGeom prst="rect">
            <a:avLst/>
          </a:prstGeom>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3787140" cy="4263390"/>
          </a:xfrm>
        </p:spPr>
        <p:txBody>
          <a:bodyPr>
            <a:normAutofit lnSpcReduction="10000"/>
          </a:bodyPr>
          <a:p>
            <a:pPr algn="l"/>
            <a:r>
              <a:rPr lang="zh-CN" altLang="en-US"/>
              <a:t>采用三个数据集，进行性能测试。</a:t>
            </a:r>
            <a:endParaRPr lang="zh-CN" altLang="en-US"/>
          </a:p>
          <a:p>
            <a:pPr algn="l"/>
            <a:r>
              <a:rPr lang="zh-CN" altLang="en-US"/>
              <a:t>LEVIR ：这个建筑变化检测数据集包括 637 对双时相遥感图像</a:t>
            </a:r>
            <a:endParaRPr lang="zh-CN" altLang="en-US"/>
          </a:p>
          <a:p>
            <a:pPr algn="l"/>
            <a:r>
              <a:rPr lang="zh-CN" altLang="en-US"/>
              <a:t>SYSU : 该数据集包括 20,000 对双时相遥感图像块</a:t>
            </a:r>
            <a:endParaRPr lang="zh-CN" altLang="en-US"/>
          </a:p>
          <a:p>
            <a:pPr algn="l"/>
            <a:r>
              <a:rPr lang="zh-CN" altLang="en-US"/>
              <a:t>BCDD1：这是一个建筑变化检测数据集</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zh-CN" altLang="en-US" sz="3200"/>
              <a:t>实验设置</a:t>
            </a:r>
            <a:endParaRPr lang="zh-CN" altLang="en-US" sz="3200"/>
          </a:p>
        </p:txBody>
      </p:sp>
      <p:sp>
        <p:nvSpPr>
          <p:cNvPr id="6" name="文本框 5"/>
          <p:cNvSpPr txBox="1"/>
          <p:nvPr/>
        </p:nvSpPr>
        <p:spPr>
          <a:xfrm>
            <a:off x="445135" y="6546850"/>
            <a:ext cx="11725910" cy="238760"/>
          </a:xfrm>
          <a:prstGeom prst="rect">
            <a:avLst/>
          </a:prstGeom>
          <a:noFill/>
        </p:spPr>
        <p:txBody>
          <a:bodyPr wrap="square" rtlCol="0">
            <a:noAutofit/>
          </a:bodyPr>
          <a:p>
            <a:endParaRPr lang="en-US" altLang="zh-CN" sz="900">
              <a:sym typeface="+mn-ea"/>
            </a:endParaRPr>
          </a:p>
        </p:txBody>
      </p:sp>
      <p:sp>
        <p:nvSpPr>
          <p:cNvPr id="5" name="文本框 4"/>
          <p:cNvSpPr txBox="1"/>
          <p:nvPr/>
        </p:nvSpPr>
        <p:spPr>
          <a:xfrm>
            <a:off x="6830695" y="2002155"/>
            <a:ext cx="3734435" cy="3312160"/>
          </a:xfrm>
          <a:prstGeom prst="rect">
            <a:avLst/>
          </a:prstGeom>
          <a:noFill/>
        </p:spPr>
        <p:txBody>
          <a:bodyPr wrap="square" rtlCol="0">
            <a:noAutofit/>
          </a:bodyPr>
          <a:p>
            <a:r>
              <a:rPr lang="zh-CN" altLang="en-US"/>
              <a:t>采用精度（Precision，P re）、召回率（Recall，Rec）、F1 值、交集联合比（IoU）和总体准确率（Overall Accuracy，OA）作为评估变化检测方法准确性的指标。</a:t>
            </a: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580,&quot;width&quot;:4035}"/>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PLACING_PICTURE_USER_VIEWPORT" val="{&quot;height&quot;:580,&quot;width&quot;:4035}"/>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UNIT_PLACING_PICTURE_USER_VIEWPORT" val="{&quot;height&quot;:580,&quot;width&quot;:4035}"/>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UNIT_PLACING_PICTURE_USER_VIEWPORT" val="{&quot;height&quot;:580,&quot;width&quot;:4035}"/>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PLACING_PICTURE_USER_VIEWPORT" val="{&quot;height&quot;:580,&quot;width&quot;:4035}"/>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PLACING_PICTURE_USER_VIEWPORT" val="{&quot;height&quot;:580,&quot;width&quot;:4035}"/>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commondata" val="eyJoZGlkIjoiZjI2NDJmMDAwOTA0MGNkYWNhZGE0Mjk0YjBlNWYzM2M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580,&quot;width&quot;:403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UNIT_PLACING_PICTURE_USER_VIEWPORT" val="{&quot;height&quot;:580,&quot;width&quot;:4035}"/>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UNIT_PLACING_PICTURE_USER_VIEWPORT" val="{&quot;height&quot;:580,&quot;width&quot;:4035}"/>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UNIT_PLACING_PICTURE_USER_VIEWPORT" val="{&quot;height&quot;:580,&quot;width&quot;:4035}"/>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2875</Words>
  <Application>WPS 演示</Application>
  <PresentationFormat>宽屏</PresentationFormat>
  <Paragraphs>93</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188</cp:revision>
  <dcterms:created xsi:type="dcterms:W3CDTF">2019-06-19T02:08:00Z</dcterms:created>
  <dcterms:modified xsi:type="dcterms:W3CDTF">2023-12-08T08:55:37Z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9156E51EB8D34B82820B3C2A18640034_11</vt:lpwstr>
  </property>
</Properties>
</file>