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9" r:id="rId3"/>
    <p:sldId id="11089831" r:id="rId4"/>
    <p:sldId id="11089796" r:id="rId5"/>
    <p:sldId id="11089854" r:id="rId7"/>
    <p:sldId id="11089855" r:id="rId8"/>
    <p:sldId id="11089856" r:id="rId9"/>
    <p:sldId id="283" r:id="rId10"/>
    <p:sldId id="11089857" r:id="rId11"/>
    <p:sldId id="287" r:id="rId12"/>
    <p:sldId id="11089877" r:id="rId13"/>
    <p:sldId id="11089868" r:id="rId14"/>
    <p:sldId id="11089878" r:id="rId15"/>
    <p:sldId id="11089880" r:id="rId16"/>
    <p:sldId id="11089827"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7254" userDrawn="1">
          <p15:clr>
            <a:srgbClr val="A4A3A4"/>
          </p15:clr>
        </p15:guide>
        <p15:guide id="3" pos="3825" userDrawn="1">
          <p15:clr>
            <a:srgbClr val="A4A3A4"/>
          </p15:clr>
        </p15:guide>
        <p15:guide id="4" pos="4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1350" y="774"/>
      </p:cViewPr>
      <p:guideLst>
        <p:guide orient="horz" pos="2158"/>
        <p:guide pos="7254"/>
        <p:guide pos="3825"/>
        <p:guide pos="4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9.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3D913-4A1C-4AA8-906F-AE6EA68C8C0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B578E-9703-406C-BEC1-B004535BE6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grpSp>
        <p:nvGrpSpPr>
          <p:cNvPr id="7" name="组合 6"/>
          <p:cNvGrpSpPr/>
          <p:nvPr userDrawn="1"/>
        </p:nvGrpSpPr>
        <p:grpSpPr>
          <a:xfrm>
            <a:off x="0" y="0"/>
            <a:ext cx="12192000" cy="4913630"/>
            <a:chOff x="0" y="0"/>
            <a:chExt cx="12192000" cy="4660776"/>
          </a:xfrm>
        </p:grpSpPr>
        <p:grpSp>
          <p:nvGrpSpPr>
            <p:cNvPr id="8" name="组合 7"/>
            <p:cNvGrpSpPr/>
            <p:nvPr/>
          </p:nvGrpSpPr>
          <p:grpSpPr>
            <a:xfrm>
              <a:off x="0" y="0"/>
              <a:ext cx="12192000" cy="4660776"/>
              <a:chOff x="0" y="0"/>
              <a:chExt cx="12192000" cy="4660776"/>
            </a:xfrm>
          </p:grpSpPr>
          <p:sp>
            <p:nvSpPr>
              <p:cNvPr id="11" name="矩形 10"/>
              <p:cNvSpPr/>
              <p:nvPr/>
            </p:nvSpPr>
            <p:spPr>
              <a:xfrm>
                <a:off x="0" y="0"/>
                <a:ext cx="12192000" cy="32048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等腰三角形 11"/>
              <p:cNvSpPr/>
              <p:nvPr/>
            </p:nvSpPr>
            <p:spPr>
              <a:xfrm rot="10800000">
                <a:off x="0" y="3204838"/>
                <a:ext cx="12192000" cy="14559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9" name="直接连接符 8"/>
            <p:cNvCxnSpPr/>
            <p:nvPr/>
          </p:nvCxnSpPr>
          <p:spPr>
            <a:xfrm>
              <a:off x="0" y="2627790"/>
              <a:ext cx="6096000" cy="16024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096000" y="2627790"/>
              <a:ext cx="6096000" cy="16024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圆角矩形 14"/>
          <p:cNvSpPr/>
          <p:nvPr/>
        </p:nvSpPr>
        <p:spPr>
          <a:xfrm>
            <a:off x="1436765" y="5353546"/>
            <a:ext cx="2743199" cy="548878"/>
          </a:xfrm>
          <a:prstGeom prst="roundRect">
            <a:avLst>
              <a:gd name="adj" fmla="val 50000"/>
            </a:avLst>
          </a:prstGeom>
          <a:solidFill>
            <a:srgbClr val="20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20"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5299710" y="3856990"/>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占位符 22"/>
          <p:cNvSpPr>
            <a:spLocks noGrp="1"/>
          </p:cNvSpPr>
          <p:nvPr>
            <p:ph type="body" sz="quarter" idx="13" hasCustomPrompt="1"/>
          </p:nvPr>
        </p:nvSpPr>
        <p:spPr>
          <a:xfrm>
            <a:off x="5592694" y="4454515"/>
            <a:ext cx="981075" cy="458787"/>
          </a:xfrm>
        </p:spPr>
        <p:txBody>
          <a:bodyPr>
            <a:normAutofit/>
          </a:bodyPr>
          <a:lstStyle>
            <a:lvl1pPr marL="0" indent="0" algn="ctr">
              <a:buNone/>
              <a:defRPr sz="1800">
                <a:solidFill>
                  <a:schemeClr val="bg1"/>
                </a:solidFill>
                <a:latin typeface="+mj-ea"/>
                <a:ea typeface="+mj-ea"/>
              </a:defRPr>
            </a:lvl1pPr>
          </a:lstStyle>
          <a:p>
            <a:pPr lvl="0"/>
            <a:r>
              <a:rPr lang="zh-CN" altLang="en-US"/>
              <a:t>请输入</a:t>
            </a:r>
            <a:r>
              <a:rPr lang="en-US" altLang="zh-CN"/>
              <a:t>LOGO</a:t>
            </a:r>
            <a:endParaRPr lang="zh-CN" altLang="en-US"/>
          </a:p>
        </p:txBody>
      </p:sp>
      <p:sp>
        <p:nvSpPr>
          <p:cNvPr id="25" name="文本占位符 24"/>
          <p:cNvSpPr>
            <a:spLocks noGrp="1"/>
          </p:cNvSpPr>
          <p:nvPr>
            <p:ph type="body" sz="quarter" idx="14" hasCustomPrompt="1"/>
          </p:nvPr>
        </p:nvSpPr>
        <p:spPr>
          <a:xfrm>
            <a:off x="2497394" y="1789043"/>
            <a:ext cx="6872748" cy="1775460"/>
          </a:xfrm>
        </p:spPr>
        <p:txBody>
          <a:bodyPr>
            <a:normAutofit/>
          </a:bodyPr>
          <a:lstStyle>
            <a:lvl1pPr marL="0" indent="0" algn="ctr">
              <a:buNone/>
              <a:defRPr sz="6000">
                <a:solidFill>
                  <a:schemeClr val="bg1"/>
                </a:solidFill>
                <a:latin typeface="+mj-ea"/>
                <a:ea typeface="+mj-ea"/>
              </a:defRPr>
            </a:lvl1pPr>
          </a:lstStyle>
          <a:p>
            <a:pPr lvl="0"/>
            <a:r>
              <a:rPr lang="zh-CN" altLang="en-US"/>
              <a:t>请在此输入标题</a:t>
            </a:r>
            <a:endParaRPr lang="zh-CN" altLang="en-US"/>
          </a:p>
        </p:txBody>
      </p:sp>
      <p:sp>
        <p:nvSpPr>
          <p:cNvPr id="29" name="圆角矩形 14"/>
          <p:cNvSpPr/>
          <p:nvPr userDrawn="1"/>
        </p:nvSpPr>
        <p:spPr>
          <a:xfrm>
            <a:off x="7879512" y="5353546"/>
            <a:ext cx="2743199" cy="548878"/>
          </a:xfrm>
          <a:prstGeom prst="roundRect">
            <a:avLst>
              <a:gd name="adj" fmla="val 50000"/>
            </a:avLst>
          </a:prstGeom>
          <a:solidFill>
            <a:srgbClr val="20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文本占位符 31"/>
          <p:cNvSpPr>
            <a:spLocks noGrp="1"/>
          </p:cNvSpPr>
          <p:nvPr>
            <p:ph type="body" sz="quarter" idx="16" hasCustomPrompt="1"/>
          </p:nvPr>
        </p:nvSpPr>
        <p:spPr>
          <a:xfrm>
            <a:off x="8065249" y="5455041"/>
            <a:ext cx="2371725" cy="345889"/>
          </a:xfrm>
        </p:spPr>
        <p:txBody>
          <a:bodyPr anchor="ctr" anchorCtr="0">
            <a:noAutofit/>
          </a:bodyPr>
          <a:lstStyle>
            <a:lvl1pPr marL="0" indent="0" algn="ctr">
              <a:buNone/>
              <a:defRPr sz="1800">
                <a:solidFill>
                  <a:schemeClr val="bg1"/>
                </a:solidFill>
              </a:defRPr>
            </a:lvl1pPr>
          </a:lstStyle>
          <a:p>
            <a:pPr lvl="0"/>
            <a:r>
              <a:rPr lang="zh-CN" altLang="en-US"/>
              <a:t>请输入答辩人</a:t>
            </a:r>
            <a:endParaRPr lang="zh-CN" altLang="en-US"/>
          </a:p>
        </p:txBody>
      </p:sp>
      <p:sp>
        <p:nvSpPr>
          <p:cNvPr id="3" name="文本占位符 2"/>
          <p:cNvSpPr>
            <a:spLocks noGrp="1"/>
          </p:cNvSpPr>
          <p:nvPr>
            <p:ph type="body" sz="quarter" idx="18" hasCustomPrompt="1"/>
          </p:nvPr>
        </p:nvSpPr>
        <p:spPr>
          <a:xfrm>
            <a:off x="1600315" y="5425338"/>
            <a:ext cx="2416099" cy="405295"/>
          </a:xfrm>
        </p:spPr>
        <p:txBody>
          <a:bodyPr anchor="ctr" anchorCtr="0">
            <a:normAutofit/>
          </a:bodyPr>
          <a:lstStyle>
            <a:lvl1pPr marL="0" indent="0" algn="ctr">
              <a:buNone/>
              <a:defRPr sz="1800">
                <a:solidFill>
                  <a:schemeClr val="bg1"/>
                </a:solidFill>
              </a:defRPr>
            </a:lvl1pPr>
          </a:lstStyle>
          <a:p>
            <a:pPr lvl="0"/>
            <a:r>
              <a:rPr lang="zh-CN" altLang="en-US"/>
              <a:t>请输入答辩老师</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思源黑体 CN Bold" panose="020B0800000000000000" pitchFamily="34" charset="-122"/>
                  <a:ea typeface="思源黑体 CN Bold" panose="020B0800000000000000" pitchFamily="34" charset="-122"/>
                  <a:cs typeface="Arial" panose="020B0604020202020204" pitchFamily="34" charset="0"/>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思源黑体 CN Normal" panose="020B0400000000000000" pitchFamily="34" charset="-122"/>
                  <a:ea typeface="思源黑体 CN Normal" panose="020B0400000000000000" pitchFamily="34"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思源黑体 CN Normal" panose="020B0400000000000000" pitchFamily="34" charset="-122"/>
                <a:ea typeface="思源黑体 CN Normal" panose="020B0400000000000000" pitchFamily="34" charset="-122"/>
                <a:cs typeface="阿里巴巴普惠体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5" name="矩形 24"/>
          <p:cNvSpPr/>
          <p:nvPr userDrawn="1"/>
        </p:nvSpPr>
        <p:spPr>
          <a:xfrm flipH="1" flipV="1">
            <a:off x="-1" y="6492874"/>
            <a:ext cx="12192000" cy="365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1" name="组合 40"/>
          <p:cNvGrpSpPr/>
          <p:nvPr userDrawn="1"/>
        </p:nvGrpSpPr>
        <p:grpSpPr>
          <a:xfrm>
            <a:off x="0" y="0"/>
            <a:ext cx="12192000" cy="2391626"/>
            <a:chOff x="0" y="0"/>
            <a:chExt cx="12192000" cy="2391626"/>
          </a:xfrm>
        </p:grpSpPr>
        <p:sp>
          <p:nvSpPr>
            <p:cNvPr id="9" name="矩形 8"/>
            <p:cNvSpPr/>
            <p:nvPr/>
          </p:nvSpPr>
          <p:spPr>
            <a:xfrm flipH="1" flipV="1">
              <a:off x="0" y="1534925"/>
              <a:ext cx="12192000" cy="8567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等腰三角形 9"/>
            <p:cNvSpPr/>
            <p:nvPr/>
          </p:nvSpPr>
          <p:spPr>
            <a:xfrm rot="10800000" flipH="1" flipV="1">
              <a:off x="0" y="0"/>
              <a:ext cx="12192000" cy="153492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7" name="直接连接符 6"/>
          <p:cNvCxnSpPr/>
          <p:nvPr/>
        </p:nvCxnSpPr>
        <p:spPr>
          <a:xfrm flipH="1" flipV="1">
            <a:off x="609600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2" descr="Free vector wax stamp transparent set realistic 3d collection of isolated wax seal images with empty circle space"/>
          <p:cNvPicPr>
            <a:picLocks noChangeAspect="1" noChangeArrowheads="1"/>
          </p:cNvPicPr>
          <p:nvPr/>
        </p:nvPicPr>
        <p:blipFill rotWithShape="1">
          <a:blip r:embed="rId2">
            <a:duotone>
              <a:schemeClr val="accent1">
                <a:shade val="45000"/>
                <a:satMod val="135000"/>
              </a:schemeClr>
              <a:prstClr val="white"/>
            </a:duotone>
          </a:blip>
          <a:srcRect l="41500" t="49910" r="35300" b="28021"/>
          <a:stretch>
            <a:fillRect/>
          </a:stretch>
        </p:blipFill>
        <p:spPr bwMode="auto">
          <a:xfrm>
            <a:off x="1263446"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占位符 22"/>
          <p:cNvSpPr>
            <a:spLocks noGrp="1"/>
          </p:cNvSpPr>
          <p:nvPr>
            <p:ph type="body" sz="quarter" idx="13" hasCustomPrompt="1"/>
          </p:nvPr>
        </p:nvSpPr>
        <p:spPr>
          <a:xfrm>
            <a:off x="1556430" y="3557056"/>
            <a:ext cx="981075" cy="390915"/>
          </a:xfrm>
        </p:spPr>
        <p:txBody>
          <a:bodyPr>
            <a:norm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sp>
        <p:nvSpPr>
          <p:cNvPr id="14" name="文本占位符 24"/>
          <p:cNvSpPr>
            <a:spLocks noGrp="1"/>
          </p:cNvSpPr>
          <p:nvPr>
            <p:ph type="body" sz="quarter" idx="14" hasCustomPrompt="1"/>
          </p:nvPr>
        </p:nvSpPr>
        <p:spPr>
          <a:xfrm rot="10800000" flipH="1" flipV="1">
            <a:off x="3365500" y="1312885"/>
            <a:ext cx="5539961" cy="1127675"/>
          </a:xfrm>
        </p:spPr>
        <p:txBody>
          <a:bodyPr>
            <a:normAutofit/>
          </a:bodyPr>
          <a:lstStyle>
            <a:lvl1pPr marL="0" indent="0" algn="ctr">
              <a:buNone/>
              <a:defRPr sz="5400">
                <a:solidFill>
                  <a:schemeClr val="bg1"/>
                </a:solidFill>
                <a:latin typeface="+mj-ea"/>
                <a:ea typeface="+mj-ea"/>
              </a:defRPr>
            </a:lvl1pPr>
          </a:lstStyle>
          <a:p>
            <a:pPr lvl="0"/>
            <a:r>
              <a:rPr lang="zh-CN" altLang="en-US"/>
              <a:t>请在此输入目录</a:t>
            </a:r>
            <a:endParaRPr lang="zh-CN" altLang="en-US"/>
          </a:p>
        </p:txBody>
      </p:sp>
      <p:pic>
        <p:nvPicPr>
          <p:cNvPr id="19"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3914758"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22"/>
          <p:cNvSpPr>
            <a:spLocks noGrp="1"/>
          </p:cNvSpPr>
          <p:nvPr>
            <p:ph type="body" sz="quarter" idx="15" hasCustomPrompt="1"/>
          </p:nvPr>
        </p:nvSpPr>
        <p:spPr>
          <a:xfrm>
            <a:off x="4203505"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pic>
        <p:nvPicPr>
          <p:cNvPr id="21"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6494318"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占位符 22"/>
          <p:cNvSpPr>
            <a:spLocks noGrp="1"/>
          </p:cNvSpPr>
          <p:nvPr>
            <p:ph type="body" sz="quarter" idx="16" hasCustomPrompt="1"/>
          </p:nvPr>
        </p:nvSpPr>
        <p:spPr>
          <a:xfrm>
            <a:off x="6787302"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9351880"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占位符 22"/>
          <p:cNvSpPr>
            <a:spLocks noGrp="1"/>
          </p:cNvSpPr>
          <p:nvPr>
            <p:ph type="body" sz="quarter" idx="17" hasCustomPrompt="1"/>
          </p:nvPr>
        </p:nvSpPr>
        <p:spPr>
          <a:xfrm>
            <a:off x="9644864"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sp>
        <p:nvSpPr>
          <p:cNvPr id="26" name="文本占位符 25"/>
          <p:cNvSpPr>
            <a:spLocks noGrp="1"/>
          </p:cNvSpPr>
          <p:nvPr>
            <p:ph type="body" sz="quarter" idx="18" hasCustomPrompt="1"/>
          </p:nvPr>
        </p:nvSpPr>
        <p:spPr>
          <a:xfrm>
            <a:off x="987234"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7" name="文本占位符 25"/>
          <p:cNvSpPr>
            <a:spLocks noGrp="1"/>
          </p:cNvSpPr>
          <p:nvPr>
            <p:ph type="body" sz="quarter" idx="19" hasCustomPrompt="1"/>
          </p:nvPr>
        </p:nvSpPr>
        <p:spPr>
          <a:xfrm>
            <a:off x="3638547"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8" name="文本占位符 25"/>
          <p:cNvSpPr>
            <a:spLocks noGrp="1"/>
          </p:cNvSpPr>
          <p:nvPr>
            <p:ph type="body" sz="quarter" idx="20" hasCustomPrompt="1"/>
          </p:nvPr>
        </p:nvSpPr>
        <p:spPr>
          <a:xfrm>
            <a:off x="6289861"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9" name="文本占位符 25"/>
          <p:cNvSpPr>
            <a:spLocks noGrp="1"/>
          </p:cNvSpPr>
          <p:nvPr>
            <p:ph type="body" sz="quarter" idx="21" hasCustomPrompt="1"/>
          </p:nvPr>
        </p:nvSpPr>
        <p:spPr>
          <a:xfrm>
            <a:off x="9147423"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30" name="日期占位符 29"/>
          <p:cNvSpPr>
            <a:spLocks noGrp="1"/>
          </p:cNvSpPr>
          <p:nvPr>
            <p:ph type="dt" sz="half" idx="22"/>
          </p:nvPr>
        </p:nvSpPr>
        <p:spPr/>
        <p:txBody>
          <a:bodyPr/>
          <a:lstStyle/>
          <a:p>
            <a:fld id="{BD3A688F-F0B1-4EC9-8234-F5931CE66FFC}" type="datetimeFigureOut">
              <a:rPr lang="zh-CN" altLang="en-US" smtClean="0"/>
            </a:fld>
            <a:endParaRPr lang="zh-CN" altLang="en-US"/>
          </a:p>
        </p:txBody>
      </p:sp>
      <p:sp>
        <p:nvSpPr>
          <p:cNvPr id="31" name="页脚占位符 30"/>
          <p:cNvSpPr>
            <a:spLocks noGrp="1"/>
          </p:cNvSpPr>
          <p:nvPr>
            <p:ph type="ftr" sz="quarter" idx="23"/>
          </p:nvPr>
        </p:nvSpPr>
        <p:spPr/>
        <p:txBody>
          <a:bodyPr/>
          <a:lstStyle/>
          <a:p>
            <a:endParaRPr lang="zh-CN" altLang="en-US"/>
          </a:p>
        </p:txBody>
      </p:sp>
      <p:sp>
        <p:nvSpPr>
          <p:cNvPr id="32" name="灯片编号占位符 31"/>
          <p:cNvSpPr>
            <a:spLocks noGrp="1"/>
          </p:cNvSpPr>
          <p:nvPr>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grpSp>
        <p:nvGrpSpPr>
          <p:cNvPr id="2" name="组合 1"/>
          <p:cNvGrpSpPr/>
          <p:nvPr userDrawn="1"/>
        </p:nvGrpSpPr>
        <p:grpSpPr>
          <a:xfrm rot="5400000">
            <a:off x="2804050" y="-2804055"/>
            <a:ext cx="6876001" cy="12484100"/>
            <a:chOff x="-5" y="-15154180"/>
            <a:chExt cx="12224001" cy="22207004"/>
          </a:xfrm>
        </p:grpSpPr>
        <p:sp>
          <p:nvSpPr>
            <p:cNvPr id="9" name="矩形 8"/>
            <p:cNvSpPr/>
            <p:nvPr/>
          </p:nvSpPr>
          <p:spPr>
            <a:xfrm flipH="1" flipV="1">
              <a:off x="-5" y="1534928"/>
              <a:ext cx="12223997" cy="55178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等腰三角形 9"/>
            <p:cNvSpPr/>
            <p:nvPr/>
          </p:nvSpPr>
          <p:spPr>
            <a:xfrm rot="10800000" flipH="1" flipV="1">
              <a:off x="0" y="0"/>
              <a:ext cx="12192000" cy="153492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 name="直接连接符 6"/>
            <p:cNvCxnSpPr/>
            <p:nvPr/>
          </p:nvCxnSpPr>
          <p:spPr>
            <a:xfrm flipH="1" flipV="1">
              <a:off x="609600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flipH="1" flipV="1">
              <a:off x="-1" y="-15154180"/>
              <a:ext cx="12223997" cy="1219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文本占位符 24"/>
          <p:cNvSpPr>
            <a:spLocks noGrp="1"/>
          </p:cNvSpPr>
          <p:nvPr>
            <p:ph type="body" sz="quarter" idx="14" hasCustomPrompt="1"/>
          </p:nvPr>
        </p:nvSpPr>
        <p:spPr>
          <a:xfrm rot="10800000" flipH="1" flipV="1">
            <a:off x="4681108" y="3139034"/>
            <a:ext cx="5539961" cy="1127675"/>
          </a:xfrm>
        </p:spPr>
        <p:txBody>
          <a:bodyPr>
            <a:normAutofit/>
          </a:bodyPr>
          <a:lstStyle>
            <a:lvl1pPr marL="0" indent="0" algn="ctr">
              <a:buNone/>
              <a:defRPr sz="5400">
                <a:solidFill>
                  <a:schemeClr val="accent1"/>
                </a:solidFill>
                <a:latin typeface="+mj-ea"/>
                <a:ea typeface="+mj-ea"/>
              </a:defRPr>
            </a:lvl1pPr>
          </a:lstStyle>
          <a:p>
            <a:pPr lvl="0"/>
            <a:r>
              <a:rPr lang="zh-CN" altLang="en-US"/>
              <a:t>请在此输入标题</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3123139" y="2617225"/>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占位符 22"/>
          <p:cNvSpPr>
            <a:spLocks noGrp="1"/>
          </p:cNvSpPr>
          <p:nvPr>
            <p:ph type="body" sz="quarter" idx="17" hasCustomPrompt="1"/>
          </p:nvPr>
        </p:nvSpPr>
        <p:spPr>
          <a:xfrm>
            <a:off x="608014" y="1520824"/>
            <a:ext cx="2445750" cy="4269741"/>
          </a:xfrm>
        </p:spPr>
        <p:txBody>
          <a:bodyPr anchor="ctr" anchorCtr="0">
            <a:noAutofit/>
          </a:bodyPr>
          <a:lstStyle>
            <a:lvl1pPr marL="0" indent="0" algn="ctr">
              <a:buNone/>
              <a:defRPr sz="19900">
                <a:solidFill>
                  <a:schemeClr val="bg1"/>
                </a:solidFill>
                <a:latin typeface="+mj-ea"/>
                <a:ea typeface="+mj-ea"/>
              </a:defRPr>
            </a:lvl1pPr>
          </a:lstStyle>
          <a:p>
            <a:pPr lvl="0"/>
            <a:r>
              <a:rPr lang="zh-CN" altLang="en-US"/>
              <a:t>序号</a:t>
            </a:r>
            <a:endParaRPr lang="zh-CN" altLang="en-US"/>
          </a:p>
        </p:txBody>
      </p:sp>
      <p:sp>
        <p:nvSpPr>
          <p:cNvPr id="30" name="日期占位符 29"/>
          <p:cNvSpPr>
            <a:spLocks noGrp="1"/>
          </p:cNvSpPr>
          <p:nvPr>
            <p:ph type="dt" sz="half" idx="22"/>
          </p:nvPr>
        </p:nvSpPr>
        <p:spPr>
          <a:xfrm>
            <a:off x="838200" y="6356350"/>
            <a:ext cx="2452279" cy="326595"/>
          </a:xfrm>
        </p:spPr>
        <p:txBody>
          <a:bodyPr/>
          <a:lstStyle/>
          <a:p>
            <a:fld id="{BD3A688F-F0B1-4EC9-8234-F5931CE66FFC}" type="datetimeFigureOut">
              <a:rPr lang="zh-CN" altLang="en-US" smtClean="0"/>
            </a:fld>
            <a:endParaRPr lang="zh-CN" altLang="en-US"/>
          </a:p>
        </p:txBody>
      </p:sp>
      <p:sp>
        <p:nvSpPr>
          <p:cNvPr id="31" name="页脚占位符 30"/>
          <p:cNvSpPr>
            <a:spLocks noGrp="1"/>
          </p:cNvSpPr>
          <p:nvPr>
            <p:ph type="ftr" sz="quarter" idx="23"/>
          </p:nvPr>
        </p:nvSpPr>
        <p:spPr/>
        <p:txBody>
          <a:bodyPr/>
          <a:lstStyle/>
          <a:p>
            <a:endParaRPr lang="zh-CN" altLang="en-US"/>
          </a:p>
        </p:txBody>
      </p:sp>
      <p:sp>
        <p:nvSpPr>
          <p:cNvPr id="32" name="灯片编号占位符 31"/>
          <p:cNvSpPr>
            <a:spLocks noGrp="1"/>
          </p:cNvSpPr>
          <p:nvPr>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5" name="矩形 24"/>
          <p:cNvSpPr/>
          <p:nvPr userDrawn="1"/>
        </p:nvSpPr>
        <p:spPr>
          <a:xfrm rot="10800000" flipH="1" flipV="1">
            <a:off x="0" y="6676667"/>
            <a:ext cx="12192000" cy="1796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占位符 24"/>
          <p:cNvSpPr>
            <a:spLocks noGrp="1"/>
          </p:cNvSpPr>
          <p:nvPr userDrawn="1">
            <p:ph type="body" sz="quarter" idx="14" hasCustomPrompt="1"/>
          </p:nvPr>
        </p:nvSpPr>
        <p:spPr>
          <a:xfrm rot="10800000" flipH="1" flipV="1">
            <a:off x="1013306" y="393151"/>
            <a:ext cx="10502901" cy="508550"/>
          </a:xfrm>
        </p:spPr>
        <p:txBody>
          <a:bodyPr>
            <a:normAutofit/>
          </a:bodyPr>
          <a:lstStyle>
            <a:lvl1pPr marL="0" indent="0" algn="l">
              <a:buNone/>
              <a:defRPr sz="2800">
                <a:solidFill>
                  <a:schemeClr val="accent1"/>
                </a:solidFill>
                <a:latin typeface="+mj-ea"/>
                <a:ea typeface="+mj-ea"/>
              </a:defRPr>
            </a:lvl1pPr>
          </a:lstStyle>
          <a:p>
            <a:pPr lvl="0"/>
            <a:r>
              <a:rPr lang="zh-CN" altLang="en-US"/>
              <a:t>请在此输入标题</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298005" y="213548"/>
            <a:ext cx="721616" cy="852403"/>
          </a:xfrm>
          <a:prstGeom prst="rect">
            <a:avLst/>
          </a:prstGeom>
          <a:noFill/>
          <a:extLst>
            <a:ext uri="{909E8E84-426E-40DD-AFC4-6F175D3DCCD1}">
              <a14:hiddenFill xmlns:a14="http://schemas.microsoft.com/office/drawing/2010/main">
                <a:solidFill>
                  <a:srgbClr val="FFFFFF"/>
                </a:solidFill>
              </a14:hiddenFill>
            </a:ext>
          </a:extLst>
        </p:spPr>
      </p:pic>
      <p:sp>
        <p:nvSpPr>
          <p:cNvPr id="30" name="日期占位符 29"/>
          <p:cNvSpPr>
            <a:spLocks noGrp="1"/>
          </p:cNvSpPr>
          <p:nvPr userDrawn="1">
            <p:ph type="dt" sz="half" idx="22"/>
          </p:nvPr>
        </p:nvSpPr>
        <p:spPr>
          <a:xfrm>
            <a:off x="838200" y="6350073"/>
            <a:ext cx="2452279" cy="326595"/>
          </a:xfrm>
        </p:spPr>
        <p:txBody>
          <a:bodyPr/>
          <a:lstStyle/>
          <a:p>
            <a:fld id="{BD3A688F-F0B1-4EC9-8234-F5931CE66FFC}" type="datetimeFigureOut">
              <a:rPr lang="zh-CN" altLang="en-US" smtClean="0"/>
            </a:fld>
            <a:endParaRPr lang="zh-CN" altLang="en-US"/>
          </a:p>
        </p:txBody>
      </p:sp>
      <p:sp>
        <p:nvSpPr>
          <p:cNvPr id="31" name="页脚占位符 30"/>
          <p:cNvSpPr>
            <a:spLocks noGrp="1"/>
          </p:cNvSpPr>
          <p:nvPr userDrawn="1">
            <p:ph type="ftr" sz="quarter" idx="23"/>
          </p:nvPr>
        </p:nvSpPr>
        <p:spPr/>
        <p:txBody>
          <a:bodyPr/>
          <a:lstStyle/>
          <a:p>
            <a:endParaRPr lang="zh-CN" altLang="en-US"/>
          </a:p>
        </p:txBody>
      </p:sp>
      <p:sp>
        <p:nvSpPr>
          <p:cNvPr id="32" name="灯片编号占位符 31"/>
          <p:cNvSpPr>
            <a:spLocks noGrp="1"/>
          </p:cNvSpPr>
          <p:nvPr userDrawn="1">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A688F-F0B1-4EC9-8234-F5931CE66F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BBAE6-E18B-4D15-87AB-1C947D5A6C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3.xml"/><Relationship Id="rId2" Type="http://schemas.openxmlformats.org/officeDocument/2006/relationships/image" Target="../media/image10.png"/><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5.xml"/><Relationship Id="rId2" Type="http://schemas.openxmlformats.org/officeDocument/2006/relationships/image" Target="../media/image11.png"/><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7.xml"/><Relationship Id="rId2" Type="http://schemas.openxmlformats.org/officeDocument/2006/relationships/image" Target="../media/image12.png"/><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5.xml"/><Relationship Id="rId3" Type="http://schemas.openxmlformats.org/officeDocument/2006/relationships/image" Target="../media/image6.png"/><Relationship Id="rId2" Type="http://schemas.openxmlformats.org/officeDocument/2006/relationships/tags" Target="../tags/tag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xml"/><Relationship Id="rId2" Type="http://schemas.openxmlformats.org/officeDocument/2006/relationships/image" Target="../media/image7.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image" Target="../media/image9.png"/><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4"/>
          </p:nvPr>
        </p:nvSpPr>
        <p:spPr>
          <a:xfrm>
            <a:off x="2659380" y="1033145"/>
            <a:ext cx="6872605" cy="3352165"/>
          </a:xfrm>
        </p:spPr>
        <p:txBody>
          <a:bodyPr>
            <a:noAutofit/>
          </a:bodyPr>
          <a:lstStyle/>
          <a:p>
            <a:r>
              <a:rPr lang="zh-CN" altLang="en-US"/>
              <a:t>基于通道注意力和边缘融合的伪装目标分割方法</a:t>
            </a:r>
            <a:endParaRPr lang="zh-CN" altLang="en-US"/>
          </a:p>
          <a:p>
            <a:r>
              <a:rPr lang="zh-CN" altLang="en-US" sz="1600"/>
              <a:t>文献作者：詹春兰，王安志，王明辉</a:t>
            </a:r>
            <a:endParaRPr lang="zh-CN" altLang="en-US" sz="1600"/>
          </a:p>
          <a:p>
            <a:endParaRPr lang="zh-CN" altLang="en-US" sz="1600"/>
          </a:p>
        </p:txBody>
      </p:sp>
      <p:sp>
        <p:nvSpPr>
          <p:cNvPr id="7" name="文本框 6"/>
          <p:cNvSpPr txBox="1"/>
          <p:nvPr/>
        </p:nvSpPr>
        <p:spPr>
          <a:xfrm>
            <a:off x="1637030" y="5458460"/>
            <a:ext cx="4064000" cy="368300"/>
          </a:xfrm>
          <a:prstGeom prst="rect">
            <a:avLst/>
          </a:prstGeom>
          <a:noFill/>
        </p:spPr>
        <p:txBody>
          <a:bodyPr wrap="square" rtlCol="0">
            <a:spAutoFit/>
          </a:bodyPr>
          <a:p>
            <a:r>
              <a:rPr lang="zh-CN" altLang="en-US">
                <a:solidFill>
                  <a:schemeClr val="bg1"/>
                </a:solidFill>
              </a:rPr>
              <a:t>时间：</a:t>
            </a:r>
            <a:r>
              <a:rPr lang="en-US" altLang="zh-CN">
                <a:solidFill>
                  <a:schemeClr val="bg1"/>
                </a:solidFill>
              </a:rPr>
              <a:t>2023.11.10</a:t>
            </a:r>
            <a:endParaRPr lang="en-US" altLang="zh-CN">
              <a:solidFill>
                <a:schemeClr val="bg1"/>
              </a:solidFill>
            </a:endParaRPr>
          </a:p>
        </p:txBody>
      </p:sp>
      <p:sp>
        <p:nvSpPr>
          <p:cNvPr id="8" name="文本框 7"/>
          <p:cNvSpPr txBox="1"/>
          <p:nvPr/>
        </p:nvSpPr>
        <p:spPr>
          <a:xfrm>
            <a:off x="8315325" y="5458460"/>
            <a:ext cx="2825750" cy="368300"/>
          </a:xfrm>
          <a:prstGeom prst="rect">
            <a:avLst/>
          </a:prstGeom>
          <a:noFill/>
        </p:spPr>
        <p:txBody>
          <a:bodyPr wrap="square" rtlCol="0">
            <a:spAutoFit/>
          </a:bodyPr>
          <a:p>
            <a:r>
              <a:rPr lang="zh-CN" altLang="en-US">
                <a:solidFill>
                  <a:schemeClr val="bg1"/>
                </a:solidFill>
              </a:rPr>
              <a:t>汇报人：孙世宇</a:t>
            </a:r>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实验结果与分析</a:t>
            </a:r>
            <a:endParaRPr lang="zh-CN" altLang="en-US"/>
          </a:p>
        </p:txBody>
      </p:sp>
      <p:sp>
        <p:nvSpPr>
          <p:cNvPr id="6" name="文本框 5"/>
          <p:cNvSpPr txBox="1"/>
          <p:nvPr/>
        </p:nvSpPr>
        <p:spPr>
          <a:xfrm>
            <a:off x="5164455" y="5527040"/>
            <a:ext cx="1863090" cy="368300"/>
          </a:xfrm>
          <a:prstGeom prst="rect">
            <a:avLst/>
          </a:prstGeom>
          <a:noFill/>
        </p:spPr>
        <p:txBody>
          <a:bodyPr wrap="square" rtlCol="0">
            <a:spAutoFit/>
          </a:bodyPr>
          <a:p>
            <a:r>
              <a:rPr lang="zh-CN" altLang="en-US"/>
              <a:t>视觉比较结果</a:t>
            </a:r>
            <a:r>
              <a:rPr lang="zh-CN" altLang="en-US"/>
              <a:t>图</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240790" y="932180"/>
            <a:ext cx="10203180" cy="4594860"/>
          </a:xfrm>
          <a:prstGeom prst="rect">
            <a:avLst/>
          </a:prstGeom>
        </p:spPr>
      </p:pic>
      <p:sp>
        <p:nvSpPr>
          <p:cNvPr id="7" name="文本框 6"/>
          <p:cNvSpPr txBox="1"/>
          <p:nvPr>
            <p:custDataLst>
              <p:tags r:id="rId3"/>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实验结果</a:t>
            </a:r>
            <a:r>
              <a:rPr lang="zh-CN" altLang="en-US"/>
              <a:t>与分析</a:t>
            </a:r>
            <a:endParaRPr lang="zh-CN" altLang="en-US"/>
          </a:p>
          <a:p>
            <a:endParaRPr lang="zh-CN" altLang="en-US"/>
          </a:p>
        </p:txBody>
      </p:sp>
      <p:sp>
        <p:nvSpPr>
          <p:cNvPr id="6" name="文本框 5"/>
          <p:cNvSpPr txBox="1"/>
          <p:nvPr/>
        </p:nvSpPr>
        <p:spPr>
          <a:xfrm>
            <a:off x="1022985" y="1038225"/>
            <a:ext cx="10922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消融实验</a:t>
            </a:r>
            <a:endParaRPr lang="zh-CN" altLang="en-US" sz="2400" b="1">
              <a:latin typeface="宋体" panose="02010600030101010101" pitchFamily="2" charset="-122"/>
              <a:ea typeface="宋体" panose="02010600030101010101" pitchFamily="2" charset="-122"/>
            </a:endParaRPr>
          </a:p>
        </p:txBody>
      </p:sp>
      <p:sp>
        <p:nvSpPr>
          <p:cNvPr id="3" name="文本框 2"/>
          <p:cNvSpPr txBox="1"/>
          <p:nvPr/>
        </p:nvSpPr>
        <p:spPr>
          <a:xfrm>
            <a:off x="1022985" y="1498600"/>
            <a:ext cx="10551795" cy="39878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通过消融实验验证了本文方法中核心模块的有效性。</a:t>
            </a:r>
            <a:endParaRPr lang="en-US" altLang="zh-CN" sz="2000">
              <a:latin typeface="宋体" panose="02010600030101010101" pitchFamily="2" charset="-122"/>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502920" y="1897380"/>
            <a:ext cx="11186160" cy="2110740"/>
          </a:xfrm>
          <a:prstGeom prst="rect">
            <a:avLst/>
          </a:prstGeom>
        </p:spPr>
      </p:pic>
      <p:sp>
        <p:nvSpPr>
          <p:cNvPr id="5" name="文本框 4"/>
          <p:cNvSpPr txBox="1"/>
          <p:nvPr>
            <p:custDataLst>
              <p:tags r:id="rId3"/>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实验结果</a:t>
            </a:r>
            <a:r>
              <a:rPr lang="zh-CN" altLang="en-US"/>
              <a:t>与分析</a:t>
            </a:r>
            <a:endParaRPr lang="zh-CN" altLang="en-US"/>
          </a:p>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80110" y="982980"/>
            <a:ext cx="10431780" cy="4892040"/>
          </a:xfrm>
          <a:prstGeom prst="rect">
            <a:avLst/>
          </a:prstGeom>
        </p:spPr>
      </p:pic>
      <p:sp>
        <p:nvSpPr>
          <p:cNvPr id="9" name="文本框 8"/>
          <p:cNvSpPr txBox="1"/>
          <p:nvPr>
            <p:custDataLst>
              <p:tags r:id="rId3"/>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总结</a:t>
            </a:r>
            <a:endParaRPr lang="zh-CN" altLang="en-US"/>
          </a:p>
          <a:p>
            <a:endParaRPr lang="zh-CN" altLang="en-US"/>
          </a:p>
        </p:txBody>
      </p:sp>
      <p:sp>
        <p:nvSpPr>
          <p:cNvPr id="4" name="文本框 3"/>
          <p:cNvSpPr txBox="1"/>
          <p:nvPr/>
        </p:nvSpPr>
        <p:spPr>
          <a:xfrm>
            <a:off x="1013460" y="901700"/>
            <a:ext cx="10222230" cy="4949825"/>
          </a:xfrm>
          <a:prstGeom prst="rect">
            <a:avLst/>
          </a:prstGeom>
          <a:noFill/>
        </p:spPr>
        <p:txBody>
          <a:bodyPr wrap="square" rtlCol="0">
            <a:noAutofit/>
          </a:bodyPr>
          <a:p>
            <a:r>
              <a:rPr lang="zh-CN" altLang="en-US" sz="2400">
                <a:latin typeface="宋体" panose="02010600030101010101" pitchFamily="2" charset="-122"/>
                <a:ea typeface="宋体" panose="02010600030101010101" pitchFamily="2" charset="-122"/>
                <a:cs typeface="宋体" panose="02010600030101010101" pitchFamily="2" charset="-122"/>
              </a:rPr>
              <a:t>本文充分利用低级特征中的边缘信息和高级特征中的语义信息的互补性，以自顶向下方式逐层融合来分割出前/背景相似的场景图像中的伪装目标对象，并引入了通道注意力机制，提出了新的 COS 方法 CANet 实现快速、精准的伪装目标分割。其中 EFCBP 模块和 SE注意力模块分别对低级特征和高级特征进行提取和精炼，而 DSCA 模块用于实现跨级多尺度特征的逐级融合。在多个权威评价指标上的实验结果表明了所提出的方法能得到更准确的分割效果，验证了本文方法中所设计的网络框架和模块的有效性。</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1"/>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19985" y="2842895"/>
            <a:ext cx="9021445" cy="1014730"/>
          </a:xfrm>
          <a:prstGeom prst="rect">
            <a:avLst/>
          </a:prstGeom>
          <a:noFill/>
        </p:spPr>
        <p:txBody>
          <a:bodyPr wrap="square" rtlCol="0">
            <a:spAutoFit/>
          </a:bodyPr>
          <a:p>
            <a:r>
              <a:rPr lang="zh-CN" altLang="en-US" sz="6000">
                <a:latin typeface="宋体" panose="02010600030101010101" pitchFamily="2" charset="-122"/>
                <a:ea typeface="宋体" panose="02010600030101010101" pitchFamily="2" charset="-122"/>
              </a:rPr>
              <a:t>汇报结束，感谢聆听</a:t>
            </a:r>
            <a:endParaRPr lang="zh-CN" altLang="en-US" sz="600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研究</a:t>
            </a:r>
            <a:r>
              <a:rPr lang="zh-CN" altLang="en-US"/>
              <a:t>背景</a:t>
            </a:r>
            <a:endParaRPr lang="zh-CN" altLang="en-US"/>
          </a:p>
        </p:txBody>
      </p:sp>
      <p:sp>
        <p:nvSpPr>
          <p:cNvPr id="9" name="文本框 8"/>
          <p:cNvSpPr txBox="1"/>
          <p:nvPr/>
        </p:nvSpPr>
        <p:spPr>
          <a:xfrm>
            <a:off x="984885" y="1065530"/>
            <a:ext cx="10175875" cy="5100955"/>
          </a:xfrm>
          <a:prstGeom prst="rect">
            <a:avLst/>
          </a:prstGeom>
          <a:noFill/>
        </p:spPr>
        <p:txBody>
          <a:bodyPr wrap="square" rtlCol="0">
            <a:noAutofit/>
          </a:bodyPr>
          <a:p>
            <a:r>
              <a:rPr lang="zh-CN" altLang="en-US" sz="2400">
                <a:latin typeface="宋体" panose="02010600030101010101" pitchFamily="2" charset="-122"/>
                <a:ea typeface="宋体" panose="02010600030101010101" pitchFamily="2" charset="-122"/>
                <a:cs typeface="宋体" panose="02010600030101010101" pitchFamily="2" charset="-122"/>
              </a:rPr>
              <a:t>目前，国内外的专家学者在伪装目标分割任务中已经提出了一些优秀的方法。Sun等</a:t>
            </a:r>
            <a:r>
              <a:rPr lang="zh-CN" altLang="en-US" sz="2400">
                <a:latin typeface="宋体" panose="02010600030101010101" pitchFamily="2" charset="-122"/>
                <a:ea typeface="宋体" panose="02010600030101010101" pitchFamily="2" charset="-122"/>
                <a:cs typeface="宋体" panose="02010600030101010101" pitchFamily="2" charset="-122"/>
              </a:rPr>
              <a:t>人通过跨级融合模块聚合了高级特征并获取到丰富的全局上下文信息，但仅仅关注加入浅层特征会造成计算量增加的问题，而忽略了浅层特征中包含的边界信息。Mei等</a:t>
            </a:r>
            <a:r>
              <a:rPr lang="zh-CN" altLang="en-US" sz="2400">
                <a:latin typeface="宋体" panose="02010600030101010101" pitchFamily="2" charset="-122"/>
                <a:ea typeface="宋体" panose="02010600030101010101" pitchFamily="2" charset="-122"/>
                <a:cs typeface="宋体" panose="02010600030101010101" pitchFamily="2" charset="-122"/>
              </a:rPr>
              <a:t>人关注了低级特征并挖掘了更丰富的引导信息，但只处理了最后四层的信息，而边缘细节并没有从背景中完美地提取出来。受这些工作的启发，本文主张充分利用来自低级特征中的边缘信息和高级特征中的语义信息，用于捕捉更多具有鉴别性的特征信息，提高性能，并以自上而下的方式逐层进行跨级互补融合。</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本文</a:t>
            </a:r>
            <a:r>
              <a:rPr lang="zh-CN" altLang="en-US"/>
              <a:t>主要工作</a:t>
            </a:r>
            <a:endParaRPr lang="zh-CN" altLang="en-US"/>
          </a:p>
        </p:txBody>
      </p:sp>
      <p:sp>
        <p:nvSpPr>
          <p:cNvPr id="4" name="文本框 3"/>
          <p:cNvSpPr txBox="1"/>
          <p:nvPr/>
        </p:nvSpPr>
        <p:spPr>
          <a:xfrm>
            <a:off x="951865" y="979805"/>
            <a:ext cx="10513695" cy="378460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1）提出了一种新的基于通道注意力（Channel Attention，CA）和边缘融合的COS方法 CANet （Network based on Channel Attention and edge fusion），并设计了深度可分离通道注意力（Depthwise Separable Channel Attention，DSCA）模块提高跨级融合模块提取内部细节特征的性能，以自上而下的方式逐步进行跨级互补融合。</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2）设计了一个边缘特征融合（Edge Fusion with Conv-BN_x0002_PReLU，EFCBP模块用于挖掘低级特征中更多的边缘细节信息，同时引用了压缩和激励（Squeeze-and-Excitation，SE）注意力模块获取高级特征中丰富的内部细节信息。</a:t>
            </a:r>
            <a:endParaRPr lang="zh-CN" altLang="en-US" sz="2400">
              <a:latin typeface="宋体" panose="02010600030101010101" pitchFamily="2" charset="-122"/>
              <a:ea typeface="宋体" panose="02010600030101010101" pitchFamily="2" charset="-122"/>
            </a:endParaRPr>
          </a:p>
        </p:txBody>
      </p:sp>
      <p:sp>
        <p:nvSpPr>
          <p:cNvPr id="5" name="文本框 4"/>
          <p:cNvSpPr txBox="1"/>
          <p:nvPr>
            <p:custDataLst>
              <p:tags r:id="rId1"/>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网络模型</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091180" y="901700"/>
            <a:ext cx="5628640" cy="5267960"/>
          </a:xfrm>
          <a:prstGeom prst="rect">
            <a:avLst/>
          </a:prstGeom>
        </p:spPr>
      </p:pic>
      <p:sp>
        <p:nvSpPr>
          <p:cNvPr id="11" name="文本框 10"/>
          <p:cNvSpPr txBox="1"/>
          <p:nvPr/>
        </p:nvSpPr>
        <p:spPr>
          <a:xfrm>
            <a:off x="4970145" y="6112510"/>
            <a:ext cx="170243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整体网络模型</a:t>
            </a:r>
            <a:endParaRPr lang="zh-CN" altLang="en-US">
              <a:latin typeface="宋体" panose="02010600030101010101" pitchFamily="2" charset="-122"/>
              <a:ea typeface="宋体" panose="02010600030101010101" pitchFamily="2" charset="-122"/>
            </a:endParaRPr>
          </a:p>
        </p:txBody>
      </p:sp>
      <p:sp>
        <p:nvSpPr>
          <p:cNvPr id="14" name="文本框 13"/>
          <p:cNvSpPr txBox="1"/>
          <p:nvPr>
            <p:custDataLst>
              <p:tags r:id="rId3"/>
            </p:custDataLst>
          </p:nvPr>
        </p:nvSpPr>
        <p:spPr>
          <a:xfrm>
            <a:off x="843280" y="648081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b="1">
                <a:latin typeface="宋体" panose="02010600030101010101" pitchFamily="2" charset="-122"/>
                <a:ea typeface="宋体" panose="02010600030101010101" pitchFamily="2" charset="-122"/>
                <a:cs typeface="宋体" panose="02010600030101010101" pitchFamily="2" charset="-122"/>
              </a:rPr>
              <a:t>边缘特征</a:t>
            </a:r>
            <a:r>
              <a:rPr lang="zh-CN" altLang="en-US" b="1">
                <a:latin typeface="宋体" panose="02010600030101010101" pitchFamily="2" charset="-122"/>
                <a:ea typeface="宋体" panose="02010600030101010101" pitchFamily="2" charset="-122"/>
                <a:cs typeface="宋体" panose="02010600030101010101" pitchFamily="2" charset="-122"/>
              </a:rPr>
              <a:t>融合模块</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966470" y="1007745"/>
                <a:ext cx="10778490" cy="4486910"/>
              </a:xfrm>
              <a:prstGeom prst="rect">
                <a:avLst/>
              </a:prstGeom>
              <a:noFill/>
            </p:spPr>
            <p:txBody>
              <a:bodyPr wrap="square" rtlCol="0">
                <a:noAutofit/>
              </a:bodyPr>
              <a:p>
                <a:pPr indent="0" fontAlgn="auto">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f1 和 f2进行 CBP 的处理如</a:t>
                </a:r>
                <a:r>
                  <a:rPr lang="zh-CN" altLang="en-US" sz="2000">
                    <a:latin typeface="宋体" panose="02010600030101010101" pitchFamily="2" charset="-122"/>
                    <a:ea typeface="宋体" panose="02010600030101010101" pitchFamily="2" charset="-122"/>
                    <a:cs typeface="宋体" panose="02010600030101010101" pitchFamily="2" charset="-122"/>
                  </a:rPr>
                  <a:t>下</a:t>
                </a:r>
                <a:r>
                  <a:rPr lang="en-US" altLang="zh-CN" sz="2000">
                    <a:latin typeface="宋体" panose="02010600030101010101" pitchFamily="2" charset="-122"/>
                    <a:ea typeface="宋体" panose="02010600030101010101" pitchFamily="2" charset="-122"/>
                    <a:cs typeface="宋体" panose="02010600030101010101" pitchFamily="2" charset="-122"/>
                  </a:rPr>
                  <a:t>式：</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14:m>
                  <m:oMath xmlns:m="http://schemas.openxmlformats.org/officeDocument/2006/math">
                    <m:sSubSup>
                      <m:sSubSupPr>
                        <m:ctrlPr>
                          <a:rPr lang="en-US" altLang="zh-CN" sz="2000" i="1">
                            <a:latin typeface="Cambria Math" panose="02040503050406030204" charset="0"/>
                            <a:ea typeface="宋体" panose="02010600030101010101" pitchFamily="2" charset="-122"/>
                            <a:cs typeface="Cambria Math" panose="02040503050406030204" charset="0"/>
                          </a:rPr>
                        </m:ctrlPr>
                      </m:sSubSupPr>
                      <m:e>
                        <m:r>
                          <a:rPr lang="en-US" altLang="zh-CN" sz="2000" i="1">
                            <a:latin typeface="Cambria Math" panose="02040503050406030204" charset="0"/>
                            <a:ea typeface="宋体" panose="02010600030101010101" pitchFamily="2" charset="-122"/>
                            <a:cs typeface="Cambria Math" panose="02040503050406030204" charset="0"/>
                          </a:rPr>
                          <m:t>𝑓</m:t>
                        </m:r>
                      </m:e>
                      <m:sub>
                        <m:r>
                          <a:rPr lang="en-US" altLang="zh-CN" sz="2000" i="1">
                            <a:latin typeface="Cambria Math" panose="02040503050406030204" charset="0"/>
                            <a:ea typeface="宋体" panose="02010600030101010101" pitchFamily="2" charset="-122"/>
                            <a:cs typeface="Cambria Math" panose="02040503050406030204" charset="0"/>
                          </a:rPr>
                          <m:t>𝑖</m:t>
                        </m:r>
                      </m:sub>
                      <m:sup>
                        <m:r>
                          <a:rPr lang="en-US" altLang="zh-CN" sz="2000" i="1">
                            <a:latin typeface="Cambria Math" panose="02040503050406030204" charset="0"/>
                            <a:ea typeface="宋体" panose="02010600030101010101" pitchFamily="2" charset="-122"/>
                            <a:cs typeface="Cambria Math" panose="02040503050406030204" charset="0"/>
                          </a:rPr>
                          <m:t>’</m:t>
                        </m:r>
                      </m:sup>
                    </m:sSubSup>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𝑃𝑅𝑒𝐿𝑈</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𝐵𝑁</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𝐶𝑜𝑛𝑣</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𝑓</m:t>
                        </m:r>
                      </m:e>
                      <m:sub>
                        <m:r>
                          <a:rPr lang="en-US" altLang="zh-CN" sz="2000" i="1">
                            <a:latin typeface="Cambria Math" panose="02040503050406030204" charset="0"/>
                            <a:ea typeface="宋体" panose="02010600030101010101" pitchFamily="2" charset="-122"/>
                            <a:cs typeface="Cambria Math" panose="02040503050406030204" charset="0"/>
                          </a:rPr>
                          <m:t>𝑖</m:t>
                        </m:r>
                      </m:sub>
                    </m:sSub>
                    <m:r>
                      <a:rPr lang="en-US" altLang="zh-CN" sz="2000" i="1">
                        <a:latin typeface="Cambria Math" panose="02040503050406030204" charset="0"/>
                        <a:ea typeface="宋体" panose="02010600030101010101" pitchFamily="2" charset="-122"/>
                        <a:cs typeface="Cambria Math" panose="02040503050406030204" charset="0"/>
                      </a:rPr>
                      <m:t>))</m:t>
                    </m:r>
                  </m:oMath>
                </a14:m>
                <a:r>
                  <a:rPr lang="en-US" altLang="zh-CN" sz="2000">
                    <a:latin typeface="宋体" panose="02010600030101010101" pitchFamily="2" charset="-122"/>
                    <a:ea typeface="宋体" panose="02010600030101010101" pitchFamily="2" charset="-122"/>
                    <a:cs typeface="宋体" panose="02010600030101010101" pitchFamily="2" charset="-122"/>
                  </a:rPr>
                  <a:t>;i = 1,2</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 </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其中：Conv(</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a:latin typeface="宋体" panose="02010600030101010101" pitchFamily="2" charset="-122"/>
                    <a:ea typeface="宋体" panose="02010600030101010101" pitchFamily="2" charset="-122"/>
                    <a:cs typeface="宋体" panose="02010600030101010101" pitchFamily="2" charset="-122"/>
                  </a:rPr>
                  <a:t>)为卷积操作；BN(</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a:latin typeface="宋体" panose="02010600030101010101" pitchFamily="2" charset="-122"/>
                    <a:ea typeface="宋体" panose="02010600030101010101" pitchFamily="2" charset="-122"/>
                    <a:cs typeface="宋体" panose="02010600030101010101" pitchFamily="2" charset="-122"/>
                  </a:rPr>
                  <a:t>)为正则化操作；PReLU(</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a:latin typeface="宋体" panose="02010600030101010101" pitchFamily="2" charset="-122"/>
                    <a:ea typeface="宋体" panose="02010600030101010101" pitchFamily="2" charset="-122"/>
                    <a:cs typeface="宋体" panose="02010600030101010101" pitchFamily="2" charset="-122"/>
                  </a:rPr>
                  <a:t>)表示进行激活函数运算。</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14:m>
                  <m:oMath xmlns:m="http://schemas.openxmlformats.org/officeDocument/2006/math">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𝑊</m:t>
                        </m:r>
                      </m:e>
                      <m:sup>
                        <m:r>
                          <a:rPr lang="en-US" altLang="zh-CN" sz="2000" i="1">
                            <a:latin typeface="Cambria Math" panose="02040503050406030204" charset="0"/>
                            <a:ea typeface="宋体" panose="02010600030101010101" pitchFamily="2" charset="-122"/>
                            <a:cs typeface="Cambria Math" panose="02040503050406030204" charset="0"/>
                          </a:rPr>
                          <m:t>𝑠</m:t>
                        </m:r>
                      </m:sup>
                    </m:sSup>
                  </m:oMath>
                </a14:m>
                <a:r>
                  <a:rPr lang="en-US" altLang="zh-CN" sz="2000">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𝑅𝑒𝐿𝑈</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𝐶𝑜𝑛𝑣</m:t>
                    </m:r>
                    <m:r>
                      <a:rPr lang="en-US" altLang="zh-CN" sz="2000" i="1">
                        <a:latin typeface="Cambria Math" panose="02040503050406030204" charset="0"/>
                        <a:ea typeface="宋体" panose="02010600030101010101" pitchFamily="2" charset="-122"/>
                        <a:cs typeface="Cambria Math" panose="02040503050406030204" charset="0"/>
                      </a:rPr>
                      <m:t>(</m:t>
                    </m:r>
                    <m:sSubSup>
                      <m:sSubSupPr>
                        <m:ctrlPr>
                          <a:rPr lang="en-US" altLang="zh-CN" sz="2000" i="1">
                            <a:latin typeface="Cambria Math" panose="02040503050406030204" charset="0"/>
                            <a:ea typeface="宋体" panose="02010600030101010101" pitchFamily="2" charset="-122"/>
                            <a:cs typeface="Cambria Math" panose="02040503050406030204" charset="0"/>
                          </a:rPr>
                        </m:ctrlPr>
                      </m:sSubSupPr>
                      <m:e>
                        <m:r>
                          <a:rPr lang="en-US" altLang="zh-CN" sz="2000" i="1">
                            <a:latin typeface="Cambria Math" panose="02040503050406030204" charset="0"/>
                            <a:ea typeface="宋体" panose="02010600030101010101" pitchFamily="2" charset="-122"/>
                            <a:cs typeface="Cambria Math" panose="02040503050406030204" charset="0"/>
                          </a:rPr>
                          <m:t>𝑓</m:t>
                        </m:r>
                      </m:e>
                      <m:sub>
                        <m:r>
                          <a:rPr lang="en-US" altLang="zh-CN" sz="2000" i="1">
                            <a:latin typeface="Cambria Math" panose="02040503050406030204" charset="0"/>
                            <a:ea typeface="宋体" panose="02010600030101010101" pitchFamily="2" charset="-122"/>
                            <a:cs typeface="Cambria Math" panose="02040503050406030204" charset="0"/>
                          </a:rPr>
                          <m:t>1</m:t>
                        </m:r>
                      </m:sub>
                      <m:sup>
                        <m:r>
                          <a:rPr lang="en-US" altLang="zh-CN" sz="2000" i="1">
                            <a:latin typeface="Cambria Math" panose="02040503050406030204" charset="0"/>
                            <a:ea typeface="宋体" panose="02010600030101010101" pitchFamily="2" charset="-122"/>
                            <a:cs typeface="Cambria Math" panose="02040503050406030204" charset="0"/>
                          </a:rPr>
                          <m:t>’</m:t>
                        </m:r>
                      </m:sup>
                    </m:sSubSup>
                    <m:r>
                      <a:rPr lang="en-US" altLang="zh-CN" sz="2000" i="1">
                        <a:latin typeface="Cambria Math" panose="02040503050406030204" charset="0"/>
                        <a:ea typeface="宋体" panose="02010600030101010101" pitchFamily="2" charset="-122"/>
                        <a:cs typeface="Cambria Math" panose="02040503050406030204" charset="0"/>
                      </a:rPr>
                      <m:t>))</m:t>
                    </m:r>
                  </m:oMath>
                </a14:m>
                <a:r>
                  <a:rPr lang="en-US" altLang="zh-CN" sz="200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𝑅𝑒𝐿𝑈</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𝐶𝑜𝑛𝑣</m:t>
                    </m:r>
                    <m:r>
                      <a:rPr lang="en-US" altLang="zh-CN" sz="2000" i="1">
                        <a:latin typeface="Cambria Math" panose="02040503050406030204" charset="0"/>
                        <a:ea typeface="宋体" panose="02010600030101010101" pitchFamily="2" charset="-122"/>
                        <a:cs typeface="Cambria Math" panose="02040503050406030204" charset="0"/>
                      </a:rPr>
                      <m:t>(</m:t>
                    </m:r>
                    <m:sSubSup>
                      <m:sSubSupPr>
                        <m:ctrlPr>
                          <a:rPr lang="en-US" altLang="zh-CN" sz="2000" i="1">
                            <a:latin typeface="Cambria Math" panose="02040503050406030204" charset="0"/>
                            <a:ea typeface="宋体" panose="02010600030101010101" pitchFamily="2" charset="-122"/>
                            <a:cs typeface="Cambria Math" panose="02040503050406030204" charset="0"/>
                          </a:rPr>
                        </m:ctrlPr>
                      </m:sSubSupPr>
                      <m:e>
                        <m:r>
                          <a:rPr lang="en-US" altLang="zh-CN" sz="2000" i="1">
                            <a:latin typeface="Cambria Math" panose="02040503050406030204" charset="0"/>
                            <a:ea typeface="宋体" panose="02010600030101010101" pitchFamily="2" charset="-122"/>
                            <a:cs typeface="Cambria Math" panose="02040503050406030204" charset="0"/>
                          </a:rPr>
                          <m:t>𝑓</m:t>
                        </m:r>
                      </m:e>
                      <m:sub>
                        <m:r>
                          <a:rPr lang="en-US" altLang="zh-CN" sz="2000" i="1">
                            <a:latin typeface="Cambria Math" panose="02040503050406030204" charset="0"/>
                            <a:ea typeface="宋体" panose="02010600030101010101" pitchFamily="2" charset="-122"/>
                            <a:cs typeface="Cambria Math" panose="02040503050406030204" charset="0"/>
                          </a:rPr>
                          <m:t>2</m:t>
                        </m:r>
                      </m:sub>
                      <m:sup>
                        <m:r>
                          <a:rPr lang="en-US" altLang="zh-CN" sz="2000" i="1">
                            <a:latin typeface="Cambria Math" panose="02040503050406030204" charset="0"/>
                            <a:ea typeface="宋体" panose="02010600030101010101" pitchFamily="2" charset="-122"/>
                            <a:cs typeface="Cambria Math" panose="02040503050406030204" charset="0"/>
                          </a:rPr>
                          <m:t>’</m:t>
                        </m:r>
                      </m:sup>
                    </m:sSubSup>
                    <m:r>
                      <a:rPr lang="en-US" altLang="zh-CN" sz="2000" i="1">
                        <a:latin typeface="Cambria Math" panose="02040503050406030204" charset="0"/>
                        <a:ea typeface="宋体" panose="02010600030101010101" pitchFamily="2" charset="-122"/>
                        <a:cs typeface="Cambria Math" panose="02040503050406030204" charset="0"/>
                      </a:rPr>
                      <m:t>))</m:t>
                    </m:r>
                  </m:oMath>
                </a14:m>
                <a:br>
                  <a:rPr lang="en-US" altLang="zh-CN" sz="2000" i="1">
                    <a:latin typeface="Cambria Math" panose="02040503050406030204" charset="0"/>
                    <a:ea typeface="宋体" panose="02010600030101010101" pitchFamily="2" charset="-122"/>
                    <a:cs typeface="Cambria Math" panose="02040503050406030204" charset="0"/>
                  </a:rPr>
                </a:br>
                <a14:m>
                  <m:oMathPara xmlns:m="http://schemas.openxmlformats.org/officeDocument/2006/math">
                    <m:oMathParaPr>
                      <m:jc m:val="left"/>
                    </m:oMathParaPr>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𝑓</m:t>
                          </m:r>
                        </m:e>
                        <m:sub>
                          <m:r>
                            <a:rPr lang="en-US" altLang="zh-CN" sz="2000" i="1">
                              <a:latin typeface="Cambria Math" panose="02040503050406030204" charset="0"/>
                              <a:ea typeface="宋体" panose="02010600030101010101" pitchFamily="2" charset="-122"/>
                              <a:cs typeface="Cambria Math" panose="02040503050406030204" charset="0"/>
                            </a:rPr>
                            <m:t>𝑒</m:t>
                          </m:r>
                          <m:r>
                            <a:rPr lang="en-US" altLang="zh-CN" sz="2000" i="1">
                              <a:latin typeface="Cambria Math" panose="02040503050406030204" charset="0"/>
                              <a:ea typeface="宋体" panose="02010600030101010101" pitchFamily="2" charset="-122"/>
                              <a:cs typeface="Cambria Math" panose="02040503050406030204" charset="0"/>
                            </a:rPr>
                            <m:t>_</m:t>
                          </m:r>
                          <m:r>
                            <a:rPr lang="en-US" altLang="zh-CN" sz="2000" i="1">
                              <a:latin typeface="Cambria Math" panose="02040503050406030204" charset="0"/>
                              <a:ea typeface="宋体" panose="02010600030101010101" pitchFamily="2" charset="-122"/>
                              <a:cs typeface="Cambria Math" panose="02040503050406030204" charset="0"/>
                            </a:rPr>
                            <m:t>𝑔</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𝐹</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𝐹</m:t>
                      </m:r>
                      <m:r>
                        <a:rPr lang="en-US" altLang="zh-CN" sz="2000" i="1">
                          <a:latin typeface="Cambria Math" panose="02040503050406030204" charset="0"/>
                          <a:ea typeface="宋体" panose="02010600030101010101" pitchFamily="2" charset="-122"/>
                          <a:cs typeface="Cambria Math" panose="02040503050406030204" charset="0"/>
                        </a:rPr>
                        <m:t>(</m:t>
                      </m:r>
                      <m:sSubSup>
                        <m:sSubSupPr>
                          <m:ctrlPr>
                            <a:rPr lang="en-US" altLang="zh-CN" sz="2000" i="1">
                              <a:latin typeface="Cambria Math" panose="02040503050406030204" charset="0"/>
                              <a:ea typeface="宋体" panose="02010600030101010101" pitchFamily="2" charset="-122"/>
                              <a:cs typeface="Cambria Math" panose="02040503050406030204" charset="0"/>
                            </a:rPr>
                          </m:ctrlPr>
                        </m:sSubSupPr>
                        <m:e>
                          <m:r>
                            <a:rPr lang="en-US" altLang="zh-CN" sz="2000" i="1">
                              <a:latin typeface="Cambria Math" panose="02040503050406030204" charset="0"/>
                              <a:ea typeface="宋体" panose="02010600030101010101" pitchFamily="2" charset="-122"/>
                              <a:cs typeface="Cambria Math" panose="02040503050406030204" charset="0"/>
                            </a:rPr>
                            <m:t>𝑓</m:t>
                          </m:r>
                        </m:e>
                        <m:sub>
                          <m:r>
                            <a:rPr lang="en-US" altLang="zh-CN" sz="2000" i="1">
                              <a:latin typeface="Cambria Math" panose="02040503050406030204" charset="0"/>
                              <a:ea typeface="宋体" panose="02010600030101010101" pitchFamily="2" charset="-122"/>
                              <a:cs typeface="Cambria Math" panose="02040503050406030204" charset="0"/>
                            </a:rPr>
                            <m:t>1</m:t>
                          </m:r>
                        </m:sub>
                        <m:sup>
                          <m:r>
                            <a:rPr lang="en-US" altLang="zh-CN" sz="2000" i="1">
                              <a:latin typeface="Cambria Math" panose="02040503050406030204" charset="0"/>
                              <a:ea typeface="宋体" panose="02010600030101010101" pitchFamily="2" charset="-122"/>
                              <a:cs typeface="Cambria Math" panose="02040503050406030204" charset="0"/>
                            </a:rPr>
                            <m:t>’</m:t>
                          </m:r>
                        </m:sup>
                      </m:sSubSup>
                      <m:r>
                        <a:rPr lang="en-US" altLang="zh-CN" sz="2000" i="1">
                          <a:latin typeface="Cambria Math" panose="02040503050406030204" charset="0"/>
                          <a:ea typeface="宋体" panose="02010600030101010101" pitchFamily="2" charset="-122"/>
                          <a:cs typeface="Cambria Math" panose="02040503050406030204" charset="0"/>
                        </a:rPr>
                        <m:t>⨁</m:t>
                      </m:r>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𝑊</m:t>
                          </m:r>
                        </m:e>
                        <m:sup>
                          <m:r>
                            <a:rPr lang="en-US" altLang="zh-CN" sz="2000" i="1">
                              <a:latin typeface="Cambria Math" panose="02040503050406030204" charset="0"/>
                              <a:ea typeface="宋体" panose="02010600030101010101" pitchFamily="2" charset="-122"/>
                              <a:cs typeface="Cambria Math" panose="02040503050406030204" charset="0"/>
                            </a:rPr>
                            <m:t>𝑆</m:t>
                          </m:r>
                        </m:sup>
                      </m:sSup>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𝐹</m:t>
                      </m:r>
                      <m:r>
                        <a:rPr lang="en-US" altLang="zh-CN" sz="2000" i="1">
                          <a:latin typeface="Cambria Math" panose="02040503050406030204" charset="0"/>
                          <a:ea typeface="宋体" panose="02010600030101010101" pitchFamily="2" charset="-122"/>
                          <a:cs typeface="Cambria Math" panose="02040503050406030204" charset="0"/>
                        </a:rPr>
                        <m:t>(</m:t>
                      </m:r>
                      <m:sSubSup>
                        <m:sSubSupPr>
                          <m:ctrlPr>
                            <a:rPr lang="en-US" altLang="zh-CN" sz="2000" i="1">
                              <a:latin typeface="Cambria Math" panose="02040503050406030204" charset="0"/>
                              <a:ea typeface="宋体" panose="02010600030101010101" pitchFamily="2" charset="-122"/>
                              <a:cs typeface="Cambria Math" panose="02040503050406030204" charset="0"/>
                            </a:rPr>
                          </m:ctrlPr>
                        </m:sSubSupPr>
                        <m:e>
                          <m:r>
                            <a:rPr lang="en-US" altLang="zh-CN" sz="2000" i="1">
                              <a:latin typeface="Cambria Math" panose="02040503050406030204" charset="0"/>
                              <a:ea typeface="宋体" panose="02010600030101010101" pitchFamily="2" charset="-122"/>
                              <a:cs typeface="Cambria Math" panose="02040503050406030204" charset="0"/>
                            </a:rPr>
                            <m:t>𝑓</m:t>
                          </m:r>
                        </m:e>
                        <m:sub>
                          <m:r>
                            <a:rPr lang="en-US" altLang="zh-CN" sz="2000" i="1">
                              <a:latin typeface="Cambria Math" panose="02040503050406030204" charset="0"/>
                              <a:ea typeface="宋体" panose="02010600030101010101" pitchFamily="2" charset="-122"/>
                              <a:cs typeface="Cambria Math" panose="02040503050406030204" charset="0"/>
                            </a:rPr>
                            <m:t>2</m:t>
                          </m:r>
                        </m:sub>
                        <m:sup>
                          <m:r>
                            <a:rPr lang="en-US" altLang="zh-CN" sz="2000" i="1">
                              <a:latin typeface="Cambria Math" panose="02040503050406030204" charset="0"/>
                              <a:ea typeface="宋体" panose="02010600030101010101" pitchFamily="2" charset="-122"/>
                              <a:cs typeface="Cambria Math" panose="02040503050406030204" charset="0"/>
                            </a:rPr>
                            <m:t>’</m:t>
                          </m:r>
                        </m:sup>
                      </m:sSubSup>
                      <m:r>
                        <a:rPr lang="en-US" altLang="zh-CN" sz="2000" i="1">
                          <a:latin typeface="Cambria Math" panose="02040503050406030204" charset="0"/>
                          <a:ea typeface="宋体" panose="02010600030101010101" pitchFamily="2" charset="-122"/>
                          <a:cs typeface="Cambria Math" panose="02040503050406030204" charset="0"/>
                        </a:rPr>
                        <m:t>⨁</m:t>
                      </m:r>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𝑊</m:t>
                          </m:r>
                        </m:e>
                        <m:sup>
                          <m:r>
                            <a:rPr lang="en-US" altLang="zh-CN" sz="2000" i="1">
                              <a:latin typeface="Cambria Math" panose="02040503050406030204" charset="0"/>
                              <a:ea typeface="宋体" panose="02010600030101010101" pitchFamily="2" charset="-122"/>
                              <a:cs typeface="Cambria Math" panose="02040503050406030204" charset="0"/>
                            </a:rPr>
                            <m:t>𝑠</m:t>
                          </m:r>
                        </m:sup>
                      </m:sSup>
                      <m:r>
                        <a:rPr lang="en-US" altLang="zh-CN" sz="2000" i="1">
                          <a:latin typeface="Cambria Math" panose="02040503050406030204" charset="0"/>
                          <a:ea typeface="宋体" panose="02010600030101010101" pitchFamily="2" charset="-122"/>
                          <a:cs typeface="Cambria Math" panose="02040503050406030204" charset="0"/>
                        </a:rPr>
                        <m:t>))</m:t>
                      </m:r>
                    </m:oMath>
                  </m:oMathPara>
                </a14:m>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966470" y="1007745"/>
                <a:ext cx="10778490" cy="4486910"/>
              </a:xfrm>
              <a:prstGeom prst="rect">
                <a:avLst/>
              </a:prstGeom>
              <a:blipFill rotWithShape="1">
                <a:blip r:embed="rId1"/>
                <a:stretch>
                  <a:fillRect/>
                </a:stretch>
              </a:blipFill>
            </p:spPr>
            <p:txBody>
              <a:bodyPr/>
              <a:lstStyle/>
              <a:p>
                <a:r>
                  <a:rPr lang="zh-CN" altLang="en-US">
                    <a:noFill/>
                  </a:rPr>
                  <a:t> </a:t>
                </a:r>
              </a:p>
            </p:txBody>
          </p:sp>
        </mc:Fallback>
      </mc:AlternateContent>
      <p:pic>
        <p:nvPicPr>
          <p:cNvPr id="5" name="图片 4"/>
          <p:cNvPicPr>
            <a:picLocks noChangeAspect="1"/>
          </p:cNvPicPr>
          <p:nvPr>
            <p:custDataLst>
              <p:tags r:id="rId2"/>
            </p:custDataLst>
          </p:nvPr>
        </p:nvPicPr>
        <p:blipFill>
          <a:blip r:embed="rId3"/>
          <a:stretch>
            <a:fillRect/>
          </a:stretch>
        </p:blipFill>
        <p:spPr>
          <a:xfrm>
            <a:off x="966470" y="3592195"/>
            <a:ext cx="4747260" cy="2072640"/>
          </a:xfrm>
          <a:prstGeom prst="rect">
            <a:avLst/>
          </a:prstGeom>
        </p:spPr>
      </p:pic>
      <p:sp>
        <p:nvSpPr>
          <p:cNvPr id="7" name="文本框 6"/>
          <p:cNvSpPr txBox="1"/>
          <p:nvPr/>
        </p:nvSpPr>
        <p:spPr>
          <a:xfrm>
            <a:off x="2327910" y="5694045"/>
            <a:ext cx="2184400" cy="368300"/>
          </a:xfrm>
          <a:prstGeom prst="rect">
            <a:avLst/>
          </a:prstGeom>
          <a:noFill/>
        </p:spPr>
        <p:txBody>
          <a:bodyPr wrap="square" rtlCol="0">
            <a:spAutoFit/>
          </a:bodyPr>
          <a:p>
            <a:r>
              <a:rPr lang="zh-CN" altLang="en-US"/>
              <a:t>边缘特征</a:t>
            </a:r>
            <a:r>
              <a:rPr lang="zh-CN" altLang="en-US"/>
              <a:t>融合模块</a:t>
            </a:r>
            <a:endParaRPr lang="zh-CN" altLang="en-US"/>
          </a:p>
        </p:txBody>
      </p:sp>
      <p:sp>
        <p:nvSpPr>
          <p:cNvPr id="8" name="文本框 7"/>
          <p:cNvSpPr txBox="1"/>
          <p:nvPr>
            <p:custDataLst>
              <p:tags r:id="rId4"/>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深度可分离通道注意力</a:t>
            </a:r>
            <a:r>
              <a:rPr lang="zh-CN" altLang="en-US"/>
              <a:t>模块</a:t>
            </a:r>
            <a:endParaRPr lang="zh-CN" altLang="en-US"/>
          </a:p>
        </p:txBody>
      </p:sp>
      <p:sp>
        <p:nvSpPr>
          <p:cNvPr id="6" name="文本框 5"/>
          <p:cNvSpPr txBox="1"/>
          <p:nvPr/>
        </p:nvSpPr>
        <p:spPr>
          <a:xfrm>
            <a:off x="1013460" y="901700"/>
            <a:ext cx="5083175" cy="4486910"/>
          </a:xfrm>
          <a:prstGeom prst="rect">
            <a:avLst/>
          </a:prstGeom>
          <a:noFill/>
        </p:spPr>
        <p:txBody>
          <a:bodyPr wrap="square" rtlCol="0">
            <a:noAutofit/>
          </a:bodyPr>
          <a:p>
            <a:r>
              <a:rPr lang="en-US" altLang="zh-CN" sz="2000">
                <a:latin typeface="宋体" panose="02010600030101010101" pitchFamily="2" charset="-122"/>
                <a:ea typeface="宋体" panose="02010600030101010101" pitchFamily="2" charset="-122"/>
                <a:cs typeface="宋体" panose="02010600030101010101" pitchFamily="2" charset="-122"/>
              </a:rPr>
              <a:t>众所周知，低级特征分辨率更高，且包含丰富的位置、细节信息，但是由于经过处理的卷积较少，使得语义性较低、且噪声更多。而高级特征具有更强的语义信息，但是分辨率较低，对细节的感知能力较差。</a:t>
            </a:r>
            <a:r>
              <a:rPr lang="zh-CN" altLang="en-US" sz="2000">
                <a:latin typeface="宋体" panose="02010600030101010101" pitchFamily="2" charset="-122"/>
                <a:ea typeface="宋体" panose="02010600030101010101" pitchFamily="2" charset="-122"/>
                <a:cs typeface="宋体" panose="02010600030101010101" pitchFamily="2" charset="-122"/>
              </a:rPr>
              <a:t>所以，</a:t>
            </a:r>
            <a:r>
              <a:rPr lang="en-US" altLang="zh-CN" sz="2000">
                <a:latin typeface="宋体" panose="02010600030101010101" pitchFamily="2" charset="-122"/>
                <a:ea typeface="宋体" panose="02010600030101010101" pitchFamily="2" charset="-122"/>
                <a:cs typeface="宋体" panose="02010600030101010101" pitchFamily="2" charset="-122"/>
              </a:rPr>
              <a:t>在融合跨级特征过程中，由于尺度变化的问题，往往会导致关键信息缺失的情况。为了缓解这一问题，</a:t>
            </a:r>
            <a:r>
              <a:rPr lang="zh-CN" altLang="en-US" sz="2000">
                <a:latin typeface="宋体" panose="02010600030101010101" pitchFamily="2" charset="-122"/>
                <a:ea typeface="宋体" panose="02010600030101010101" pitchFamily="2" charset="-122"/>
                <a:cs typeface="宋体" panose="02010600030101010101" pitchFamily="2" charset="-122"/>
              </a:rPr>
              <a:t>这篇文章</a:t>
            </a:r>
            <a:r>
              <a:rPr lang="en-US" altLang="zh-CN" sz="2000">
                <a:latin typeface="宋体" panose="02010600030101010101" pitchFamily="2" charset="-122"/>
                <a:ea typeface="宋体" panose="02010600030101010101" pitchFamily="2" charset="-122"/>
                <a:cs typeface="宋体" panose="02010600030101010101" pitchFamily="2" charset="-122"/>
              </a:rPr>
              <a:t>提出了DSCA模块用于进行跨级特征融合时，有效融合多尺度特征，以缓解由于多尺度变化而带来的不良影响，并降低参数数量和运算成本。</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custDataLst>
              <p:tags r:id="rId1"/>
            </p:custDataLst>
          </p:nvPr>
        </p:nvPicPr>
        <p:blipFill>
          <a:blip r:embed="rId2"/>
          <a:stretch>
            <a:fillRect/>
          </a:stretch>
        </p:blipFill>
        <p:spPr>
          <a:xfrm>
            <a:off x="6951980" y="901700"/>
            <a:ext cx="4564380" cy="4983480"/>
          </a:xfrm>
          <a:prstGeom prst="rect">
            <a:avLst/>
          </a:prstGeom>
        </p:spPr>
      </p:pic>
      <p:sp>
        <p:nvSpPr>
          <p:cNvPr id="8" name="文本框 7"/>
          <p:cNvSpPr txBox="1"/>
          <p:nvPr>
            <p:custDataLst>
              <p:tags r:id="rId3"/>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损失函数</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069975" y="901700"/>
                <a:ext cx="10570845" cy="4855210"/>
              </a:xfrm>
              <a:prstGeom prst="rect">
                <a:avLst/>
              </a:prstGeom>
              <a:noFill/>
            </p:spPr>
            <p:txBody>
              <a:bodyPr wrap="square" rtlCol="0">
                <a:noAutofit/>
              </a:bodyPr>
              <a:p>
                <a:r>
                  <a:rPr lang="en-US" altLang="zh-CN" sz="2400">
                    <a:latin typeface="宋体" panose="02010600030101010101" pitchFamily="2" charset="-122"/>
                    <a:ea typeface="宋体" panose="02010600030101010101" pitchFamily="2" charset="-122"/>
                    <a:cs typeface="宋体" panose="02010600030101010101" pitchFamily="2" charset="-122"/>
                  </a:rPr>
                  <a:t>本文使用了加权二值叉交叉熵损失 </a:t>
                </a:r>
                <a14:m>
                  <m:oMath xmlns:m="http://schemas.openxmlformats.org/officeDocument/2006/math">
                    <m:sSubSup>
                      <m:sSubSupPr>
                        <m:ctrlPr>
                          <a:rPr lang="en-US" altLang="zh-CN" sz="2400" i="1">
                            <a:latin typeface="Cambria Math" panose="02040503050406030204" charset="0"/>
                            <a:ea typeface="宋体" panose="02010600030101010101" pitchFamily="2" charset="-122"/>
                            <a:cs typeface="Cambria Math" panose="02040503050406030204" charset="0"/>
                          </a:rPr>
                        </m:ctrlPr>
                      </m:sSubSupPr>
                      <m:e>
                        <m:r>
                          <a:rPr lang="en-US" altLang="zh-CN" sz="2400" i="1">
                            <a:latin typeface="Cambria Math" panose="02040503050406030204" charset="0"/>
                            <a:ea typeface="宋体" panose="02010600030101010101" pitchFamily="2" charset="-122"/>
                            <a:cs typeface="Cambria Math" panose="02040503050406030204" charset="0"/>
                          </a:rPr>
                          <m:t>𝐿</m:t>
                        </m:r>
                      </m:e>
                      <m:sub>
                        <m:r>
                          <a:rPr lang="en-US" altLang="zh-CN" sz="2400" i="1">
                            <a:latin typeface="Cambria Math" panose="02040503050406030204" charset="0"/>
                            <a:ea typeface="宋体" panose="02010600030101010101" pitchFamily="2" charset="-122"/>
                            <a:cs typeface="Cambria Math" panose="02040503050406030204" charset="0"/>
                          </a:rPr>
                          <m:t>𝐵𝐶𝐸</m:t>
                        </m:r>
                      </m:sub>
                      <m:sup>
                        <m:r>
                          <a:rPr lang="en-US" altLang="zh-CN" sz="2400" i="1">
                            <a:latin typeface="Cambria Math" panose="02040503050406030204" charset="0"/>
                            <a:ea typeface="宋体" panose="02010600030101010101" pitchFamily="2" charset="-122"/>
                            <a:cs typeface="Cambria Math" panose="02040503050406030204" charset="0"/>
                          </a:rPr>
                          <m:t>𝜔</m:t>
                        </m:r>
                      </m:sup>
                    </m:sSubSup>
                  </m:oMath>
                </a14:m>
                <a:r>
                  <a:rPr lang="en-US" altLang="zh-CN" sz="2400">
                    <a:latin typeface="宋体" panose="02010600030101010101" pitchFamily="2" charset="-122"/>
                    <a:ea typeface="宋体" panose="02010600030101010101" pitchFamily="2" charset="-122"/>
                    <a:cs typeface="宋体" panose="02010600030101010101" pitchFamily="2" charset="-122"/>
                  </a:rPr>
                  <a:t>和加权 IoU 损失</a:t>
                </a:r>
                <a14:m>
                  <m:oMath xmlns:m="http://schemas.openxmlformats.org/officeDocument/2006/math">
                    <m:sSubSup>
                      <m:sSubSupPr>
                        <m:ctrlPr>
                          <a:rPr lang="en-US" altLang="zh-CN" sz="2400" i="1">
                            <a:latin typeface="Cambria Math" panose="02040503050406030204" charset="0"/>
                            <a:ea typeface="宋体" panose="02010600030101010101" pitchFamily="2" charset="-122"/>
                            <a:cs typeface="Cambria Math" panose="02040503050406030204" charset="0"/>
                          </a:rPr>
                        </m:ctrlPr>
                      </m:sSubSupPr>
                      <m:e>
                        <m:r>
                          <a:rPr lang="en-US" altLang="zh-CN" sz="2400" i="1">
                            <a:latin typeface="Cambria Math" panose="02040503050406030204" charset="0"/>
                            <a:ea typeface="宋体" panose="02010600030101010101" pitchFamily="2" charset="-122"/>
                            <a:cs typeface="Cambria Math" panose="02040503050406030204" charset="0"/>
                          </a:rPr>
                          <m:t>𝐿</m:t>
                        </m:r>
                      </m:e>
                      <m:sub>
                        <m:r>
                          <a:rPr lang="en-US" altLang="zh-CN" sz="2400" i="1">
                            <a:latin typeface="Cambria Math" panose="02040503050406030204" charset="0"/>
                            <a:ea typeface="宋体" panose="02010600030101010101" pitchFamily="2" charset="-122"/>
                            <a:cs typeface="Cambria Math" panose="02040503050406030204" charset="0"/>
                          </a:rPr>
                          <m:t>𝐼𝑜𝑈</m:t>
                        </m:r>
                      </m:sub>
                      <m:sup>
                        <m:r>
                          <a:rPr lang="en-US" altLang="zh-CN" sz="2400" i="1">
                            <a:latin typeface="Cambria Math" panose="02040503050406030204" charset="0"/>
                            <a:ea typeface="宋体" panose="02010600030101010101" pitchFamily="2" charset="-122"/>
                            <a:cs typeface="Cambria Math" panose="02040503050406030204" charset="0"/>
                          </a:rPr>
                          <m:t>𝜔</m:t>
                        </m:r>
                      </m:sup>
                    </m:sSubSup>
                  </m:oMath>
                </a14:m>
                <a:r>
                  <a:rPr lang="en-US" altLang="zh-CN" sz="2400">
                    <a:latin typeface="宋体" panose="02010600030101010101" pitchFamily="2" charset="-122"/>
                    <a:ea typeface="宋体" panose="02010600030101010101" pitchFamily="2" charset="-122"/>
                    <a:cs typeface="宋体" panose="02010600030101010101" pitchFamily="2" charset="-122"/>
                  </a:rPr>
                  <a:t> 对 CANet进行监督。低级特征的引入，使更多的干扰信息也随之而来，为此，本文希望通过</a:t>
                </a:r>
                <a14:m>
                  <m:oMath xmlns:m="http://schemas.openxmlformats.org/officeDocument/2006/math">
                    <m:sSubSup>
                      <m:sSubSupPr>
                        <m:ctrlPr>
                          <a:rPr lang="en-US" altLang="zh-CN" sz="2400" i="1">
                            <a:latin typeface="Cambria Math" panose="02040503050406030204" charset="0"/>
                            <a:ea typeface="宋体" panose="02010600030101010101" pitchFamily="2" charset="-122"/>
                            <a:cs typeface="Cambria Math" panose="02040503050406030204" charset="0"/>
                          </a:rPr>
                        </m:ctrlPr>
                      </m:sSubSupPr>
                      <m:e>
                        <m:r>
                          <a:rPr lang="en-US" altLang="zh-CN" sz="2400" i="1">
                            <a:latin typeface="Cambria Math" panose="02040503050406030204" charset="0"/>
                            <a:ea typeface="宋体" panose="02010600030101010101" pitchFamily="2" charset="-122"/>
                            <a:cs typeface="Cambria Math" panose="02040503050406030204" charset="0"/>
                          </a:rPr>
                          <m:t>𝐿</m:t>
                        </m:r>
                      </m:e>
                      <m:sub>
                        <m:r>
                          <a:rPr lang="en-US" altLang="zh-CN" sz="2400" i="1">
                            <a:latin typeface="Cambria Math" panose="02040503050406030204" charset="0"/>
                            <a:ea typeface="宋体" panose="02010600030101010101" pitchFamily="2" charset="-122"/>
                            <a:cs typeface="Cambria Math" panose="02040503050406030204" charset="0"/>
                          </a:rPr>
                          <m:t>𝐵𝐶𝐸</m:t>
                        </m:r>
                      </m:sub>
                      <m:sup>
                        <m:r>
                          <a:rPr lang="en-US" altLang="zh-CN" sz="2400" i="1">
                            <a:latin typeface="Cambria Math" panose="02040503050406030204" charset="0"/>
                            <a:ea typeface="宋体" panose="02010600030101010101" pitchFamily="2" charset="-122"/>
                            <a:cs typeface="Cambria Math" panose="02040503050406030204" charset="0"/>
                          </a:rPr>
                          <m:t>𝜔</m:t>
                        </m:r>
                      </m:sup>
                    </m:sSubSup>
                  </m:oMath>
                </a14:m>
                <a:r>
                  <a:rPr lang="en-US" altLang="zh-CN" sz="2400">
                    <a:latin typeface="宋体" panose="02010600030101010101" pitchFamily="2" charset="-122"/>
                    <a:ea typeface="宋体" panose="02010600030101010101" pitchFamily="2" charset="-122"/>
                    <a:cs typeface="宋体" panose="02010600030101010101" pitchFamily="2" charset="-122"/>
                  </a:rPr>
                  <a:t> 计算局部结构信息中每个像素的损失，并采用</a:t>
                </a:r>
                <a14:m>
                  <m:oMath xmlns:m="http://schemas.openxmlformats.org/officeDocument/2006/math">
                    <m:sSubSup>
                      <m:sSubSupPr>
                        <m:ctrlPr>
                          <a:rPr lang="en-US" altLang="zh-CN" sz="2400" i="1">
                            <a:latin typeface="Cambria Math" panose="02040503050406030204" charset="0"/>
                            <a:ea typeface="宋体" panose="02010600030101010101" pitchFamily="2" charset="-122"/>
                            <a:cs typeface="Cambria Math" panose="02040503050406030204" charset="0"/>
                          </a:rPr>
                        </m:ctrlPr>
                      </m:sSubSupPr>
                      <m:e>
                        <m:r>
                          <a:rPr lang="en-US" altLang="zh-CN" sz="2400" i="1">
                            <a:latin typeface="Cambria Math" panose="02040503050406030204" charset="0"/>
                            <a:ea typeface="宋体" panose="02010600030101010101" pitchFamily="2" charset="-122"/>
                            <a:cs typeface="Cambria Math" panose="02040503050406030204" charset="0"/>
                          </a:rPr>
                          <m:t>𝐿</m:t>
                        </m:r>
                      </m:e>
                      <m:sub>
                        <m:r>
                          <a:rPr lang="en-US" altLang="zh-CN" sz="2400" i="1">
                            <a:latin typeface="Cambria Math" panose="02040503050406030204" charset="0"/>
                            <a:ea typeface="宋体" panose="02010600030101010101" pitchFamily="2" charset="-122"/>
                            <a:cs typeface="Cambria Math" panose="02040503050406030204" charset="0"/>
                          </a:rPr>
                          <m:t>𝐼𝑜𝑈</m:t>
                        </m:r>
                      </m:sub>
                      <m:sup>
                        <m:r>
                          <a:rPr lang="en-US" altLang="zh-CN" sz="2400" i="1">
                            <a:latin typeface="Cambria Math" panose="02040503050406030204" charset="0"/>
                            <a:ea typeface="宋体" panose="02010600030101010101" pitchFamily="2" charset="-122"/>
                            <a:cs typeface="Cambria Math" panose="02040503050406030204" charset="0"/>
                          </a:rPr>
                          <m:t>𝜔</m:t>
                        </m:r>
                      </m:sup>
                    </m:sSubSup>
                  </m:oMath>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rPr>
                  <a:t>计算全局结构的损失，以关注更多的干扰信息，预测结果与真实结果的差异程度。总损失以及每个像素的权重 </a:t>
                </a:r>
                <a14:m>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𝜔</m:t>
                        </m:r>
                      </m:e>
                      <m:sub>
                        <m:r>
                          <a:rPr lang="en-US" altLang="zh-CN" sz="2400" i="1">
                            <a:latin typeface="Cambria Math" panose="02040503050406030204" charset="0"/>
                            <a:ea typeface="宋体" panose="02010600030101010101" pitchFamily="2" charset="-122"/>
                            <a:cs typeface="Cambria Math" panose="02040503050406030204" charset="0"/>
                          </a:rPr>
                          <m:t>𝑖𝑗</m:t>
                        </m:r>
                      </m:sub>
                    </m:sSub>
                  </m:oMath>
                </a14:m>
                <a:r>
                  <a:rPr lang="en-US" altLang="zh-CN" sz="2400">
                    <a:latin typeface="宋体" panose="02010600030101010101" pitchFamily="2" charset="-122"/>
                    <a:ea typeface="宋体" panose="02010600030101010101" pitchFamily="2" charset="-122"/>
                    <a:cs typeface="宋体" panose="02010600030101010101" pitchFamily="2" charset="-122"/>
                  </a:rPr>
                  <a:t>的定义如</a:t>
                </a:r>
                <a:r>
                  <a:rPr lang="zh-CN" altLang="en-US" sz="2400">
                    <a:latin typeface="宋体" panose="02010600030101010101" pitchFamily="2" charset="-122"/>
                    <a:ea typeface="宋体" panose="02010600030101010101" pitchFamily="2" charset="-122"/>
                    <a:cs typeface="宋体" panose="02010600030101010101" pitchFamily="2" charset="-122"/>
                  </a:rPr>
                  <a:t>下两</a:t>
                </a:r>
                <a:r>
                  <a:rPr lang="en-US" altLang="zh-CN" sz="2400">
                    <a:latin typeface="宋体" panose="02010600030101010101" pitchFamily="2" charset="-122"/>
                    <a:ea typeface="宋体" panose="02010600030101010101" pitchFamily="2" charset="-122"/>
                    <a:cs typeface="宋体" panose="02010600030101010101" pitchFamily="2" charset="-122"/>
                  </a:rPr>
                  <a:t>式所示：</a:t>
                </a:r>
                <a:endParaRPr lang="en-US" altLang="zh-CN" sz="2400">
                  <a:latin typeface="宋体" panose="02010600030101010101" pitchFamily="2" charset="-122"/>
                  <a:ea typeface="宋体" panose="02010600030101010101" pitchFamily="2" charset="-122"/>
                  <a:cs typeface="宋体" panose="02010600030101010101" pitchFamily="2" charset="-122"/>
                </a:endParaRPr>
              </a:p>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𝜔</m:t>
                          </m:r>
                        </m:e>
                        <m:sub>
                          <m:r>
                            <a:rPr lang="en-US" altLang="zh-CN" sz="2400" i="1">
                              <a:latin typeface="Cambria Math" panose="02040503050406030204" charset="0"/>
                              <a:ea typeface="宋体" panose="02010600030101010101" pitchFamily="2" charset="-122"/>
                              <a:cs typeface="Cambria Math" panose="02040503050406030204" charset="0"/>
                            </a:rPr>
                            <m:t>𝑖𝑗</m:t>
                          </m:r>
                        </m:sub>
                      </m:sSub>
                      <m:r>
                        <a:rPr lang="en-US" altLang="zh-CN" sz="2400" i="1">
                          <a:latin typeface="Cambria Math" panose="02040503050406030204" charset="0"/>
                          <a:ea typeface="宋体" panose="02010600030101010101" pitchFamily="2" charset="-122"/>
                          <a:cs typeface="Cambria Math" panose="02040503050406030204" charset="0"/>
                        </a:rPr>
                        <m:t>=|</m:t>
                      </m:r>
                      <m:f>
                        <m:fPr>
                          <m:ctrlPr>
                            <a:rPr lang="en-US" altLang="zh-CN" sz="2400" i="1">
                              <a:latin typeface="Cambria Math" panose="02040503050406030204" charset="0"/>
                              <a:ea typeface="宋体" panose="02010600030101010101" pitchFamily="2" charset="-122"/>
                              <a:cs typeface="Cambria Math" panose="02040503050406030204" charset="0"/>
                            </a:rPr>
                          </m:ctrlPr>
                        </m:fPr>
                        <m:num>
                          <m:nary>
                            <m:naryPr>
                              <m:chr m:val="∑"/>
                              <m:limLoc m:val="undOvr"/>
                              <m:supHide m:val="on"/>
                              <m:ctrlPr>
                                <a:rPr lang="en-US" altLang="zh-CN" sz="2400" i="1">
                                  <a:latin typeface="Cambria Math" panose="02040503050406030204" charset="0"/>
                                  <a:ea typeface="宋体" panose="02010600030101010101" pitchFamily="2" charset="-122"/>
                                  <a:cs typeface="Cambria Math" panose="02040503050406030204" charset="0"/>
                                </a:rPr>
                              </m:ctrlPr>
                            </m:naryPr>
                            <m:sub>
                              <m:r>
                                <a:rPr lang="en-US" altLang="zh-CN" sz="2400" i="1">
                                  <a:latin typeface="Cambria Math" panose="02040503050406030204" charset="0"/>
                                  <a:ea typeface="宋体" panose="02010600030101010101" pitchFamily="2" charset="-122"/>
                                  <a:cs typeface="Cambria Math" panose="02040503050406030204" charset="0"/>
                                </a:rPr>
                                <m:t>𝑚</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𝑛</m:t>
                              </m:r>
                              <m:r>
                                <a:rPr lang="en-US" altLang="zh-CN" sz="2400" i="1">
                                  <a:latin typeface="Cambria Math" panose="02040503050406030204" charset="0"/>
                                  <a:ea typeface="宋体" panose="02010600030101010101" pitchFamily="2" charset="-122"/>
                                  <a:cs typeface="Cambria Math" panose="02040503050406030204" charset="0"/>
                                </a:rPr>
                                <m:t>∈</m:t>
                              </m:r>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𝐴</m:t>
                                  </m:r>
                                </m:e>
                                <m:sub>
                                  <m:r>
                                    <a:rPr lang="en-US" altLang="zh-CN" sz="2400" i="1">
                                      <a:latin typeface="Cambria Math" panose="02040503050406030204" charset="0"/>
                                      <a:ea typeface="宋体" panose="02010600030101010101" pitchFamily="2" charset="-122"/>
                                      <a:cs typeface="Cambria Math" panose="02040503050406030204" charset="0"/>
                                    </a:rPr>
                                    <m:t>𝑖𝑗</m:t>
                                  </m:r>
                                </m:sub>
                              </m:sSub>
                            </m:sub>
                            <m:sup/>
                            <m:e>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𝐺</m:t>
                                  </m:r>
                                </m:e>
                                <m:sub>
                                  <m:r>
                                    <a:rPr lang="en-US" altLang="zh-CN" sz="2400" i="1">
                                      <a:latin typeface="Cambria Math" panose="02040503050406030204" charset="0"/>
                                      <a:ea typeface="宋体" panose="02010600030101010101" pitchFamily="2" charset="-122"/>
                                      <a:cs typeface="Cambria Math" panose="02040503050406030204" charset="0"/>
                                    </a:rPr>
                                    <m:t>𝑚𝑛</m:t>
                                  </m:r>
                                </m:sub>
                              </m:sSub>
                            </m:e>
                          </m:nary>
                        </m:num>
                        <m:den>
                          <m:nary>
                            <m:naryPr>
                              <m:chr m:val="∑"/>
                              <m:limLoc m:val="undOvr"/>
                              <m:supHide m:val="on"/>
                              <m:ctrlPr>
                                <a:rPr lang="en-US" altLang="zh-CN" sz="2400" i="1">
                                  <a:latin typeface="Cambria Math" panose="02040503050406030204" charset="0"/>
                                  <a:ea typeface="宋体" panose="02010600030101010101" pitchFamily="2" charset="-122"/>
                                  <a:cs typeface="Cambria Math" panose="02040503050406030204" charset="0"/>
                                </a:rPr>
                              </m:ctrlPr>
                            </m:naryPr>
                            <m:sub>
                              <m:r>
                                <a:rPr lang="en-US" altLang="zh-CN" sz="2400" i="1">
                                  <a:latin typeface="Cambria Math" panose="02040503050406030204" charset="0"/>
                                  <a:ea typeface="宋体" panose="02010600030101010101" pitchFamily="2" charset="-122"/>
                                  <a:cs typeface="Cambria Math" panose="02040503050406030204" charset="0"/>
                                </a:rPr>
                                <m:t>𝑚</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𝑛</m:t>
                              </m:r>
                              <m:r>
                                <a:rPr lang="en-US" altLang="zh-CN" sz="2400" i="1">
                                  <a:latin typeface="Cambria Math" panose="02040503050406030204" charset="0"/>
                                  <a:ea typeface="宋体" panose="02010600030101010101" pitchFamily="2" charset="-122"/>
                                  <a:cs typeface="Cambria Math" panose="02040503050406030204" charset="0"/>
                                </a:rPr>
                                <m:t>∈</m:t>
                              </m:r>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𝐴</m:t>
                                  </m:r>
                                </m:e>
                                <m:sub>
                                  <m:r>
                                    <a:rPr lang="en-US" altLang="zh-CN" sz="2400" i="1">
                                      <a:latin typeface="Cambria Math" panose="02040503050406030204" charset="0"/>
                                      <a:ea typeface="宋体" panose="02010600030101010101" pitchFamily="2" charset="-122"/>
                                      <a:cs typeface="Cambria Math" panose="02040503050406030204" charset="0"/>
                                    </a:rPr>
                                    <m:t>𝑖𝑗</m:t>
                                  </m:r>
                                </m:sub>
                              </m:sSub>
                            </m:sub>
                            <m:sup/>
                            <m:e>
                              <m:r>
                                <a:rPr lang="en-US" altLang="zh-CN" sz="2400" i="1">
                                  <a:latin typeface="Cambria Math" panose="02040503050406030204" charset="0"/>
                                  <a:ea typeface="宋体" panose="02010600030101010101" pitchFamily="2" charset="-122"/>
                                  <a:cs typeface="Cambria Math" panose="02040503050406030204" charset="0"/>
                                </a:rPr>
                                <m:t>1</m:t>
                              </m:r>
                            </m:e>
                          </m:nary>
                        </m:den>
                      </m:f>
                      <m:r>
                        <a:rPr lang="en-US" altLang="zh-CN" sz="2400" i="1">
                          <a:latin typeface="Cambria Math" panose="02040503050406030204" charset="0"/>
                          <a:ea typeface="宋体" panose="02010600030101010101" pitchFamily="2" charset="-122"/>
                          <a:cs typeface="Cambria Math" panose="02040503050406030204" charset="0"/>
                        </a:rPr>
                        <m:t>−</m:t>
                      </m:r>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𝐺</m:t>
                          </m:r>
                        </m:e>
                        <m:sub>
                          <m:r>
                            <a:rPr lang="en-US" altLang="zh-CN" sz="2400" i="1">
                              <a:latin typeface="Cambria Math" panose="02040503050406030204" charset="0"/>
                              <a:ea typeface="宋体" panose="02010600030101010101" pitchFamily="2" charset="-122"/>
                              <a:cs typeface="Cambria Math" panose="02040503050406030204" charset="0"/>
                            </a:rPr>
                            <m:t>𝑖𝑗</m:t>
                          </m:r>
                        </m:sub>
                      </m:sSub>
                      <m:r>
                        <a:rPr lang="en-US" altLang="zh-CN" sz="2400" i="1">
                          <a:latin typeface="Cambria Math" panose="02040503050406030204" charset="0"/>
                          <a:ea typeface="宋体" panose="02010600030101010101"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𝐿</m:t>
                          </m:r>
                        </m:e>
                        <m:sub>
                          <m:r>
                            <a:rPr lang="zh-CN" altLang="en-US" sz="2400" i="1">
                              <a:latin typeface="Cambria Math" panose="02040503050406030204" charset="0"/>
                              <a:ea typeface="宋体" panose="02010600030101010101" pitchFamily="2" charset="-122"/>
                              <a:cs typeface="Cambria Math" panose="02040503050406030204" charset="0"/>
                            </a:rPr>
                            <m:t>总</m:t>
                          </m:r>
                        </m:sub>
                      </m:sSub>
                      <m:r>
                        <a:rPr lang="en-US" altLang="zh-CN" sz="2400" i="1">
                          <a:latin typeface="Cambria Math" panose="02040503050406030204" charset="0"/>
                          <a:ea typeface="宋体" panose="02010600030101010101" pitchFamily="2" charset="-122"/>
                          <a:cs typeface="Cambria Math" panose="02040503050406030204" charset="0"/>
                        </a:rPr>
                        <m:t>=</m:t>
                      </m:r>
                      <m:sSubSup>
                        <m:sSubSupPr>
                          <m:ctrlPr>
                            <a:rPr lang="en-US" altLang="zh-CN" sz="2400" i="1">
                              <a:latin typeface="Cambria Math" panose="02040503050406030204" charset="0"/>
                              <a:ea typeface="宋体" panose="02010600030101010101" pitchFamily="2" charset="-122"/>
                              <a:cs typeface="Cambria Math" panose="02040503050406030204" charset="0"/>
                            </a:rPr>
                          </m:ctrlPr>
                        </m:sSubSupPr>
                        <m:e>
                          <m:r>
                            <a:rPr lang="en-US" altLang="zh-CN" sz="2400" i="1">
                              <a:latin typeface="Cambria Math" panose="02040503050406030204" charset="0"/>
                              <a:ea typeface="宋体" panose="02010600030101010101" pitchFamily="2" charset="-122"/>
                              <a:cs typeface="Cambria Math" panose="02040503050406030204" charset="0"/>
                            </a:rPr>
                            <m:t>𝐿</m:t>
                          </m:r>
                        </m:e>
                        <m:sub>
                          <m:r>
                            <a:rPr lang="en-US" altLang="zh-CN" sz="2400" i="1">
                              <a:latin typeface="Cambria Math" panose="02040503050406030204" charset="0"/>
                              <a:ea typeface="宋体" panose="02010600030101010101" pitchFamily="2" charset="-122"/>
                              <a:cs typeface="Cambria Math" panose="02040503050406030204" charset="0"/>
                            </a:rPr>
                            <m:t>𝐵𝐶𝐸</m:t>
                          </m:r>
                        </m:sub>
                        <m:sup>
                          <m:r>
                            <a:rPr lang="en-US" altLang="zh-CN" sz="2400" i="1">
                              <a:latin typeface="Cambria Math" panose="02040503050406030204" charset="0"/>
                              <a:ea typeface="宋体" panose="02010600030101010101" pitchFamily="2" charset="-122"/>
                              <a:cs typeface="Cambria Math" panose="02040503050406030204" charset="0"/>
                            </a:rPr>
                            <m:t>𝜔</m:t>
                          </m:r>
                        </m:sup>
                      </m:sSubSup>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𝑃</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𝐺</m:t>
                      </m:r>
                      <m:r>
                        <a:rPr lang="en-US" altLang="zh-CN" sz="2400" i="1">
                          <a:latin typeface="Cambria Math" panose="02040503050406030204" charset="0"/>
                          <a:ea typeface="宋体" panose="02010600030101010101" pitchFamily="2" charset="-122"/>
                          <a:cs typeface="Cambria Math" panose="02040503050406030204" charset="0"/>
                        </a:rPr>
                        <m:t>)+</m:t>
                      </m:r>
                      <m:sSubSup>
                        <m:sSubSupPr>
                          <m:ctrlPr>
                            <a:rPr lang="en-US" altLang="zh-CN" sz="2400" i="1">
                              <a:latin typeface="Cambria Math" panose="02040503050406030204" charset="0"/>
                              <a:ea typeface="宋体" panose="02010600030101010101" pitchFamily="2" charset="-122"/>
                              <a:cs typeface="Cambria Math" panose="02040503050406030204" charset="0"/>
                            </a:rPr>
                          </m:ctrlPr>
                        </m:sSubSupPr>
                        <m:e>
                          <m:r>
                            <a:rPr lang="en-US" altLang="zh-CN" sz="2400" i="1">
                              <a:latin typeface="Cambria Math" panose="02040503050406030204" charset="0"/>
                              <a:ea typeface="宋体" panose="02010600030101010101" pitchFamily="2" charset="-122"/>
                              <a:cs typeface="Cambria Math" panose="02040503050406030204" charset="0"/>
                            </a:rPr>
                            <m:t>𝐿</m:t>
                          </m:r>
                        </m:e>
                        <m:sub>
                          <m:r>
                            <a:rPr lang="en-US" altLang="zh-CN" sz="2400" i="1">
                              <a:latin typeface="Cambria Math" panose="02040503050406030204" charset="0"/>
                              <a:ea typeface="宋体" panose="02010600030101010101" pitchFamily="2" charset="-122"/>
                              <a:cs typeface="Cambria Math" panose="02040503050406030204" charset="0"/>
                            </a:rPr>
                            <m:t>𝐼𝑜𝑈</m:t>
                          </m:r>
                        </m:sub>
                        <m:sup>
                          <m:r>
                            <a:rPr lang="en-US" altLang="zh-CN" sz="2400" i="1">
                              <a:latin typeface="Cambria Math" panose="02040503050406030204" charset="0"/>
                              <a:ea typeface="宋体" panose="02010600030101010101" pitchFamily="2" charset="-122"/>
                              <a:cs typeface="Cambria Math" panose="02040503050406030204" charset="0"/>
                            </a:rPr>
                            <m:t>𝜔</m:t>
                          </m:r>
                        </m:sup>
                      </m:sSubSup>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𝑃</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𝐺</m:t>
                      </m:r>
                      <m:r>
                        <a:rPr lang="en-US" altLang="zh-CN" sz="2400" i="1">
                          <a:latin typeface="Cambria Math" panose="02040503050406030204" charset="0"/>
                          <a:ea typeface="宋体" panose="02010600030101010101"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r>
                  <a:rPr lang="en-US" altLang="zh-CN" sz="2400">
                    <a:latin typeface="宋体" panose="02010600030101010101" pitchFamily="2" charset="-122"/>
                    <a:ea typeface="宋体" panose="02010600030101010101" pitchFamily="2" charset="-122"/>
                    <a:cs typeface="宋体" panose="02010600030101010101" pitchFamily="2" charset="-122"/>
                  </a:rPr>
                  <a:t>其中：P、G 分别为预测图和真值图；</a:t>
                </a:r>
                <a14:m>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𝐴</m:t>
                        </m:r>
                      </m:e>
                      <m:sub>
                        <m:r>
                          <a:rPr lang="en-US" altLang="zh-CN" sz="2400" i="1">
                            <a:latin typeface="Cambria Math" panose="02040503050406030204" charset="0"/>
                            <a:ea typeface="宋体" panose="02010600030101010101" pitchFamily="2" charset="-122"/>
                            <a:cs typeface="Cambria Math" panose="02040503050406030204" charset="0"/>
                          </a:rPr>
                          <m:t>𝑖𝑗</m:t>
                        </m:r>
                      </m:sub>
                    </m:sSub>
                  </m:oMath>
                </a14:m>
                <a:r>
                  <a:rPr lang="en-US" altLang="zh-CN" sz="2400">
                    <a:latin typeface="宋体" panose="02010600030101010101" pitchFamily="2" charset="-122"/>
                    <a:ea typeface="宋体" panose="02010600030101010101" pitchFamily="2" charset="-122"/>
                    <a:cs typeface="宋体" panose="02010600030101010101" pitchFamily="2" charset="-122"/>
                  </a:rPr>
                  <a:t>表示像素点（i,j）周围的区域。</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1069975" y="901700"/>
                <a:ext cx="10570845" cy="4855210"/>
              </a:xfrm>
              <a:prstGeom prst="rect">
                <a:avLst/>
              </a:prstGeom>
              <a:blipFill rotWithShape="1">
                <a:blip r:embed="rId1"/>
                <a:stretch>
                  <a:fillRect r="-1165"/>
                </a:stretch>
              </a:blipFill>
            </p:spPr>
            <p:txBody>
              <a:bodyPr/>
              <a:lstStyle/>
              <a:p>
                <a:r>
                  <a:rPr lang="zh-CN" altLang="en-US">
                    <a:noFill/>
                  </a:rPr>
                  <a:t> </a:t>
                </a:r>
              </a:p>
            </p:txBody>
          </p:sp>
        </mc:Fallback>
      </mc:AlternateContent>
      <p:sp>
        <p:nvSpPr>
          <p:cNvPr id="4" name="文本框 3"/>
          <p:cNvSpPr txBox="1"/>
          <p:nvPr>
            <p:custDataLst>
              <p:tags r:id="rId2"/>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实验结果</a:t>
            </a:r>
            <a:r>
              <a:rPr lang="zh-CN" altLang="en-US"/>
              <a:t>与分析</a:t>
            </a:r>
            <a:endParaRPr lang="zh-CN" altLang="en-US"/>
          </a:p>
        </p:txBody>
      </p:sp>
      <p:sp>
        <p:nvSpPr>
          <p:cNvPr id="7" name="文本框 6"/>
          <p:cNvSpPr txBox="1"/>
          <p:nvPr/>
        </p:nvSpPr>
        <p:spPr>
          <a:xfrm>
            <a:off x="1069975" y="901700"/>
            <a:ext cx="10570845" cy="421576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cs typeface="宋体" panose="02010600030101010101" pitchFamily="2" charset="-122"/>
              </a:rPr>
              <a:t>实验设置</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本文方法在 </a:t>
            </a:r>
            <a:r>
              <a:rPr lang="en-US" altLang="zh-CN" sz="2000">
                <a:latin typeface="宋体" panose="02010600030101010101" pitchFamily="2" charset="-122"/>
                <a:ea typeface="宋体" panose="02010600030101010101" pitchFamily="2" charset="-122"/>
                <a:cs typeface="宋体" panose="02010600030101010101" pitchFamily="2" charset="-122"/>
              </a:rPr>
              <a:t>R</a:t>
            </a:r>
            <a:r>
              <a:rPr lang="zh-CN" altLang="en-US" sz="2000">
                <a:latin typeface="宋体" panose="02010600030101010101" pitchFamily="2" charset="-122"/>
                <a:ea typeface="宋体" panose="02010600030101010101" pitchFamily="2" charset="-122"/>
                <a:cs typeface="宋体" panose="02010600030101010101" pitchFamily="2" charset="-122"/>
              </a:rPr>
              <a:t>TX 3090 GPU 上用 PyTorch 实现。为了在单块 GPU 上流畅地进行实验，实验中的图像大小统一被设置为 256×256。另外，本文优化器采用了 AdaX，学习率设置为 0.0001。训练过程中，批处理大小设置为12，epoch 设置为 40。数据集为CHAMELEON</a:t>
            </a:r>
            <a:r>
              <a:rPr lang="zh-CN" altLang="en-US" sz="2000">
                <a:latin typeface="宋体" panose="02010600030101010101" pitchFamily="2" charset="-122"/>
                <a:ea typeface="宋体" panose="02010600030101010101" pitchFamily="2" charset="-122"/>
                <a:cs typeface="宋体" panose="02010600030101010101" pitchFamily="2" charset="-122"/>
              </a:rPr>
              <a:t>和COD10K。</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400" b="1">
                <a:latin typeface="宋体" panose="02010600030101010101" pitchFamily="2" charset="-122"/>
                <a:ea typeface="宋体" panose="02010600030101010101" pitchFamily="2" charset="-122"/>
                <a:cs typeface="宋体" panose="02010600030101010101" pitchFamily="2" charset="-122"/>
              </a:rPr>
              <a:t>定量比较</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本文方法与 NLDF（Non-Local Deep Features）</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、PiCANet（Pixel-wise Contextual Attention Network） 、EGNet（Edge Guidance Network）、CPD（Cascaded Partial Decoder）、F3Net （Fusion， Feedback and Focus）、SINet （Search Identification Net）、TINet（Textureaware Interactive guidance Network）和 C2FNet等 8 种主流的方法进行比较。</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1"/>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实验结果与分析</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593725" y="1092200"/>
            <a:ext cx="11155680" cy="3124200"/>
          </a:xfrm>
          <a:prstGeom prst="rect">
            <a:avLst/>
          </a:prstGeom>
        </p:spPr>
      </p:pic>
      <p:sp>
        <p:nvSpPr>
          <p:cNvPr id="6" name="文本框 5"/>
          <p:cNvSpPr txBox="1"/>
          <p:nvPr/>
        </p:nvSpPr>
        <p:spPr>
          <a:xfrm>
            <a:off x="5164455" y="4354195"/>
            <a:ext cx="1863090" cy="368300"/>
          </a:xfrm>
          <a:prstGeom prst="rect">
            <a:avLst/>
          </a:prstGeom>
          <a:noFill/>
        </p:spPr>
        <p:txBody>
          <a:bodyPr wrap="square" rtlCol="0">
            <a:spAutoFit/>
          </a:bodyPr>
          <a:p>
            <a:r>
              <a:rPr lang="zh-CN" altLang="en-US"/>
              <a:t>定量比较结果</a:t>
            </a:r>
            <a:r>
              <a:rPr lang="zh-CN" altLang="en-US"/>
              <a:t>图</a:t>
            </a:r>
            <a:endParaRPr lang="zh-CN" altLang="en-US"/>
          </a:p>
        </p:txBody>
      </p:sp>
      <p:sp>
        <p:nvSpPr>
          <p:cNvPr id="7" name="文本框 6"/>
          <p:cNvSpPr txBox="1"/>
          <p:nvPr>
            <p:custDataLst>
              <p:tags r:id="rId3"/>
            </p:custDataLst>
          </p:nvPr>
        </p:nvSpPr>
        <p:spPr>
          <a:xfrm>
            <a:off x="843280" y="6250940"/>
            <a:ext cx="1073086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cs typeface="宋体" panose="02010600030101010101" pitchFamily="2" charset="-122"/>
              </a:rPr>
              <a:t> </a:t>
            </a:r>
            <a:r>
              <a:rPr sz="1200">
                <a:latin typeface="宋体" panose="02010600030101010101" pitchFamily="2" charset="-122"/>
                <a:ea typeface="宋体" panose="02010600030101010101" pitchFamily="2" charset="-122"/>
                <a:cs typeface="宋体" panose="02010600030101010101" pitchFamily="2" charset="-122"/>
                <a:sym typeface="+mn-ea"/>
              </a:rPr>
              <a:t>詹春兰,王安志,王明辉 . 基于通道注意力和边缘融合的伪装目标分割方法[J]. 计算机应用, 2023, 43(7): 2166-2172.</a:t>
            </a:r>
            <a:endParaRPr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COMMONDATA" val="eyJoZGlkIjoiZjRlNDZlMzY1MWE1ZTE2OTQ2OGI5NDI3Njk5MWM3ZjIifQ=="/>
  <p:tag name="commondata" val="eyJoZGlkIjoiYTYwNTVhZmFhMDEzZTQwMzQ5NjVkODkyZDQ5Nzk2Yz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9">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3163</Words>
  <Application>WPS 演示</Application>
  <PresentationFormat>宽屏</PresentationFormat>
  <Paragraphs>104</Paragraphs>
  <Slides>14</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宋体</vt:lpstr>
      <vt:lpstr>Wingdings</vt:lpstr>
      <vt:lpstr>思源黑体 CN Normal</vt:lpstr>
      <vt:lpstr>思源黑体 CN Bold</vt:lpstr>
      <vt:lpstr>阿里巴巴普惠体 B</vt:lpstr>
      <vt:lpstr>阿里巴巴普惠体 2.0 55 Regular</vt:lpstr>
      <vt:lpstr>阿里巴巴普惠体 2.0 65 Medium</vt:lpstr>
      <vt:lpstr>Cambria Math</vt:lpstr>
      <vt:lpstr>黑体</vt:lpstr>
      <vt:lpstr>微软雅黑</vt:lpstr>
      <vt:lpstr>Arial Unicode MS</vt:lpstr>
      <vt:lpstr>等线</vt:lpstr>
      <vt:lpstr>Calibri</vt:lpstr>
      <vt:lpstr>思源黑体 CN Normal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深蓝色简约风毕业论文答辩ppt模板</dc:title>
  <dc:creator>啊米米米米</dc:creator>
  <cp:keywords>P界达人</cp:keywords>
  <dc:description>51PPT模板网，幻灯片演示模板及素材免费下载！
51PPT模板网 唯一访问网址：www.51pptmoban.com</dc:description>
  <cp:lastModifiedBy>旧城以西丶</cp:lastModifiedBy>
  <cp:revision>97</cp:revision>
  <dcterms:created xsi:type="dcterms:W3CDTF">2023-08-18T06:28:00Z</dcterms:created>
  <dcterms:modified xsi:type="dcterms:W3CDTF">2023-11-10T05:48:15Z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10E5CFC7CDEF440FB7C133FA9EA29295_13</vt:lpwstr>
  </property>
  <property fmtid="{D5CDD505-2E9C-101B-9397-08002B2CF9AE}" pid="3" name="KSOProductBuildVer">
    <vt:lpwstr>2052-12.1.0.15712</vt:lpwstr>
  </property>
</Properties>
</file>