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9" r:id="rId3"/>
    <p:sldId id="280" r:id="rId4"/>
    <p:sldId id="11089831" r:id="rId5"/>
    <p:sldId id="11089796" r:id="rId6"/>
    <p:sldId id="11089854" r:id="rId8"/>
    <p:sldId id="11089855" r:id="rId9"/>
    <p:sldId id="11089856" r:id="rId10"/>
    <p:sldId id="283" r:id="rId11"/>
    <p:sldId id="11089857" r:id="rId12"/>
    <p:sldId id="287" r:id="rId13"/>
    <p:sldId id="11089863" r:id="rId14"/>
    <p:sldId id="11089869" r:id="rId15"/>
    <p:sldId id="11089862" r:id="rId16"/>
    <p:sldId id="11089865" r:id="rId17"/>
    <p:sldId id="11089864" r:id="rId18"/>
    <p:sldId id="11089866" r:id="rId19"/>
    <p:sldId id="11089867" r:id="rId20"/>
    <p:sldId id="11089868" r:id="rId21"/>
    <p:sldId id="11089827"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8" userDrawn="1">
          <p15:clr>
            <a:srgbClr val="A4A3A4"/>
          </p15:clr>
        </p15:guide>
        <p15:guide id="2" pos="7291" userDrawn="1">
          <p15:clr>
            <a:srgbClr val="A4A3A4"/>
          </p15:clr>
        </p15:guide>
        <p15:guide id="3" pos="3796" userDrawn="1">
          <p15:clr>
            <a:srgbClr val="A4A3A4"/>
          </p15:clr>
        </p15:guide>
        <p15:guide id="4" pos="4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50" d="100"/>
          <a:sy n="50" d="100"/>
        </p:scale>
        <p:origin x="1350" y="774"/>
      </p:cViewPr>
      <p:guideLst>
        <p:guide orient="horz" pos="2158"/>
        <p:guide pos="7291"/>
        <p:guide pos="3796"/>
        <p:guide pos="41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gs" Target="tags/tag2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43D913-4A1C-4AA8-906F-AE6EA68C8C0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9B578E-9703-406C-BEC1-B004535BE66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D3A688F-F0B1-4EC9-8234-F5931CE66F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8BBAE6-E18B-4D15-87AB-1C947D5A6CF0}" type="slidenum">
              <a:rPr lang="zh-CN" altLang="en-US" smtClean="0"/>
            </a:fld>
            <a:endParaRPr lang="zh-CN" altLang="en-US"/>
          </a:p>
        </p:txBody>
      </p:sp>
      <p:grpSp>
        <p:nvGrpSpPr>
          <p:cNvPr id="7" name="组合 6"/>
          <p:cNvGrpSpPr/>
          <p:nvPr userDrawn="1"/>
        </p:nvGrpSpPr>
        <p:grpSpPr>
          <a:xfrm>
            <a:off x="0" y="0"/>
            <a:ext cx="12192000" cy="4913630"/>
            <a:chOff x="0" y="0"/>
            <a:chExt cx="12192000" cy="4660776"/>
          </a:xfrm>
        </p:grpSpPr>
        <p:grpSp>
          <p:nvGrpSpPr>
            <p:cNvPr id="8" name="组合 7"/>
            <p:cNvGrpSpPr/>
            <p:nvPr/>
          </p:nvGrpSpPr>
          <p:grpSpPr>
            <a:xfrm>
              <a:off x="0" y="0"/>
              <a:ext cx="12192000" cy="4660776"/>
              <a:chOff x="0" y="0"/>
              <a:chExt cx="12192000" cy="4660776"/>
            </a:xfrm>
          </p:grpSpPr>
          <p:sp>
            <p:nvSpPr>
              <p:cNvPr id="11" name="矩形 10"/>
              <p:cNvSpPr/>
              <p:nvPr/>
            </p:nvSpPr>
            <p:spPr>
              <a:xfrm>
                <a:off x="0" y="0"/>
                <a:ext cx="12192000" cy="32048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等腰三角形 11"/>
              <p:cNvSpPr/>
              <p:nvPr/>
            </p:nvSpPr>
            <p:spPr>
              <a:xfrm rot="10800000">
                <a:off x="0" y="3204838"/>
                <a:ext cx="12192000" cy="1455938"/>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9" name="直接连接符 8"/>
            <p:cNvCxnSpPr/>
            <p:nvPr/>
          </p:nvCxnSpPr>
          <p:spPr>
            <a:xfrm>
              <a:off x="0" y="2627790"/>
              <a:ext cx="6096000" cy="160241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6096000" y="2627790"/>
              <a:ext cx="6096000" cy="160241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圆角矩形 14"/>
          <p:cNvSpPr/>
          <p:nvPr/>
        </p:nvSpPr>
        <p:spPr>
          <a:xfrm>
            <a:off x="1436765" y="5353546"/>
            <a:ext cx="2743199" cy="548878"/>
          </a:xfrm>
          <a:prstGeom prst="roundRect">
            <a:avLst>
              <a:gd name="adj" fmla="val 50000"/>
            </a:avLst>
          </a:prstGeom>
          <a:solidFill>
            <a:srgbClr val="204B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20" name="Picture 2" descr="Free vector wax stamp transparent set realistic 3d collection of isolated wax seal images with empty circle space"/>
          <p:cNvPicPr>
            <a:picLocks noChangeAspect="1" noChangeArrowheads="1"/>
          </p:cNvPicPr>
          <p:nvPr userDrawn="1"/>
        </p:nvPicPr>
        <p:blipFill rotWithShape="1">
          <a:blip r:embed="rId2">
            <a:duotone>
              <a:schemeClr val="accent1">
                <a:shade val="45000"/>
                <a:satMod val="135000"/>
              </a:schemeClr>
              <a:prstClr val="white"/>
            </a:duotone>
          </a:blip>
          <a:srcRect l="41500" t="49910" r="35300" b="28021"/>
          <a:stretch>
            <a:fillRect/>
          </a:stretch>
        </p:blipFill>
        <p:spPr bwMode="auto">
          <a:xfrm>
            <a:off x="5299710" y="3856990"/>
            <a:ext cx="1503045" cy="1775460"/>
          </a:xfrm>
          <a:prstGeom prst="rect">
            <a:avLst/>
          </a:prstGeom>
          <a:noFill/>
          <a:extLst>
            <a:ext uri="{909E8E84-426E-40DD-AFC4-6F175D3DCCD1}">
              <a14:hiddenFill xmlns:a14="http://schemas.microsoft.com/office/drawing/2010/main">
                <a:solidFill>
                  <a:srgbClr val="FFFFFF"/>
                </a:solidFill>
              </a14:hiddenFill>
            </a:ext>
          </a:extLst>
        </p:spPr>
      </p:pic>
      <p:sp>
        <p:nvSpPr>
          <p:cNvPr id="23" name="文本占位符 22"/>
          <p:cNvSpPr>
            <a:spLocks noGrp="1"/>
          </p:cNvSpPr>
          <p:nvPr>
            <p:ph type="body" sz="quarter" idx="13" hasCustomPrompt="1"/>
          </p:nvPr>
        </p:nvSpPr>
        <p:spPr>
          <a:xfrm>
            <a:off x="5592694" y="4454515"/>
            <a:ext cx="981075" cy="458787"/>
          </a:xfrm>
        </p:spPr>
        <p:txBody>
          <a:bodyPr>
            <a:normAutofit/>
          </a:bodyPr>
          <a:lstStyle>
            <a:lvl1pPr marL="0" indent="0" algn="ctr">
              <a:buNone/>
              <a:defRPr sz="1800">
                <a:solidFill>
                  <a:schemeClr val="bg1"/>
                </a:solidFill>
                <a:latin typeface="+mj-ea"/>
                <a:ea typeface="+mj-ea"/>
              </a:defRPr>
            </a:lvl1pPr>
          </a:lstStyle>
          <a:p>
            <a:pPr lvl="0"/>
            <a:r>
              <a:rPr lang="zh-CN" altLang="en-US"/>
              <a:t>请输入</a:t>
            </a:r>
            <a:r>
              <a:rPr lang="en-US" altLang="zh-CN"/>
              <a:t>LOGO</a:t>
            </a:r>
            <a:endParaRPr lang="zh-CN" altLang="en-US"/>
          </a:p>
        </p:txBody>
      </p:sp>
      <p:sp>
        <p:nvSpPr>
          <p:cNvPr id="25" name="文本占位符 24"/>
          <p:cNvSpPr>
            <a:spLocks noGrp="1"/>
          </p:cNvSpPr>
          <p:nvPr>
            <p:ph type="body" sz="quarter" idx="14" hasCustomPrompt="1"/>
          </p:nvPr>
        </p:nvSpPr>
        <p:spPr>
          <a:xfrm>
            <a:off x="2497394" y="1789043"/>
            <a:ext cx="6872748" cy="1775460"/>
          </a:xfrm>
        </p:spPr>
        <p:txBody>
          <a:bodyPr>
            <a:normAutofit/>
          </a:bodyPr>
          <a:lstStyle>
            <a:lvl1pPr marL="0" indent="0" algn="ctr">
              <a:buNone/>
              <a:defRPr sz="6000">
                <a:solidFill>
                  <a:schemeClr val="bg1"/>
                </a:solidFill>
                <a:latin typeface="+mj-ea"/>
                <a:ea typeface="+mj-ea"/>
              </a:defRPr>
            </a:lvl1pPr>
          </a:lstStyle>
          <a:p>
            <a:pPr lvl="0"/>
            <a:r>
              <a:rPr lang="zh-CN" altLang="en-US"/>
              <a:t>请在此输入标题</a:t>
            </a:r>
            <a:endParaRPr lang="zh-CN" altLang="en-US"/>
          </a:p>
        </p:txBody>
      </p:sp>
      <p:sp>
        <p:nvSpPr>
          <p:cNvPr id="29" name="圆角矩形 14"/>
          <p:cNvSpPr/>
          <p:nvPr userDrawn="1"/>
        </p:nvSpPr>
        <p:spPr>
          <a:xfrm>
            <a:off x="7879512" y="5353546"/>
            <a:ext cx="2743199" cy="548878"/>
          </a:xfrm>
          <a:prstGeom prst="roundRect">
            <a:avLst>
              <a:gd name="adj" fmla="val 50000"/>
            </a:avLst>
          </a:prstGeom>
          <a:solidFill>
            <a:srgbClr val="204B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 name="文本占位符 31"/>
          <p:cNvSpPr>
            <a:spLocks noGrp="1"/>
          </p:cNvSpPr>
          <p:nvPr>
            <p:ph type="body" sz="quarter" idx="16" hasCustomPrompt="1"/>
          </p:nvPr>
        </p:nvSpPr>
        <p:spPr>
          <a:xfrm>
            <a:off x="8065249" y="5455041"/>
            <a:ext cx="2371725" cy="345889"/>
          </a:xfrm>
        </p:spPr>
        <p:txBody>
          <a:bodyPr anchor="ctr" anchorCtr="0">
            <a:noAutofit/>
          </a:bodyPr>
          <a:lstStyle>
            <a:lvl1pPr marL="0" indent="0" algn="ctr">
              <a:buNone/>
              <a:defRPr sz="1800">
                <a:solidFill>
                  <a:schemeClr val="bg1"/>
                </a:solidFill>
              </a:defRPr>
            </a:lvl1pPr>
          </a:lstStyle>
          <a:p>
            <a:pPr lvl="0"/>
            <a:r>
              <a:rPr lang="zh-CN" altLang="en-US"/>
              <a:t>请输入答辩人</a:t>
            </a:r>
            <a:endParaRPr lang="zh-CN" altLang="en-US"/>
          </a:p>
        </p:txBody>
      </p:sp>
      <p:sp>
        <p:nvSpPr>
          <p:cNvPr id="3" name="文本占位符 2"/>
          <p:cNvSpPr>
            <a:spLocks noGrp="1"/>
          </p:cNvSpPr>
          <p:nvPr>
            <p:ph type="body" sz="quarter" idx="18" hasCustomPrompt="1"/>
          </p:nvPr>
        </p:nvSpPr>
        <p:spPr>
          <a:xfrm>
            <a:off x="1600315" y="5425338"/>
            <a:ext cx="2416099" cy="405295"/>
          </a:xfrm>
        </p:spPr>
        <p:txBody>
          <a:bodyPr anchor="ctr" anchorCtr="0">
            <a:normAutofit/>
          </a:bodyPr>
          <a:lstStyle>
            <a:lvl1pPr marL="0" indent="0" algn="ctr">
              <a:buNone/>
              <a:defRPr sz="1800">
                <a:solidFill>
                  <a:schemeClr val="bg1"/>
                </a:solidFill>
              </a:defRPr>
            </a:lvl1pPr>
          </a:lstStyle>
          <a:p>
            <a:pPr lvl="0"/>
            <a:r>
              <a:rPr lang="zh-CN" altLang="en-US"/>
              <a:t>请输入答辩老师</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D3A688F-F0B1-4EC9-8234-F5931CE66FF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8BBAE6-E18B-4D15-87AB-1C947D5A6CF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D3A688F-F0B1-4EC9-8234-F5931CE66FF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8BBAE6-E18B-4D15-87AB-1C947D5A6CF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D3A688F-F0B1-4EC9-8234-F5931CE66F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8BBAE6-E18B-4D15-87AB-1C947D5A6CF0}"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D3A688F-F0B1-4EC9-8234-F5931CE66F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8BBAE6-E18B-4D15-87AB-1C947D5A6CF0}"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思源黑体 CN Normal" panose="020B0400000000000000" pitchFamily="34" charset="-122"/>
                <a:ea typeface="思源黑体 CN Normal" panose="020B0400000000000000" pitchFamily="34"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思源黑体 CN Bold" panose="020B0800000000000000" pitchFamily="34" charset="-122"/>
                  <a:ea typeface="思源黑体 CN Bold" panose="020B0800000000000000" pitchFamily="34" charset="-122"/>
                  <a:cs typeface="Arial" panose="020B0604020202020204" pitchFamily="34" charset="0"/>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思源黑体 CN Normal" panose="020B0400000000000000" pitchFamily="34" charset="-122"/>
                  <a:ea typeface="思源黑体 CN Normal" panose="020B0400000000000000" pitchFamily="34"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思源黑体 CN Normal" panose="020B0400000000000000" pitchFamily="34" charset="-122"/>
                <a:ea typeface="思源黑体 CN Normal" panose="020B0400000000000000" pitchFamily="34"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思源黑体 CN Normal" panose="020B0400000000000000" pitchFamily="34" charset="-122"/>
                <a:ea typeface="思源黑体 CN Normal" panose="020B0400000000000000" pitchFamily="34"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思源黑体 CN Normal" panose="020B0400000000000000" pitchFamily="34" charset="-122"/>
                <a:ea typeface="思源黑体 CN Normal" panose="020B0400000000000000" pitchFamily="34" charset="-122"/>
                <a:cs typeface="阿里巴巴普惠体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D3A688F-F0B1-4EC9-8234-F5931CE66FF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A8BBAE6-E18B-4D15-87AB-1C947D5A6CF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25" name="矩形 24"/>
          <p:cNvSpPr/>
          <p:nvPr userDrawn="1"/>
        </p:nvSpPr>
        <p:spPr>
          <a:xfrm flipH="1" flipV="1">
            <a:off x="-1" y="6492874"/>
            <a:ext cx="12192000" cy="3651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41" name="组合 40"/>
          <p:cNvGrpSpPr/>
          <p:nvPr userDrawn="1"/>
        </p:nvGrpSpPr>
        <p:grpSpPr>
          <a:xfrm>
            <a:off x="0" y="0"/>
            <a:ext cx="12192000" cy="2391626"/>
            <a:chOff x="0" y="0"/>
            <a:chExt cx="12192000" cy="2391626"/>
          </a:xfrm>
        </p:grpSpPr>
        <p:sp>
          <p:nvSpPr>
            <p:cNvPr id="9" name="矩形 8"/>
            <p:cNvSpPr/>
            <p:nvPr/>
          </p:nvSpPr>
          <p:spPr>
            <a:xfrm flipH="1" flipV="1">
              <a:off x="0" y="1534925"/>
              <a:ext cx="12192000" cy="8567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等腰三角形 9"/>
            <p:cNvSpPr/>
            <p:nvPr/>
          </p:nvSpPr>
          <p:spPr>
            <a:xfrm rot="10800000" flipH="1" flipV="1">
              <a:off x="0" y="0"/>
              <a:ext cx="12192000" cy="153492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7" name="直接连接符 6"/>
          <p:cNvCxnSpPr/>
          <p:nvPr/>
        </p:nvCxnSpPr>
        <p:spPr>
          <a:xfrm flipH="1" flipV="1">
            <a:off x="6096000" y="453926"/>
            <a:ext cx="6096000" cy="168935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0" y="453926"/>
            <a:ext cx="6096000" cy="168935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2" descr="Free vector wax stamp transparent set realistic 3d collection of isolated wax seal images with empty circle space"/>
          <p:cNvPicPr>
            <a:picLocks noChangeAspect="1" noChangeArrowheads="1"/>
          </p:cNvPicPr>
          <p:nvPr/>
        </p:nvPicPr>
        <p:blipFill rotWithShape="1">
          <a:blip r:embed="rId2">
            <a:duotone>
              <a:schemeClr val="accent1">
                <a:shade val="45000"/>
                <a:satMod val="135000"/>
              </a:schemeClr>
              <a:prstClr val="white"/>
            </a:duotone>
          </a:blip>
          <a:srcRect l="41500" t="49910" r="35300" b="28021"/>
          <a:stretch>
            <a:fillRect/>
          </a:stretch>
        </p:blipFill>
        <p:spPr bwMode="auto">
          <a:xfrm>
            <a:off x="1263446" y="2893271"/>
            <a:ext cx="1503045" cy="1775460"/>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占位符 22"/>
          <p:cNvSpPr>
            <a:spLocks noGrp="1"/>
          </p:cNvSpPr>
          <p:nvPr>
            <p:ph type="body" sz="quarter" idx="13" hasCustomPrompt="1"/>
          </p:nvPr>
        </p:nvSpPr>
        <p:spPr>
          <a:xfrm>
            <a:off x="1556430" y="3557056"/>
            <a:ext cx="981075" cy="390915"/>
          </a:xfrm>
        </p:spPr>
        <p:txBody>
          <a:bodyPr>
            <a:normAutofit/>
          </a:bodyPr>
          <a:lstStyle>
            <a:lvl1pPr marL="0" indent="0" algn="ctr">
              <a:buNone/>
              <a:defRPr sz="2800">
                <a:solidFill>
                  <a:schemeClr val="bg1"/>
                </a:solidFill>
                <a:latin typeface="+mj-ea"/>
                <a:ea typeface="+mj-ea"/>
              </a:defRPr>
            </a:lvl1pPr>
          </a:lstStyle>
          <a:p>
            <a:pPr lvl="0"/>
            <a:r>
              <a:rPr lang="zh-CN" altLang="en-US"/>
              <a:t>序号</a:t>
            </a:r>
            <a:endParaRPr lang="zh-CN" altLang="en-US"/>
          </a:p>
        </p:txBody>
      </p:sp>
      <p:sp>
        <p:nvSpPr>
          <p:cNvPr id="14" name="文本占位符 24"/>
          <p:cNvSpPr>
            <a:spLocks noGrp="1"/>
          </p:cNvSpPr>
          <p:nvPr>
            <p:ph type="body" sz="quarter" idx="14" hasCustomPrompt="1"/>
          </p:nvPr>
        </p:nvSpPr>
        <p:spPr>
          <a:xfrm rot="10800000" flipH="1" flipV="1">
            <a:off x="3365500" y="1312885"/>
            <a:ext cx="5539961" cy="1127675"/>
          </a:xfrm>
        </p:spPr>
        <p:txBody>
          <a:bodyPr>
            <a:normAutofit/>
          </a:bodyPr>
          <a:lstStyle>
            <a:lvl1pPr marL="0" indent="0" algn="ctr">
              <a:buNone/>
              <a:defRPr sz="5400">
                <a:solidFill>
                  <a:schemeClr val="bg1"/>
                </a:solidFill>
                <a:latin typeface="+mj-ea"/>
                <a:ea typeface="+mj-ea"/>
              </a:defRPr>
            </a:lvl1pPr>
          </a:lstStyle>
          <a:p>
            <a:pPr lvl="0"/>
            <a:r>
              <a:rPr lang="zh-CN" altLang="en-US"/>
              <a:t>请在此输入目录</a:t>
            </a:r>
            <a:endParaRPr lang="zh-CN" altLang="en-US"/>
          </a:p>
        </p:txBody>
      </p:sp>
      <p:pic>
        <p:nvPicPr>
          <p:cNvPr id="19" name="Picture 2" descr="Free vector wax stamp transparent set realistic 3d collection of isolated wax seal images with empty circle space"/>
          <p:cNvPicPr>
            <a:picLocks noChangeAspect="1" noChangeArrowheads="1"/>
          </p:cNvPicPr>
          <p:nvPr userDrawn="1"/>
        </p:nvPicPr>
        <p:blipFill rotWithShape="1">
          <a:blip r:embed="rId2">
            <a:duotone>
              <a:schemeClr val="accent1">
                <a:shade val="45000"/>
                <a:satMod val="135000"/>
              </a:schemeClr>
              <a:prstClr val="white"/>
            </a:duotone>
          </a:blip>
          <a:srcRect l="41500" t="49910" r="35300" b="28021"/>
          <a:stretch>
            <a:fillRect/>
          </a:stretch>
        </p:blipFill>
        <p:spPr bwMode="auto">
          <a:xfrm>
            <a:off x="3914758" y="2893271"/>
            <a:ext cx="1503045" cy="1775460"/>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占位符 22"/>
          <p:cNvSpPr>
            <a:spLocks noGrp="1"/>
          </p:cNvSpPr>
          <p:nvPr>
            <p:ph type="body" sz="quarter" idx="15" hasCustomPrompt="1"/>
          </p:nvPr>
        </p:nvSpPr>
        <p:spPr>
          <a:xfrm>
            <a:off x="4203505" y="3557056"/>
            <a:ext cx="981075" cy="390915"/>
          </a:xfrm>
        </p:spPr>
        <p:txBody>
          <a:bodyPr>
            <a:noAutofit/>
          </a:bodyPr>
          <a:lstStyle>
            <a:lvl1pPr marL="0" indent="0" algn="ctr">
              <a:buNone/>
              <a:defRPr sz="2800">
                <a:solidFill>
                  <a:schemeClr val="bg1"/>
                </a:solidFill>
                <a:latin typeface="+mj-ea"/>
                <a:ea typeface="+mj-ea"/>
              </a:defRPr>
            </a:lvl1pPr>
          </a:lstStyle>
          <a:p>
            <a:pPr lvl="0"/>
            <a:r>
              <a:rPr lang="zh-CN" altLang="en-US"/>
              <a:t>序号</a:t>
            </a:r>
            <a:endParaRPr lang="zh-CN" altLang="en-US"/>
          </a:p>
        </p:txBody>
      </p:sp>
      <p:pic>
        <p:nvPicPr>
          <p:cNvPr id="21" name="Picture 2" descr="Free vector wax stamp transparent set realistic 3d collection of isolated wax seal images with empty circle space"/>
          <p:cNvPicPr>
            <a:picLocks noChangeAspect="1" noChangeArrowheads="1"/>
          </p:cNvPicPr>
          <p:nvPr userDrawn="1"/>
        </p:nvPicPr>
        <p:blipFill rotWithShape="1">
          <a:blip r:embed="rId2">
            <a:duotone>
              <a:schemeClr val="accent1">
                <a:shade val="45000"/>
                <a:satMod val="135000"/>
              </a:schemeClr>
              <a:prstClr val="white"/>
            </a:duotone>
          </a:blip>
          <a:srcRect l="41500" t="49910" r="35300" b="28021"/>
          <a:stretch>
            <a:fillRect/>
          </a:stretch>
        </p:blipFill>
        <p:spPr bwMode="auto">
          <a:xfrm>
            <a:off x="6494318" y="2893271"/>
            <a:ext cx="1503045" cy="1775460"/>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占位符 22"/>
          <p:cNvSpPr>
            <a:spLocks noGrp="1"/>
          </p:cNvSpPr>
          <p:nvPr>
            <p:ph type="body" sz="quarter" idx="16" hasCustomPrompt="1"/>
          </p:nvPr>
        </p:nvSpPr>
        <p:spPr>
          <a:xfrm>
            <a:off x="6787302" y="3557056"/>
            <a:ext cx="981075" cy="390915"/>
          </a:xfrm>
        </p:spPr>
        <p:txBody>
          <a:bodyPr>
            <a:noAutofit/>
          </a:bodyPr>
          <a:lstStyle>
            <a:lvl1pPr marL="0" indent="0" algn="ctr">
              <a:buNone/>
              <a:defRPr sz="2800">
                <a:solidFill>
                  <a:schemeClr val="bg1"/>
                </a:solidFill>
                <a:latin typeface="+mj-ea"/>
                <a:ea typeface="+mj-ea"/>
              </a:defRPr>
            </a:lvl1pPr>
          </a:lstStyle>
          <a:p>
            <a:pPr lvl="0"/>
            <a:r>
              <a:rPr lang="zh-CN" altLang="en-US"/>
              <a:t>序号</a:t>
            </a:r>
            <a:endParaRPr lang="zh-CN" altLang="en-US"/>
          </a:p>
        </p:txBody>
      </p:sp>
      <p:pic>
        <p:nvPicPr>
          <p:cNvPr id="23" name="Picture 2" descr="Free vector wax stamp transparent set realistic 3d collection of isolated wax seal images with empty circle space"/>
          <p:cNvPicPr>
            <a:picLocks noChangeAspect="1" noChangeArrowheads="1"/>
          </p:cNvPicPr>
          <p:nvPr userDrawn="1"/>
        </p:nvPicPr>
        <p:blipFill rotWithShape="1">
          <a:blip r:embed="rId2">
            <a:duotone>
              <a:schemeClr val="accent1">
                <a:shade val="45000"/>
                <a:satMod val="135000"/>
              </a:schemeClr>
              <a:prstClr val="white"/>
            </a:duotone>
          </a:blip>
          <a:srcRect l="41500" t="49910" r="35300" b="28021"/>
          <a:stretch>
            <a:fillRect/>
          </a:stretch>
        </p:blipFill>
        <p:spPr bwMode="auto">
          <a:xfrm>
            <a:off x="9351880" y="2893271"/>
            <a:ext cx="1503045" cy="1775460"/>
          </a:xfrm>
          <a:prstGeom prst="rect">
            <a:avLst/>
          </a:prstGeom>
          <a:noFill/>
          <a:extLst>
            <a:ext uri="{909E8E84-426E-40DD-AFC4-6F175D3DCCD1}">
              <a14:hiddenFill xmlns:a14="http://schemas.microsoft.com/office/drawing/2010/main">
                <a:solidFill>
                  <a:srgbClr val="FFFFFF"/>
                </a:solidFill>
              </a14:hiddenFill>
            </a:ext>
          </a:extLst>
        </p:spPr>
      </p:pic>
      <p:sp>
        <p:nvSpPr>
          <p:cNvPr id="24" name="文本占位符 22"/>
          <p:cNvSpPr>
            <a:spLocks noGrp="1"/>
          </p:cNvSpPr>
          <p:nvPr>
            <p:ph type="body" sz="quarter" idx="17" hasCustomPrompt="1"/>
          </p:nvPr>
        </p:nvSpPr>
        <p:spPr>
          <a:xfrm>
            <a:off x="9644864" y="3557056"/>
            <a:ext cx="981075" cy="390915"/>
          </a:xfrm>
        </p:spPr>
        <p:txBody>
          <a:bodyPr>
            <a:noAutofit/>
          </a:bodyPr>
          <a:lstStyle>
            <a:lvl1pPr marL="0" indent="0" algn="ctr">
              <a:buNone/>
              <a:defRPr sz="2800">
                <a:solidFill>
                  <a:schemeClr val="bg1"/>
                </a:solidFill>
                <a:latin typeface="+mj-ea"/>
                <a:ea typeface="+mj-ea"/>
              </a:defRPr>
            </a:lvl1pPr>
          </a:lstStyle>
          <a:p>
            <a:pPr lvl="0"/>
            <a:r>
              <a:rPr lang="zh-CN" altLang="en-US"/>
              <a:t>序号</a:t>
            </a:r>
            <a:endParaRPr lang="zh-CN" altLang="en-US"/>
          </a:p>
        </p:txBody>
      </p:sp>
      <p:sp>
        <p:nvSpPr>
          <p:cNvPr id="26" name="文本占位符 25"/>
          <p:cNvSpPr>
            <a:spLocks noGrp="1"/>
          </p:cNvSpPr>
          <p:nvPr>
            <p:ph type="body" sz="quarter" idx="18" hasCustomPrompt="1"/>
          </p:nvPr>
        </p:nvSpPr>
        <p:spPr>
          <a:xfrm>
            <a:off x="987234" y="4669111"/>
            <a:ext cx="2055467" cy="663575"/>
          </a:xfrm>
        </p:spPr>
        <p:txBody>
          <a:bodyPr/>
          <a:lstStyle>
            <a:lvl1pPr marL="0" indent="0" algn="ctr">
              <a:lnSpc>
                <a:spcPct val="120000"/>
              </a:lnSpc>
              <a:buNone/>
              <a:defRPr>
                <a:solidFill>
                  <a:schemeClr val="accent1"/>
                </a:solidFill>
                <a:latin typeface="+mj-ea"/>
                <a:ea typeface="+mj-ea"/>
              </a:defRPr>
            </a:lvl1pPr>
          </a:lstStyle>
          <a:p>
            <a:pPr lvl="0"/>
            <a:r>
              <a:rPr lang="zh-CN" altLang="en-US"/>
              <a:t>请输入标题</a:t>
            </a:r>
            <a:endParaRPr lang="zh-CN" altLang="en-US"/>
          </a:p>
        </p:txBody>
      </p:sp>
      <p:sp>
        <p:nvSpPr>
          <p:cNvPr id="27" name="文本占位符 25"/>
          <p:cNvSpPr>
            <a:spLocks noGrp="1"/>
          </p:cNvSpPr>
          <p:nvPr>
            <p:ph type="body" sz="quarter" idx="19" hasCustomPrompt="1"/>
          </p:nvPr>
        </p:nvSpPr>
        <p:spPr>
          <a:xfrm>
            <a:off x="3638547" y="4669111"/>
            <a:ext cx="2055467" cy="663575"/>
          </a:xfrm>
        </p:spPr>
        <p:txBody>
          <a:bodyPr/>
          <a:lstStyle>
            <a:lvl1pPr marL="0" indent="0" algn="ctr">
              <a:lnSpc>
                <a:spcPct val="120000"/>
              </a:lnSpc>
              <a:buNone/>
              <a:defRPr>
                <a:solidFill>
                  <a:schemeClr val="accent1"/>
                </a:solidFill>
                <a:latin typeface="+mj-ea"/>
                <a:ea typeface="+mj-ea"/>
              </a:defRPr>
            </a:lvl1pPr>
          </a:lstStyle>
          <a:p>
            <a:pPr lvl="0"/>
            <a:r>
              <a:rPr lang="zh-CN" altLang="en-US"/>
              <a:t>请输入标题</a:t>
            </a:r>
            <a:endParaRPr lang="zh-CN" altLang="en-US"/>
          </a:p>
        </p:txBody>
      </p:sp>
      <p:sp>
        <p:nvSpPr>
          <p:cNvPr id="28" name="文本占位符 25"/>
          <p:cNvSpPr>
            <a:spLocks noGrp="1"/>
          </p:cNvSpPr>
          <p:nvPr>
            <p:ph type="body" sz="quarter" idx="20" hasCustomPrompt="1"/>
          </p:nvPr>
        </p:nvSpPr>
        <p:spPr>
          <a:xfrm>
            <a:off x="6289861" y="4669111"/>
            <a:ext cx="2055467" cy="663575"/>
          </a:xfrm>
        </p:spPr>
        <p:txBody>
          <a:bodyPr/>
          <a:lstStyle>
            <a:lvl1pPr marL="0" indent="0" algn="ctr">
              <a:lnSpc>
                <a:spcPct val="120000"/>
              </a:lnSpc>
              <a:buNone/>
              <a:defRPr>
                <a:solidFill>
                  <a:schemeClr val="accent1"/>
                </a:solidFill>
                <a:latin typeface="+mj-ea"/>
                <a:ea typeface="+mj-ea"/>
              </a:defRPr>
            </a:lvl1pPr>
          </a:lstStyle>
          <a:p>
            <a:pPr lvl="0"/>
            <a:r>
              <a:rPr lang="zh-CN" altLang="en-US"/>
              <a:t>请输入标题</a:t>
            </a:r>
            <a:endParaRPr lang="zh-CN" altLang="en-US"/>
          </a:p>
        </p:txBody>
      </p:sp>
      <p:sp>
        <p:nvSpPr>
          <p:cNvPr id="29" name="文本占位符 25"/>
          <p:cNvSpPr>
            <a:spLocks noGrp="1"/>
          </p:cNvSpPr>
          <p:nvPr>
            <p:ph type="body" sz="quarter" idx="21" hasCustomPrompt="1"/>
          </p:nvPr>
        </p:nvSpPr>
        <p:spPr>
          <a:xfrm>
            <a:off x="9147423" y="4669111"/>
            <a:ext cx="2055467" cy="663575"/>
          </a:xfrm>
        </p:spPr>
        <p:txBody>
          <a:bodyPr/>
          <a:lstStyle>
            <a:lvl1pPr marL="0" indent="0" algn="ctr">
              <a:lnSpc>
                <a:spcPct val="120000"/>
              </a:lnSpc>
              <a:buNone/>
              <a:defRPr>
                <a:solidFill>
                  <a:schemeClr val="accent1"/>
                </a:solidFill>
                <a:latin typeface="+mj-ea"/>
                <a:ea typeface="+mj-ea"/>
              </a:defRPr>
            </a:lvl1pPr>
          </a:lstStyle>
          <a:p>
            <a:pPr lvl="0"/>
            <a:r>
              <a:rPr lang="zh-CN" altLang="en-US"/>
              <a:t>请输入标题</a:t>
            </a:r>
            <a:endParaRPr lang="zh-CN" altLang="en-US"/>
          </a:p>
        </p:txBody>
      </p:sp>
      <p:sp>
        <p:nvSpPr>
          <p:cNvPr id="30" name="日期占位符 29"/>
          <p:cNvSpPr>
            <a:spLocks noGrp="1"/>
          </p:cNvSpPr>
          <p:nvPr>
            <p:ph type="dt" sz="half" idx="22"/>
          </p:nvPr>
        </p:nvSpPr>
        <p:spPr/>
        <p:txBody>
          <a:bodyPr/>
          <a:lstStyle/>
          <a:p>
            <a:fld id="{BD3A688F-F0B1-4EC9-8234-F5931CE66FFC}" type="datetimeFigureOut">
              <a:rPr lang="zh-CN" altLang="en-US" smtClean="0"/>
            </a:fld>
            <a:endParaRPr lang="zh-CN" altLang="en-US"/>
          </a:p>
        </p:txBody>
      </p:sp>
      <p:sp>
        <p:nvSpPr>
          <p:cNvPr id="31" name="页脚占位符 30"/>
          <p:cNvSpPr>
            <a:spLocks noGrp="1"/>
          </p:cNvSpPr>
          <p:nvPr>
            <p:ph type="ftr" sz="quarter" idx="23"/>
          </p:nvPr>
        </p:nvSpPr>
        <p:spPr/>
        <p:txBody>
          <a:bodyPr/>
          <a:lstStyle/>
          <a:p>
            <a:endParaRPr lang="zh-CN" altLang="en-US"/>
          </a:p>
        </p:txBody>
      </p:sp>
      <p:sp>
        <p:nvSpPr>
          <p:cNvPr id="32" name="灯片编号占位符 31"/>
          <p:cNvSpPr>
            <a:spLocks noGrp="1"/>
          </p:cNvSpPr>
          <p:nvPr>
            <p:ph type="sldNum" sz="quarter" idx="24"/>
          </p:nvPr>
        </p:nvSpPr>
        <p:spPr/>
        <p:txBody>
          <a:bodyPr/>
          <a:lstStyle/>
          <a:p>
            <a:fld id="{1A8BBAE6-E18B-4D15-87AB-1C947D5A6CF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grpSp>
        <p:nvGrpSpPr>
          <p:cNvPr id="2" name="组合 1"/>
          <p:cNvGrpSpPr/>
          <p:nvPr userDrawn="1"/>
        </p:nvGrpSpPr>
        <p:grpSpPr>
          <a:xfrm rot="5400000">
            <a:off x="2804050" y="-2804055"/>
            <a:ext cx="6876001" cy="12484100"/>
            <a:chOff x="-5" y="-15154180"/>
            <a:chExt cx="12224001" cy="22207004"/>
          </a:xfrm>
        </p:grpSpPr>
        <p:sp>
          <p:nvSpPr>
            <p:cNvPr id="9" name="矩形 8"/>
            <p:cNvSpPr/>
            <p:nvPr/>
          </p:nvSpPr>
          <p:spPr>
            <a:xfrm flipH="1" flipV="1">
              <a:off x="-5" y="1534928"/>
              <a:ext cx="12223997" cy="55178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等腰三角形 9"/>
            <p:cNvSpPr/>
            <p:nvPr/>
          </p:nvSpPr>
          <p:spPr>
            <a:xfrm rot="10800000" flipH="1" flipV="1">
              <a:off x="0" y="0"/>
              <a:ext cx="12192000" cy="153492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7" name="直接连接符 6"/>
            <p:cNvCxnSpPr/>
            <p:nvPr/>
          </p:nvCxnSpPr>
          <p:spPr>
            <a:xfrm flipH="1" flipV="1">
              <a:off x="6096000" y="453926"/>
              <a:ext cx="6096000" cy="168935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0" y="453926"/>
              <a:ext cx="6096000" cy="168935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矩形 24"/>
            <p:cNvSpPr/>
            <p:nvPr userDrawn="1"/>
          </p:nvSpPr>
          <p:spPr>
            <a:xfrm flipH="1" flipV="1">
              <a:off x="-1" y="-15154180"/>
              <a:ext cx="12223997" cy="121991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4" name="文本占位符 24"/>
          <p:cNvSpPr>
            <a:spLocks noGrp="1"/>
          </p:cNvSpPr>
          <p:nvPr>
            <p:ph type="body" sz="quarter" idx="14" hasCustomPrompt="1"/>
          </p:nvPr>
        </p:nvSpPr>
        <p:spPr>
          <a:xfrm rot="10800000" flipH="1" flipV="1">
            <a:off x="4681108" y="3139034"/>
            <a:ext cx="5539961" cy="1127675"/>
          </a:xfrm>
        </p:spPr>
        <p:txBody>
          <a:bodyPr>
            <a:normAutofit/>
          </a:bodyPr>
          <a:lstStyle>
            <a:lvl1pPr marL="0" indent="0" algn="ctr">
              <a:buNone/>
              <a:defRPr sz="5400">
                <a:solidFill>
                  <a:schemeClr val="accent1"/>
                </a:solidFill>
                <a:latin typeface="+mj-ea"/>
                <a:ea typeface="+mj-ea"/>
              </a:defRPr>
            </a:lvl1pPr>
          </a:lstStyle>
          <a:p>
            <a:pPr lvl="0"/>
            <a:r>
              <a:rPr lang="zh-CN" altLang="en-US"/>
              <a:t>请在此输入标题</a:t>
            </a:r>
            <a:endParaRPr lang="zh-CN" altLang="en-US"/>
          </a:p>
        </p:txBody>
      </p:sp>
      <p:pic>
        <p:nvPicPr>
          <p:cNvPr id="23" name="Picture 2" descr="Free vector wax stamp transparent set realistic 3d collection of isolated wax seal images with empty circle space"/>
          <p:cNvPicPr>
            <a:picLocks noChangeAspect="1" noChangeArrowheads="1"/>
          </p:cNvPicPr>
          <p:nvPr userDrawn="1"/>
        </p:nvPicPr>
        <p:blipFill rotWithShape="1">
          <a:blip r:embed="rId2">
            <a:duotone>
              <a:schemeClr val="accent1">
                <a:shade val="45000"/>
                <a:satMod val="135000"/>
              </a:schemeClr>
              <a:prstClr val="white"/>
            </a:duotone>
          </a:blip>
          <a:srcRect l="41500" t="49910" r="35300" b="28021"/>
          <a:stretch>
            <a:fillRect/>
          </a:stretch>
        </p:blipFill>
        <p:spPr bwMode="auto">
          <a:xfrm>
            <a:off x="3123139" y="2617225"/>
            <a:ext cx="1503045" cy="1775460"/>
          </a:xfrm>
          <a:prstGeom prst="rect">
            <a:avLst/>
          </a:prstGeom>
          <a:noFill/>
          <a:extLst>
            <a:ext uri="{909E8E84-426E-40DD-AFC4-6F175D3DCCD1}">
              <a14:hiddenFill xmlns:a14="http://schemas.microsoft.com/office/drawing/2010/main">
                <a:solidFill>
                  <a:srgbClr val="FFFFFF"/>
                </a:solidFill>
              </a14:hiddenFill>
            </a:ext>
          </a:extLst>
        </p:spPr>
      </p:pic>
      <p:sp>
        <p:nvSpPr>
          <p:cNvPr id="24" name="文本占位符 22"/>
          <p:cNvSpPr>
            <a:spLocks noGrp="1"/>
          </p:cNvSpPr>
          <p:nvPr>
            <p:ph type="body" sz="quarter" idx="17" hasCustomPrompt="1"/>
          </p:nvPr>
        </p:nvSpPr>
        <p:spPr>
          <a:xfrm>
            <a:off x="608014" y="1520824"/>
            <a:ext cx="2445750" cy="4269741"/>
          </a:xfrm>
        </p:spPr>
        <p:txBody>
          <a:bodyPr anchor="ctr" anchorCtr="0">
            <a:noAutofit/>
          </a:bodyPr>
          <a:lstStyle>
            <a:lvl1pPr marL="0" indent="0" algn="ctr">
              <a:buNone/>
              <a:defRPr sz="19900">
                <a:solidFill>
                  <a:schemeClr val="bg1"/>
                </a:solidFill>
                <a:latin typeface="+mj-ea"/>
                <a:ea typeface="+mj-ea"/>
              </a:defRPr>
            </a:lvl1pPr>
          </a:lstStyle>
          <a:p>
            <a:pPr lvl="0"/>
            <a:r>
              <a:rPr lang="zh-CN" altLang="en-US"/>
              <a:t>序号</a:t>
            </a:r>
            <a:endParaRPr lang="zh-CN" altLang="en-US"/>
          </a:p>
        </p:txBody>
      </p:sp>
      <p:sp>
        <p:nvSpPr>
          <p:cNvPr id="30" name="日期占位符 29"/>
          <p:cNvSpPr>
            <a:spLocks noGrp="1"/>
          </p:cNvSpPr>
          <p:nvPr>
            <p:ph type="dt" sz="half" idx="22"/>
          </p:nvPr>
        </p:nvSpPr>
        <p:spPr>
          <a:xfrm>
            <a:off x="838200" y="6356350"/>
            <a:ext cx="2452279" cy="326595"/>
          </a:xfrm>
        </p:spPr>
        <p:txBody>
          <a:bodyPr/>
          <a:lstStyle/>
          <a:p>
            <a:fld id="{BD3A688F-F0B1-4EC9-8234-F5931CE66FFC}" type="datetimeFigureOut">
              <a:rPr lang="zh-CN" altLang="en-US" smtClean="0"/>
            </a:fld>
            <a:endParaRPr lang="zh-CN" altLang="en-US"/>
          </a:p>
        </p:txBody>
      </p:sp>
      <p:sp>
        <p:nvSpPr>
          <p:cNvPr id="31" name="页脚占位符 30"/>
          <p:cNvSpPr>
            <a:spLocks noGrp="1"/>
          </p:cNvSpPr>
          <p:nvPr>
            <p:ph type="ftr" sz="quarter" idx="23"/>
          </p:nvPr>
        </p:nvSpPr>
        <p:spPr/>
        <p:txBody>
          <a:bodyPr/>
          <a:lstStyle/>
          <a:p>
            <a:endParaRPr lang="zh-CN" altLang="en-US"/>
          </a:p>
        </p:txBody>
      </p:sp>
      <p:sp>
        <p:nvSpPr>
          <p:cNvPr id="32" name="灯片编号占位符 31"/>
          <p:cNvSpPr>
            <a:spLocks noGrp="1"/>
          </p:cNvSpPr>
          <p:nvPr>
            <p:ph type="sldNum" sz="quarter" idx="24"/>
          </p:nvPr>
        </p:nvSpPr>
        <p:spPr/>
        <p:txBody>
          <a:bodyPr/>
          <a:lstStyle/>
          <a:p>
            <a:fld id="{1A8BBAE6-E18B-4D15-87AB-1C947D5A6CF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5" name="矩形 24"/>
          <p:cNvSpPr/>
          <p:nvPr userDrawn="1"/>
        </p:nvSpPr>
        <p:spPr>
          <a:xfrm rot="10800000" flipH="1" flipV="1">
            <a:off x="0" y="6676667"/>
            <a:ext cx="12192000" cy="1796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文本占位符 24"/>
          <p:cNvSpPr>
            <a:spLocks noGrp="1"/>
          </p:cNvSpPr>
          <p:nvPr userDrawn="1">
            <p:ph type="body" sz="quarter" idx="14" hasCustomPrompt="1"/>
          </p:nvPr>
        </p:nvSpPr>
        <p:spPr>
          <a:xfrm rot="10800000" flipH="1" flipV="1">
            <a:off x="1013306" y="393151"/>
            <a:ext cx="10502901" cy="508550"/>
          </a:xfrm>
        </p:spPr>
        <p:txBody>
          <a:bodyPr>
            <a:normAutofit/>
          </a:bodyPr>
          <a:lstStyle>
            <a:lvl1pPr marL="0" indent="0" algn="l">
              <a:buNone/>
              <a:defRPr sz="2800">
                <a:solidFill>
                  <a:schemeClr val="accent1"/>
                </a:solidFill>
                <a:latin typeface="+mj-ea"/>
                <a:ea typeface="+mj-ea"/>
              </a:defRPr>
            </a:lvl1pPr>
          </a:lstStyle>
          <a:p>
            <a:pPr lvl="0"/>
            <a:r>
              <a:rPr lang="zh-CN" altLang="en-US"/>
              <a:t>请在此输入标题</a:t>
            </a:r>
            <a:endParaRPr lang="zh-CN" altLang="en-US"/>
          </a:p>
        </p:txBody>
      </p:sp>
      <p:pic>
        <p:nvPicPr>
          <p:cNvPr id="23" name="Picture 2" descr="Free vector wax stamp transparent set realistic 3d collection of isolated wax seal images with empty circle space"/>
          <p:cNvPicPr>
            <a:picLocks noChangeAspect="1" noChangeArrowheads="1"/>
          </p:cNvPicPr>
          <p:nvPr userDrawn="1"/>
        </p:nvPicPr>
        <p:blipFill rotWithShape="1">
          <a:blip r:embed="rId2">
            <a:duotone>
              <a:schemeClr val="accent1">
                <a:shade val="45000"/>
                <a:satMod val="135000"/>
              </a:schemeClr>
              <a:prstClr val="white"/>
            </a:duotone>
          </a:blip>
          <a:srcRect l="41500" t="49910" r="35300" b="28021"/>
          <a:stretch>
            <a:fillRect/>
          </a:stretch>
        </p:blipFill>
        <p:spPr bwMode="auto">
          <a:xfrm>
            <a:off x="298005" y="213548"/>
            <a:ext cx="721616" cy="852403"/>
          </a:xfrm>
          <a:prstGeom prst="rect">
            <a:avLst/>
          </a:prstGeom>
          <a:noFill/>
          <a:extLst>
            <a:ext uri="{909E8E84-426E-40DD-AFC4-6F175D3DCCD1}">
              <a14:hiddenFill xmlns:a14="http://schemas.microsoft.com/office/drawing/2010/main">
                <a:solidFill>
                  <a:srgbClr val="FFFFFF"/>
                </a:solidFill>
              </a14:hiddenFill>
            </a:ext>
          </a:extLst>
        </p:spPr>
      </p:pic>
      <p:sp>
        <p:nvSpPr>
          <p:cNvPr id="30" name="日期占位符 29"/>
          <p:cNvSpPr>
            <a:spLocks noGrp="1"/>
          </p:cNvSpPr>
          <p:nvPr userDrawn="1">
            <p:ph type="dt" sz="half" idx="22"/>
          </p:nvPr>
        </p:nvSpPr>
        <p:spPr>
          <a:xfrm>
            <a:off x="838200" y="6350073"/>
            <a:ext cx="2452279" cy="326595"/>
          </a:xfrm>
        </p:spPr>
        <p:txBody>
          <a:bodyPr/>
          <a:lstStyle/>
          <a:p>
            <a:fld id="{BD3A688F-F0B1-4EC9-8234-F5931CE66FFC}" type="datetimeFigureOut">
              <a:rPr lang="zh-CN" altLang="en-US" smtClean="0"/>
            </a:fld>
            <a:endParaRPr lang="zh-CN" altLang="en-US"/>
          </a:p>
        </p:txBody>
      </p:sp>
      <p:sp>
        <p:nvSpPr>
          <p:cNvPr id="31" name="页脚占位符 30"/>
          <p:cNvSpPr>
            <a:spLocks noGrp="1"/>
          </p:cNvSpPr>
          <p:nvPr userDrawn="1">
            <p:ph type="ftr" sz="quarter" idx="23"/>
          </p:nvPr>
        </p:nvSpPr>
        <p:spPr/>
        <p:txBody>
          <a:bodyPr/>
          <a:lstStyle/>
          <a:p>
            <a:endParaRPr lang="zh-CN" altLang="en-US"/>
          </a:p>
        </p:txBody>
      </p:sp>
      <p:sp>
        <p:nvSpPr>
          <p:cNvPr id="32" name="灯片编号占位符 31"/>
          <p:cNvSpPr>
            <a:spLocks noGrp="1"/>
          </p:cNvSpPr>
          <p:nvPr userDrawn="1">
            <p:ph type="sldNum" sz="quarter" idx="24"/>
          </p:nvPr>
        </p:nvSpPr>
        <p:spPr/>
        <p:txBody>
          <a:bodyPr/>
          <a:lstStyle/>
          <a:p>
            <a:fld id="{1A8BBAE6-E18B-4D15-87AB-1C947D5A6CF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D3A688F-F0B1-4EC9-8234-F5931CE66F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8BBAE6-E18B-4D15-87AB-1C947D5A6CF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D3A688F-F0B1-4EC9-8234-F5931CE66F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8BBAE6-E18B-4D15-87AB-1C947D5A6CF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D3A688F-F0B1-4EC9-8234-F5931CE66FF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8BBAE6-E18B-4D15-87AB-1C947D5A6CF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BD3A688F-F0B1-4EC9-8234-F5931CE66FF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A8BBAE6-E18B-4D15-87AB-1C947D5A6CF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D3A688F-F0B1-4EC9-8234-F5931CE66FF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8BBAE6-E18B-4D15-87AB-1C947D5A6CF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3A688F-F0B1-4EC9-8234-F5931CE66FF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8BBAE6-E18B-4D15-87AB-1C947D5A6CF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png"/><Relationship Id="rId2" Type="http://schemas.openxmlformats.org/officeDocument/2006/relationships/tags" Target="../tags/tag4.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tags" Target="../tags/tag7.xml"/><Relationship Id="rId3" Type="http://schemas.openxmlformats.org/officeDocument/2006/relationships/image" Target="../media/image7.png"/><Relationship Id="rId2" Type="http://schemas.openxmlformats.org/officeDocument/2006/relationships/tags" Target="../tags/tag6.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4.xml"/><Relationship Id="rId7" Type="http://schemas.openxmlformats.org/officeDocument/2006/relationships/image" Target="../media/image12.png"/><Relationship Id="rId6" Type="http://schemas.openxmlformats.org/officeDocument/2006/relationships/tags" Target="../tags/tag11.xml"/><Relationship Id="rId5" Type="http://schemas.openxmlformats.org/officeDocument/2006/relationships/image" Target="../media/image11.png"/><Relationship Id="rId4" Type="http://schemas.openxmlformats.org/officeDocument/2006/relationships/tags" Target="../tags/tag10.xml"/><Relationship Id="rId3" Type="http://schemas.openxmlformats.org/officeDocument/2006/relationships/image" Target="../media/image10.png"/><Relationship Id="rId2" Type="http://schemas.openxmlformats.org/officeDocument/2006/relationships/tags" Target="../tags/tag9.xml"/><Relationship Id="rId1" Type="http://schemas.openxmlformats.org/officeDocument/2006/relationships/tags" Target="../tags/tag8.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3.png"/><Relationship Id="rId2" Type="http://schemas.openxmlformats.org/officeDocument/2006/relationships/tags" Target="../tags/tag13.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tags" Target="../tags/tag17.xml"/><Relationship Id="rId4" Type="http://schemas.openxmlformats.org/officeDocument/2006/relationships/image" Target="../media/image15.png"/><Relationship Id="rId3" Type="http://schemas.openxmlformats.org/officeDocument/2006/relationships/tags" Target="../tags/tag16.xml"/><Relationship Id="rId2" Type="http://schemas.openxmlformats.org/officeDocument/2006/relationships/image" Target="../media/image14.png"/><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tags" Target="../tags/tag20.xml"/><Relationship Id="rId4" Type="http://schemas.openxmlformats.org/officeDocument/2006/relationships/image" Target="../media/image17.png"/><Relationship Id="rId3" Type="http://schemas.openxmlformats.org/officeDocument/2006/relationships/tags" Target="../tags/tag19.xml"/><Relationship Id="rId2" Type="http://schemas.openxmlformats.org/officeDocument/2006/relationships/image" Target="../media/image16.png"/><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4"/>
          </p:nvPr>
        </p:nvSpPr>
        <p:spPr>
          <a:xfrm>
            <a:off x="2659380" y="1033145"/>
            <a:ext cx="6872605" cy="3352165"/>
          </a:xfrm>
        </p:spPr>
        <p:txBody>
          <a:bodyPr>
            <a:noAutofit/>
          </a:bodyPr>
          <a:lstStyle/>
          <a:p>
            <a:r>
              <a:rPr lang="zh-CN" altLang="en-US"/>
              <a:t>基于深度学习的伪装目标检测</a:t>
            </a:r>
            <a:r>
              <a:rPr lang="zh-CN" altLang="en-US"/>
              <a:t>综述</a:t>
            </a:r>
            <a:endParaRPr lang="zh-CN" altLang="en-US"/>
          </a:p>
          <a:p>
            <a:r>
              <a:rPr lang="zh-CN" altLang="en-US" sz="1600"/>
              <a:t>文献作者：史彩娟，任弼娟，王子雯，闫巾玮，石 泽</a:t>
            </a:r>
            <a:endParaRPr lang="zh-CN" altLang="en-US" sz="1600"/>
          </a:p>
          <a:p>
            <a:endParaRPr lang="zh-CN" altLang="en-US" sz="1600"/>
          </a:p>
        </p:txBody>
      </p:sp>
      <p:sp>
        <p:nvSpPr>
          <p:cNvPr id="7" name="文本框 6"/>
          <p:cNvSpPr txBox="1"/>
          <p:nvPr/>
        </p:nvSpPr>
        <p:spPr>
          <a:xfrm>
            <a:off x="1637030" y="5458460"/>
            <a:ext cx="4064000" cy="368300"/>
          </a:xfrm>
          <a:prstGeom prst="rect">
            <a:avLst/>
          </a:prstGeom>
          <a:noFill/>
        </p:spPr>
        <p:txBody>
          <a:bodyPr wrap="square" rtlCol="0">
            <a:spAutoFit/>
          </a:bodyPr>
          <a:p>
            <a:r>
              <a:rPr lang="zh-CN" altLang="en-US">
                <a:solidFill>
                  <a:schemeClr val="bg1"/>
                </a:solidFill>
              </a:rPr>
              <a:t>时间：</a:t>
            </a:r>
            <a:r>
              <a:rPr lang="en-US" altLang="zh-CN">
                <a:solidFill>
                  <a:schemeClr val="bg1"/>
                </a:solidFill>
              </a:rPr>
              <a:t>2023.11.3</a:t>
            </a:r>
            <a:endParaRPr lang="en-US" altLang="zh-CN">
              <a:solidFill>
                <a:schemeClr val="bg1"/>
              </a:solidFill>
            </a:endParaRPr>
          </a:p>
        </p:txBody>
      </p:sp>
      <p:sp>
        <p:nvSpPr>
          <p:cNvPr id="8" name="文本框 7"/>
          <p:cNvSpPr txBox="1"/>
          <p:nvPr/>
        </p:nvSpPr>
        <p:spPr>
          <a:xfrm>
            <a:off x="8315325" y="5458460"/>
            <a:ext cx="2825750" cy="368300"/>
          </a:xfrm>
          <a:prstGeom prst="rect">
            <a:avLst/>
          </a:prstGeom>
          <a:noFill/>
        </p:spPr>
        <p:txBody>
          <a:bodyPr wrap="square" rtlCol="0">
            <a:spAutoFit/>
          </a:bodyPr>
          <a:p>
            <a:r>
              <a:rPr lang="zh-CN" altLang="en-US">
                <a:solidFill>
                  <a:schemeClr val="bg1"/>
                </a:solidFill>
              </a:rPr>
              <a:t>汇报人：孙世宇</a:t>
            </a:r>
            <a:endParaRPr lang="zh-CN" altLang="en-US">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基于深度学习的伪装目标检测方法性能比较</a:t>
            </a:r>
            <a:endParaRPr lang="zh-CN" altLang="en-US"/>
          </a:p>
        </p:txBody>
      </p:sp>
      <p:sp>
        <p:nvSpPr>
          <p:cNvPr id="4" name="文本框 3"/>
          <p:cNvSpPr txBox="1"/>
          <p:nvPr>
            <p:custDataLst>
              <p:tags r:id="rId1"/>
            </p:custDataLst>
          </p:nvPr>
        </p:nvSpPr>
        <p:spPr>
          <a:xfrm>
            <a:off x="966470" y="6203950"/>
            <a:ext cx="10902950" cy="358775"/>
          </a:xfrm>
          <a:prstGeom prst="rect">
            <a:avLst/>
          </a:prstGeom>
          <a:noFill/>
        </p:spPr>
        <p:txBody>
          <a:bodyPr wrap="square" rtlCol="0">
            <a:noAutofit/>
          </a:bodyPr>
          <a:p>
            <a:r>
              <a:rPr lang="zh-CN" altLang="en-US" sz="1200">
                <a:latin typeface="宋体" panose="02010600030101010101" pitchFamily="2" charset="-122"/>
                <a:ea typeface="宋体" panose="02010600030101010101" pitchFamily="2" charset="-122"/>
                <a:cs typeface="宋体" panose="02010600030101010101" pitchFamily="2" charset="-122"/>
                <a:sym typeface="+mn-ea"/>
              </a:rPr>
              <a:t>史彩娟</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任弼娟</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王子雯</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闫巾玮</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石泽</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 基于深度学习的伪装目标检测综述.[J] 计算机科学与探索 2022</a:t>
            </a:r>
            <a:endParaRPr lang="en-US" altLang="zh-CN"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p>
        </p:txBody>
      </p:sp>
      <p:pic>
        <p:nvPicPr>
          <p:cNvPr id="5" name="图片 4"/>
          <p:cNvPicPr>
            <a:picLocks noChangeAspect="1"/>
          </p:cNvPicPr>
          <p:nvPr>
            <p:custDataLst>
              <p:tags r:id="rId2"/>
            </p:custDataLst>
          </p:nvPr>
        </p:nvPicPr>
        <p:blipFill>
          <a:blip r:embed="rId3"/>
          <a:stretch>
            <a:fillRect/>
          </a:stretch>
        </p:blipFill>
        <p:spPr>
          <a:xfrm>
            <a:off x="1399540" y="842010"/>
            <a:ext cx="8503920" cy="51739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4"/>
          </p:nvPr>
        </p:nvSpPr>
        <p:spPr>
          <a:xfrm>
            <a:off x="2659380" y="1033145"/>
            <a:ext cx="6872605" cy="3352165"/>
          </a:xfrm>
        </p:spPr>
        <p:txBody>
          <a:bodyPr>
            <a:noAutofit/>
          </a:bodyPr>
          <a:lstStyle/>
          <a:p>
            <a:r>
              <a:rPr lang="zh-CN" altLang="en-US" sz="4800"/>
              <a:t>基于注意力机制和多尺度特征的伪装目标检测</a:t>
            </a:r>
            <a:endParaRPr lang="zh-CN" altLang="en-US" sz="4800"/>
          </a:p>
          <a:p>
            <a:r>
              <a:rPr lang="zh-CN" altLang="en-US" sz="1600"/>
              <a:t>文献作者：蔡俊敏，孙 涵</a:t>
            </a:r>
            <a:endParaRPr lang="zh-CN" altLang="en-US" sz="1600"/>
          </a:p>
          <a:p>
            <a:endParaRPr lang="zh-CN" altLang="en-US"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文献概述</a:t>
            </a:r>
            <a:endParaRPr lang="zh-CN" altLang="en-US"/>
          </a:p>
        </p:txBody>
      </p:sp>
      <p:sp>
        <p:nvSpPr>
          <p:cNvPr id="6" name="文本框 5"/>
          <p:cNvSpPr txBox="1"/>
          <p:nvPr/>
        </p:nvSpPr>
        <p:spPr>
          <a:xfrm>
            <a:off x="1022985" y="1038225"/>
            <a:ext cx="10922000" cy="1938020"/>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cs typeface="宋体" panose="02010600030101010101" pitchFamily="2" charset="-122"/>
              </a:rPr>
              <a:t>这篇</a:t>
            </a:r>
            <a:r>
              <a:rPr lang="zh-CN" altLang="en-US" sz="2400">
                <a:latin typeface="宋体" panose="02010600030101010101" pitchFamily="2" charset="-122"/>
                <a:ea typeface="宋体" panose="02010600030101010101" pitchFamily="2" charset="-122"/>
                <a:cs typeface="宋体" panose="02010600030101010101" pitchFamily="2" charset="-122"/>
              </a:rPr>
              <a:t>文献针对伪装目标结构多样、尺度不一和目标边界与其背景具有高度相似性的情况，提出了一种基于注意力机制和多尺度特征的伪装目标检测算法，通过混合尺度解码器和反向注意力模块，提升了模型的检测性能。借助四个评估指标将文中算法与现有的十三种算法在</a:t>
            </a:r>
            <a:r>
              <a:rPr lang="en-US" altLang="zh-CN" sz="2400">
                <a:latin typeface="宋体" panose="02010600030101010101" pitchFamily="2" charset="-122"/>
                <a:ea typeface="宋体" panose="02010600030101010101" pitchFamily="2" charset="-122"/>
                <a:cs typeface="宋体" panose="02010600030101010101" pitchFamily="2" charset="-122"/>
              </a:rPr>
              <a:t> COD10K </a:t>
            </a:r>
            <a:r>
              <a:rPr lang="zh-CN" altLang="en-US" sz="2400">
                <a:latin typeface="宋体" panose="02010600030101010101" pitchFamily="2" charset="-122"/>
                <a:ea typeface="宋体" panose="02010600030101010101" pitchFamily="2" charset="-122"/>
                <a:cs typeface="宋体" panose="02010600030101010101" pitchFamily="2" charset="-122"/>
              </a:rPr>
              <a:t>数据集上进行测试，结果表明文中算法具有更好的性能，可获得识别位置更准确、边界细节更完善的伪装目标检测结果。</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网络</a:t>
            </a:r>
            <a:r>
              <a:rPr lang="zh-CN" altLang="en-US"/>
              <a:t>结构</a:t>
            </a:r>
            <a:endParaRPr lang="zh-CN" altLang="en-US"/>
          </a:p>
        </p:txBody>
      </p:sp>
      <p:sp>
        <p:nvSpPr>
          <p:cNvPr id="4" name="文本框 3"/>
          <p:cNvSpPr txBox="1"/>
          <p:nvPr>
            <p:custDataLst>
              <p:tags r:id="rId1"/>
            </p:custDataLst>
          </p:nvPr>
        </p:nvSpPr>
        <p:spPr>
          <a:xfrm>
            <a:off x="966470" y="6203950"/>
            <a:ext cx="10902950" cy="358775"/>
          </a:xfrm>
          <a:prstGeom prst="rect">
            <a:avLst/>
          </a:prstGeom>
          <a:noFill/>
        </p:spPr>
        <p:txBody>
          <a:bodyPr wrap="square" rtlCol="0">
            <a:noAutofit/>
          </a:bodyPr>
          <a:p>
            <a:r>
              <a:rPr lang="zh-CN" altLang="en-US" sz="1200">
                <a:latin typeface="宋体" panose="02010600030101010101" pitchFamily="2" charset="-122"/>
                <a:ea typeface="宋体" panose="02010600030101010101" pitchFamily="2" charset="-122"/>
                <a:cs typeface="宋体" panose="02010600030101010101" pitchFamily="2" charset="-122"/>
                <a:sym typeface="+mn-ea"/>
              </a:rPr>
              <a:t>蔡俊敏，孙 涵</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基于注意力机制和多尺度特征的伪装目标检测</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[J]. 计算机技术与发展 2023</a:t>
            </a:r>
            <a:endParaRPr lang="en-US" altLang="zh-CN" sz="120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1200">
                <a:sym typeface="+mn-ea"/>
              </a:rPr>
              <a:t> </a:t>
            </a:r>
            <a:endParaRPr lang="en-US" altLang="zh-CN" sz="1200">
              <a:sym typeface="+mn-ea"/>
            </a:endParaRPr>
          </a:p>
        </p:txBody>
      </p:sp>
      <p:sp>
        <p:nvSpPr>
          <p:cNvPr id="6" name="文本框 5"/>
          <p:cNvSpPr txBox="1"/>
          <p:nvPr/>
        </p:nvSpPr>
        <p:spPr>
          <a:xfrm>
            <a:off x="966470" y="981710"/>
            <a:ext cx="4064000" cy="460375"/>
          </a:xfrm>
          <a:prstGeom prst="rect">
            <a:avLst/>
          </a:prstGeom>
          <a:noFill/>
        </p:spPr>
        <p:txBody>
          <a:bodyPr wrap="square" rtlCol="0">
            <a:spAutoFit/>
          </a:bodyPr>
          <a:p>
            <a:r>
              <a:rPr lang="zh-CN" altLang="en-US" sz="2400" b="1">
                <a:latin typeface="宋体" panose="02010600030101010101" pitchFamily="2" charset="-122"/>
                <a:ea typeface="宋体" panose="02010600030101010101" pitchFamily="2" charset="-122"/>
              </a:rPr>
              <a:t>混合尺度解码器</a:t>
            </a:r>
            <a:endParaRPr lang="zh-CN" altLang="en-US" sz="2400" b="1">
              <a:latin typeface="宋体" panose="02010600030101010101" pitchFamily="2" charset="-122"/>
              <a:ea typeface="宋体" panose="02010600030101010101" pitchFamily="2" charset="-122"/>
            </a:endParaRPr>
          </a:p>
        </p:txBody>
      </p:sp>
      <p:sp>
        <p:nvSpPr>
          <p:cNvPr id="7" name="文本框 6"/>
          <p:cNvSpPr txBox="1"/>
          <p:nvPr/>
        </p:nvSpPr>
        <p:spPr>
          <a:xfrm>
            <a:off x="966470" y="1522095"/>
            <a:ext cx="10447655" cy="1014730"/>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cs typeface="宋体" panose="02010600030101010101" pitchFamily="2" charset="-122"/>
              </a:rPr>
              <a:t>混合尺度解码器如左图所示，其由多个级联的特征融合单元组成，特征融合单元的结构如右图所示。特征融合单元通过分组迭代增强不同通道之间的信息交互，从而提升网络的性能表现。特征融合单元的输入定义如下：</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pic>
        <p:nvPicPr>
          <p:cNvPr id="8" name="图片 7"/>
          <p:cNvPicPr>
            <a:picLocks noChangeAspect="1"/>
          </p:cNvPicPr>
          <p:nvPr>
            <p:custDataLst>
              <p:tags r:id="rId2"/>
            </p:custDataLst>
          </p:nvPr>
        </p:nvPicPr>
        <p:blipFill>
          <a:blip r:embed="rId3"/>
          <a:stretch>
            <a:fillRect/>
          </a:stretch>
        </p:blipFill>
        <p:spPr>
          <a:xfrm>
            <a:off x="747395" y="2709545"/>
            <a:ext cx="4121785" cy="3068320"/>
          </a:xfrm>
          <a:prstGeom prst="rect">
            <a:avLst/>
          </a:prstGeom>
        </p:spPr>
      </p:pic>
      <p:pic>
        <p:nvPicPr>
          <p:cNvPr id="9" name="图片 8"/>
          <p:cNvPicPr>
            <a:picLocks noChangeAspect="1"/>
          </p:cNvPicPr>
          <p:nvPr>
            <p:custDataLst>
              <p:tags r:id="rId4"/>
            </p:custDataLst>
          </p:nvPr>
        </p:nvPicPr>
        <p:blipFill>
          <a:blip r:embed="rId5"/>
          <a:stretch>
            <a:fillRect/>
          </a:stretch>
        </p:blipFill>
        <p:spPr>
          <a:xfrm>
            <a:off x="5164455" y="2864485"/>
            <a:ext cx="6351905" cy="2568575"/>
          </a:xfrm>
          <a:prstGeom prst="rect">
            <a:avLst/>
          </a:prstGeom>
        </p:spPr>
      </p:pic>
      <p:pic>
        <p:nvPicPr>
          <p:cNvPr id="10" name="图片 9"/>
          <p:cNvPicPr>
            <a:picLocks noChangeAspect="1"/>
          </p:cNvPicPr>
          <p:nvPr/>
        </p:nvPicPr>
        <p:blipFill>
          <a:blip r:embed="rId6"/>
          <a:stretch>
            <a:fillRect/>
          </a:stretch>
        </p:blipFill>
        <p:spPr>
          <a:xfrm>
            <a:off x="5164455" y="2129155"/>
            <a:ext cx="1927860" cy="4648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网络</a:t>
            </a:r>
            <a:r>
              <a:rPr lang="zh-CN" altLang="en-US"/>
              <a:t>结构</a:t>
            </a:r>
            <a:endParaRPr lang="zh-CN" altLang="en-US"/>
          </a:p>
        </p:txBody>
      </p:sp>
      <p:sp>
        <p:nvSpPr>
          <p:cNvPr id="4" name="文本框 3"/>
          <p:cNvSpPr txBox="1"/>
          <p:nvPr>
            <p:custDataLst>
              <p:tags r:id="rId1"/>
            </p:custDataLst>
          </p:nvPr>
        </p:nvSpPr>
        <p:spPr>
          <a:xfrm>
            <a:off x="966470" y="6203950"/>
            <a:ext cx="10902950" cy="358775"/>
          </a:xfrm>
          <a:prstGeom prst="rect">
            <a:avLst/>
          </a:prstGeom>
          <a:noFill/>
        </p:spPr>
        <p:txBody>
          <a:bodyPr wrap="square" rtlCol="0">
            <a:noAutofit/>
          </a:bodyPr>
          <a:p>
            <a:r>
              <a:rPr lang="zh-CN" altLang="en-US" sz="1200">
                <a:latin typeface="宋体" panose="02010600030101010101" pitchFamily="2" charset="-122"/>
                <a:ea typeface="宋体" panose="02010600030101010101" pitchFamily="2" charset="-122"/>
                <a:cs typeface="宋体" panose="02010600030101010101" pitchFamily="2" charset="-122"/>
                <a:sym typeface="+mn-ea"/>
              </a:rPr>
              <a:t>蔡俊敏，孙 涵</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基于注意力机制和多尺度特征的伪装目标检测</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[J]. 计算机技术与发展 2023</a:t>
            </a:r>
            <a:endParaRPr lang="en-US" altLang="zh-CN" sz="120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1200">
                <a:sym typeface="+mn-ea"/>
              </a:rPr>
              <a:t> </a:t>
            </a:r>
            <a:endParaRPr lang="en-US" altLang="zh-CN" sz="1200">
              <a:sym typeface="+mn-ea"/>
            </a:endParaRPr>
          </a:p>
        </p:txBody>
      </p:sp>
      <p:sp>
        <p:nvSpPr>
          <p:cNvPr id="6" name="文本框 5"/>
          <p:cNvSpPr txBox="1"/>
          <p:nvPr/>
        </p:nvSpPr>
        <p:spPr>
          <a:xfrm>
            <a:off x="966470" y="981710"/>
            <a:ext cx="4064000" cy="460375"/>
          </a:xfrm>
          <a:prstGeom prst="rect">
            <a:avLst/>
          </a:prstGeom>
          <a:noFill/>
        </p:spPr>
        <p:txBody>
          <a:bodyPr wrap="square" rtlCol="0">
            <a:spAutoFit/>
          </a:bodyPr>
          <a:p>
            <a:r>
              <a:rPr lang="zh-CN" altLang="en-US" sz="2400" b="1">
                <a:latin typeface="宋体" panose="02010600030101010101" pitchFamily="2" charset="-122"/>
                <a:ea typeface="宋体" panose="02010600030101010101" pitchFamily="2" charset="-122"/>
              </a:rPr>
              <a:t>注意力</a:t>
            </a:r>
            <a:r>
              <a:rPr lang="zh-CN" altLang="en-US" sz="2400" b="1">
                <a:latin typeface="宋体" panose="02010600030101010101" pitchFamily="2" charset="-122"/>
                <a:ea typeface="宋体" panose="02010600030101010101" pitchFamily="2" charset="-122"/>
              </a:rPr>
              <a:t>引导模块</a:t>
            </a:r>
            <a:endParaRPr lang="zh-CN" altLang="en-US" sz="2400" b="1">
              <a:latin typeface="宋体" panose="02010600030101010101" pitchFamily="2" charset="-122"/>
              <a:ea typeface="宋体" panose="02010600030101010101" pitchFamily="2" charset="-122"/>
            </a:endParaRPr>
          </a:p>
        </p:txBody>
      </p:sp>
      <p:sp>
        <p:nvSpPr>
          <p:cNvPr id="3" name="文本框 2"/>
          <p:cNvSpPr txBox="1"/>
          <p:nvPr/>
        </p:nvSpPr>
        <p:spPr>
          <a:xfrm>
            <a:off x="966470" y="1442085"/>
            <a:ext cx="10119360" cy="1242060"/>
          </a:xfrm>
          <a:prstGeom prst="rect">
            <a:avLst/>
          </a:prstGeom>
          <a:noFill/>
        </p:spPr>
        <p:txBody>
          <a:bodyPr wrap="square" rtlCol="0">
            <a:noAutofit/>
          </a:bodyPr>
          <a:p>
            <a:r>
              <a:rPr lang="zh-CN" altLang="en-US" sz="2000">
                <a:latin typeface="宋体" panose="02010600030101010101" pitchFamily="2" charset="-122"/>
                <a:ea typeface="宋体" panose="02010600030101010101" pitchFamily="2" charset="-122"/>
                <a:cs typeface="宋体" panose="02010600030101010101" pitchFamily="2" charset="-122"/>
              </a:rPr>
              <a:t>在得到伪装目标的粗略位置之后，设计了基于反向注意力机制的引导模块，通过擦除前景目标的方式逐步挖掘伪装区域。为了节省计算资源，该文选择对三个高层特征的输出分支进行引导。文中对特征进行切片化处理，能够更加高效地利用反向注意力权重。切片化操作的</a:t>
            </a:r>
            <a:r>
              <a:rPr lang="zh-CN" altLang="en-US" sz="2000">
                <a:latin typeface="宋体" panose="02010600030101010101" pitchFamily="2" charset="-122"/>
                <a:ea typeface="宋体" panose="02010600030101010101" pitchFamily="2" charset="-122"/>
                <a:cs typeface="宋体" panose="02010600030101010101" pitchFamily="2" charset="-122"/>
              </a:rPr>
              <a:t>步骤如下：</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custDataLst>
              <p:tags r:id="rId2"/>
            </p:custDataLst>
          </p:nvPr>
        </p:nvPicPr>
        <p:blipFill>
          <a:blip r:embed="rId3"/>
          <a:stretch>
            <a:fillRect/>
          </a:stretch>
        </p:blipFill>
        <p:spPr>
          <a:xfrm>
            <a:off x="1013460" y="3931920"/>
            <a:ext cx="2415540" cy="2110740"/>
          </a:xfrm>
          <a:prstGeom prst="rect">
            <a:avLst/>
          </a:prstGeom>
        </p:spPr>
      </p:pic>
      <p:pic>
        <p:nvPicPr>
          <p:cNvPr id="11" name="图片 10"/>
          <p:cNvPicPr>
            <a:picLocks noChangeAspect="1"/>
          </p:cNvPicPr>
          <p:nvPr>
            <p:custDataLst>
              <p:tags r:id="rId4"/>
            </p:custDataLst>
          </p:nvPr>
        </p:nvPicPr>
        <p:blipFill>
          <a:blip r:embed="rId5"/>
          <a:stretch>
            <a:fillRect/>
          </a:stretch>
        </p:blipFill>
        <p:spPr>
          <a:xfrm>
            <a:off x="4643755" y="3931920"/>
            <a:ext cx="6366510" cy="2223770"/>
          </a:xfrm>
          <a:prstGeom prst="rect">
            <a:avLst/>
          </a:prstGeom>
        </p:spPr>
      </p:pic>
      <p:pic>
        <p:nvPicPr>
          <p:cNvPr id="12" name="图片 11"/>
          <p:cNvPicPr>
            <a:picLocks noChangeAspect="1"/>
          </p:cNvPicPr>
          <p:nvPr>
            <p:custDataLst>
              <p:tags r:id="rId6"/>
            </p:custDataLst>
          </p:nvPr>
        </p:nvPicPr>
        <p:blipFill>
          <a:blip r:embed="rId7"/>
          <a:stretch>
            <a:fillRect/>
          </a:stretch>
        </p:blipFill>
        <p:spPr>
          <a:xfrm>
            <a:off x="1013460" y="2879090"/>
            <a:ext cx="4884420" cy="8915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网络</a:t>
            </a:r>
            <a:r>
              <a:rPr lang="zh-CN" altLang="en-US"/>
              <a:t>结构</a:t>
            </a:r>
            <a:endParaRPr lang="zh-CN" altLang="en-US"/>
          </a:p>
        </p:txBody>
      </p:sp>
      <p:sp>
        <p:nvSpPr>
          <p:cNvPr id="4" name="文本框 3"/>
          <p:cNvSpPr txBox="1"/>
          <p:nvPr>
            <p:custDataLst>
              <p:tags r:id="rId1"/>
            </p:custDataLst>
          </p:nvPr>
        </p:nvSpPr>
        <p:spPr>
          <a:xfrm>
            <a:off x="966470" y="6203950"/>
            <a:ext cx="10902950" cy="358775"/>
          </a:xfrm>
          <a:prstGeom prst="rect">
            <a:avLst/>
          </a:prstGeom>
          <a:noFill/>
        </p:spPr>
        <p:txBody>
          <a:bodyPr wrap="square" rtlCol="0">
            <a:noAutofit/>
          </a:bodyPr>
          <a:p>
            <a:r>
              <a:rPr lang="zh-CN" altLang="en-US" sz="1200">
                <a:latin typeface="宋体" panose="02010600030101010101" pitchFamily="2" charset="-122"/>
                <a:ea typeface="宋体" panose="02010600030101010101" pitchFamily="2" charset="-122"/>
                <a:cs typeface="宋体" panose="02010600030101010101" pitchFamily="2" charset="-122"/>
                <a:sym typeface="+mn-ea"/>
              </a:rPr>
              <a:t>蔡俊敏，孙 涵</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基于注意力机制和多尺度特征的伪装目标检测</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[J]. 计算机技术与发展 2023</a:t>
            </a:r>
            <a:endParaRPr lang="en-US" altLang="zh-CN" sz="120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1200">
                <a:sym typeface="+mn-ea"/>
              </a:rPr>
              <a:t> </a:t>
            </a:r>
            <a:endParaRPr lang="en-US" altLang="zh-CN" sz="1200">
              <a:sym typeface="+mn-ea"/>
            </a:endParaRPr>
          </a:p>
        </p:txBody>
      </p:sp>
      <p:pic>
        <p:nvPicPr>
          <p:cNvPr id="5" name="图片 4"/>
          <p:cNvPicPr>
            <a:picLocks noChangeAspect="1"/>
          </p:cNvPicPr>
          <p:nvPr>
            <p:custDataLst>
              <p:tags r:id="rId2"/>
            </p:custDataLst>
          </p:nvPr>
        </p:nvPicPr>
        <p:blipFill>
          <a:blip r:embed="rId3"/>
          <a:stretch>
            <a:fillRect/>
          </a:stretch>
        </p:blipFill>
        <p:spPr>
          <a:xfrm>
            <a:off x="1729105" y="861060"/>
            <a:ext cx="8251825" cy="53428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实验结果</a:t>
            </a:r>
            <a:r>
              <a:rPr lang="zh-CN" altLang="en-US"/>
              <a:t>与分析</a:t>
            </a:r>
            <a:endParaRPr lang="zh-CN" altLang="en-US"/>
          </a:p>
          <a:p>
            <a:endParaRPr lang="zh-CN" altLang="en-US"/>
          </a:p>
        </p:txBody>
      </p:sp>
      <p:sp>
        <p:nvSpPr>
          <p:cNvPr id="3" name="文本框 2"/>
          <p:cNvSpPr txBox="1"/>
          <p:nvPr/>
        </p:nvSpPr>
        <p:spPr>
          <a:xfrm>
            <a:off x="1022985" y="1635125"/>
            <a:ext cx="10249535" cy="1630045"/>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cs typeface="宋体" panose="02010600030101010101" pitchFamily="2" charset="-122"/>
              </a:rPr>
              <a:t>文中提出的算法以 </a:t>
            </a:r>
            <a:r>
              <a:rPr lang="en-US" altLang="zh-CN" sz="2000">
                <a:latin typeface="宋体" panose="02010600030101010101" pitchFamily="2" charset="-122"/>
                <a:ea typeface="宋体" panose="02010600030101010101" pitchFamily="2" charset="-122"/>
                <a:cs typeface="宋体" panose="02010600030101010101" pitchFamily="2" charset="-122"/>
              </a:rPr>
              <a:t>Res2Net</a:t>
            </a:r>
            <a:r>
              <a:rPr lang="zh-CN" altLang="en-US" sz="2000">
                <a:latin typeface="宋体" panose="02010600030101010101" pitchFamily="2" charset="-122"/>
                <a:ea typeface="宋体" panose="02010600030101010101" pitchFamily="2" charset="-122"/>
                <a:cs typeface="宋体" panose="02010600030101010101" pitchFamily="2" charset="-122"/>
              </a:rPr>
              <a:t> 为骨干网络，并使用在 </a:t>
            </a:r>
            <a:r>
              <a:rPr lang="en-US" altLang="zh-CN" sz="2000">
                <a:latin typeface="宋体" panose="02010600030101010101" pitchFamily="2" charset="-122"/>
                <a:ea typeface="宋体" panose="02010600030101010101" pitchFamily="2" charset="-122"/>
                <a:cs typeface="宋体" panose="02010600030101010101" pitchFamily="2" charset="-122"/>
              </a:rPr>
              <a:t>ImageNet</a:t>
            </a:r>
            <a:r>
              <a:rPr lang="zh-CN" altLang="en-US" sz="2000">
                <a:latin typeface="宋体" panose="02010600030101010101" pitchFamily="2" charset="-122"/>
                <a:ea typeface="宋体" panose="02010600030101010101" pitchFamily="2" charset="-122"/>
                <a:cs typeface="宋体" panose="02010600030101010101" pitchFamily="2" charset="-122"/>
              </a:rPr>
              <a:t> 训练好的权重进行初始化。 模型的训练集采用 </a:t>
            </a:r>
            <a:r>
              <a:rPr lang="en-US" altLang="zh-CN" sz="2000">
                <a:latin typeface="宋体" panose="02010600030101010101" pitchFamily="2" charset="-122"/>
                <a:ea typeface="宋体" panose="02010600030101010101" pitchFamily="2" charset="-122"/>
                <a:cs typeface="宋体" panose="02010600030101010101" pitchFamily="2" charset="-122"/>
              </a:rPr>
              <a:t>CAMO + COD10K</a:t>
            </a:r>
            <a:r>
              <a:rPr lang="zh-CN" altLang="en-US" sz="2000">
                <a:latin typeface="宋体" panose="02010600030101010101" pitchFamily="2" charset="-122"/>
                <a:ea typeface="宋体" panose="02010600030101010101" pitchFamily="2" charset="-122"/>
                <a:cs typeface="宋体" panose="02010600030101010101" pitchFamily="2" charset="-122"/>
              </a:rPr>
              <a:t>，一共是</a:t>
            </a:r>
            <a:r>
              <a:rPr lang="en-US" altLang="zh-CN" sz="2000">
                <a:latin typeface="宋体" panose="02010600030101010101" pitchFamily="2" charset="-122"/>
                <a:ea typeface="宋体" panose="02010600030101010101" pitchFamily="2" charset="-122"/>
                <a:cs typeface="宋体" panose="02010600030101010101" pitchFamily="2" charset="-122"/>
              </a:rPr>
              <a:t> 4040 </a:t>
            </a:r>
            <a:r>
              <a:rPr lang="zh-CN" altLang="en-US" sz="2000">
                <a:latin typeface="宋体" panose="02010600030101010101" pitchFamily="2" charset="-122"/>
                <a:ea typeface="宋体" panose="02010600030101010101" pitchFamily="2" charset="-122"/>
                <a:cs typeface="宋体" panose="02010600030101010101" pitchFamily="2" charset="-122"/>
              </a:rPr>
              <a:t>张图像。在模型输入端，统一将输入图像调整为</a:t>
            </a:r>
            <a:r>
              <a:rPr lang="en-US" altLang="zh-CN" sz="2000">
                <a:latin typeface="宋体" panose="02010600030101010101" pitchFamily="2" charset="-122"/>
                <a:ea typeface="宋体" panose="02010600030101010101" pitchFamily="2" charset="-122"/>
                <a:cs typeface="宋体" panose="02010600030101010101" pitchFamily="2" charset="-122"/>
              </a:rPr>
              <a:t> 352*352</a:t>
            </a:r>
            <a:r>
              <a:rPr lang="zh-CN" altLang="en-US" sz="2000">
                <a:latin typeface="宋体" panose="02010600030101010101" pitchFamily="2" charset="-122"/>
                <a:ea typeface="宋体" panose="02010600030101010101" pitchFamily="2" charset="-122"/>
                <a:cs typeface="宋体" panose="02010600030101010101" pitchFamily="2" charset="-122"/>
              </a:rPr>
              <a:t>。在模型训练过程中，使用</a:t>
            </a:r>
            <a:r>
              <a:rPr lang="en-US" altLang="zh-CN" sz="2000">
                <a:latin typeface="宋体" panose="02010600030101010101" pitchFamily="2" charset="-122"/>
                <a:ea typeface="宋体" panose="02010600030101010101" pitchFamily="2" charset="-122"/>
                <a:cs typeface="宋体" panose="02010600030101010101" pitchFamily="2" charset="-122"/>
              </a:rPr>
              <a:t>Adam</a:t>
            </a:r>
            <a:r>
              <a:rPr lang="zh-CN" altLang="en-US" sz="2000">
                <a:latin typeface="宋体" panose="02010600030101010101" pitchFamily="2" charset="-122"/>
                <a:ea typeface="宋体" panose="02010600030101010101" pitchFamily="2" charset="-122"/>
                <a:cs typeface="宋体" panose="02010600030101010101" pitchFamily="2" charset="-122"/>
              </a:rPr>
              <a:t>优化器进行训练。批处理大小设置为</a:t>
            </a:r>
            <a:r>
              <a:rPr lang="en-US" altLang="zh-CN" sz="2000">
                <a:latin typeface="宋体" panose="02010600030101010101" pitchFamily="2" charset="-122"/>
                <a:ea typeface="宋体" panose="02010600030101010101" pitchFamily="2" charset="-122"/>
                <a:cs typeface="宋体" panose="02010600030101010101" pitchFamily="2" charset="-122"/>
              </a:rPr>
              <a:t>32</a:t>
            </a:r>
            <a:r>
              <a:rPr lang="zh-CN" altLang="en-US" sz="2000">
                <a:latin typeface="宋体" panose="02010600030101010101" pitchFamily="2" charset="-122"/>
                <a:ea typeface="宋体" panose="02010600030101010101" pitchFamily="2" charset="-122"/>
                <a:cs typeface="宋体" panose="02010600030101010101" pitchFamily="2" charset="-122"/>
              </a:rPr>
              <a:t>，学习率从 </a:t>
            </a:r>
            <a:r>
              <a:rPr lang="en-US" altLang="zh-CN" sz="2000">
                <a:latin typeface="宋体" panose="02010600030101010101" pitchFamily="2" charset="-122"/>
                <a:ea typeface="宋体" panose="02010600030101010101" pitchFamily="2" charset="-122"/>
                <a:cs typeface="宋体" panose="02010600030101010101" pitchFamily="2" charset="-122"/>
              </a:rPr>
              <a:t>1e^-4</a:t>
            </a:r>
            <a:r>
              <a:rPr lang="zh-CN" altLang="en-US" sz="2000">
                <a:latin typeface="宋体" panose="02010600030101010101" pitchFamily="2" charset="-122"/>
                <a:ea typeface="宋体" panose="02010600030101010101" pitchFamily="2" charset="-122"/>
                <a:cs typeface="宋体" panose="02010600030101010101" pitchFamily="2" charset="-122"/>
              </a:rPr>
              <a:t>开始，每</a:t>
            </a:r>
            <a:r>
              <a:rPr lang="en-US" altLang="zh-CN" sz="2000">
                <a:latin typeface="宋体" panose="02010600030101010101" pitchFamily="2" charset="-122"/>
                <a:ea typeface="宋体" panose="02010600030101010101" pitchFamily="2" charset="-122"/>
                <a:cs typeface="宋体" panose="02010600030101010101" pitchFamily="2" charset="-122"/>
              </a:rPr>
              <a:t>50</a:t>
            </a:r>
            <a:r>
              <a:rPr lang="zh-CN" altLang="en-US" sz="2000">
                <a:latin typeface="宋体" panose="02010600030101010101" pitchFamily="2" charset="-122"/>
                <a:ea typeface="宋体" panose="02010600030101010101" pitchFamily="2" charset="-122"/>
                <a:cs typeface="宋体" panose="02010600030101010101" pitchFamily="2" charset="-122"/>
              </a:rPr>
              <a:t>个 </a:t>
            </a:r>
            <a:r>
              <a:rPr lang="en-US" altLang="zh-CN" sz="2000">
                <a:latin typeface="宋体" panose="02010600030101010101" pitchFamily="2" charset="-122"/>
                <a:ea typeface="宋体" panose="02010600030101010101" pitchFamily="2" charset="-122"/>
                <a:cs typeface="宋体" panose="02010600030101010101" pitchFamily="2" charset="-122"/>
              </a:rPr>
              <a:t>epoch</a:t>
            </a:r>
            <a:r>
              <a:rPr lang="zh-CN" altLang="en-US" sz="2000">
                <a:latin typeface="宋体" panose="02010600030101010101" pitchFamily="2" charset="-122"/>
                <a:ea typeface="宋体" panose="02010600030101010101" pitchFamily="2" charset="-122"/>
                <a:cs typeface="宋体" panose="02010600030101010101" pitchFamily="2" charset="-122"/>
              </a:rPr>
              <a:t>除以 </a:t>
            </a:r>
            <a:r>
              <a:rPr lang="en-US" altLang="zh-CN" sz="2000">
                <a:latin typeface="宋体" panose="02010600030101010101" pitchFamily="2" charset="-122"/>
                <a:ea typeface="宋体" panose="02010600030101010101" pitchFamily="2" charset="-122"/>
                <a:cs typeface="宋体" panose="02010600030101010101" pitchFamily="2" charset="-122"/>
              </a:rPr>
              <a:t>10</a:t>
            </a:r>
            <a:r>
              <a:rPr lang="zh-CN" altLang="en-US" sz="2000">
                <a:latin typeface="宋体" panose="02010600030101010101" pitchFamily="2" charset="-122"/>
                <a:ea typeface="宋体" panose="02010600030101010101" pitchFamily="2" charset="-122"/>
                <a:cs typeface="宋体" panose="02010600030101010101" pitchFamily="2" charset="-122"/>
              </a:rPr>
              <a:t>。整个训练过程共有 </a:t>
            </a:r>
            <a:r>
              <a:rPr lang="en-US" altLang="zh-CN" sz="2000">
                <a:latin typeface="宋体" panose="02010600030101010101" pitchFamily="2" charset="-122"/>
                <a:ea typeface="宋体" panose="02010600030101010101" pitchFamily="2" charset="-122"/>
                <a:cs typeface="宋体" panose="02010600030101010101" pitchFamily="2" charset="-122"/>
              </a:rPr>
              <a:t>100 </a:t>
            </a:r>
            <a:r>
              <a:rPr lang="zh-CN" altLang="en-US" sz="2000">
                <a:latin typeface="宋体" panose="02010600030101010101" pitchFamily="2" charset="-122"/>
                <a:ea typeface="宋体" panose="02010600030101010101" pitchFamily="2" charset="-122"/>
                <a:cs typeface="宋体" panose="02010600030101010101" pitchFamily="2" charset="-122"/>
              </a:rPr>
              <a:t>个 </a:t>
            </a:r>
            <a:r>
              <a:rPr lang="en-US" altLang="zh-CN" sz="2000">
                <a:latin typeface="宋体" panose="02010600030101010101" pitchFamily="2" charset="-122"/>
                <a:ea typeface="宋体" panose="02010600030101010101" pitchFamily="2" charset="-122"/>
                <a:cs typeface="宋体" panose="02010600030101010101" pitchFamily="2" charset="-122"/>
              </a:rPr>
              <a:t>epoch</a:t>
            </a:r>
            <a:r>
              <a:rPr lang="zh-CN" altLang="en-US" sz="2000">
                <a:latin typeface="宋体" panose="02010600030101010101" pitchFamily="2" charset="-122"/>
                <a:ea typeface="宋体" panose="02010600030101010101" pitchFamily="2" charset="-122"/>
                <a:cs typeface="宋体" panose="02010600030101010101" pitchFamily="2" charset="-122"/>
              </a:rPr>
              <a:t>。</a:t>
            </a:r>
            <a:r>
              <a:rPr lang="en-US" altLang="zh-CN" sz="2000">
                <a:latin typeface="宋体" panose="02010600030101010101" pitchFamily="2" charset="-122"/>
                <a:ea typeface="宋体" panose="02010600030101010101" pitchFamily="2" charset="-122"/>
                <a:cs typeface="宋体" panose="02010600030101010101" pitchFamily="2" charset="-122"/>
              </a:rPr>
              <a:t>GPU</a:t>
            </a:r>
            <a:r>
              <a:rPr lang="zh-CN" altLang="en-US" sz="2000">
                <a:latin typeface="宋体" panose="02010600030101010101" pitchFamily="2" charset="-122"/>
                <a:ea typeface="宋体" panose="02010600030101010101" pitchFamily="2" charset="-122"/>
                <a:cs typeface="宋体" panose="02010600030101010101" pitchFamily="2" charset="-122"/>
              </a:rPr>
              <a:t>为</a:t>
            </a:r>
            <a:r>
              <a:rPr lang="en-US" altLang="zh-CN" sz="2000">
                <a:latin typeface="宋体" panose="02010600030101010101" pitchFamily="2" charset="-122"/>
                <a:ea typeface="宋体" panose="02010600030101010101" pitchFamily="2" charset="-122"/>
                <a:cs typeface="宋体" panose="02010600030101010101" pitchFamily="2" charset="-122"/>
              </a:rPr>
              <a:t> Tesla V100</a:t>
            </a:r>
            <a:endParaRPr lang="en-US" altLang="zh-CN" sz="20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1022985" y="1038225"/>
            <a:ext cx="4064000" cy="460375"/>
          </a:xfrm>
          <a:prstGeom prst="rect">
            <a:avLst/>
          </a:prstGeom>
          <a:noFill/>
        </p:spPr>
        <p:txBody>
          <a:bodyPr wrap="square" rtlCol="0">
            <a:spAutoFit/>
          </a:bodyPr>
          <a:p>
            <a:r>
              <a:rPr lang="zh-CN" altLang="en-US" sz="2400" b="1">
                <a:latin typeface="宋体" panose="02010600030101010101" pitchFamily="2" charset="-122"/>
                <a:ea typeface="宋体" panose="02010600030101010101" pitchFamily="2" charset="-122"/>
              </a:rPr>
              <a:t>实验参数设置</a:t>
            </a:r>
            <a:endParaRPr lang="zh-CN" altLang="en-US" sz="2400" b="1">
              <a:latin typeface="宋体" panose="02010600030101010101" pitchFamily="2" charset="-122"/>
              <a:ea typeface="宋体" panose="02010600030101010101" pitchFamily="2" charset="-122"/>
            </a:endParaRPr>
          </a:p>
        </p:txBody>
      </p:sp>
      <p:sp>
        <p:nvSpPr>
          <p:cNvPr id="7" name="文本框 6"/>
          <p:cNvSpPr txBox="1"/>
          <p:nvPr>
            <p:custDataLst>
              <p:tags r:id="rId1"/>
            </p:custDataLst>
          </p:nvPr>
        </p:nvSpPr>
        <p:spPr>
          <a:xfrm>
            <a:off x="966470" y="6203950"/>
            <a:ext cx="10902950" cy="358775"/>
          </a:xfrm>
          <a:prstGeom prst="rect">
            <a:avLst/>
          </a:prstGeom>
          <a:noFill/>
        </p:spPr>
        <p:txBody>
          <a:bodyPr wrap="square" rtlCol="0">
            <a:noAutofit/>
          </a:bodyPr>
          <a:p>
            <a:r>
              <a:rPr lang="zh-CN" altLang="en-US" sz="1200">
                <a:latin typeface="宋体" panose="02010600030101010101" pitchFamily="2" charset="-122"/>
                <a:ea typeface="宋体" panose="02010600030101010101" pitchFamily="2" charset="-122"/>
                <a:cs typeface="宋体" panose="02010600030101010101" pitchFamily="2" charset="-122"/>
                <a:sym typeface="+mn-ea"/>
              </a:rPr>
              <a:t>蔡俊敏，孙 涵</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基于注意力机制和多尺度特征的伪装目标检测</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[J]. 计算机技术与发展 2023</a:t>
            </a:r>
            <a:endParaRPr lang="en-US" altLang="zh-CN" sz="120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1200">
                <a:sym typeface="+mn-ea"/>
              </a:rPr>
              <a:t> </a:t>
            </a:r>
            <a:endParaRPr lang="en-US" altLang="zh-CN" sz="120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实验结果</a:t>
            </a:r>
            <a:r>
              <a:rPr lang="zh-CN" altLang="en-US"/>
              <a:t>与分析</a:t>
            </a:r>
            <a:endParaRPr lang="zh-CN" altLang="en-US"/>
          </a:p>
          <a:p>
            <a:endParaRPr lang="zh-CN" altLang="en-US"/>
          </a:p>
        </p:txBody>
      </p:sp>
      <p:sp>
        <p:nvSpPr>
          <p:cNvPr id="6" name="文本框 5"/>
          <p:cNvSpPr txBox="1"/>
          <p:nvPr/>
        </p:nvSpPr>
        <p:spPr>
          <a:xfrm>
            <a:off x="1022985" y="1038225"/>
            <a:ext cx="10922000" cy="460375"/>
          </a:xfrm>
          <a:prstGeom prst="rect">
            <a:avLst/>
          </a:prstGeom>
          <a:noFill/>
        </p:spPr>
        <p:txBody>
          <a:bodyPr wrap="square" rtlCol="0">
            <a:spAutoFit/>
          </a:bodyPr>
          <a:p>
            <a:r>
              <a:rPr lang="zh-CN" altLang="en-US" sz="2400" b="1">
                <a:latin typeface="宋体" panose="02010600030101010101" pitchFamily="2" charset="-122"/>
                <a:ea typeface="宋体" panose="02010600030101010101" pitchFamily="2" charset="-122"/>
              </a:rPr>
              <a:t>实验结果定量分析</a:t>
            </a:r>
            <a:r>
              <a:rPr lang="en-US" altLang="zh-CN" sz="2400">
                <a:latin typeface="宋体" panose="02010600030101010101" pitchFamily="2" charset="-122"/>
                <a:ea typeface="宋体" panose="02010600030101010101" pitchFamily="2" charset="-122"/>
              </a:rPr>
              <a:t>               </a:t>
            </a:r>
            <a:r>
              <a:rPr lang="zh-CN" altLang="en-US" sz="2400" b="1">
                <a:latin typeface="宋体" panose="02010600030101010101" pitchFamily="2" charset="-122"/>
                <a:ea typeface="宋体" panose="02010600030101010101" pitchFamily="2" charset="-122"/>
              </a:rPr>
              <a:t>实验结果定性分析</a:t>
            </a:r>
            <a:endParaRPr lang="zh-CN" altLang="en-US" sz="2400" b="1">
              <a:latin typeface="宋体" panose="02010600030101010101" pitchFamily="2" charset="-122"/>
              <a:ea typeface="宋体" panose="02010600030101010101" pitchFamily="2" charset="-122"/>
            </a:endParaRPr>
          </a:p>
        </p:txBody>
      </p:sp>
      <p:pic>
        <p:nvPicPr>
          <p:cNvPr id="4" name="图片 3"/>
          <p:cNvPicPr>
            <a:picLocks noChangeAspect="1"/>
          </p:cNvPicPr>
          <p:nvPr>
            <p:custDataLst>
              <p:tags r:id="rId1"/>
            </p:custDataLst>
          </p:nvPr>
        </p:nvPicPr>
        <p:blipFill>
          <a:blip r:embed="rId2"/>
          <a:stretch>
            <a:fillRect/>
          </a:stretch>
        </p:blipFill>
        <p:spPr>
          <a:xfrm>
            <a:off x="1022985" y="1498600"/>
            <a:ext cx="4579620" cy="500634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5602605" y="2086610"/>
            <a:ext cx="6511290" cy="3649980"/>
          </a:xfrm>
          <a:prstGeom prst="rect">
            <a:avLst/>
          </a:prstGeom>
        </p:spPr>
      </p:pic>
      <p:sp>
        <p:nvSpPr>
          <p:cNvPr id="7" name="文本框 6"/>
          <p:cNvSpPr txBox="1"/>
          <p:nvPr>
            <p:custDataLst>
              <p:tags r:id="rId5"/>
            </p:custDataLst>
          </p:nvPr>
        </p:nvSpPr>
        <p:spPr>
          <a:xfrm>
            <a:off x="813435" y="6421120"/>
            <a:ext cx="10902950" cy="358775"/>
          </a:xfrm>
          <a:prstGeom prst="rect">
            <a:avLst/>
          </a:prstGeom>
          <a:noFill/>
        </p:spPr>
        <p:txBody>
          <a:bodyPr wrap="square" rtlCol="0">
            <a:noAutofit/>
          </a:bodyPr>
          <a:p>
            <a:r>
              <a:rPr lang="zh-CN" altLang="en-US" sz="1200">
                <a:latin typeface="宋体" panose="02010600030101010101" pitchFamily="2" charset="-122"/>
                <a:ea typeface="宋体" panose="02010600030101010101" pitchFamily="2" charset="-122"/>
                <a:cs typeface="宋体" panose="02010600030101010101" pitchFamily="2" charset="-122"/>
                <a:sym typeface="+mn-ea"/>
              </a:rPr>
              <a:t>蔡俊敏，孙 涵</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基于注意力机制和多尺度特征的伪装目标检测</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[J]. 计算机技术与发展 2023</a:t>
            </a:r>
            <a:endParaRPr lang="en-US" altLang="zh-CN" sz="120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1200">
                <a:sym typeface="+mn-ea"/>
              </a:rPr>
              <a:t> </a:t>
            </a:r>
            <a:endParaRPr lang="en-US" altLang="zh-CN" sz="120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实验结果</a:t>
            </a:r>
            <a:r>
              <a:rPr lang="zh-CN" altLang="en-US"/>
              <a:t>与分析</a:t>
            </a:r>
            <a:endParaRPr lang="zh-CN" altLang="en-US"/>
          </a:p>
          <a:p>
            <a:endParaRPr lang="zh-CN" altLang="en-US"/>
          </a:p>
        </p:txBody>
      </p:sp>
      <p:sp>
        <p:nvSpPr>
          <p:cNvPr id="6" name="文本框 5"/>
          <p:cNvSpPr txBox="1"/>
          <p:nvPr/>
        </p:nvSpPr>
        <p:spPr>
          <a:xfrm>
            <a:off x="1022985" y="1038225"/>
            <a:ext cx="10922000" cy="460375"/>
          </a:xfrm>
          <a:prstGeom prst="rect">
            <a:avLst/>
          </a:prstGeom>
          <a:noFill/>
        </p:spPr>
        <p:txBody>
          <a:bodyPr wrap="square" rtlCol="0">
            <a:spAutoFit/>
          </a:bodyPr>
          <a:p>
            <a:r>
              <a:rPr lang="zh-CN" altLang="en-US" sz="2400" b="1">
                <a:latin typeface="宋体" panose="02010600030101010101" pitchFamily="2" charset="-122"/>
                <a:ea typeface="宋体" panose="02010600030101010101" pitchFamily="2" charset="-122"/>
              </a:rPr>
              <a:t>消融实验和不同切片化策略的影响</a:t>
            </a:r>
            <a:endParaRPr lang="zh-CN" altLang="en-US" sz="2400" b="1">
              <a:latin typeface="宋体" panose="02010600030101010101" pitchFamily="2" charset="-122"/>
              <a:ea typeface="宋体" panose="02010600030101010101" pitchFamily="2" charset="-122"/>
            </a:endParaRPr>
          </a:p>
        </p:txBody>
      </p:sp>
      <p:sp>
        <p:nvSpPr>
          <p:cNvPr id="3" name="文本框 2"/>
          <p:cNvSpPr txBox="1"/>
          <p:nvPr/>
        </p:nvSpPr>
        <p:spPr>
          <a:xfrm>
            <a:off x="1022985" y="1498600"/>
            <a:ext cx="10551795" cy="1630045"/>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rPr>
              <a:t>对于消融实验，</a:t>
            </a:r>
            <a:r>
              <a:rPr lang="zh-CN" altLang="en-US" sz="2000">
                <a:latin typeface="宋体" panose="02010600030101010101" pitchFamily="2" charset="-122"/>
                <a:ea typeface="宋体" panose="02010600030101010101" pitchFamily="2" charset="-122"/>
              </a:rPr>
              <a:t>该文章通过分离各个子模块，来证明各个模块的有效性以及模型整体的</a:t>
            </a:r>
            <a:r>
              <a:rPr lang="zh-CN" altLang="en-US" sz="2000">
                <a:latin typeface="宋体" panose="02010600030101010101" pitchFamily="2" charset="-122"/>
                <a:ea typeface="宋体" panose="02010600030101010101" pitchFamily="2" charset="-122"/>
              </a:rPr>
              <a:t>优越性。</a:t>
            </a:r>
            <a:endParaRPr lang="zh-CN" altLang="en-US" sz="2000">
              <a:latin typeface="宋体" panose="02010600030101010101" pitchFamily="2" charset="-122"/>
              <a:ea typeface="宋体" panose="02010600030101010101" pitchFamily="2" charset="-122"/>
            </a:endParaRPr>
          </a:p>
          <a:p>
            <a:r>
              <a:rPr lang="zh-CN" altLang="en-US" sz="2000">
                <a:latin typeface="宋体" panose="02010600030101010101" pitchFamily="2" charset="-122"/>
                <a:ea typeface="宋体" panose="02010600030101010101" pitchFamily="2" charset="-122"/>
              </a:rPr>
              <a:t>对于切片，该文章通过在不同阶段使用统一切片策略和渐进式切片策略来进行对比。</a:t>
            </a:r>
            <a:r>
              <a:rPr lang="en-US" altLang="zh-CN" sz="200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表示从第一个切片化处理到最后一个切片化处理时的不同切片大小。如</a:t>
            </a:r>
            <a:r>
              <a:rPr lang="en-US" altLang="zh-CN" sz="2000">
                <a:latin typeface="宋体" panose="02010600030101010101" pitchFamily="2" charset="-122"/>
                <a:ea typeface="宋体" panose="02010600030101010101" pitchFamily="2" charset="-122"/>
              </a:rPr>
              <a:t>{32,8,1}表示三个阶段的切片化处理分别将候选特征pi沿通道维度分成32片、8片和1片</a:t>
            </a:r>
            <a:endParaRPr lang="en-US" altLang="zh-CN" sz="2000">
              <a:latin typeface="宋体" panose="02010600030101010101" pitchFamily="2" charset="-122"/>
              <a:ea typeface="宋体" panose="02010600030101010101" pitchFamily="2" charset="-122"/>
            </a:endParaRPr>
          </a:p>
        </p:txBody>
      </p:sp>
      <p:pic>
        <p:nvPicPr>
          <p:cNvPr id="7" name="图片 6"/>
          <p:cNvPicPr>
            <a:picLocks noChangeAspect="1"/>
          </p:cNvPicPr>
          <p:nvPr>
            <p:custDataLst>
              <p:tags r:id="rId1"/>
            </p:custDataLst>
          </p:nvPr>
        </p:nvPicPr>
        <p:blipFill>
          <a:blip r:embed="rId2"/>
          <a:stretch>
            <a:fillRect/>
          </a:stretch>
        </p:blipFill>
        <p:spPr>
          <a:xfrm>
            <a:off x="919480" y="3725545"/>
            <a:ext cx="5149215" cy="2057400"/>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6426835" y="3725545"/>
            <a:ext cx="4744085" cy="2118360"/>
          </a:xfrm>
          <a:prstGeom prst="rect">
            <a:avLst/>
          </a:prstGeom>
        </p:spPr>
      </p:pic>
      <p:sp>
        <p:nvSpPr>
          <p:cNvPr id="9" name="文本框 8"/>
          <p:cNvSpPr txBox="1"/>
          <p:nvPr/>
        </p:nvSpPr>
        <p:spPr>
          <a:xfrm>
            <a:off x="1013460" y="3331210"/>
            <a:ext cx="4064000" cy="368300"/>
          </a:xfrm>
          <a:prstGeom prst="rect">
            <a:avLst/>
          </a:prstGeom>
          <a:noFill/>
        </p:spPr>
        <p:txBody>
          <a:bodyPr wrap="square" rtlCol="0">
            <a:spAutoFit/>
          </a:bodyPr>
          <a:p>
            <a:r>
              <a:rPr lang="zh-CN" altLang="en-US" b="1">
                <a:latin typeface="宋体" panose="02010600030101010101" pitchFamily="2" charset="-122"/>
                <a:ea typeface="宋体" panose="02010600030101010101" pitchFamily="2" charset="-122"/>
              </a:rPr>
              <a:t>消融实验</a:t>
            </a:r>
            <a:endParaRPr lang="zh-CN" altLang="en-US" b="1">
              <a:latin typeface="宋体" panose="02010600030101010101" pitchFamily="2" charset="-122"/>
              <a:ea typeface="宋体" panose="02010600030101010101" pitchFamily="2" charset="-122"/>
            </a:endParaRPr>
          </a:p>
        </p:txBody>
      </p:sp>
      <p:sp>
        <p:nvSpPr>
          <p:cNvPr id="10" name="文本框 9"/>
          <p:cNvSpPr txBox="1"/>
          <p:nvPr/>
        </p:nvSpPr>
        <p:spPr>
          <a:xfrm>
            <a:off x="6426835" y="3242945"/>
            <a:ext cx="4064000" cy="368300"/>
          </a:xfrm>
          <a:prstGeom prst="rect">
            <a:avLst/>
          </a:prstGeom>
          <a:noFill/>
        </p:spPr>
        <p:txBody>
          <a:bodyPr wrap="square" rtlCol="0">
            <a:spAutoFit/>
          </a:bodyPr>
          <a:p>
            <a:r>
              <a:rPr lang="zh-CN" altLang="en-US" b="1">
                <a:latin typeface="宋体" panose="02010600030101010101" pitchFamily="2" charset="-122"/>
                <a:ea typeface="宋体" panose="02010600030101010101" pitchFamily="2" charset="-122"/>
              </a:rPr>
              <a:t>切片化策略对比</a:t>
            </a:r>
            <a:endParaRPr lang="zh-CN" altLang="en-US" b="1">
              <a:latin typeface="宋体" panose="02010600030101010101" pitchFamily="2" charset="-122"/>
              <a:ea typeface="宋体" panose="02010600030101010101" pitchFamily="2" charset="-122"/>
            </a:endParaRPr>
          </a:p>
        </p:txBody>
      </p:sp>
      <p:sp>
        <p:nvSpPr>
          <p:cNvPr id="11" name="文本框 10"/>
          <p:cNvSpPr txBox="1"/>
          <p:nvPr>
            <p:custDataLst>
              <p:tags r:id="rId5"/>
            </p:custDataLst>
          </p:nvPr>
        </p:nvSpPr>
        <p:spPr>
          <a:xfrm>
            <a:off x="966470" y="6203950"/>
            <a:ext cx="10902950" cy="358775"/>
          </a:xfrm>
          <a:prstGeom prst="rect">
            <a:avLst/>
          </a:prstGeom>
          <a:noFill/>
        </p:spPr>
        <p:txBody>
          <a:bodyPr wrap="square" rtlCol="0">
            <a:noAutofit/>
          </a:bodyPr>
          <a:p>
            <a:r>
              <a:rPr lang="zh-CN" altLang="en-US" sz="1200">
                <a:latin typeface="宋体" panose="02010600030101010101" pitchFamily="2" charset="-122"/>
                <a:ea typeface="宋体" panose="02010600030101010101" pitchFamily="2" charset="-122"/>
                <a:cs typeface="宋体" panose="02010600030101010101" pitchFamily="2" charset="-122"/>
                <a:sym typeface="+mn-ea"/>
              </a:rPr>
              <a:t>蔡俊敏，孙 涵</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基于注意力机制和多尺度特征的伪装目标检测</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[J]. 计算机技术与发展 2023</a:t>
            </a:r>
            <a:endParaRPr lang="en-US" altLang="zh-CN" sz="120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1200">
                <a:sym typeface="+mn-ea"/>
              </a:rPr>
              <a:t> </a:t>
            </a:r>
            <a:endParaRPr lang="en-US" altLang="zh-CN" sz="120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419985" y="2842895"/>
            <a:ext cx="9021445" cy="1014730"/>
          </a:xfrm>
          <a:prstGeom prst="rect">
            <a:avLst/>
          </a:prstGeom>
          <a:noFill/>
        </p:spPr>
        <p:txBody>
          <a:bodyPr wrap="square" rtlCol="0">
            <a:spAutoFit/>
          </a:bodyPr>
          <a:p>
            <a:r>
              <a:rPr lang="zh-CN" altLang="en-US" sz="6000">
                <a:latin typeface="宋体" panose="02010600030101010101" pitchFamily="2" charset="-122"/>
                <a:ea typeface="宋体" panose="02010600030101010101" pitchFamily="2" charset="-122"/>
              </a:rPr>
              <a:t>汇报结束，感谢聆听</a:t>
            </a:r>
            <a:endParaRPr lang="zh-CN" altLang="en-US" sz="6000">
              <a:latin typeface="宋体" panose="02010600030101010101" pitchFamily="2" charset="-122"/>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目录</a:t>
            </a:r>
            <a:endParaRPr lang="zh-CN" altLang="en-US"/>
          </a:p>
        </p:txBody>
      </p:sp>
      <p:sp>
        <p:nvSpPr>
          <p:cNvPr id="9" name="文本框 8"/>
          <p:cNvSpPr txBox="1"/>
          <p:nvPr/>
        </p:nvSpPr>
        <p:spPr>
          <a:xfrm>
            <a:off x="984885" y="1065530"/>
            <a:ext cx="10175875" cy="5100955"/>
          </a:xfrm>
          <a:prstGeom prst="rect">
            <a:avLst/>
          </a:prstGeom>
          <a:noFill/>
        </p:spPr>
        <p:txBody>
          <a:bodyPr wrap="square" rtlCol="0">
            <a:noAutofit/>
          </a:bodyPr>
          <a:p>
            <a:r>
              <a:rPr lang="en-US" altLang="zh-CN" sz="2800" b="1">
                <a:latin typeface="宋体" panose="02010600030101010101" pitchFamily="2" charset="-122"/>
                <a:ea typeface="宋体" panose="02010600030101010101" pitchFamily="2" charset="-122"/>
                <a:cs typeface="宋体" panose="02010600030101010101" pitchFamily="2" charset="-122"/>
              </a:rPr>
              <a:t>1.</a:t>
            </a:r>
            <a:r>
              <a:rPr lang="zh-CN" altLang="en-US" sz="2800" b="1">
                <a:latin typeface="宋体" panose="02010600030101010101" pitchFamily="2" charset="-122"/>
                <a:ea typeface="宋体" panose="02010600030101010101" pitchFamily="2" charset="-122"/>
                <a:cs typeface="宋体" panose="02010600030101010101" pitchFamily="2" charset="-122"/>
              </a:rPr>
              <a:t>基于深度学习伪装目标检测</a:t>
            </a:r>
            <a:r>
              <a:rPr lang="zh-CN" altLang="en-US" sz="2800" b="1">
                <a:latin typeface="宋体" panose="02010600030101010101" pitchFamily="2" charset="-122"/>
                <a:ea typeface="宋体" panose="02010600030101010101" pitchFamily="2" charset="-122"/>
                <a:cs typeface="宋体" panose="02010600030101010101" pitchFamily="2" charset="-122"/>
              </a:rPr>
              <a:t>的五种</a:t>
            </a:r>
            <a:r>
              <a:rPr lang="zh-CN" altLang="en-US" sz="2800" b="1">
                <a:latin typeface="宋体" panose="02010600030101010101" pitchFamily="2" charset="-122"/>
                <a:ea typeface="宋体" panose="02010600030101010101" pitchFamily="2" charset="-122"/>
                <a:cs typeface="宋体" panose="02010600030101010101" pitchFamily="2" charset="-122"/>
              </a:rPr>
              <a:t>策略</a:t>
            </a:r>
            <a:endParaRPr lang="zh-CN" altLang="en-US" sz="2800" b="1">
              <a:latin typeface="宋体" panose="02010600030101010101" pitchFamily="2" charset="-122"/>
              <a:ea typeface="宋体" panose="02010600030101010101" pitchFamily="2" charset="-122"/>
              <a:cs typeface="宋体" panose="02010600030101010101" pitchFamily="2" charset="-122"/>
            </a:endParaRPr>
          </a:p>
          <a:p>
            <a:endParaRPr lang="zh-CN" altLang="en-US" sz="2800" b="1">
              <a:latin typeface="宋体" panose="02010600030101010101" pitchFamily="2" charset="-122"/>
              <a:ea typeface="宋体" panose="02010600030101010101" pitchFamily="2" charset="-122"/>
              <a:cs typeface="宋体" panose="02010600030101010101" pitchFamily="2" charset="-122"/>
            </a:endParaRPr>
          </a:p>
          <a:p>
            <a:r>
              <a:rPr lang="en-US" altLang="zh-CN" sz="2800" b="1">
                <a:latin typeface="宋体" panose="02010600030101010101" pitchFamily="2" charset="-122"/>
                <a:ea typeface="宋体" panose="02010600030101010101" pitchFamily="2" charset="-122"/>
                <a:cs typeface="宋体" panose="02010600030101010101" pitchFamily="2" charset="-122"/>
              </a:rPr>
              <a:t>2.</a:t>
            </a:r>
            <a:r>
              <a:rPr lang="zh-CN" altLang="en-US" sz="2800" b="1">
                <a:latin typeface="宋体" panose="02010600030101010101" pitchFamily="2" charset="-122"/>
                <a:ea typeface="宋体" panose="02010600030101010101" pitchFamily="2" charset="-122"/>
                <a:cs typeface="宋体" panose="02010600030101010101" pitchFamily="2" charset="-122"/>
              </a:rPr>
              <a:t>性能评估指标</a:t>
            </a:r>
            <a:endParaRPr lang="zh-CN" altLang="en-US" sz="2800" b="1">
              <a:latin typeface="宋体" panose="02010600030101010101" pitchFamily="2" charset="-122"/>
              <a:ea typeface="宋体" panose="02010600030101010101" pitchFamily="2" charset="-122"/>
              <a:cs typeface="宋体" panose="02010600030101010101" pitchFamily="2" charset="-122"/>
            </a:endParaRPr>
          </a:p>
          <a:p>
            <a:endParaRPr lang="zh-CN" altLang="en-US" sz="2800" b="1">
              <a:latin typeface="宋体" panose="02010600030101010101" pitchFamily="2" charset="-122"/>
              <a:ea typeface="宋体" panose="02010600030101010101" pitchFamily="2" charset="-122"/>
              <a:cs typeface="宋体" panose="02010600030101010101" pitchFamily="2" charset="-122"/>
            </a:endParaRPr>
          </a:p>
          <a:p>
            <a:r>
              <a:rPr lang="en-US" altLang="zh-CN" sz="2800" b="1">
                <a:latin typeface="宋体" panose="02010600030101010101" pitchFamily="2" charset="-122"/>
                <a:ea typeface="宋体" panose="02010600030101010101" pitchFamily="2" charset="-122"/>
                <a:cs typeface="宋体" panose="02010600030101010101" pitchFamily="2" charset="-122"/>
                <a:sym typeface="+mn-ea"/>
              </a:rPr>
              <a:t>3.</a:t>
            </a:r>
            <a:r>
              <a:rPr lang="zh-CN" altLang="en-US" sz="2800" b="1">
                <a:latin typeface="宋体" panose="02010600030101010101" pitchFamily="2" charset="-122"/>
                <a:ea typeface="宋体" panose="02010600030101010101" pitchFamily="2" charset="-122"/>
                <a:cs typeface="宋体" panose="02010600030101010101" pitchFamily="2" charset="-122"/>
                <a:sym typeface="+mn-ea"/>
              </a:rPr>
              <a:t>五种策略的性能比较</a:t>
            </a:r>
            <a:endParaRPr lang="zh-CN" altLang="en-US" sz="2800" b="1">
              <a:latin typeface="宋体" panose="02010600030101010101" pitchFamily="2" charset="-122"/>
              <a:ea typeface="宋体" panose="02010600030101010101" pitchFamily="2" charset="-122"/>
              <a:cs typeface="宋体" panose="02010600030101010101" pitchFamily="2" charset="-122"/>
            </a:endParaRPr>
          </a:p>
          <a:p>
            <a:endParaRPr lang="zh-CN" altLang="en-US" sz="28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b="1">
                <a:latin typeface="宋体" panose="02010600030101010101" pitchFamily="2" charset="-122"/>
                <a:ea typeface="宋体" panose="02010600030101010101" pitchFamily="2" charset="-122"/>
                <a:cs typeface="宋体" panose="02010600030101010101" pitchFamily="2" charset="-122"/>
                <a:sym typeface="+mn-ea"/>
              </a:rPr>
              <a:t>基于深度学习伪装目标检测的五种策略</a:t>
            </a:r>
            <a:endParaRPr lang="zh-CN" altLang="en-US" b="1">
              <a:latin typeface="宋体" panose="02010600030101010101" pitchFamily="2" charset="-122"/>
              <a:ea typeface="宋体" panose="02010600030101010101" pitchFamily="2" charset="-122"/>
              <a:cs typeface="宋体" panose="02010600030101010101" pitchFamily="2" charset="-122"/>
            </a:endParaRPr>
          </a:p>
          <a:p>
            <a:endParaRPr lang="zh-CN" altLang="en-US"/>
          </a:p>
        </p:txBody>
      </p:sp>
      <p:sp>
        <p:nvSpPr>
          <p:cNvPr id="9" name="文本框 8"/>
          <p:cNvSpPr txBox="1"/>
          <p:nvPr/>
        </p:nvSpPr>
        <p:spPr>
          <a:xfrm>
            <a:off x="984885" y="1065530"/>
            <a:ext cx="10175875" cy="5100955"/>
          </a:xfrm>
          <a:prstGeom prst="rect">
            <a:avLst/>
          </a:prstGeom>
          <a:noFill/>
        </p:spPr>
        <p:txBody>
          <a:bodyPr wrap="square" rtlCol="0">
            <a:noAutofit/>
          </a:bodyPr>
          <a:p>
            <a:r>
              <a:rPr lang="zh-CN" altLang="en-US" sz="2800" b="1">
                <a:latin typeface="宋体" panose="02010600030101010101" pitchFamily="2" charset="-122"/>
                <a:ea typeface="宋体" panose="02010600030101010101" pitchFamily="2" charset="-122"/>
                <a:cs typeface="宋体" panose="02010600030101010101" pitchFamily="2" charset="-122"/>
              </a:rPr>
              <a:t>基于由粗到细策略的伪装目标检测</a:t>
            </a:r>
            <a:endParaRPr lang="zh-CN" altLang="en-US" sz="2800" b="1">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由粗到细策略是一种结合全局预测和局部细化的体系结构，这种结构可以将复杂目标进行解耦，先对整体区域进行粗糙预测，再通过多种手段细化预测。</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indent="0" fontAlgn="auto">
              <a:lnSpc>
                <a:spcPct val="150000"/>
              </a:lnSpc>
            </a:pPr>
            <a:r>
              <a:rPr lang="zh-CN" altLang="en-US" sz="2400">
                <a:latin typeface="宋体" panose="02010600030101010101" pitchFamily="2" charset="-122"/>
                <a:ea typeface="宋体" panose="02010600030101010101" pitchFamily="2" charset="-122"/>
                <a:cs typeface="宋体" panose="02010600030101010101" pitchFamily="2" charset="-122"/>
              </a:rPr>
              <a:t>根据细化手段的不同，现有的基于由粗到细策略的伪装目标检测方法又可以分为三类：</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indent="0" fontAlgn="auto">
              <a:lnSpc>
                <a:spcPct val="150000"/>
              </a:lnSpc>
            </a:pPr>
            <a:r>
              <a:rPr lang="zh-CN" altLang="en-US" sz="2400">
                <a:latin typeface="宋体" panose="02010600030101010101" pitchFamily="2" charset="-122"/>
                <a:ea typeface="宋体" panose="02010600030101010101" pitchFamily="2" charset="-122"/>
                <a:cs typeface="宋体" panose="02010600030101010101" pitchFamily="2" charset="-122"/>
              </a:rPr>
              <a:t>利用特征融合细化（SINet、D2CNet、CubeNet、C2FNet）</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indent="0" fontAlgn="auto">
              <a:lnSpc>
                <a:spcPct val="150000"/>
              </a:lnSpc>
            </a:pPr>
            <a:r>
              <a:rPr lang="zh-CN" altLang="en-US" sz="2400">
                <a:latin typeface="宋体" panose="02010600030101010101" pitchFamily="2" charset="-122"/>
                <a:ea typeface="宋体" panose="02010600030101010101" pitchFamily="2" charset="-122"/>
                <a:cs typeface="宋体" panose="02010600030101010101" pitchFamily="2" charset="-122"/>
              </a:rPr>
              <a:t>利用分心挖掘细化（PFNet、SINetV2）</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indent="0" fontAlgn="auto">
              <a:lnSpc>
                <a:spcPct val="150000"/>
              </a:lnSpc>
            </a:pPr>
            <a:r>
              <a:rPr lang="zh-CN" altLang="en-US" sz="2400">
                <a:latin typeface="宋体" panose="02010600030101010101" pitchFamily="2" charset="-122"/>
                <a:ea typeface="宋体" panose="02010600030101010101" pitchFamily="2" charset="-122"/>
                <a:cs typeface="宋体" panose="02010600030101010101" pitchFamily="2" charset="-122"/>
              </a:rPr>
              <a:t>利用边缘线索细化（BASNet、ERRNet、SegMaR）</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843280" y="6250940"/>
            <a:ext cx="10730865" cy="275590"/>
          </a:xfrm>
          <a:prstGeom prst="rect">
            <a:avLst/>
          </a:prstGeom>
          <a:noFill/>
        </p:spPr>
        <p:txBody>
          <a:bodyPr wrap="square" rtlCol="0">
            <a:spAutoFit/>
          </a:bodyPr>
          <a:p>
            <a:r>
              <a:rPr lang="zh-CN" altLang="en-US" sz="1200">
                <a:latin typeface="宋体" panose="02010600030101010101" pitchFamily="2" charset="-122"/>
                <a:ea typeface="宋体" panose="02010600030101010101" pitchFamily="2" charset="-122"/>
                <a:cs typeface="宋体" panose="02010600030101010101" pitchFamily="2" charset="-122"/>
              </a:rPr>
              <a:t>史彩娟</a:t>
            </a:r>
            <a:r>
              <a:rPr lang="en-US" altLang="zh-CN" sz="1200">
                <a:latin typeface="宋体" panose="02010600030101010101" pitchFamily="2" charset="-122"/>
                <a:ea typeface="宋体" panose="02010600030101010101" pitchFamily="2" charset="-122"/>
                <a:cs typeface="宋体" panose="02010600030101010101" pitchFamily="2" charset="-122"/>
              </a:rPr>
              <a:t>,</a:t>
            </a:r>
            <a:r>
              <a:rPr lang="zh-CN" altLang="en-US" sz="1200">
                <a:latin typeface="宋体" panose="02010600030101010101" pitchFamily="2" charset="-122"/>
                <a:ea typeface="宋体" panose="02010600030101010101" pitchFamily="2" charset="-122"/>
                <a:cs typeface="宋体" panose="02010600030101010101" pitchFamily="2" charset="-122"/>
              </a:rPr>
              <a:t>任弼娟</a:t>
            </a:r>
            <a:r>
              <a:rPr lang="en-US" altLang="zh-CN" sz="1200">
                <a:latin typeface="宋体" panose="02010600030101010101" pitchFamily="2" charset="-122"/>
                <a:ea typeface="宋体" panose="02010600030101010101" pitchFamily="2" charset="-122"/>
                <a:cs typeface="宋体" panose="02010600030101010101" pitchFamily="2" charset="-122"/>
              </a:rPr>
              <a:t>,</a:t>
            </a:r>
            <a:r>
              <a:rPr lang="zh-CN" altLang="en-US" sz="1200">
                <a:latin typeface="宋体" panose="02010600030101010101" pitchFamily="2" charset="-122"/>
                <a:ea typeface="宋体" panose="02010600030101010101" pitchFamily="2" charset="-122"/>
                <a:cs typeface="宋体" panose="02010600030101010101" pitchFamily="2" charset="-122"/>
              </a:rPr>
              <a:t>王子雯</a:t>
            </a:r>
            <a:r>
              <a:rPr lang="en-US" altLang="zh-CN" sz="1200">
                <a:latin typeface="宋体" panose="02010600030101010101" pitchFamily="2" charset="-122"/>
                <a:ea typeface="宋体" panose="02010600030101010101" pitchFamily="2" charset="-122"/>
                <a:cs typeface="宋体" panose="02010600030101010101" pitchFamily="2" charset="-122"/>
              </a:rPr>
              <a:t>,</a:t>
            </a:r>
            <a:r>
              <a:rPr lang="zh-CN" altLang="en-US" sz="1200">
                <a:latin typeface="宋体" panose="02010600030101010101" pitchFamily="2" charset="-122"/>
                <a:ea typeface="宋体" panose="02010600030101010101" pitchFamily="2" charset="-122"/>
                <a:cs typeface="宋体" panose="02010600030101010101" pitchFamily="2" charset="-122"/>
              </a:rPr>
              <a:t>闫巾玮</a:t>
            </a:r>
            <a:r>
              <a:rPr lang="en-US" altLang="zh-CN" sz="1200">
                <a:latin typeface="宋体" panose="02010600030101010101" pitchFamily="2" charset="-122"/>
                <a:ea typeface="宋体" panose="02010600030101010101" pitchFamily="2" charset="-122"/>
                <a:cs typeface="宋体" panose="02010600030101010101" pitchFamily="2" charset="-122"/>
              </a:rPr>
              <a:t>,</a:t>
            </a:r>
            <a:r>
              <a:rPr lang="zh-CN" altLang="en-US" sz="1200">
                <a:latin typeface="宋体" panose="02010600030101010101" pitchFamily="2" charset="-122"/>
                <a:ea typeface="宋体" panose="02010600030101010101" pitchFamily="2" charset="-122"/>
                <a:cs typeface="宋体" panose="02010600030101010101" pitchFamily="2" charset="-122"/>
              </a:rPr>
              <a:t>石泽</a:t>
            </a:r>
            <a:r>
              <a:rPr lang="en-US" altLang="zh-CN" sz="1200">
                <a:latin typeface="宋体" panose="02010600030101010101" pitchFamily="2" charset="-122"/>
                <a:ea typeface="宋体" panose="02010600030101010101" pitchFamily="2" charset="-122"/>
                <a:cs typeface="宋体" panose="02010600030101010101" pitchFamily="2" charset="-122"/>
              </a:rPr>
              <a:t> 基于深度学习的伪装目标检测综述.[J] 计算机科学与探索 2022</a:t>
            </a:r>
            <a:endParaRPr lang="en-US" altLang="zh-CN" sz="12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b="1">
                <a:latin typeface="宋体" panose="02010600030101010101" pitchFamily="2" charset="-122"/>
                <a:ea typeface="宋体" panose="02010600030101010101" pitchFamily="2" charset="-122"/>
                <a:cs typeface="宋体" panose="02010600030101010101" pitchFamily="2" charset="-122"/>
                <a:sym typeface="+mn-ea"/>
              </a:rPr>
              <a:t>基于深度学习伪装目标检测的五种策略</a:t>
            </a:r>
            <a:endParaRPr lang="zh-CN" altLang="en-US" b="1">
              <a:latin typeface="宋体" panose="02010600030101010101" pitchFamily="2" charset="-122"/>
              <a:ea typeface="宋体" panose="02010600030101010101" pitchFamily="2" charset="-122"/>
              <a:cs typeface="宋体" panose="02010600030101010101" pitchFamily="2" charset="-122"/>
            </a:endParaRPr>
          </a:p>
          <a:p>
            <a:endParaRPr lang="zh-CN" altLang="en-US"/>
          </a:p>
        </p:txBody>
      </p:sp>
      <p:sp>
        <p:nvSpPr>
          <p:cNvPr id="3" name="文本框 2"/>
          <p:cNvSpPr txBox="1"/>
          <p:nvPr/>
        </p:nvSpPr>
        <p:spPr>
          <a:xfrm>
            <a:off x="966470" y="6062345"/>
            <a:ext cx="10902950" cy="358775"/>
          </a:xfrm>
          <a:prstGeom prst="rect">
            <a:avLst/>
          </a:prstGeom>
          <a:noFill/>
        </p:spPr>
        <p:txBody>
          <a:bodyPr wrap="square" rtlCol="0">
            <a:noAutofit/>
          </a:bodyPr>
          <a:p>
            <a:r>
              <a:rPr lang="zh-CN" altLang="en-US" sz="1200">
                <a:latin typeface="宋体" panose="02010600030101010101" pitchFamily="2" charset="-122"/>
                <a:ea typeface="宋体" panose="02010600030101010101" pitchFamily="2" charset="-122"/>
                <a:cs typeface="宋体" panose="02010600030101010101" pitchFamily="2" charset="-122"/>
                <a:sym typeface="+mn-ea"/>
              </a:rPr>
              <a:t>史彩娟</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任弼娟</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王子雯</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闫巾玮</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石泽</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 基于深度学习的伪装目标检测综述.[J] 计算机科学与探索 2022</a:t>
            </a:r>
            <a:endParaRPr lang="en-US" altLang="zh-CN"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p>
        </p:txBody>
      </p:sp>
      <p:sp>
        <p:nvSpPr>
          <p:cNvPr id="4" name="文本框 3"/>
          <p:cNvSpPr txBox="1"/>
          <p:nvPr/>
        </p:nvSpPr>
        <p:spPr>
          <a:xfrm>
            <a:off x="1013460" y="979805"/>
            <a:ext cx="10513695" cy="521970"/>
          </a:xfrm>
          <a:prstGeom prst="rect">
            <a:avLst/>
          </a:prstGeom>
          <a:noFill/>
        </p:spPr>
        <p:txBody>
          <a:bodyPr wrap="square" rtlCol="0">
            <a:spAutoFit/>
          </a:bodyPr>
          <a:p>
            <a:r>
              <a:rPr lang="zh-CN" altLang="en-US" sz="2800" b="1">
                <a:latin typeface="宋体" panose="02010600030101010101" pitchFamily="2" charset="-122"/>
                <a:ea typeface="宋体" panose="02010600030101010101" pitchFamily="2" charset="-122"/>
              </a:rPr>
              <a:t>多任务学习策略</a:t>
            </a:r>
            <a:endParaRPr lang="zh-CN" altLang="en-US" sz="2800" b="1">
              <a:latin typeface="宋体" panose="02010600030101010101" pitchFamily="2" charset="-122"/>
              <a:ea typeface="宋体" panose="02010600030101010101" pitchFamily="2" charset="-122"/>
            </a:endParaRPr>
          </a:p>
        </p:txBody>
      </p:sp>
      <p:sp>
        <p:nvSpPr>
          <p:cNvPr id="6" name="文本框 5"/>
          <p:cNvSpPr txBox="1"/>
          <p:nvPr/>
        </p:nvSpPr>
        <p:spPr>
          <a:xfrm>
            <a:off x="1013460" y="1518285"/>
            <a:ext cx="10778490" cy="4486910"/>
          </a:xfrm>
          <a:prstGeom prst="rect">
            <a:avLst/>
          </a:prstGeom>
          <a:noFill/>
        </p:spPr>
        <p:txBody>
          <a:bodyPr wrap="square" rtlCol="0">
            <a:noAutofit/>
          </a:bodyPr>
          <a:p>
            <a:r>
              <a:rPr lang="zh-CN" altLang="en-US" sz="2400">
                <a:latin typeface="宋体" panose="02010600030101010101" pitchFamily="2" charset="-122"/>
                <a:ea typeface="宋体" panose="02010600030101010101" pitchFamily="2" charset="-122"/>
                <a:cs typeface="宋体" panose="02010600030101010101" pitchFamily="2" charset="-122"/>
              </a:rPr>
              <a:t>多任务学习策略通过引入常见的分类、定位等任务或者其他检测任务来辅助二值分割主任务以提升伪装目标的检测性能，通过多种任务的协同工作，以挖掘更加丰富的伪装目标信息。</a:t>
            </a:r>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根据任务的不同，基于多任务学习策略的伪装目标检测方法主要分为：</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indent="0" fontAlgn="auto">
              <a:lnSpc>
                <a:spcPct val="150000"/>
              </a:lnSpc>
            </a:pPr>
            <a:r>
              <a:rPr lang="zh-CN" altLang="en-US" sz="2400">
                <a:latin typeface="宋体" panose="02010600030101010101" pitchFamily="2" charset="-122"/>
                <a:ea typeface="宋体" panose="02010600030101010101" pitchFamily="2" charset="-122"/>
                <a:cs typeface="宋体" panose="02010600030101010101" pitchFamily="2" charset="-122"/>
                <a:sym typeface="+mn-ea"/>
              </a:rPr>
              <a:t>基于定位/排序+分割</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(LSR)</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a:p>
            <a:pPr indent="0" fontAlgn="auto">
              <a:lnSpc>
                <a:spcPct val="150000"/>
              </a:lnSpc>
            </a:pPr>
            <a:r>
              <a:rPr lang="zh-CN" altLang="en-US" sz="2400">
                <a:latin typeface="宋体" panose="02010600030101010101" pitchFamily="2" charset="-122"/>
                <a:ea typeface="宋体" panose="02010600030101010101" pitchFamily="2" charset="-122"/>
                <a:cs typeface="宋体" panose="02010600030101010101" pitchFamily="2" charset="-122"/>
              </a:rPr>
              <a:t>基于分类+分割</a:t>
            </a:r>
            <a:r>
              <a:rPr lang="en-US" altLang="zh-CN" sz="2400">
                <a:latin typeface="宋体" panose="02010600030101010101" pitchFamily="2" charset="-122"/>
                <a:ea typeface="宋体" panose="02010600030101010101" pitchFamily="2" charset="-122"/>
                <a:cs typeface="宋体" panose="02010600030101010101" pitchFamily="2" charset="-122"/>
              </a:rPr>
              <a:t>(ANet)</a:t>
            </a:r>
            <a:r>
              <a:rPr lang="zh-CN" altLang="en-US" sz="2400">
                <a:latin typeface="宋体" panose="02010600030101010101" pitchFamily="2" charset="-122"/>
                <a:ea typeface="宋体" panose="02010600030101010101" pitchFamily="2" charset="-122"/>
                <a:cs typeface="宋体" panose="02010600030101010101" pitchFamily="2" charset="-122"/>
              </a:rPr>
              <a:t>、</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indent="0" fontAlgn="auto">
              <a:lnSpc>
                <a:spcPct val="150000"/>
              </a:lnSpc>
            </a:pPr>
            <a:r>
              <a:rPr lang="zh-CN" altLang="en-US" sz="2400">
                <a:latin typeface="宋体" panose="02010600030101010101" pitchFamily="2" charset="-122"/>
                <a:ea typeface="宋体" panose="02010600030101010101" pitchFamily="2" charset="-122"/>
                <a:cs typeface="宋体" panose="02010600030101010101" pitchFamily="2" charset="-122"/>
              </a:rPr>
              <a:t>基于仿生攻击+分割</a:t>
            </a:r>
            <a:r>
              <a:rPr lang="en-US" altLang="zh-CN" sz="2400">
                <a:latin typeface="宋体" panose="02010600030101010101" pitchFamily="2" charset="-122"/>
                <a:ea typeface="宋体" panose="02010600030101010101" pitchFamily="2" charset="-122"/>
                <a:cs typeface="宋体" panose="02010600030101010101" pitchFamily="2" charset="-122"/>
              </a:rPr>
              <a:t>(MirrorNet)</a:t>
            </a:r>
            <a:r>
              <a:rPr lang="zh-CN" altLang="en-US" sz="2400">
                <a:latin typeface="宋体" panose="02010600030101010101" pitchFamily="2" charset="-122"/>
                <a:ea typeface="宋体" panose="02010600030101010101" pitchFamily="2" charset="-122"/>
                <a:cs typeface="宋体" panose="02010600030101010101" pitchFamily="2" charset="-122"/>
              </a:rPr>
              <a:t>、</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indent="0" fontAlgn="auto">
              <a:lnSpc>
                <a:spcPct val="150000"/>
              </a:lnSpc>
            </a:pPr>
            <a:r>
              <a:rPr lang="zh-CN" altLang="en-US" sz="2400">
                <a:latin typeface="宋体" panose="02010600030101010101" pitchFamily="2" charset="-122"/>
                <a:ea typeface="宋体" panose="02010600030101010101" pitchFamily="2" charset="-122"/>
                <a:cs typeface="宋体" panose="02010600030101010101" pitchFamily="2" charset="-122"/>
              </a:rPr>
              <a:t>基于纹理检测+分割</a:t>
            </a:r>
            <a:r>
              <a:rPr lang="en-US" altLang="zh-CN" sz="2400">
                <a:latin typeface="宋体" panose="02010600030101010101" pitchFamily="2" charset="-122"/>
                <a:ea typeface="宋体" panose="02010600030101010101" pitchFamily="2" charset="-122"/>
                <a:cs typeface="宋体" panose="02010600030101010101" pitchFamily="2" charset="-122"/>
              </a:rPr>
              <a:t>(TANet、TINet、DGNet)</a:t>
            </a:r>
            <a:r>
              <a:rPr lang="zh-CN" altLang="en-US" sz="2400">
                <a:latin typeface="宋体" panose="02010600030101010101" pitchFamily="2" charset="-122"/>
                <a:ea typeface="宋体" panose="02010600030101010101" pitchFamily="2" charset="-122"/>
                <a:cs typeface="宋体" panose="02010600030101010101" pitchFamily="2" charset="-122"/>
              </a:rPr>
              <a:t>、</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indent="0" fontAlgn="auto">
              <a:lnSpc>
                <a:spcPct val="150000"/>
              </a:lnSpc>
            </a:pPr>
            <a:r>
              <a:rPr lang="zh-CN" altLang="en-US" sz="2400">
                <a:latin typeface="宋体" panose="02010600030101010101" pitchFamily="2" charset="-122"/>
                <a:ea typeface="宋体" panose="02010600030101010101" pitchFamily="2" charset="-122"/>
                <a:cs typeface="宋体" panose="02010600030101010101" pitchFamily="2" charset="-122"/>
              </a:rPr>
              <a:t>基于边缘检测+分割</a:t>
            </a:r>
            <a:r>
              <a:rPr lang="en-US" altLang="zh-CN" sz="2400">
                <a:latin typeface="宋体" panose="02010600030101010101" pitchFamily="2" charset="-122"/>
                <a:ea typeface="宋体" panose="02010600030101010101" pitchFamily="2" charset="-122"/>
                <a:cs typeface="宋体" panose="02010600030101010101" pitchFamily="2" charset="-122"/>
              </a:rPr>
              <a:t>(MGL)</a:t>
            </a:r>
            <a:r>
              <a:rPr lang="zh-CN" altLang="en-US" sz="2400">
                <a:latin typeface="宋体" panose="02010600030101010101" pitchFamily="2" charset="-122"/>
                <a:ea typeface="宋体" panose="02010600030101010101" pitchFamily="2" charset="-122"/>
                <a:cs typeface="宋体" panose="02010600030101010101" pitchFamily="2" charset="-122"/>
              </a:rPr>
              <a:t>。</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b="1">
                <a:latin typeface="宋体" panose="02010600030101010101" pitchFamily="2" charset="-122"/>
                <a:ea typeface="宋体" panose="02010600030101010101" pitchFamily="2" charset="-122"/>
                <a:cs typeface="宋体" panose="02010600030101010101" pitchFamily="2" charset="-122"/>
                <a:sym typeface="+mn-ea"/>
              </a:rPr>
              <a:t>基于深度学习伪装目标检测的五种策略</a:t>
            </a:r>
            <a:endParaRPr lang="zh-CN" altLang="en-US" b="1">
              <a:latin typeface="宋体" panose="02010600030101010101" pitchFamily="2" charset="-122"/>
              <a:ea typeface="宋体" panose="02010600030101010101" pitchFamily="2" charset="-122"/>
              <a:cs typeface="宋体" panose="02010600030101010101" pitchFamily="2" charset="-122"/>
            </a:endParaRPr>
          </a:p>
          <a:p>
            <a:endParaRPr lang="zh-CN" altLang="en-US"/>
          </a:p>
        </p:txBody>
      </p:sp>
      <p:sp>
        <p:nvSpPr>
          <p:cNvPr id="3" name="文本框 2"/>
          <p:cNvSpPr txBox="1"/>
          <p:nvPr/>
        </p:nvSpPr>
        <p:spPr>
          <a:xfrm>
            <a:off x="966470" y="6062345"/>
            <a:ext cx="10902950" cy="358775"/>
          </a:xfrm>
          <a:prstGeom prst="rect">
            <a:avLst/>
          </a:prstGeom>
          <a:noFill/>
        </p:spPr>
        <p:txBody>
          <a:bodyPr wrap="square" rtlCol="0">
            <a:noAutofit/>
          </a:bodyPr>
          <a:p>
            <a:r>
              <a:rPr lang="zh-CN" altLang="en-US" sz="1200">
                <a:latin typeface="宋体" panose="02010600030101010101" pitchFamily="2" charset="-122"/>
                <a:ea typeface="宋体" panose="02010600030101010101" pitchFamily="2" charset="-122"/>
                <a:cs typeface="宋体" panose="02010600030101010101" pitchFamily="2" charset="-122"/>
                <a:sym typeface="+mn-ea"/>
              </a:rPr>
              <a:t>史彩娟</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任弼娟</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王子雯</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闫巾玮</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石泽</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 基于深度学习的伪装目标检测综述.[J] 计算机科学与探索 2022</a:t>
            </a:r>
            <a:endParaRPr lang="en-US" altLang="zh-CN"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p>
        </p:txBody>
      </p:sp>
      <p:sp>
        <p:nvSpPr>
          <p:cNvPr id="4" name="文本框 3"/>
          <p:cNvSpPr txBox="1"/>
          <p:nvPr/>
        </p:nvSpPr>
        <p:spPr>
          <a:xfrm>
            <a:off x="1013460" y="979805"/>
            <a:ext cx="10513695" cy="521970"/>
          </a:xfrm>
          <a:prstGeom prst="rect">
            <a:avLst/>
          </a:prstGeom>
          <a:noFill/>
        </p:spPr>
        <p:txBody>
          <a:bodyPr wrap="square" rtlCol="0">
            <a:spAutoFit/>
          </a:bodyPr>
          <a:p>
            <a:r>
              <a:rPr lang="zh-CN" altLang="en-US" sz="2800" b="1">
                <a:latin typeface="宋体" panose="02010600030101010101" pitchFamily="2" charset="-122"/>
                <a:ea typeface="宋体" panose="02010600030101010101" pitchFamily="2" charset="-122"/>
              </a:rPr>
              <a:t>置信感知学习</a:t>
            </a:r>
            <a:endParaRPr lang="zh-CN" altLang="en-US" sz="2800" b="1">
              <a:latin typeface="宋体" panose="02010600030101010101" pitchFamily="2" charset="-122"/>
              <a:ea typeface="宋体" panose="02010600030101010101" pitchFamily="2" charset="-122"/>
            </a:endParaRPr>
          </a:p>
        </p:txBody>
      </p:sp>
      <p:sp>
        <p:nvSpPr>
          <p:cNvPr id="6" name="文本框 5"/>
          <p:cNvSpPr txBox="1"/>
          <p:nvPr/>
        </p:nvSpPr>
        <p:spPr>
          <a:xfrm>
            <a:off x="1013460" y="1518285"/>
            <a:ext cx="10778490" cy="4486910"/>
          </a:xfrm>
          <a:prstGeom prst="rect">
            <a:avLst/>
          </a:prstGeom>
          <a:noFill/>
        </p:spPr>
        <p:txBody>
          <a:bodyPr wrap="square" rtlCol="0">
            <a:noAutofit/>
          </a:bodyPr>
          <a:p>
            <a:r>
              <a:rPr lang="zh-CN" altLang="en-US" sz="2400">
                <a:latin typeface="宋体" panose="02010600030101010101" pitchFamily="2" charset="-122"/>
                <a:ea typeface="宋体" panose="02010600030101010101" pitchFamily="2" charset="-122"/>
                <a:cs typeface="宋体" panose="02010600030101010101" pitchFamily="2" charset="-122"/>
              </a:rPr>
              <a:t>在完全监督模型中，置信感知学习被用来测量预测与真实标签的高阶不一致性，并且它已被证实能够有效提升深层神经网络的鲁棒性。在伪装目标检测任务中，一些工作引入置信感知学习策略，明确建模网络预测的置信度来促进模型学习图像中的困难样本，以此提升模型的鲁棒性。</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indent="0" fontAlgn="auto">
              <a:lnSpc>
                <a:spcPct val="150000"/>
              </a:lnSpc>
            </a:pPr>
            <a:r>
              <a:rPr lang="zh-CN" altLang="en-US" sz="2400">
                <a:latin typeface="宋体" panose="02010600030101010101" pitchFamily="2" charset="-122"/>
                <a:ea typeface="宋体" panose="02010600030101010101" pitchFamily="2" charset="-122"/>
                <a:cs typeface="宋体" panose="02010600030101010101" pitchFamily="2" charset="-122"/>
              </a:rPr>
              <a:t>现有基于置信感知学习策略的伪装目标检测方法主要有：</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indent="0" fontAlgn="auto">
              <a:lnSpc>
                <a:spcPct val="150000"/>
              </a:lnSpc>
            </a:pPr>
            <a:r>
              <a:rPr lang="zh-CN" altLang="en-US" sz="2400">
                <a:latin typeface="宋体" panose="02010600030101010101" pitchFamily="2" charset="-122"/>
                <a:ea typeface="宋体" panose="02010600030101010101" pitchFamily="2" charset="-122"/>
                <a:cs typeface="宋体" panose="02010600030101010101" pitchFamily="2" charset="-122"/>
              </a:rPr>
              <a:t>对抗训练策略</a:t>
            </a:r>
            <a:r>
              <a:rPr lang="en-US" altLang="zh-CN" sz="2400">
                <a:latin typeface="宋体" panose="02010600030101010101" pitchFamily="2" charset="-122"/>
                <a:ea typeface="宋体" panose="02010600030101010101" pitchFamily="2" charset="-122"/>
                <a:cs typeface="宋体" panose="02010600030101010101" pitchFamily="2" charset="-122"/>
              </a:rPr>
              <a:t>(JCSOD)</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indent="0" fontAlgn="auto">
              <a:lnSpc>
                <a:spcPct val="150000"/>
              </a:lnSpc>
            </a:pPr>
            <a:r>
              <a:rPr lang="zh-CN" altLang="en-US" sz="2400">
                <a:latin typeface="宋体" panose="02010600030101010101" pitchFamily="2" charset="-122"/>
                <a:ea typeface="宋体" panose="02010600030101010101" pitchFamily="2" charset="-122"/>
                <a:cs typeface="宋体" panose="02010600030101010101" pitchFamily="2" charset="-122"/>
              </a:rPr>
              <a:t>动态监督策略</a:t>
            </a:r>
            <a:r>
              <a:rPr lang="en-US" altLang="zh-CN" sz="2400">
                <a:latin typeface="宋体" panose="02010600030101010101" pitchFamily="2" charset="-122"/>
                <a:ea typeface="宋体" panose="02010600030101010101" pitchFamily="2" charset="-122"/>
                <a:cs typeface="宋体" panose="02010600030101010101" pitchFamily="2" charset="-122"/>
              </a:rPr>
              <a:t>(CANet)</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indent="0" fontAlgn="auto">
              <a:lnSpc>
                <a:spcPct val="150000"/>
              </a:lnSpc>
            </a:pPr>
            <a:r>
              <a:rPr lang="zh-CN" altLang="en-US" sz="2400">
                <a:latin typeface="宋体" panose="02010600030101010101" pitchFamily="2" charset="-122"/>
                <a:ea typeface="宋体" panose="02010600030101010101" pitchFamily="2" charset="-122"/>
                <a:cs typeface="宋体" panose="02010600030101010101" pitchFamily="2" charset="-122"/>
              </a:rPr>
              <a:t>正则化约束策略</a:t>
            </a:r>
            <a:r>
              <a:rPr lang="en-US" altLang="zh-CN" sz="2400">
                <a:latin typeface="宋体" panose="02010600030101010101" pitchFamily="2" charset="-122"/>
                <a:ea typeface="宋体" panose="02010600030101010101" pitchFamily="2" charset="-122"/>
                <a:cs typeface="宋体" panose="02010600030101010101" pitchFamily="2" charset="-122"/>
              </a:rPr>
              <a:t>(Zoom-Net)</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b="1">
                <a:latin typeface="宋体" panose="02010600030101010101" pitchFamily="2" charset="-122"/>
                <a:ea typeface="宋体" panose="02010600030101010101" pitchFamily="2" charset="-122"/>
                <a:cs typeface="宋体" panose="02010600030101010101" pitchFamily="2" charset="-122"/>
                <a:sym typeface="+mn-ea"/>
              </a:rPr>
              <a:t>基于深度学习伪装目标检测的五种策略</a:t>
            </a:r>
            <a:endParaRPr lang="zh-CN" altLang="en-US" b="1">
              <a:latin typeface="宋体" panose="02010600030101010101" pitchFamily="2" charset="-122"/>
              <a:ea typeface="宋体" panose="02010600030101010101" pitchFamily="2" charset="-122"/>
              <a:cs typeface="宋体" panose="02010600030101010101" pitchFamily="2" charset="-122"/>
            </a:endParaRPr>
          </a:p>
          <a:p>
            <a:endParaRPr lang="zh-CN" altLang="en-US"/>
          </a:p>
        </p:txBody>
      </p:sp>
      <p:sp>
        <p:nvSpPr>
          <p:cNvPr id="3" name="文本框 2"/>
          <p:cNvSpPr txBox="1"/>
          <p:nvPr/>
        </p:nvSpPr>
        <p:spPr>
          <a:xfrm>
            <a:off x="966470" y="6062345"/>
            <a:ext cx="10902950" cy="358775"/>
          </a:xfrm>
          <a:prstGeom prst="rect">
            <a:avLst/>
          </a:prstGeom>
          <a:noFill/>
        </p:spPr>
        <p:txBody>
          <a:bodyPr wrap="square" rtlCol="0">
            <a:noAutofit/>
          </a:bodyPr>
          <a:p>
            <a:r>
              <a:rPr lang="zh-CN" altLang="en-US" sz="1200">
                <a:latin typeface="宋体" panose="02010600030101010101" pitchFamily="2" charset="-122"/>
                <a:ea typeface="宋体" panose="02010600030101010101" pitchFamily="2" charset="-122"/>
                <a:cs typeface="宋体" panose="02010600030101010101" pitchFamily="2" charset="-122"/>
                <a:sym typeface="+mn-ea"/>
              </a:rPr>
              <a:t>史彩娟</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任弼娟</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王子雯</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闫巾玮</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石泽</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 基于深度学习的伪装目标检测综述.[J] 计算机科学与探索 2022</a:t>
            </a:r>
            <a:endParaRPr lang="en-US" altLang="zh-CN"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p>
        </p:txBody>
      </p:sp>
      <p:sp>
        <p:nvSpPr>
          <p:cNvPr id="4" name="文本框 3"/>
          <p:cNvSpPr txBox="1"/>
          <p:nvPr/>
        </p:nvSpPr>
        <p:spPr>
          <a:xfrm>
            <a:off x="1013460" y="979805"/>
            <a:ext cx="10513695" cy="521970"/>
          </a:xfrm>
          <a:prstGeom prst="rect">
            <a:avLst/>
          </a:prstGeom>
          <a:noFill/>
        </p:spPr>
        <p:txBody>
          <a:bodyPr wrap="square" rtlCol="0">
            <a:spAutoFit/>
          </a:bodyPr>
          <a:p>
            <a:r>
              <a:rPr lang="zh-CN" altLang="en-US" sz="2800" b="1">
                <a:latin typeface="宋体" panose="02010600030101010101" pitchFamily="2" charset="-122"/>
                <a:ea typeface="宋体" panose="02010600030101010101" pitchFamily="2" charset="-122"/>
              </a:rPr>
              <a:t>多源信息融合</a:t>
            </a:r>
            <a:endParaRPr lang="zh-CN" altLang="en-US" sz="2800" b="1">
              <a:latin typeface="宋体" panose="02010600030101010101" pitchFamily="2" charset="-122"/>
              <a:ea typeface="宋体" panose="02010600030101010101" pitchFamily="2" charset="-122"/>
            </a:endParaRPr>
          </a:p>
        </p:txBody>
      </p:sp>
      <p:sp>
        <p:nvSpPr>
          <p:cNvPr id="6" name="文本框 5"/>
          <p:cNvSpPr txBox="1"/>
          <p:nvPr/>
        </p:nvSpPr>
        <p:spPr>
          <a:xfrm>
            <a:off x="1013460" y="1518285"/>
            <a:ext cx="10778490" cy="4486910"/>
          </a:xfrm>
          <a:prstGeom prst="rect">
            <a:avLst/>
          </a:prstGeom>
          <a:noFill/>
        </p:spPr>
        <p:txBody>
          <a:bodyPr wrap="square" rtlCol="0">
            <a:noAutofit/>
          </a:bodyPr>
          <a:p>
            <a:r>
              <a:rPr lang="zh-CN" altLang="en-US" sz="2400">
                <a:latin typeface="宋体" panose="02010600030101010101" pitchFamily="2" charset="-122"/>
                <a:ea typeface="宋体" panose="02010600030101010101" pitchFamily="2" charset="-122"/>
                <a:cs typeface="宋体" panose="02010600030101010101" pitchFamily="2" charset="-122"/>
              </a:rPr>
              <a:t>为了获得更加丰富的伪装目标信息，一些研究者采用多源信息，如深度信息、频域信息等来补充 RGB信息，从而提升伪装目标检测性能。</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indent="0" fontAlgn="auto">
              <a:lnSpc>
                <a:spcPct val="150000"/>
              </a:lnSpc>
            </a:pPr>
            <a:r>
              <a:rPr lang="zh-CN" altLang="en-US" sz="2400">
                <a:latin typeface="宋体" panose="02010600030101010101" pitchFamily="2" charset="-122"/>
                <a:ea typeface="宋体" panose="02010600030101010101" pitchFamily="2" charset="-122"/>
                <a:cs typeface="宋体" panose="02010600030101010101" pitchFamily="2" charset="-122"/>
              </a:rPr>
              <a:t>有如下两种策略：</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indent="0" fontAlgn="auto">
              <a:lnSpc>
                <a:spcPct val="150000"/>
              </a:lnSpc>
            </a:pPr>
            <a:r>
              <a:rPr lang="en-US" altLang="zh-CN" sz="2400">
                <a:latin typeface="宋体" panose="02010600030101010101" pitchFamily="2" charset="-122"/>
                <a:ea typeface="宋体" panose="02010600030101010101" pitchFamily="2" charset="-122"/>
                <a:cs typeface="宋体" panose="02010600030101010101" pitchFamily="2" charset="-122"/>
              </a:rPr>
              <a:t>RGB-D(DCNet)</a:t>
            </a:r>
            <a:endParaRPr lang="en-US" altLang="zh-CN" sz="2400">
              <a:latin typeface="宋体" panose="02010600030101010101" pitchFamily="2" charset="-122"/>
              <a:ea typeface="宋体" panose="02010600030101010101" pitchFamily="2" charset="-122"/>
              <a:cs typeface="宋体" panose="02010600030101010101" pitchFamily="2" charset="-122"/>
            </a:endParaRPr>
          </a:p>
          <a:p>
            <a:pPr indent="0" fontAlgn="auto">
              <a:lnSpc>
                <a:spcPct val="150000"/>
              </a:lnSpc>
            </a:pPr>
            <a:r>
              <a:rPr lang="en-US" altLang="zh-CN" sz="2400">
                <a:latin typeface="宋体" panose="02010600030101010101" pitchFamily="2" charset="-122"/>
                <a:ea typeface="宋体" panose="02010600030101010101" pitchFamily="2" charset="-122"/>
                <a:cs typeface="宋体" panose="02010600030101010101" pitchFamily="2" charset="-122"/>
              </a:rPr>
              <a:t>RGB+</a:t>
            </a:r>
            <a:r>
              <a:rPr lang="zh-CN" altLang="en-US" sz="2400">
                <a:latin typeface="宋体" panose="02010600030101010101" pitchFamily="2" charset="-122"/>
                <a:ea typeface="宋体" panose="02010600030101010101" pitchFamily="2" charset="-122"/>
                <a:cs typeface="宋体" panose="02010600030101010101" pitchFamily="2" charset="-122"/>
              </a:rPr>
              <a:t>频域</a:t>
            </a:r>
            <a:r>
              <a:rPr lang="en-US" altLang="zh-CN" sz="2400">
                <a:latin typeface="宋体" panose="02010600030101010101" pitchFamily="2" charset="-122"/>
                <a:ea typeface="宋体" panose="02010600030101010101" pitchFamily="2" charset="-122"/>
                <a:cs typeface="宋体" panose="02010600030101010101" pitchFamily="2" charset="-122"/>
              </a:rPr>
              <a:t>(FDNet)</a:t>
            </a:r>
            <a:endParaRPr lang="en-US" altLang="zh-CN"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b="1">
                <a:latin typeface="宋体" panose="02010600030101010101" pitchFamily="2" charset="-122"/>
                <a:ea typeface="宋体" panose="02010600030101010101" pitchFamily="2" charset="-122"/>
                <a:cs typeface="宋体" panose="02010600030101010101" pitchFamily="2" charset="-122"/>
                <a:sym typeface="+mn-ea"/>
              </a:rPr>
              <a:t>基于深度学习伪装目标检测的五种策略</a:t>
            </a:r>
            <a:endParaRPr lang="zh-CN" altLang="en-US" b="1">
              <a:latin typeface="宋体" panose="02010600030101010101" pitchFamily="2" charset="-122"/>
              <a:ea typeface="宋体" panose="02010600030101010101" pitchFamily="2" charset="-122"/>
              <a:cs typeface="宋体" panose="02010600030101010101" pitchFamily="2" charset="-122"/>
            </a:endParaRPr>
          </a:p>
          <a:p>
            <a:endParaRPr lang="zh-CN" altLang="en-US"/>
          </a:p>
        </p:txBody>
      </p:sp>
      <p:sp>
        <p:nvSpPr>
          <p:cNvPr id="3" name="文本框 2"/>
          <p:cNvSpPr txBox="1"/>
          <p:nvPr/>
        </p:nvSpPr>
        <p:spPr>
          <a:xfrm>
            <a:off x="966470" y="6062345"/>
            <a:ext cx="10902950" cy="358775"/>
          </a:xfrm>
          <a:prstGeom prst="rect">
            <a:avLst/>
          </a:prstGeom>
          <a:noFill/>
        </p:spPr>
        <p:txBody>
          <a:bodyPr wrap="square" rtlCol="0">
            <a:noAutofit/>
          </a:bodyPr>
          <a:p>
            <a:r>
              <a:rPr lang="zh-CN" altLang="en-US" sz="1200">
                <a:latin typeface="宋体" panose="02010600030101010101" pitchFamily="2" charset="-122"/>
                <a:ea typeface="宋体" panose="02010600030101010101" pitchFamily="2" charset="-122"/>
                <a:cs typeface="宋体" panose="02010600030101010101" pitchFamily="2" charset="-122"/>
                <a:sym typeface="+mn-ea"/>
              </a:rPr>
              <a:t>史彩娟</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任弼娟</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王子雯</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闫巾玮</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石泽</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 基于深度学习的伪装目标检测综述.[J] 计算机科学与探索 2022</a:t>
            </a:r>
            <a:endParaRPr lang="en-US" altLang="zh-CN"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p>
        </p:txBody>
      </p:sp>
      <p:sp>
        <p:nvSpPr>
          <p:cNvPr id="4" name="文本框 3"/>
          <p:cNvSpPr txBox="1"/>
          <p:nvPr/>
        </p:nvSpPr>
        <p:spPr>
          <a:xfrm>
            <a:off x="1013460" y="979805"/>
            <a:ext cx="10513695" cy="521970"/>
          </a:xfrm>
          <a:prstGeom prst="rect">
            <a:avLst/>
          </a:prstGeom>
          <a:noFill/>
        </p:spPr>
        <p:txBody>
          <a:bodyPr wrap="square" rtlCol="0">
            <a:spAutoFit/>
          </a:bodyPr>
          <a:p>
            <a:r>
              <a:rPr lang="en-US" altLang="zh-CN" sz="2800" b="1">
                <a:latin typeface="宋体" panose="02010600030101010101" pitchFamily="2" charset="-122"/>
                <a:ea typeface="宋体" panose="02010600030101010101" pitchFamily="2" charset="-122"/>
              </a:rPr>
              <a:t>Transformer</a:t>
            </a:r>
            <a:r>
              <a:rPr lang="zh-CN" altLang="en-US" sz="2800" b="1">
                <a:latin typeface="宋体" panose="02010600030101010101" pitchFamily="2" charset="-122"/>
                <a:ea typeface="宋体" panose="02010600030101010101" pitchFamily="2" charset="-122"/>
              </a:rPr>
              <a:t>策略</a:t>
            </a:r>
            <a:endParaRPr lang="zh-CN" altLang="en-US" sz="2800" b="1">
              <a:latin typeface="宋体" panose="02010600030101010101" pitchFamily="2" charset="-122"/>
              <a:ea typeface="宋体" panose="02010600030101010101" pitchFamily="2" charset="-122"/>
            </a:endParaRPr>
          </a:p>
        </p:txBody>
      </p:sp>
      <p:sp>
        <p:nvSpPr>
          <p:cNvPr id="6" name="文本框 5"/>
          <p:cNvSpPr txBox="1"/>
          <p:nvPr/>
        </p:nvSpPr>
        <p:spPr>
          <a:xfrm>
            <a:off x="1013460" y="1518285"/>
            <a:ext cx="10778490" cy="4486910"/>
          </a:xfrm>
          <a:prstGeom prst="rect">
            <a:avLst/>
          </a:prstGeom>
          <a:noFill/>
        </p:spPr>
        <p:txBody>
          <a:bodyPr wrap="square" rtlCol="0">
            <a:noAutofit/>
          </a:bodyPr>
          <a:p>
            <a:r>
              <a:rPr lang="zh-CN" altLang="en-US" sz="2400">
                <a:latin typeface="宋体" panose="02010600030101010101" pitchFamily="2" charset="-122"/>
                <a:ea typeface="宋体" panose="02010600030101010101" pitchFamily="2" charset="-122"/>
                <a:cs typeface="宋体" panose="02010600030101010101" pitchFamily="2" charset="-122"/>
              </a:rPr>
              <a:t>近年，研究发现 CNN 在特征提取过程中会损失结构信息，而且 CNN 的实际感受野远小于理论感受野，因此基于 CNN 的伪装目标检测模型通常不能充分地捕获全局上下文信息。2017年，Vaswani等人针对自然语言处理提出的 Transformer能够利用自注意力捕获长距离依赖关系，更好地捕获全局信息。近年 Transformer也被广泛应用到了视觉领域。</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indent="0" fontAlgn="auto">
              <a:lnSpc>
                <a:spcPct val="150000"/>
              </a:lnSpc>
            </a:pPr>
            <a:r>
              <a:rPr lang="zh-CN" altLang="en-US" sz="2400">
                <a:latin typeface="宋体" panose="02010600030101010101" pitchFamily="2" charset="-122"/>
                <a:ea typeface="宋体" panose="02010600030101010101" pitchFamily="2" charset="-122"/>
                <a:cs typeface="宋体" panose="02010600030101010101" pitchFamily="2" charset="-122"/>
              </a:rPr>
              <a:t>有代表性的两种方式：</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indent="0" fontAlgn="auto">
              <a:lnSpc>
                <a:spcPct val="150000"/>
              </a:lnSpc>
            </a:pPr>
            <a:r>
              <a:rPr lang="zh-CN" altLang="en-US" sz="2400">
                <a:latin typeface="宋体" panose="02010600030101010101" pitchFamily="2" charset="-122"/>
                <a:ea typeface="宋体" panose="02010600030101010101" pitchFamily="2" charset="-122"/>
                <a:cs typeface="宋体" panose="02010600030101010101" pitchFamily="2" charset="-122"/>
              </a:rPr>
              <a:t>以 Transformer为主干</a:t>
            </a:r>
            <a:r>
              <a:rPr lang="en-US" altLang="zh-CN" sz="2400">
                <a:latin typeface="宋体" panose="02010600030101010101" pitchFamily="2" charset="-122"/>
                <a:ea typeface="宋体" panose="02010600030101010101" pitchFamily="2" charset="-122"/>
                <a:cs typeface="宋体" panose="02010600030101010101" pitchFamily="2" charset="-122"/>
              </a:rPr>
              <a:t>(T2Net)</a:t>
            </a:r>
            <a:endParaRPr lang="en-US" altLang="zh-CN" sz="2400">
              <a:latin typeface="宋体" panose="02010600030101010101" pitchFamily="2" charset="-122"/>
              <a:ea typeface="宋体" panose="02010600030101010101" pitchFamily="2" charset="-122"/>
              <a:cs typeface="宋体" panose="02010600030101010101" pitchFamily="2" charset="-122"/>
            </a:endParaRPr>
          </a:p>
          <a:p>
            <a:pPr indent="0" fontAlgn="auto">
              <a:lnSpc>
                <a:spcPct val="150000"/>
              </a:lnSpc>
            </a:pPr>
            <a:r>
              <a:rPr lang="en-US" altLang="zh-CN" sz="2400">
                <a:latin typeface="宋体" panose="02010600030101010101" pitchFamily="2" charset="-122"/>
                <a:ea typeface="宋体" panose="02010600030101010101" pitchFamily="2" charset="-122"/>
                <a:cs typeface="宋体" panose="02010600030101010101" pitchFamily="2" charset="-122"/>
              </a:rPr>
              <a:t>Transformer + CNN(UGTR)</a:t>
            </a:r>
            <a:endParaRPr lang="en-US" altLang="zh-CN"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评估指标</a:t>
            </a:r>
            <a:endParaRPr lang="zh-CN" altLang="en-US"/>
          </a:p>
        </p:txBody>
      </p:sp>
      <mc:AlternateContent xmlns:mc="http://schemas.openxmlformats.org/markup-compatibility/2006">
        <mc:Choice xmlns:a14="http://schemas.microsoft.com/office/drawing/2010/main" Requires="a14">
          <p:sp>
            <p:nvSpPr>
              <p:cNvPr id="7" name="文本框 6"/>
              <p:cNvSpPr txBox="1"/>
              <p:nvPr/>
            </p:nvSpPr>
            <p:spPr>
              <a:xfrm>
                <a:off x="1069975" y="1066165"/>
                <a:ext cx="10570845" cy="4316730"/>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rPr>
                  <a:t>为了全面评估伪装模型的精度和泛化能力，广泛使用 S 度量、E 度量、F 度量和平均绝对误差 M 来测试每个模型的生成预测图。</a:t>
                </a:r>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具体如下：</a:t>
                </a:r>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S 度量（Sα)：用来评估预测图和真值图之间的结构相似性，它包括两个参数 So 和 Sr ，其中 So 计算目标感知，Sr 获取区域观测特征。 S 度量 Sα 可以被描述为：</a:t>
                </a:r>
                <a:endParaRPr lang="zh-CN" altLang="en-US" sz="2400">
                  <a:latin typeface="宋体" panose="02010600030101010101" pitchFamily="2" charset="-122"/>
                  <a:ea typeface="宋体" panose="02010600030101010101" pitchFamily="2" charset="-122"/>
                </a:endParaRPr>
              </a:p>
              <a:p>
                <a14:m>
                  <m:oMath xmlns:m="http://schemas.openxmlformats.org/officeDocument/2006/math">
                    <m:sSub>
                      <m:sSubPr>
                        <m:ctrlPr>
                          <a:rPr lang="en-US" altLang="zh-CN" sz="2400" i="1">
                            <a:latin typeface="Cambria Math" panose="02040503050406030204" charset="0"/>
                            <a:ea typeface="宋体" panose="02010600030101010101" pitchFamily="2" charset="-122"/>
                            <a:cs typeface="Cambria Math" panose="02040503050406030204" charset="0"/>
                          </a:rPr>
                        </m:ctrlPr>
                      </m:sSubPr>
                      <m:e>
                        <m:r>
                          <a:rPr lang="en-US" altLang="zh-CN" sz="2400" i="1">
                            <a:latin typeface="Cambria Math" panose="02040503050406030204" charset="0"/>
                            <a:ea typeface="宋体" panose="02010600030101010101" pitchFamily="2" charset="-122"/>
                            <a:cs typeface="Cambria Math" panose="02040503050406030204" charset="0"/>
                          </a:rPr>
                          <m:t>𝑆</m:t>
                        </m:r>
                      </m:e>
                      <m:sub>
                        <m:r>
                          <a:rPr lang="en-US" altLang="zh-CN" sz="2400" i="1">
                            <a:latin typeface="Cambria Math" panose="02040503050406030204" charset="0"/>
                            <a:ea typeface="宋体" panose="02010600030101010101" pitchFamily="2" charset="-122"/>
                            <a:cs typeface="Cambria Math" panose="02040503050406030204" charset="0"/>
                          </a:rPr>
                          <m:t>𝛼</m:t>
                        </m:r>
                      </m:sub>
                    </m:sSub>
                  </m:oMath>
                </a14:m>
                <a:r>
                  <a:rPr lang="en-US" altLang="zh-CN" sz="2400" i="1">
                    <a:latin typeface="Cambria Math" panose="02040503050406030204" charset="0"/>
                    <a:ea typeface="宋体" panose="02010600030101010101" pitchFamily="2" charset="-122"/>
                    <a:cs typeface="Cambria Math" panose="02040503050406030204" charset="0"/>
                  </a:rPr>
                  <a:t>=</a:t>
                </a:r>
                <a14:m>
                  <m:oMath xmlns:m="http://schemas.openxmlformats.org/officeDocument/2006/math">
                    <m:r>
                      <a:rPr lang="en-US" altLang="zh-CN" sz="2400" i="1">
                        <a:latin typeface="Cambria Math" panose="02040503050406030204" charset="0"/>
                        <a:ea typeface="宋体" panose="02010600030101010101" pitchFamily="2" charset="-122"/>
                        <a:cs typeface="Cambria Math" panose="02040503050406030204" charset="0"/>
                      </a:rPr>
                      <m:t>𝛼</m:t>
                    </m:r>
                    <m:sSub>
                      <m:sSubPr>
                        <m:ctrlPr>
                          <a:rPr lang="en-US" altLang="zh-CN" sz="2400" i="1">
                            <a:latin typeface="Cambria Math" panose="02040503050406030204" charset="0"/>
                            <a:ea typeface="宋体" panose="02010600030101010101" pitchFamily="2" charset="-122"/>
                            <a:cs typeface="Cambria Math" panose="02040503050406030204" charset="0"/>
                          </a:rPr>
                        </m:ctrlPr>
                      </m:sSubPr>
                      <m:e>
                        <m:r>
                          <a:rPr lang="en-US" altLang="zh-CN" sz="2400" i="1">
                            <a:latin typeface="Cambria Math" panose="02040503050406030204" charset="0"/>
                            <a:ea typeface="宋体" panose="02010600030101010101" pitchFamily="2" charset="-122"/>
                            <a:cs typeface="Cambria Math" panose="02040503050406030204" charset="0"/>
                          </a:rPr>
                          <m:t>𝑆</m:t>
                        </m:r>
                      </m:e>
                      <m:sub>
                        <m:r>
                          <a:rPr lang="en-US" altLang="zh-CN" sz="2400" i="1">
                            <a:latin typeface="Cambria Math" panose="02040503050406030204" charset="0"/>
                            <a:ea typeface="宋体" panose="02010600030101010101" pitchFamily="2" charset="-122"/>
                            <a:cs typeface="Cambria Math" panose="02040503050406030204" charset="0"/>
                          </a:rPr>
                          <m:t>𝑜</m:t>
                        </m:r>
                        <m:r>
                          <a:rPr lang="en-US" altLang="zh-CN" sz="2400" i="1">
                            <a:latin typeface="Cambria Math" panose="02040503050406030204" charset="0"/>
                            <a:ea typeface="宋体" panose="02010600030101010101" pitchFamily="2" charset="-122"/>
                            <a:cs typeface="Cambria Math" panose="02040503050406030204" charset="0"/>
                          </a:rPr>
                          <m:t> </m:t>
                        </m:r>
                      </m:sub>
                    </m:sSub>
                  </m:oMath>
                </a14:m>
                <a:r>
                  <a:rPr lang="en-US" altLang="zh-CN" sz="2400" i="1">
                    <a:latin typeface="Cambria Math" panose="02040503050406030204" charset="0"/>
                    <a:ea typeface="宋体" panose="02010600030101010101" pitchFamily="2" charset="-122"/>
                    <a:cs typeface="Cambria Math" panose="02040503050406030204" charset="0"/>
                  </a:rPr>
                  <a:t>+(1-α)</a:t>
                </a:r>
                <a14:m>
                  <m:oMath xmlns:m="http://schemas.openxmlformats.org/officeDocument/2006/math">
                    <m:sSub>
                      <m:sSubPr>
                        <m:ctrlPr>
                          <a:rPr lang="en-US" altLang="zh-CN" sz="2400" i="1">
                            <a:latin typeface="Cambria Math" panose="02040503050406030204" charset="0"/>
                            <a:ea typeface="宋体" panose="02010600030101010101" pitchFamily="2" charset="-122"/>
                            <a:cs typeface="Cambria Math" panose="02040503050406030204" charset="0"/>
                          </a:rPr>
                        </m:ctrlPr>
                      </m:sSubPr>
                      <m:e>
                        <m:r>
                          <a:rPr lang="en-US" altLang="zh-CN" sz="2400" i="1">
                            <a:latin typeface="Cambria Math" panose="02040503050406030204" charset="0"/>
                            <a:ea typeface="宋体" panose="02010600030101010101" pitchFamily="2" charset="-122"/>
                            <a:cs typeface="Cambria Math" panose="02040503050406030204" charset="0"/>
                          </a:rPr>
                          <m:t>𝑆</m:t>
                        </m:r>
                      </m:e>
                      <m:sub>
                        <m:r>
                          <a:rPr lang="en-US" altLang="zh-CN" sz="2400" i="1">
                            <a:latin typeface="Cambria Math" panose="02040503050406030204" charset="0"/>
                            <a:ea typeface="宋体" panose="02010600030101010101" pitchFamily="2" charset="-122"/>
                            <a:cs typeface="Cambria Math" panose="02040503050406030204" charset="0"/>
                          </a:rPr>
                          <m:t>𝑟</m:t>
                        </m:r>
                      </m:sub>
                    </m:sSub>
                  </m:oMath>
                </a14:m>
                <a:endParaRPr lang="en-US" altLang="zh-CN" sz="2400" i="1">
                  <a:latin typeface="Cambria Math" panose="02040503050406030204" charset="0"/>
                  <a:ea typeface="宋体" panose="02010600030101010101" pitchFamily="2" charset="-122"/>
                  <a:cs typeface="Cambria Math" panose="02040503050406030204" charset="0"/>
                </a:endParaRPr>
              </a:p>
              <a:p>
                <a:endParaRPr lang="en-US" altLang="zh-CN" sz="2400" i="1">
                  <a:latin typeface="Cambria Math" panose="02040503050406030204" charset="0"/>
                  <a:ea typeface="宋体" panose="02010600030101010101" pitchFamily="2" charset="-122"/>
                  <a:cs typeface="Cambria Math" panose="02040503050406030204" charset="0"/>
                </a:endParaRPr>
              </a:p>
              <a:p>
                <a:r>
                  <a:rPr lang="en-US" altLang="zh-CN" sz="2400">
                    <a:latin typeface="宋体" panose="02010600030101010101" pitchFamily="2" charset="-122"/>
                    <a:ea typeface="宋体" panose="02010600030101010101" pitchFamily="2" charset="-122"/>
                    <a:cs typeface="宋体" panose="02010600030101010101" pitchFamily="2" charset="-122"/>
                  </a:rPr>
                  <a:t>E 度量（Eϕ）：通过比较预测图和真值图之间的差异来评估伪装目标检测结果的整体和局部精度。</a:t>
                </a:r>
                <a:endParaRPr lang="en-US" altLang="zh-CN" sz="2400">
                  <a:latin typeface="宋体" panose="02010600030101010101" pitchFamily="2" charset="-122"/>
                  <a:ea typeface="宋体" panose="02010600030101010101" pitchFamily="2" charset="-122"/>
                  <a:cs typeface="宋体" panose="02010600030101010101" pitchFamily="2" charset="-122"/>
                </a:endParaRPr>
              </a:p>
              <a:p>
                <a14:m>
                  <m:oMath xmlns:m="http://schemas.openxmlformats.org/officeDocument/2006/math">
                    <m:sSub>
                      <m:sSubPr>
                        <m:ctrlPr>
                          <a:rPr lang="en-US" altLang="zh-CN" sz="2400" i="1">
                            <a:latin typeface="Cambria Math" panose="02040503050406030204" charset="0"/>
                            <a:ea typeface="宋体" panose="02010600030101010101" pitchFamily="2" charset="-122"/>
                            <a:cs typeface="Cambria Math" panose="02040503050406030204" charset="0"/>
                          </a:rPr>
                        </m:ctrlPr>
                      </m:sSubPr>
                      <m:e>
                        <m:r>
                          <a:rPr lang="en-US" altLang="zh-CN" sz="2400" i="1">
                            <a:latin typeface="Cambria Math" panose="02040503050406030204" charset="0"/>
                            <a:ea typeface="宋体" panose="02010600030101010101" pitchFamily="2" charset="-122"/>
                            <a:cs typeface="Cambria Math" panose="02040503050406030204" charset="0"/>
                          </a:rPr>
                          <m:t>𝐸</m:t>
                        </m:r>
                      </m:e>
                      <m:sub>
                        <m:r>
                          <a:rPr lang="en-US" altLang="zh-CN" sz="2400" i="1">
                            <a:latin typeface="Cambria Math" panose="02040503050406030204" charset="0"/>
                            <a:ea typeface="宋体" panose="02010600030101010101" pitchFamily="2" charset="-122"/>
                            <a:cs typeface="Cambria Math" panose="02040503050406030204" charset="0"/>
                          </a:rPr>
                          <m:t>𝜑</m:t>
                        </m:r>
                      </m:sub>
                    </m:sSub>
                    <m:r>
                      <a:rPr lang="en-US" altLang="zh-CN" sz="2400" i="1">
                        <a:latin typeface="Cambria Math" panose="02040503050406030204" charset="0"/>
                        <a:ea typeface="宋体" panose="02010600030101010101" pitchFamily="2" charset="-122"/>
                        <a:cs typeface="Cambria Math" panose="02040503050406030204" charset="0"/>
                      </a:rPr>
                      <m:t>=</m:t>
                    </m:r>
                    <m:f>
                      <m:fPr>
                        <m:ctrlPr>
                          <a:rPr lang="en-US" altLang="zh-CN" sz="2400" i="1">
                            <a:latin typeface="Cambria Math" panose="02040503050406030204" charset="0"/>
                            <a:ea typeface="宋体" panose="02010600030101010101" pitchFamily="2" charset="-122"/>
                            <a:cs typeface="Cambria Math" panose="02040503050406030204" charset="0"/>
                          </a:rPr>
                        </m:ctrlPr>
                      </m:fPr>
                      <m:num>
                        <m:r>
                          <a:rPr lang="en-US" altLang="zh-CN" sz="2400" i="1">
                            <a:latin typeface="Cambria Math" panose="02040503050406030204" charset="0"/>
                            <a:ea typeface="宋体" panose="02010600030101010101" pitchFamily="2" charset="-122"/>
                            <a:cs typeface="Cambria Math" panose="02040503050406030204" charset="0"/>
                          </a:rPr>
                          <m:t>1</m:t>
                        </m:r>
                      </m:num>
                      <m:den>
                        <m:r>
                          <a:rPr lang="en-US" altLang="zh-CN" sz="2400" i="1">
                            <a:latin typeface="Cambria Math" panose="02040503050406030204" charset="0"/>
                            <a:ea typeface="宋体" panose="02010600030101010101" pitchFamily="2" charset="-122"/>
                            <a:cs typeface="Cambria Math" panose="02040503050406030204" charset="0"/>
                          </a:rPr>
                          <m:t>𝑊</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𝐻</m:t>
                        </m:r>
                      </m:den>
                    </m:f>
                    <m:nary>
                      <m:naryPr>
                        <m:chr m:val="∑"/>
                        <m:limLoc m:val="undOvr"/>
                        <m:ctrlPr>
                          <a:rPr lang="en-US" altLang="zh-CN" sz="2400" i="1">
                            <a:latin typeface="Cambria Math" panose="02040503050406030204" charset="0"/>
                            <a:ea typeface="宋体" panose="02010600030101010101" pitchFamily="2" charset="-122"/>
                            <a:cs typeface="Cambria Math" panose="02040503050406030204" charset="0"/>
                          </a:rPr>
                        </m:ctrlPr>
                      </m:naryPr>
                      <m:sub>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1</m:t>
                        </m:r>
                      </m:sub>
                      <m:sup>
                        <m:r>
                          <a:rPr lang="en-US" altLang="zh-CN" sz="2400" i="1">
                            <a:latin typeface="Cambria Math" panose="02040503050406030204" charset="0"/>
                            <a:ea typeface="宋体" panose="02010600030101010101" pitchFamily="2" charset="-122"/>
                            <a:cs typeface="Cambria Math" panose="02040503050406030204" charset="0"/>
                          </a:rPr>
                          <m:t>𝑊</m:t>
                        </m:r>
                      </m:sup>
                      <m:e>
                        <m:nary>
                          <m:naryPr>
                            <m:chr m:val="∑"/>
                            <m:limLoc m:val="undOvr"/>
                            <m:ctrlPr>
                              <a:rPr lang="en-US" altLang="zh-CN" sz="2400" i="1">
                                <a:latin typeface="Cambria Math" panose="02040503050406030204" charset="0"/>
                                <a:ea typeface="宋体" panose="02010600030101010101" pitchFamily="2" charset="-122"/>
                                <a:cs typeface="Cambria Math" panose="02040503050406030204" charset="0"/>
                              </a:rPr>
                            </m:ctrlPr>
                          </m:naryPr>
                          <m:sub>
                            <m:r>
                              <a:rPr lang="en-US" altLang="zh-CN" sz="2400" i="1">
                                <a:latin typeface="Cambria Math" panose="02040503050406030204" charset="0"/>
                                <a:ea typeface="宋体" panose="02010600030101010101" pitchFamily="2" charset="-122"/>
                                <a:cs typeface="Cambria Math" panose="02040503050406030204" charset="0"/>
                              </a:rPr>
                              <m:t>𝑦</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1</m:t>
                            </m:r>
                          </m:sub>
                          <m:sup>
                            <m:r>
                              <a:rPr lang="en-US" altLang="zh-CN" sz="2400" i="1">
                                <a:latin typeface="Cambria Math" panose="02040503050406030204" charset="0"/>
                                <a:ea typeface="宋体" panose="02010600030101010101" pitchFamily="2" charset="-122"/>
                                <a:cs typeface="Cambria Math" panose="02040503050406030204" charset="0"/>
                              </a:rPr>
                              <m:t>𝐻</m:t>
                            </m:r>
                          </m:sup>
                          <m:e>
                            <m:r>
                              <a:rPr lang="en-US" altLang="zh-CN" sz="2400" i="1">
                                <a:latin typeface="Cambria Math" panose="02040503050406030204" charset="0"/>
                                <a:ea typeface="宋体" panose="02010600030101010101" pitchFamily="2" charset="-122"/>
                                <a:cs typeface="Cambria Math" panose="02040503050406030204" charset="0"/>
                              </a:rPr>
                              <m:t>𝜑</m:t>
                            </m:r>
                          </m:e>
                        </m:nary>
                      </m:e>
                    </m:nary>
                  </m:oMath>
                </a14:m>
                <a:r>
                  <a:rPr lang="en-US" altLang="zh-CN" sz="2400" i="1">
                    <a:latin typeface="Cambria Math" panose="02040503050406030204" charset="0"/>
                    <a:ea typeface="宋体" panose="02010600030101010101" pitchFamily="2" charset="-122"/>
                    <a:cs typeface="Cambria Math" panose="02040503050406030204" charset="0"/>
                  </a:rPr>
                  <a:t>(C(x,y) - G(x,y))</a:t>
                </a:r>
                <a:endParaRPr lang="en-US" altLang="zh-CN" sz="2400" i="1">
                  <a:latin typeface="Cambria Math" panose="02040503050406030204" charset="0"/>
                  <a:ea typeface="宋体" panose="02010600030101010101" pitchFamily="2" charset="-122"/>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1069975" y="1066165"/>
                <a:ext cx="10570845" cy="4316730"/>
              </a:xfrm>
              <a:prstGeom prst="rect">
                <a:avLst/>
              </a:prstGeom>
              <a:blipFill rotWithShape="1">
                <a:blip r:embed="rId1"/>
                <a:stretch>
                  <a:fillRect/>
                </a:stretch>
              </a:blipFill>
            </p:spPr>
            <p:txBody>
              <a:bodyPr/>
              <a:lstStyle/>
              <a:p>
                <a:r>
                  <a:rPr lang="zh-CN" altLang="en-US">
                    <a:noFill/>
                  </a:rPr>
                  <a:t> </a:t>
                </a:r>
              </a:p>
            </p:txBody>
          </p:sp>
        </mc:Fallback>
      </mc:AlternateContent>
      <p:sp>
        <p:nvSpPr>
          <p:cNvPr id="3" name="文本框 2"/>
          <p:cNvSpPr txBox="1"/>
          <p:nvPr>
            <p:custDataLst>
              <p:tags r:id="rId2"/>
            </p:custDataLst>
          </p:nvPr>
        </p:nvSpPr>
        <p:spPr>
          <a:xfrm>
            <a:off x="966470" y="6062345"/>
            <a:ext cx="10902950" cy="358775"/>
          </a:xfrm>
          <a:prstGeom prst="rect">
            <a:avLst/>
          </a:prstGeom>
          <a:noFill/>
        </p:spPr>
        <p:txBody>
          <a:bodyPr wrap="square" rtlCol="0">
            <a:noAutofit/>
          </a:bodyPr>
          <a:p>
            <a:r>
              <a:rPr lang="zh-CN" altLang="en-US" sz="1200">
                <a:latin typeface="宋体" panose="02010600030101010101" pitchFamily="2" charset="-122"/>
                <a:ea typeface="宋体" panose="02010600030101010101" pitchFamily="2" charset="-122"/>
                <a:cs typeface="宋体" panose="02010600030101010101" pitchFamily="2" charset="-122"/>
                <a:sym typeface="+mn-ea"/>
              </a:rPr>
              <a:t>史彩娟</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任弼娟</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王子雯</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闫巾玮</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石泽</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 基于深度学习的伪装目标检测综述.[J] 计算机科学与探索 2022</a:t>
            </a:r>
            <a:endParaRPr lang="en-US" altLang="zh-CN"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评估指标</a:t>
            </a:r>
            <a:endParaRPr lang="zh-CN" altLang="en-US"/>
          </a:p>
        </p:txBody>
      </p:sp>
      <mc:AlternateContent xmlns:mc="http://schemas.openxmlformats.org/markup-compatibility/2006">
        <mc:Choice xmlns:a14="http://schemas.microsoft.com/office/drawing/2010/main" Requires="a14">
          <p:sp>
            <p:nvSpPr>
              <p:cNvPr id="7" name="文本框 6"/>
              <p:cNvSpPr txBox="1"/>
              <p:nvPr/>
            </p:nvSpPr>
            <p:spPr>
              <a:xfrm>
                <a:off x="1069975" y="1066165"/>
                <a:ext cx="10570845" cy="3451860"/>
              </a:xfrm>
              <a:prstGeom prst="rect">
                <a:avLst/>
              </a:prstGeom>
              <a:noFill/>
            </p:spPr>
            <p:txBody>
              <a:bodyPr wrap="square" rtlCol="0">
                <a:spAutoFit/>
              </a:bodyPr>
              <a:p>
                <a:r>
                  <a:rPr lang="en-US" altLang="zh-CN" sz="2400">
                    <a:latin typeface="宋体" panose="02010600030101010101" pitchFamily="2" charset="-122"/>
                    <a:ea typeface="宋体" panose="02010600030101010101" pitchFamily="2" charset="-122"/>
                    <a:cs typeface="宋体" panose="02010600030101010101" pitchFamily="2" charset="-122"/>
                  </a:rPr>
                  <a:t>F 度量（ Fβ ）：用来计算精确率 P 和召回率 R的关系，能够计算出 P 和 R 之间的平均谐波测量值，并将其数值显示出来。 F 度量 Fβ 定义为：</a:t>
                </a:r>
                <a:endParaRPr lang="en-US" altLang="zh-CN" sz="2400" i="1">
                  <a:latin typeface="宋体" panose="02010600030101010101" pitchFamily="2" charset="-122"/>
                  <a:ea typeface="宋体" panose="02010600030101010101" pitchFamily="2" charset="-122"/>
                  <a:cs typeface="宋体" panose="02010600030101010101" pitchFamily="2" charset="-122"/>
                </a:endParaRPr>
              </a:p>
              <a:p>
                <a14:m>
                  <m:oMath xmlns:m="http://schemas.openxmlformats.org/officeDocument/2006/math">
                    <m:sSub>
                      <m:sSubPr>
                        <m:ctrlPr>
                          <a:rPr lang="en-US" altLang="zh-CN" sz="2400" i="1">
                            <a:latin typeface="Cambria Math" panose="02040503050406030204" charset="0"/>
                            <a:ea typeface="宋体" panose="02010600030101010101" pitchFamily="2" charset="-122"/>
                            <a:cs typeface="Cambria Math" panose="02040503050406030204" charset="0"/>
                          </a:rPr>
                        </m:ctrlPr>
                      </m:sSubPr>
                      <m:e>
                        <m:r>
                          <a:rPr lang="en-US" altLang="zh-CN" sz="2400" i="1">
                            <a:latin typeface="Cambria Math" panose="02040503050406030204" charset="0"/>
                            <a:ea typeface="宋体" panose="02010600030101010101" pitchFamily="2" charset="-122"/>
                            <a:cs typeface="Cambria Math" panose="02040503050406030204" charset="0"/>
                          </a:rPr>
                          <m:t>𝐹</m:t>
                        </m:r>
                      </m:e>
                      <m:sub>
                        <m:r>
                          <a:rPr lang="en-US" altLang="zh-CN" sz="2400" i="1">
                            <a:latin typeface="Cambria Math" panose="02040503050406030204" charset="0"/>
                            <a:ea typeface="宋体" panose="02010600030101010101" pitchFamily="2" charset="-122"/>
                            <a:cs typeface="Cambria Math" panose="02040503050406030204" charset="0"/>
                          </a:rPr>
                          <m:t>𝛽</m:t>
                        </m:r>
                      </m:sub>
                    </m:sSub>
                  </m:oMath>
                </a14:m>
                <a:r>
                  <a:rPr lang="en-US" altLang="zh-CN" sz="2400" i="1">
                    <a:latin typeface="Cambria Math" panose="02040503050406030204" charset="0"/>
                    <a:ea typeface="宋体" panose="02010600030101010101" pitchFamily="2" charset="-122"/>
                    <a:cs typeface="Cambria Math" panose="02040503050406030204" charset="0"/>
                  </a:rPr>
                  <a:t>=</a:t>
                </a:r>
                <a14:m>
                  <m:oMath xmlns:m="http://schemas.openxmlformats.org/officeDocument/2006/math">
                    <m:f>
                      <m:fPr>
                        <m:ctrlPr>
                          <a:rPr lang="en-US" altLang="zh-CN" sz="2400" i="1">
                            <a:latin typeface="Cambria Math" panose="02040503050406030204" charset="0"/>
                            <a:ea typeface="宋体" panose="02010600030101010101" pitchFamily="2" charset="-122"/>
                            <a:cs typeface="Cambria Math" panose="02040503050406030204" charset="0"/>
                          </a:rPr>
                        </m:ctrlPr>
                      </m:fPr>
                      <m:num>
                        <m:r>
                          <a:rPr lang="en-US" altLang="zh-CN" sz="2400" i="1">
                            <a:latin typeface="Cambria Math" panose="02040503050406030204" charset="0"/>
                            <a:ea typeface="宋体" panose="02010600030101010101" pitchFamily="2" charset="-122"/>
                            <a:cs typeface="Cambria Math" panose="02040503050406030204" charset="0"/>
                          </a:rPr>
                          <m:t>(</m:t>
                        </m:r>
                        <m:sSup>
                          <m:sSupPr>
                            <m:ctrlPr>
                              <a:rPr lang="en-US" altLang="zh-CN" sz="2400" i="1">
                                <a:latin typeface="Cambria Math" panose="02040503050406030204" charset="0"/>
                                <a:ea typeface="宋体" panose="02010600030101010101" pitchFamily="2" charset="-122"/>
                                <a:cs typeface="Cambria Math" panose="02040503050406030204" charset="0"/>
                              </a:rPr>
                            </m:ctrlPr>
                          </m:sSupPr>
                          <m:e>
                            <m:r>
                              <a:rPr lang="en-US" altLang="zh-CN" sz="2400" i="1">
                                <a:latin typeface="Cambria Math" panose="02040503050406030204" charset="0"/>
                                <a:ea typeface="宋体" panose="02010600030101010101" pitchFamily="2" charset="-122"/>
                                <a:cs typeface="Cambria Math" panose="02040503050406030204" charset="0"/>
                              </a:rPr>
                              <m:t>𝛽</m:t>
                            </m:r>
                          </m:e>
                          <m:sup>
                            <m:r>
                              <a:rPr lang="en-US" altLang="zh-CN" sz="2400" i="1">
                                <a:latin typeface="Cambria Math" panose="02040503050406030204" charset="0"/>
                                <a:ea typeface="宋体" panose="02010600030101010101" pitchFamily="2" charset="-122"/>
                                <a:cs typeface="Cambria Math" panose="02040503050406030204" charset="0"/>
                              </a:rPr>
                              <m:t>2</m:t>
                            </m:r>
                          </m:sup>
                        </m:sSup>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1</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𝑃𝑅</m:t>
                        </m:r>
                      </m:num>
                      <m:den>
                        <m:sSup>
                          <m:sSupPr>
                            <m:ctrlPr>
                              <a:rPr lang="en-US" altLang="zh-CN" sz="2400" i="1">
                                <a:latin typeface="Cambria Math" panose="02040503050406030204" charset="0"/>
                                <a:ea typeface="宋体" panose="02010600030101010101" pitchFamily="2" charset="-122"/>
                                <a:cs typeface="Cambria Math" panose="02040503050406030204" charset="0"/>
                              </a:rPr>
                            </m:ctrlPr>
                          </m:sSupPr>
                          <m:e>
                            <m:r>
                              <a:rPr lang="en-US" altLang="zh-CN" sz="2400" i="1">
                                <a:latin typeface="Cambria Math" panose="02040503050406030204" charset="0"/>
                                <a:ea typeface="宋体" panose="02010600030101010101" pitchFamily="2" charset="-122"/>
                                <a:cs typeface="Cambria Math" panose="02040503050406030204" charset="0"/>
                              </a:rPr>
                              <m:t>𝛽</m:t>
                            </m:r>
                          </m:e>
                          <m:sup>
                            <m:r>
                              <a:rPr lang="en-US" altLang="zh-CN" sz="2400" i="1">
                                <a:latin typeface="Cambria Math" panose="02040503050406030204" charset="0"/>
                                <a:ea typeface="宋体" panose="02010600030101010101" pitchFamily="2" charset="-122"/>
                                <a:cs typeface="Cambria Math" panose="02040503050406030204" charset="0"/>
                              </a:rPr>
                              <m:t>2</m:t>
                            </m:r>
                          </m:sup>
                        </m:sSup>
                        <m:r>
                          <a:rPr lang="en-US" altLang="zh-CN" sz="2400" i="1">
                            <a:latin typeface="Cambria Math" panose="02040503050406030204" charset="0"/>
                            <a:ea typeface="宋体" panose="02010600030101010101" pitchFamily="2" charset="-122"/>
                            <a:cs typeface="Cambria Math" panose="02040503050406030204" charset="0"/>
                          </a:rPr>
                          <m:t>𝑃</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𝑅</m:t>
                        </m:r>
                      </m:den>
                    </m:f>
                  </m:oMath>
                </a14:m>
                <a:endParaRPr lang="en-US" altLang="zh-CN" sz="2400" i="1">
                  <a:latin typeface="Cambria Math" panose="02040503050406030204" charset="0"/>
                  <a:ea typeface="宋体" panose="02010600030101010101" pitchFamily="2" charset="-122"/>
                  <a:cs typeface="Cambria Math" panose="02040503050406030204" charset="0"/>
                </a:endParaRPr>
              </a:p>
              <a:p>
                <a:endParaRPr lang="en-US" altLang="zh-CN" sz="2400" i="1">
                  <a:latin typeface="Cambria Math" panose="02040503050406030204" charset="0"/>
                  <a:ea typeface="宋体" panose="02010600030101010101" pitchFamily="2" charset="-122"/>
                  <a:cs typeface="Cambria Math" panose="02040503050406030204" charset="0"/>
                </a:endParaRPr>
              </a:p>
              <a:p>
                <a:r>
                  <a:rPr lang="en-US" altLang="zh-CN" sz="2400">
                    <a:latin typeface="宋体" panose="02010600030101010101" pitchFamily="2" charset="-122"/>
                    <a:ea typeface="宋体" panose="02010600030101010101" pitchFamily="2" charset="-122"/>
                    <a:cs typeface="宋体" panose="02010600030101010101" pitchFamily="2" charset="-122"/>
                  </a:rPr>
                  <a:t>平均绝对误差 MAE（ M ）：用来计算每个像素的平均绝对误差，其定义式为：</a:t>
                </a:r>
                <a14:m>
                  <m:oMath xmlns:m="http://schemas.openxmlformats.org/officeDocument/2006/math">
                    <m:r>
                      <a:rPr lang="en-US" altLang="zh-CN" sz="2400" i="1">
                        <a:latin typeface="Cambria Math" panose="02040503050406030204" charset="0"/>
                        <a:ea typeface="宋体" panose="02010600030101010101" pitchFamily="2" charset="-122"/>
                        <a:cs typeface="Cambria Math" panose="02040503050406030204" charset="0"/>
                      </a:rPr>
                      <m:t>𝑀</m:t>
                    </m:r>
                    <m:r>
                      <m:rPr>
                        <m:sty m:val="p"/>
                      </m:rPr>
                      <a:rPr lang="en-US" altLang="zh-CN" sz="2400">
                        <a:latin typeface="宋体" panose="02010600030101010101" pitchFamily="2" charset="-122"/>
                        <a:ea typeface="宋体" panose="02010600030101010101" pitchFamily="2" charset="-122"/>
                        <a:cs typeface="宋体" panose="02010600030101010101" pitchFamily="2" charset="-122"/>
                      </a:rPr>
                      <m:t>AE</m:t>
                    </m:r>
                    <m:r>
                      <a:rPr lang="en-US" altLang="zh-CN" sz="2400">
                        <a:latin typeface="宋体" panose="02010600030101010101" pitchFamily="2" charset="-122"/>
                        <a:ea typeface="宋体" panose="02010600030101010101" pitchFamily="2" charset="-122"/>
                        <a:cs typeface="宋体" panose="02010600030101010101" pitchFamily="2" charset="-122"/>
                      </a:rPr>
                      <m:t>=</m:t>
                    </m:r>
                    <m:f>
                      <m:fPr>
                        <m:ctrlPr>
                          <a:rPr lang="en-US" altLang="zh-CN" sz="2400" i="1">
                            <a:latin typeface="Cambria Math" panose="02040503050406030204" charset="0"/>
                            <a:ea typeface="宋体" panose="02010600030101010101" pitchFamily="2" charset="-122"/>
                            <a:cs typeface="Cambria Math" panose="02040503050406030204" charset="0"/>
                          </a:rPr>
                        </m:ctrlPr>
                      </m:fPr>
                      <m:num>
                        <m:r>
                          <a:rPr lang="en-US" altLang="zh-CN" sz="2400" i="1">
                            <a:latin typeface="Cambria Math" panose="02040503050406030204" charset="0"/>
                            <a:ea typeface="宋体" panose="02010600030101010101" pitchFamily="2" charset="-122"/>
                            <a:cs typeface="Cambria Math" panose="02040503050406030204" charset="0"/>
                          </a:rPr>
                          <m:t>1</m:t>
                        </m:r>
                      </m:num>
                      <m:den>
                        <m:r>
                          <a:rPr lang="en-US" altLang="zh-CN" sz="2400" i="1">
                            <a:latin typeface="Cambria Math" panose="02040503050406030204" charset="0"/>
                            <a:ea typeface="宋体" panose="02010600030101010101" pitchFamily="2" charset="-122"/>
                            <a:cs typeface="Cambria Math" panose="02040503050406030204" charset="0"/>
                          </a:rPr>
                          <m:t>𝐻</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𝑊</m:t>
                        </m:r>
                      </m:den>
                    </m:f>
                    <m:nary>
                      <m:naryPr>
                        <m:chr m:val="∑"/>
                        <m:limLoc m:val="undOvr"/>
                        <m:ctrlPr>
                          <a:rPr lang="en-US" altLang="zh-CN" sz="2400" i="1">
                            <a:latin typeface="Cambria Math" panose="02040503050406030204" charset="0"/>
                            <a:ea typeface="宋体" panose="02010600030101010101" pitchFamily="2" charset="-122"/>
                            <a:cs typeface="Cambria Math" panose="02040503050406030204" charset="0"/>
                          </a:rPr>
                        </m:ctrlPr>
                      </m:naryPr>
                      <m:sub>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1</m:t>
                        </m:r>
                      </m:sub>
                      <m:sup>
                        <m:r>
                          <a:rPr lang="en-US" altLang="zh-CN" sz="2400" i="1">
                            <a:latin typeface="Cambria Math" panose="02040503050406030204" charset="0"/>
                            <a:ea typeface="宋体" panose="02010600030101010101" pitchFamily="2" charset="-122"/>
                            <a:cs typeface="Cambria Math" panose="02040503050406030204" charset="0"/>
                          </a:rPr>
                          <m:t>𝐻</m:t>
                        </m:r>
                      </m:sup>
                      <m:e>
                        <m:nary>
                          <m:naryPr>
                            <m:chr m:val="∑"/>
                            <m:limLoc m:val="undOvr"/>
                            <m:ctrlPr>
                              <a:rPr lang="en-US" altLang="zh-CN" sz="2400" i="1">
                                <a:latin typeface="Cambria Math" panose="02040503050406030204" charset="0"/>
                                <a:ea typeface="宋体" panose="02010600030101010101" pitchFamily="2" charset="-122"/>
                                <a:cs typeface="Cambria Math" panose="02040503050406030204" charset="0"/>
                              </a:rPr>
                            </m:ctrlPr>
                          </m:naryPr>
                          <m:sub>
                            <m:r>
                              <a:rPr lang="en-US" altLang="zh-CN" sz="2400" i="1">
                                <a:latin typeface="Cambria Math" panose="02040503050406030204" charset="0"/>
                                <a:ea typeface="宋体" panose="02010600030101010101" pitchFamily="2" charset="-122"/>
                                <a:cs typeface="Cambria Math" panose="02040503050406030204" charset="0"/>
                              </a:rPr>
                              <m:t>𝑦</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1</m:t>
                            </m:r>
                          </m:sub>
                          <m:sup>
                            <m:r>
                              <a:rPr lang="en-US" altLang="zh-CN" sz="2400" i="1">
                                <a:latin typeface="Cambria Math" panose="02040503050406030204" charset="0"/>
                                <a:ea typeface="宋体" panose="02010600030101010101" pitchFamily="2" charset="-122"/>
                                <a:cs typeface="Cambria Math" panose="02040503050406030204" charset="0"/>
                              </a:rPr>
                              <m:t>𝑊</m:t>
                            </m:r>
                          </m:sup>
                          <m:e>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𝐶</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𝑦</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𝐺</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𝑦</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m:t>
                            </m:r>
                          </m:e>
                        </m:nary>
                      </m:e>
                    </m:nary>
                  </m:oMath>
                </a14:m>
                <a:endParaRPr lang="en-US" altLang="zh-CN" sz="2400" i="1">
                  <a:latin typeface="Cambria Math" panose="02040503050406030204" charset="0"/>
                  <a:ea typeface="宋体" panose="02010600030101010101" pitchFamily="2" charset="-122"/>
                  <a:cs typeface="Cambria Math" panose="02040503050406030204" charset="0"/>
                </a:endParaRPr>
              </a:p>
              <a:p>
                <a:r>
                  <a:rPr lang="en-US" altLang="zh-CN" sz="2400">
                    <a:latin typeface="宋体" panose="02010600030101010101" pitchFamily="2" charset="-122"/>
                    <a:ea typeface="宋体" panose="02010600030101010101" pitchFamily="2" charset="-122"/>
                    <a:cs typeface="宋体" panose="02010600030101010101" pitchFamily="2" charset="-122"/>
                  </a:rPr>
                  <a:t>其中，M 值越小表示模型性能越好。</a:t>
                </a:r>
                <a:endParaRPr lang="en-US" altLang="zh-CN" sz="2400">
                  <a:latin typeface="宋体" panose="02010600030101010101" pitchFamily="2" charset="-122"/>
                  <a:ea typeface="宋体" panose="02010600030101010101" pitchFamily="2" charset="-122"/>
                  <a:cs typeface="宋体" panose="02010600030101010101" pitchFamily="2" charset="-122"/>
                </a:endParaRPr>
              </a:p>
              <a:p>
                <a:endParaRPr lang="en-US" altLang="zh-CN" sz="2400">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7" name="文本框 6"/>
              <p:cNvSpPr txBox="1">
                <a:spLocks noRot="1" noChangeAspect="1" noMove="1" noResize="1" noEditPoints="1" noAdjustHandles="1" noChangeArrowheads="1" noChangeShapeType="1" noTextEdit="1"/>
              </p:cNvSpPr>
              <p:nvPr/>
            </p:nvSpPr>
            <p:spPr>
              <a:xfrm>
                <a:off x="1069975" y="1066165"/>
                <a:ext cx="10570845" cy="3451860"/>
              </a:xfrm>
              <a:prstGeom prst="rect">
                <a:avLst/>
              </a:prstGeom>
              <a:blipFill rotWithShape="1">
                <a:blip r:embed="rId1"/>
                <a:stretch>
                  <a:fillRect r="-342"/>
                </a:stretch>
              </a:blipFill>
            </p:spPr>
            <p:txBody>
              <a:bodyPr/>
              <a:lstStyle/>
              <a:p>
                <a:r>
                  <a:rPr lang="zh-CN" altLang="en-US">
                    <a:noFill/>
                  </a:rPr>
                  <a:t> </a:t>
                </a:r>
              </a:p>
            </p:txBody>
          </p:sp>
        </mc:Fallback>
      </mc:AlternateContent>
      <p:sp>
        <p:nvSpPr>
          <p:cNvPr id="3" name="文本框 2"/>
          <p:cNvSpPr txBox="1"/>
          <p:nvPr>
            <p:custDataLst>
              <p:tags r:id="rId2"/>
            </p:custDataLst>
          </p:nvPr>
        </p:nvSpPr>
        <p:spPr>
          <a:xfrm>
            <a:off x="966470" y="6062345"/>
            <a:ext cx="10902950" cy="358775"/>
          </a:xfrm>
          <a:prstGeom prst="rect">
            <a:avLst/>
          </a:prstGeom>
          <a:noFill/>
        </p:spPr>
        <p:txBody>
          <a:bodyPr wrap="square" rtlCol="0">
            <a:noAutofit/>
          </a:bodyPr>
          <a:p>
            <a:r>
              <a:rPr lang="zh-CN" altLang="en-US" sz="1200">
                <a:latin typeface="宋体" panose="02010600030101010101" pitchFamily="2" charset="-122"/>
                <a:ea typeface="宋体" panose="02010600030101010101" pitchFamily="2" charset="-122"/>
                <a:cs typeface="宋体" panose="02010600030101010101" pitchFamily="2" charset="-122"/>
                <a:sym typeface="+mn-ea"/>
              </a:rPr>
              <a:t>史彩娟</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任弼娟</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王子雯</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闫巾玮</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石泽</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 基于深度学习的伪装目标检测综述.[J] 计算机科学与探索 2022</a:t>
            </a:r>
            <a:endParaRPr lang="en-US" altLang="zh-CN"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COMMONDATA" val="eyJoZGlkIjoiZjRlNDZlMzY1MWE1ZTE2OTQ2OGI5NDI3Njk5MWM3ZjIifQ=="/>
  <p:tag name="commondata" val="eyJoZGlkIjoiYTYwNTVhZmFhMDEzZTQwMzQ5NjVkODkyZDQ5Nzk2YzA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9">
      <a:majorFont>
        <a:latin typeface="思源黑体 CN Bold"/>
        <a:ea typeface="思源黑体 CN Bold"/>
        <a:cs typeface=""/>
      </a:majorFont>
      <a:minorFont>
        <a:latin typeface="思源黑体 CN Normal"/>
        <a:ea typeface="思源黑体 CN Norm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3314</Words>
  <Application>WPS 演示</Application>
  <PresentationFormat>宽屏</PresentationFormat>
  <Paragraphs>181</Paragraphs>
  <Slides>19</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19</vt:i4>
      </vt:variant>
    </vt:vector>
  </HeadingPairs>
  <TitlesOfParts>
    <vt:vector size="35" baseType="lpstr">
      <vt:lpstr>Arial</vt:lpstr>
      <vt:lpstr>宋体</vt:lpstr>
      <vt:lpstr>Wingdings</vt:lpstr>
      <vt:lpstr>思源黑体 CN Normal</vt:lpstr>
      <vt:lpstr>思源黑体 CN Bold</vt:lpstr>
      <vt:lpstr>阿里巴巴普惠体 B</vt:lpstr>
      <vt:lpstr>阿里巴巴普惠体 2.0 55 Regular</vt:lpstr>
      <vt:lpstr>阿里巴巴普惠体 2.0 65 Medium</vt:lpstr>
      <vt:lpstr>Cambria Math</vt:lpstr>
      <vt:lpstr>黑体</vt:lpstr>
      <vt:lpstr>微软雅黑</vt:lpstr>
      <vt:lpstr>Arial Unicode MS</vt:lpstr>
      <vt:lpstr>等线</vt:lpstr>
      <vt:lpstr>Calibri</vt:lpstr>
      <vt:lpstr>思源黑体 CN Bold</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深蓝色简约风毕业论文答辩ppt模板</dc:title>
  <dc:creator>啊米米米米</dc:creator>
  <cp:keywords>P界达人</cp:keywords>
  <dc:description>51PPT模板网，幻灯片演示模板及素材免费下载！
51PPT模板网 唯一访问网址：www.51pptmoban.com</dc:description>
  <cp:lastModifiedBy>旧城以西丶</cp:lastModifiedBy>
  <cp:revision>95</cp:revision>
  <dcterms:created xsi:type="dcterms:W3CDTF">2023-08-18T06:28:00Z</dcterms:created>
  <dcterms:modified xsi:type="dcterms:W3CDTF">2023-11-03T01:08:01Z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10E5CFC7CDEF440FB7C133FA9EA29295_13</vt:lpwstr>
  </property>
  <property fmtid="{D5CDD505-2E9C-101B-9397-08002B2CF9AE}" pid="3" name="KSOProductBuildVer">
    <vt:lpwstr>2052-12.1.0.15712</vt:lpwstr>
  </property>
</Properties>
</file>