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8.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9.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15.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16.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17.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24.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06" r:id="rId2"/>
    <p:sldId id="2614" r:id="rId3"/>
    <p:sldId id="2595" r:id="rId4"/>
    <p:sldId id="2686" r:id="rId5"/>
    <p:sldId id="2687" r:id="rId6"/>
    <p:sldId id="2621" r:id="rId7"/>
    <p:sldId id="2688" r:id="rId8"/>
    <p:sldId id="2689" r:id="rId9"/>
    <p:sldId id="2691" r:id="rId10"/>
    <p:sldId id="2721" r:id="rId11"/>
    <p:sldId id="2722" r:id="rId12"/>
    <p:sldId id="2728" r:id="rId13"/>
    <p:sldId id="2723" r:id="rId14"/>
    <p:sldId id="2697" r:id="rId15"/>
    <p:sldId id="2703" r:id="rId16"/>
    <p:sldId id="2729" r:id="rId17"/>
    <p:sldId id="2711" r:id="rId18"/>
    <p:sldId id="2720" r:id="rId19"/>
    <p:sldId id="2705" r:id="rId20"/>
    <p:sldId id="2706" r:id="rId21"/>
    <p:sldId id="2518" r:id="rId22"/>
  </p:sldIdLst>
  <p:sldSz cx="12192000" cy="6858000"/>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0000"/>
    <a:srgbClr val="4472C4"/>
    <a:srgbClr val="2F5597"/>
    <a:srgbClr val="FFFFFF"/>
    <a:srgbClr val="1736FF"/>
    <a:srgbClr val="E4E6E7"/>
    <a:srgbClr val="BFBEBD"/>
    <a:srgbClr val="F16005"/>
    <a:srgbClr val="C7D4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5090" autoAdjust="0"/>
  </p:normalViewPr>
  <p:slideViewPr>
    <p:cSldViewPr snapToGrid="0" showGuides="1">
      <p:cViewPr varScale="1">
        <p:scale>
          <a:sx n="79" d="100"/>
          <a:sy n="79" d="100"/>
        </p:scale>
        <p:origin x="802" y="43"/>
      </p:cViewPr>
      <p:guideLst>
        <p:guide orient="horz" pos="18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271917-B337-4335-AEF3-7EECED3CFA3F}" type="datetimeFigureOut">
              <a:rPr lang="zh-CN" altLang="en-US" smtClean="0"/>
              <a:t>2024/1/26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9BB9C8-14E8-4727-93A3-876F3F25BCC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BB0A81B8-E2F7-6243-8BE5-A91BC155FFDD}" type="slidenum">
              <a:rPr/>
              <a:t>1</a:t>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6719147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2982083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2883334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3601030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5165213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374151"/>
                </a:solidFill>
                <a:effectLst/>
                <a:latin typeface="Söhne"/>
              </a:rPr>
              <a:t>MFCC</a:t>
            </a:r>
            <a:r>
              <a:rPr lang="zh-CN" altLang="en-US" b="0" i="0" dirty="0">
                <a:solidFill>
                  <a:srgbClr val="374151"/>
                </a:solidFill>
                <a:effectLst/>
                <a:latin typeface="Söhne"/>
              </a:rPr>
              <a:t>（</a:t>
            </a:r>
            <a:r>
              <a:rPr lang="en-US" altLang="zh-CN" b="0" i="0" dirty="0">
                <a:solidFill>
                  <a:srgbClr val="374151"/>
                </a:solidFill>
                <a:effectLst/>
                <a:latin typeface="Söhne"/>
              </a:rPr>
              <a:t>Mel Frequency Cepstral Coefficients</a:t>
            </a:r>
            <a:r>
              <a:rPr lang="zh-CN" altLang="en-US" b="0" i="0" dirty="0">
                <a:solidFill>
                  <a:srgbClr val="374151"/>
                </a:solidFill>
                <a:effectLst/>
                <a:latin typeface="Söhne"/>
              </a:rPr>
              <a:t>，梅尔频率倒谱系数）</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6008502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374151"/>
                </a:solidFill>
                <a:effectLst/>
                <a:latin typeface="Söhne"/>
              </a:rPr>
              <a:t>MFCC</a:t>
            </a:r>
            <a:r>
              <a:rPr lang="zh-CN" altLang="en-US" b="0" i="0" dirty="0">
                <a:solidFill>
                  <a:srgbClr val="374151"/>
                </a:solidFill>
                <a:effectLst/>
                <a:latin typeface="Söhne"/>
              </a:rPr>
              <a:t>（</a:t>
            </a:r>
            <a:r>
              <a:rPr lang="en-US" altLang="zh-CN" b="0" i="0" dirty="0">
                <a:solidFill>
                  <a:srgbClr val="374151"/>
                </a:solidFill>
                <a:effectLst/>
                <a:latin typeface="Söhne"/>
              </a:rPr>
              <a:t>Mel Frequency Cepstral Coefficients</a:t>
            </a:r>
            <a:r>
              <a:rPr lang="zh-CN" altLang="en-US" b="0" i="0" dirty="0">
                <a:solidFill>
                  <a:srgbClr val="374151"/>
                </a:solidFill>
                <a:effectLst/>
                <a:latin typeface="Söhne"/>
              </a:rPr>
              <a:t>，梅尔频率倒谱系数）</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42735926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9473943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7062578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799652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2</a:t>
            </a:fld>
            <a:endParaRPr kumimoji="1"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20</a:t>
            </a:fld>
            <a:endParaRPr kumimoji="1" lang="zh-CN" altLang="en-US"/>
          </a:p>
        </p:txBody>
      </p:sp>
    </p:spTree>
    <p:extLst>
      <p:ext uri="{BB962C8B-B14F-4D97-AF65-F5344CB8AC3E}">
        <p14:creationId xmlns:p14="http://schemas.microsoft.com/office/powerpoint/2010/main" val="37379185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BB0A81B8-E2F7-6243-8BE5-A91BC155FFDD}" type="slidenum">
              <a:rPr/>
              <a:t>21</a:t>
            </a:fld>
            <a:endParaRPr kumimoji="1"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3</a:t>
            </a:fld>
            <a:endParaRPr kumimoji="1"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4</a:t>
            </a:fld>
            <a:endParaRPr kumimoji="1" lang="zh-CN" altLang="en-US"/>
          </a:p>
        </p:txBody>
      </p:sp>
    </p:spTree>
    <p:extLst>
      <p:ext uri="{BB962C8B-B14F-4D97-AF65-F5344CB8AC3E}">
        <p14:creationId xmlns:p14="http://schemas.microsoft.com/office/powerpoint/2010/main" val="8056406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8968109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6</a:t>
            </a:fld>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5147573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sz="1800" kern="100" dirty="0">
                <a:effectLst/>
                <a:latin typeface="微软雅黑" panose="020B0503020204020204" pitchFamily="34" charset="-122"/>
                <a:ea typeface="等线" panose="02010600030101010101" pitchFamily="2" charset="-122"/>
                <a:cs typeface="Times New Roman" panose="02020603050405020304" pitchFamily="18" charset="0"/>
              </a:rPr>
              <a:t>1. </a:t>
            </a:r>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条件输入</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l"/>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音频信号：音频输入是该框架的主要驱动力，它提供了说话者的语音信息，用于生成与之同步的口型和表情。</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l"/>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参考图像：提供了目标人物的面部特征和身份信息。这些图像帮助模型了解应该生成哪种面部特征。</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l"/>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面部标记点：这些标记点包含了面部的关键位置信息，如眼睛、嘴巴和鼻子等，用于辅助生成准确的面部动态。</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100" dirty="0">
                <a:effectLst/>
                <a:latin typeface="微软雅黑" panose="020B0503020204020204" pitchFamily="34" charset="-122"/>
                <a:ea typeface="等线" panose="02010600030101010101" pitchFamily="2" charset="-122"/>
                <a:cs typeface="Times New Roman" panose="02020603050405020304" pitchFamily="18" charset="0"/>
              </a:rPr>
              <a:t>2. </a:t>
            </a:r>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扩散模型</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l"/>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扩散模型是一种生成模型，它通过逐步增加和减少噪声来生成或重构图像。在</a:t>
            </a:r>
            <a:r>
              <a:rPr lang="en-US" altLang="zh-CN" sz="1800" kern="100" dirty="0" err="1">
                <a:effectLst/>
                <a:latin typeface="等线" panose="02010600030101010101" pitchFamily="2" charset="-122"/>
                <a:ea typeface="微软雅黑" panose="020B0503020204020204" pitchFamily="34" charset="-122"/>
                <a:cs typeface="Times New Roman" panose="02020603050405020304" pitchFamily="18" charset="0"/>
              </a:rPr>
              <a:t>DiffTalk</a:t>
            </a:r>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中，扩散模型被训练用来生成与音频同步的面部动画。</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l"/>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这个过程涉及到将噪声图像逐步转化为清晰的面部图像，同时确保图像与输入的音频和面部标记点保持一致。</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100" dirty="0">
                <a:effectLst/>
                <a:latin typeface="微软雅黑" panose="020B0503020204020204" pitchFamily="34" charset="-122"/>
                <a:ea typeface="等线" panose="02010600030101010101" pitchFamily="2" charset="-122"/>
                <a:cs typeface="Times New Roman" panose="02020603050405020304" pitchFamily="18" charset="0"/>
              </a:rPr>
              <a:t>3. </a:t>
            </a:r>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音频驱动的去噪过程</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l"/>
            <a:r>
              <a:rPr lang="en-US" altLang="zh-CN" sz="1800" kern="100" dirty="0" err="1">
                <a:effectLst/>
                <a:latin typeface="微软雅黑" panose="020B0503020204020204" pitchFamily="34" charset="-122"/>
                <a:ea typeface="等线" panose="02010600030101010101" pitchFamily="2" charset="-122"/>
                <a:cs typeface="Times New Roman" panose="02020603050405020304" pitchFamily="18" charset="0"/>
              </a:rPr>
              <a:t>DiffTalk</a:t>
            </a:r>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的核心是一个定制的去噪过程，它根据音频信号逐步减少图像中的噪声，生成连贯的动态肖像。</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l"/>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这一过程涉及到模型对噪声图像的逐步细化，直到生成高质量的动态肖像。</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100" dirty="0">
                <a:effectLst/>
                <a:latin typeface="微软雅黑" panose="020B0503020204020204" pitchFamily="34" charset="-122"/>
                <a:ea typeface="等线" panose="02010600030101010101" pitchFamily="2" charset="-122"/>
                <a:cs typeface="Times New Roman" panose="02020603050405020304" pitchFamily="18" charset="0"/>
              </a:rPr>
              <a:t>4. </a:t>
            </a:r>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个性化和通用性</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l"/>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模型通过结合双重参考图像的条件，实现了个性化的通用合成。这意味着它可以在不需要对每个新身份进行额外微调的情况下，为不同的身份生成说话视频。</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l"/>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这种方法使得</a:t>
            </a:r>
            <a:r>
              <a:rPr lang="en-US" altLang="zh-CN" sz="1800" kern="100" dirty="0" err="1">
                <a:effectLst/>
                <a:latin typeface="等线" panose="02010600030101010101" pitchFamily="2" charset="-122"/>
                <a:ea typeface="微软雅黑" panose="020B0503020204020204" pitchFamily="34" charset="-122"/>
                <a:cs typeface="Times New Roman" panose="02020603050405020304" pitchFamily="18" charset="0"/>
              </a:rPr>
              <a:t>DiffTalk</a:t>
            </a:r>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不仅能生成高质量的动态肖像，而且具有良好的泛化能力，能够适应多种不同的身份。</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100" dirty="0">
                <a:effectLst/>
                <a:latin typeface="微软雅黑" panose="020B0503020204020204" pitchFamily="34" charset="-122"/>
                <a:ea typeface="等线" panose="02010600030101010101" pitchFamily="2" charset="-122"/>
                <a:cs typeface="Times New Roman" panose="02020603050405020304" pitchFamily="18" charset="0"/>
              </a:rPr>
              <a:t>5. </a:t>
            </a:r>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输出</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l"/>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输出是一个与输入音频同步的动态肖像视频，展现了目标人物说话时的自然面部动态和表情。</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6092403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671358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2024/1/26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2024/1/26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2024/1/26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2024/1/26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1"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2024/1/26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D4BA96C3-EDA1-4EE1-B967-B3E441F67AF9}" type="datetimeFigureOut">
              <a:rPr lang="zh-CN" altLang="en-US" smtClean="0"/>
              <a:t>2024/1/26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D4BA96C3-EDA1-4EE1-B967-B3E441F67AF9}" type="datetimeFigureOut">
              <a:rPr lang="zh-CN" altLang="en-US" smtClean="0"/>
              <a:t>2024/1/26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4BA96C3-EDA1-4EE1-B967-B3E441F67AF9}" type="datetimeFigureOut">
              <a:rPr lang="zh-CN" altLang="en-US" smtClean="0"/>
              <a:t>2024/1/26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4BA96C3-EDA1-4EE1-B967-B3E441F67AF9}" type="datetimeFigureOut">
              <a:rPr lang="zh-CN" altLang="en-US" smtClean="0"/>
              <a:t>2024/1/26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4BA96C3-EDA1-4EE1-B967-B3E441F67AF9}" type="datetimeFigureOut">
              <a:rPr lang="zh-CN" altLang="en-US" smtClean="0"/>
              <a:t>2024/1/26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4BA96C3-EDA1-4EE1-B967-B3E441F67AF9}" type="datetimeFigureOut">
              <a:rPr lang="zh-CN" altLang="en-US" smtClean="0"/>
              <a:t>2024/1/26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BA96C3-EDA1-4EE1-B967-B3E441F67AF9}" type="datetimeFigureOut">
              <a:rPr lang="zh-CN" altLang="en-US" smtClean="0"/>
              <a:t>2024/1/26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D80B0F-6881-4047-A1BD-5901B0F00B9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5.xml"/><Relationship Id="rId1" Type="http://schemas.openxmlformats.org/officeDocument/2006/relationships/tags" Target="../tags/tag14.xml"/><Relationship Id="rId5" Type="http://schemas.openxmlformats.org/officeDocument/2006/relationships/image" Target="../media/image9.png"/><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7.xml"/><Relationship Id="rId1" Type="http://schemas.openxmlformats.org/officeDocument/2006/relationships/tags" Target="../tags/tag16.xml"/><Relationship Id="rId5" Type="http://schemas.openxmlformats.org/officeDocument/2006/relationships/image" Target="../media/image10.png"/><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9.xml"/><Relationship Id="rId1" Type="http://schemas.openxmlformats.org/officeDocument/2006/relationships/tags" Target="../tags/tag18.xml"/><Relationship Id="rId5" Type="http://schemas.openxmlformats.org/officeDocument/2006/relationships/image" Target="../media/image11.png"/><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1.xml"/><Relationship Id="rId1" Type="http://schemas.openxmlformats.org/officeDocument/2006/relationships/tags" Target="../tags/tag20.xml"/><Relationship Id="rId5" Type="http://schemas.openxmlformats.org/officeDocument/2006/relationships/image" Target="../media/image12.png"/><Relationship Id="rId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3.xml"/><Relationship Id="rId1" Type="http://schemas.openxmlformats.org/officeDocument/2006/relationships/tags" Target="../tags/tag22.xml"/><Relationship Id="rId5" Type="http://schemas.openxmlformats.org/officeDocument/2006/relationships/image" Target="../media/image13.png"/><Relationship Id="rId4"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tags" Target="../tags/tag24.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2.pn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xml"/><Relationship Id="rId1" Type="http://schemas.openxmlformats.org/officeDocument/2006/relationships/tags" Target="../tags/tag6.xml"/><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矩形: 圆角 4">
            <a:extLst>
              <a:ext uri="{FF2B5EF4-FFF2-40B4-BE49-F238E27FC236}">
                <a16:creationId xmlns:a16="http://schemas.microsoft.com/office/drawing/2014/main" id="{BC276567-6C8C-B70B-6E45-5861646970D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XJU-ICIRG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grpSp>
        <p:nvGrpSpPr>
          <p:cNvPr id="37" name="组合 36"/>
          <p:cNvGrpSpPr/>
          <p:nvPr/>
        </p:nvGrpSpPr>
        <p:grpSpPr>
          <a:xfrm rot="15433288">
            <a:off x="2951347" y="-245645"/>
            <a:ext cx="6361278" cy="7047820"/>
            <a:chOff x="4297364" y="903288"/>
            <a:chExt cx="2946834" cy="3067178"/>
          </a:xfrm>
          <a:solidFill>
            <a:schemeClr val="accent1">
              <a:alpha val="3000"/>
            </a:schemeClr>
          </a:solidFill>
        </p:grpSpPr>
        <p:sp>
          <p:nvSpPr>
            <p:cNvPr id="38"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39"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0"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1"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grpSp>
        <p:nvGrpSpPr>
          <p:cNvPr id="6" name="组合 5"/>
          <p:cNvGrpSpPr/>
          <p:nvPr/>
        </p:nvGrpSpPr>
        <p:grpSpPr>
          <a:xfrm>
            <a:off x="-161925" y="129540"/>
            <a:ext cx="2284730" cy="636270"/>
            <a:chOff x="1984" y="111"/>
            <a:chExt cx="3598" cy="1002"/>
          </a:xfrm>
        </p:grpSpPr>
        <p:sp>
          <p:nvSpPr>
            <p:cNvPr id="3" name="任意多边形 2"/>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9" name="标题 1">
            <a:extLst>
              <a:ext uri="{FF2B5EF4-FFF2-40B4-BE49-F238E27FC236}">
                <a16:creationId xmlns:a16="http://schemas.microsoft.com/office/drawing/2014/main" id="{25E3AC34-2ED2-9BBD-9FA0-4FE5BE724D47}"/>
              </a:ext>
            </a:extLst>
          </p:cNvPr>
          <p:cNvSpPr txBox="1">
            <a:spLocks/>
          </p:cNvSpPr>
          <p:nvPr/>
        </p:nvSpPr>
        <p:spPr>
          <a:xfrm>
            <a:off x="1524000" y="1122363"/>
            <a:ext cx="9144000" cy="23876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6600" dirty="0">
                <a:latin typeface="微软雅黑" panose="020B0503020204020204" pitchFamily="34" charset="-122"/>
                <a:ea typeface="微软雅黑" panose="020B0503020204020204" pitchFamily="34" charset="-122"/>
              </a:rPr>
              <a:t>组会汇报</a:t>
            </a:r>
            <a:br>
              <a:rPr lang="zh-CN" altLang="en-US" dirty="0"/>
            </a:br>
            <a:endParaRPr lang="zh-CN" altLang="en-US" dirty="0">
              <a:latin typeface="微软雅黑" panose="020B0503020204020204" pitchFamily="34" charset="-122"/>
              <a:ea typeface="微软雅黑" panose="020B0503020204020204" pitchFamily="34" charset="-122"/>
            </a:endParaRPr>
          </a:p>
        </p:txBody>
      </p:sp>
      <p:sp>
        <p:nvSpPr>
          <p:cNvPr id="10" name="副标题 2">
            <a:extLst>
              <a:ext uri="{FF2B5EF4-FFF2-40B4-BE49-F238E27FC236}">
                <a16:creationId xmlns:a16="http://schemas.microsoft.com/office/drawing/2014/main" id="{876CC5B0-1860-324C-4CC2-9F8C0F4D0C6C}"/>
              </a:ext>
            </a:extLst>
          </p:cNvPr>
          <p:cNvSpPr txBox="1">
            <a:spLocks/>
          </p:cNvSpPr>
          <p:nvPr/>
        </p:nvSpPr>
        <p:spPr>
          <a:xfrm>
            <a:off x="980440" y="2605352"/>
            <a:ext cx="10597009" cy="165576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r>
              <a:rPr lang="en-US" altLang="zh-CN" sz="3600" dirty="0">
                <a:solidFill>
                  <a:srgbClr val="000000"/>
                </a:solidFill>
                <a:latin typeface="微软雅黑" panose="020B0503020204020204" pitchFamily="34" charset="-122"/>
                <a:ea typeface="微软雅黑" panose="020B0503020204020204" pitchFamily="34" charset="-122"/>
                <a:cs typeface="+mj-cs"/>
              </a:rPr>
              <a:t>A Lip Sync Expert Is All You Need for Speech to Lip Generation In the Wild</a:t>
            </a:r>
          </a:p>
        </p:txBody>
      </p:sp>
      <p:sp>
        <p:nvSpPr>
          <p:cNvPr id="11" name="文本框 10">
            <a:extLst>
              <a:ext uri="{FF2B5EF4-FFF2-40B4-BE49-F238E27FC236}">
                <a16:creationId xmlns:a16="http://schemas.microsoft.com/office/drawing/2014/main" id="{817F2E9C-CE6B-BB86-1C0B-67AB93B77810}"/>
              </a:ext>
            </a:extLst>
          </p:cNvPr>
          <p:cNvSpPr txBox="1"/>
          <p:nvPr/>
        </p:nvSpPr>
        <p:spPr>
          <a:xfrm>
            <a:off x="4385239" y="4339579"/>
            <a:ext cx="3365770" cy="523220"/>
          </a:xfrm>
          <a:prstGeom prst="rect">
            <a:avLst/>
          </a:prstGeom>
          <a:noFill/>
        </p:spPr>
        <p:txBody>
          <a:bodyPr wrap="square" rtlCol="0">
            <a:spAutoFit/>
          </a:bodyPr>
          <a:lstStyle/>
          <a:p>
            <a:pPr algn="ctr"/>
            <a:r>
              <a:rPr lang="zh-CN" altLang="en-US" sz="2800" dirty="0">
                <a:latin typeface="宋体" panose="02010600030101010101" pitchFamily="2" charset="-122"/>
                <a:ea typeface="宋体" panose="02010600030101010101" pitchFamily="2" charset="-122"/>
              </a:rPr>
              <a:t>汇报人：主田横</a:t>
            </a:r>
          </a:p>
        </p:txBody>
      </p:sp>
      <p:sp>
        <p:nvSpPr>
          <p:cNvPr id="12" name="文本框 11">
            <a:extLst>
              <a:ext uri="{FF2B5EF4-FFF2-40B4-BE49-F238E27FC236}">
                <a16:creationId xmlns:a16="http://schemas.microsoft.com/office/drawing/2014/main" id="{306A7589-762E-8AC2-5D21-16F9B83A253F}"/>
              </a:ext>
            </a:extLst>
          </p:cNvPr>
          <p:cNvSpPr txBox="1"/>
          <p:nvPr/>
        </p:nvSpPr>
        <p:spPr>
          <a:xfrm>
            <a:off x="5051721" y="5156972"/>
            <a:ext cx="2088557" cy="523220"/>
          </a:xfrm>
          <a:prstGeom prst="rect">
            <a:avLst/>
          </a:prstGeom>
          <a:noFill/>
        </p:spPr>
        <p:txBody>
          <a:bodyPr wrap="square" rtlCol="0">
            <a:spAutoFit/>
          </a:bodyPr>
          <a:lstStyle/>
          <a:p>
            <a:r>
              <a:rPr lang="en-US" altLang="zh-CN" sz="2800" dirty="0">
                <a:latin typeface="宋体" panose="02010600030101010101" pitchFamily="2" charset="-122"/>
                <a:ea typeface="宋体" panose="02010600030101010101" pitchFamily="2" charset="-122"/>
              </a:rPr>
              <a:t>2024.01.26</a:t>
            </a:r>
            <a:endParaRPr lang="zh-CN" altLang="en-US" sz="2800" dirty="0">
              <a:latin typeface="宋体" panose="02010600030101010101" pitchFamily="2" charset="-122"/>
              <a:ea typeface="宋体" panose="02010600030101010101" pitchFamily="2" charset="-122"/>
            </a:endParaRPr>
          </a:p>
        </p:txBody>
      </p:sp>
      <p:sp>
        <p:nvSpPr>
          <p:cNvPr id="13" name="文本框 12">
            <a:extLst>
              <a:ext uri="{FF2B5EF4-FFF2-40B4-BE49-F238E27FC236}">
                <a16:creationId xmlns:a16="http://schemas.microsoft.com/office/drawing/2014/main" id="{27E3685B-D2BC-795E-D94D-0AD5016FB70C}"/>
              </a:ext>
            </a:extLst>
          </p:cNvPr>
          <p:cNvSpPr txBox="1"/>
          <p:nvPr/>
        </p:nvSpPr>
        <p:spPr>
          <a:xfrm>
            <a:off x="0" y="6543228"/>
            <a:ext cx="11034056" cy="338554"/>
          </a:xfrm>
          <a:prstGeom prst="rect">
            <a:avLst/>
          </a:prstGeom>
          <a:noFill/>
        </p:spPr>
        <p:txBody>
          <a:bodyPr wrap="square" rtlCol="0">
            <a:spAutoFit/>
          </a:bodyPr>
          <a:lstStyle/>
          <a:p>
            <a:r>
              <a:rPr lang="zh-CN" altLang="en-US" sz="1600" dirty="0">
                <a:latin typeface="微软雅黑 Light" panose="020B0502040204020203" pitchFamily="34" charset="-122"/>
                <a:ea typeface="微软雅黑 Light" panose="020B0502040204020203" pitchFamily="34" charset="-122"/>
              </a:rPr>
              <a:t>文献作者：</a:t>
            </a:r>
            <a:r>
              <a:rPr lang="pl-PL" altLang="zh-CN" sz="1600" dirty="0">
                <a:latin typeface="微软雅黑 Light" panose="020B0502040204020203" pitchFamily="34" charset="-122"/>
                <a:ea typeface="微软雅黑 Light" panose="020B0502040204020203" pitchFamily="34" charset="-122"/>
              </a:rPr>
              <a:t>Prajwal K R, Mukhopadhyay R, Namboodiri V P, et al</a:t>
            </a:r>
            <a:r>
              <a:rPr lang="en-US" altLang="zh-CN" sz="1600" dirty="0">
                <a:latin typeface="微软雅黑 Light" panose="020B0502040204020203" pitchFamily="34" charset="-122"/>
                <a:ea typeface="微软雅黑 Light" panose="020B0502040204020203" pitchFamily="34" charset="-122"/>
              </a:rPr>
              <a:t>.</a:t>
            </a:r>
            <a:endParaRPr lang="zh-CN" altLang="en-US" sz="1600" dirty="0">
              <a:latin typeface="微软雅黑 Light" panose="020B0502040204020203" pitchFamily="34" charset="-122"/>
              <a:ea typeface="微软雅黑 Light" panose="020B0502040204020203" pitchFamily="34" charset="-122"/>
            </a:endParaRPr>
          </a:p>
        </p:txBody>
      </p:sp>
    </p:spTree>
  </p:cSld>
  <p:clrMapOvr>
    <a:masterClrMapping/>
  </p:clrMapOvr>
  <p:transition>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9" name="文本框 8"/>
          <p:cNvSpPr txBox="1"/>
          <p:nvPr>
            <p:custDataLst>
              <p:tags r:id="rId1"/>
            </p:custDataLst>
          </p:nvPr>
        </p:nvSpPr>
        <p:spPr>
          <a:xfrm>
            <a:off x="102869" y="1102996"/>
            <a:ext cx="1010604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唇形同步专家鉴别器</a:t>
            </a:r>
          </a:p>
        </p:txBody>
      </p:sp>
      <p:sp>
        <p:nvSpPr>
          <p:cNvPr id="14" name="矩形: 圆角 4"/>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3" name="文本框 12">
            <a:extLst>
              <a:ext uri="{FF2B5EF4-FFF2-40B4-BE49-F238E27FC236}">
                <a16:creationId xmlns:a16="http://schemas.microsoft.com/office/drawing/2014/main" id="{4D4DD556-A812-AC48-9CFA-FBB070E83526}"/>
              </a:ext>
            </a:extLst>
          </p:cNvPr>
          <p:cNvSpPr txBox="1"/>
          <p:nvPr/>
        </p:nvSpPr>
        <p:spPr>
          <a:xfrm>
            <a:off x="11495723" y="5385672"/>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 name="文本框 1">
            <a:extLst>
              <a:ext uri="{FF2B5EF4-FFF2-40B4-BE49-F238E27FC236}">
                <a16:creationId xmlns:a16="http://schemas.microsoft.com/office/drawing/2014/main" id="{7AD8BFE6-47BE-250E-74F1-ABBB6343EBA3}"/>
              </a:ext>
            </a:extLst>
          </p:cNvPr>
          <p:cNvSpPr txBox="1"/>
          <p:nvPr/>
        </p:nvSpPr>
        <p:spPr>
          <a:xfrm>
            <a:off x="672389" y="1799809"/>
            <a:ext cx="10401761" cy="1276696"/>
          </a:xfrm>
          <a:prstGeom prst="rect">
            <a:avLst/>
          </a:prstGeom>
          <a:noFill/>
        </p:spPr>
        <p:txBody>
          <a:bodyPr wrap="square" rtlCol="0">
            <a:spAutoFit/>
          </a:bodyPr>
          <a:lstStyle/>
          <a:p>
            <a:pPr marL="342900" indent="-342900">
              <a:lnSpc>
                <a:spcPct val="120000"/>
              </a:lnSpc>
              <a:buFont typeface="Wingdings" panose="05000000000000000000" pitchFamily="2" charset="2"/>
              <a:buChar char="Ø"/>
            </a:pPr>
            <a:r>
              <a:rPr lang="zh-CN" altLang="en-US" sz="2200" dirty="0">
                <a:latin typeface="宋体" panose="02010600030101010101" pitchFamily="2" charset="-122"/>
                <a:ea typeface="宋体" panose="02010600030101010101" pitchFamily="2" charset="-122"/>
              </a:rPr>
              <a:t>根据前两个发现，作者提出使用一个预训练的唇形同步专家鉴别器，该鉴别器在检测真实视频中的同步性方面很准确。不同于</a:t>
            </a:r>
            <a:r>
              <a:rPr lang="en-US" altLang="zh-CN" sz="2200" dirty="0" err="1">
                <a:latin typeface="Times New Roman" panose="02020603050405020304" pitchFamily="18" charset="0"/>
                <a:ea typeface="宋体" panose="02010600030101010101" pitchFamily="2" charset="-122"/>
                <a:cs typeface="Times New Roman" panose="02020603050405020304" pitchFamily="18" charset="0"/>
              </a:rPr>
              <a:t>LipGAN</a:t>
            </a:r>
            <a:r>
              <a:rPr lang="zh-CN" altLang="en-US" sz="2200" dirty="0">
                <a:latin typeface="宋体" panose="02010600030101010101" pitchFamily="2" charset="-122"/>
                <a:ea typeface="宋体" panose="02010600030101010101" pitchFamily="2" charset="-122"/>
              </a:rPr>
              <a:t>，这个鉴别器不会在生成的帧上进一步微调。</a:t>
            </a:r>
          </a:p>
        </p:txBody>
      </p:sp>
      <p:sp>
        <p:nvSpPr>
          <p:cNvPr id="15" name="文本框 14">
            <a:extLst>
              <a:ext uri="{FF2B5EF4-FFF2-40B4-BE49-F238E27FC236}">
                <a16:creationId xmlns:a16="http://schemas.microsoft.com/office/drawing/2014/main" id="{233ABF2A-ADA7-DA99-3D57-AA3AB81891FD}"/>
              </a:ext>
            </a:extLst>
          </p:cNvPr>
          <p:cNvSpPr txBox="1"/>
          <p:nvPr/>
        </p:nvSpPr>
        <p:spPr>
          <a:xfrm>
            <a:off x="11460878" y="2068825"/>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DFD579B8-AA07-1A9C-EF0A-803DAA54D366}"/>
                  </a:ext>
                </a:extLst>
              </p:cNvPr>
              <p:cNvSpPr txBox="1"/>
              <p:nvPr/>
            </p:nvSpPr>
            <p:spPr>
              <a:xfrm>
                <a:off x="672389" y="3188543"/>
                <a:ext cx="10696684" cy="2160207"/>
              </a:xfrm>
              <a:prstGeom prst="rect">
                <a:avLst/>
              </a:prstGeom>
              <a:noFill/>
            </p:spPr>
            <p:txBody>
              <a:bodyPr wrap="square" rtlCol="0">
                <a:spAutoFit/>
              </a:bodyPr>
              <a:lstStyle/>
              <a:p>
                <a:pPr marL="342900" indent="-342900">
                  <a:lnSpc>
                    <a:spcPct val="120000"/>
                  </a:lnSpc>
                  <a:buFont typeface="Wingdings" panose="05000000000000000000" pitchFamily="2" charset="2"/>
                  <a:buChar char="Ø"/>
                </a:pP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作者提出对</a:t>
                </a:r>
                <a:r>
                  <a:rPr lang="en-US" altLang="zh-CN" sz="2200" dirty="0" err="1">
                    <a:latin typeface="Times New Roman" panose="02020603050405020304" pitchFamily="18" charset="0"/>
                    <a:ea typeface="宋体" panose="02010600030101010101" pitchFamily="2" charset="-122"/>
                    <a:cs typeface="Times New Roman" panose="02020603050405020304" pitchFamily="18" charset="0"/>
                  </a:rPr>
                  <a:t>SyncNet</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网络模型进行适应和训练，以满足他们的任务需求。作者对</a:t>
                </a:r>
                <a:r>
                  <a:rPr lang="en-US" altLang="zh-CN" sz="2200" dirty="0" err="1">
                    <a:latin typeface="Times New Roman" panose="02020603050405020304" pitchFamily="18" charset="0"/>
                    <a:ea typeface="宋体" panose="02010600030101010101" pitchFamily="2" charset="-122"/>
                    <a:cs typeface="Times New Roman" panose="02020603050405020304" pitchFamily="18" charset="0"/>
                  </a:rPr>
                  <a:t>SyncNet</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进行了修改，以训练适合他们唇部生成任务的专家唇形同步鉴别器。修改包括使用彩色图像输入，模型更深且包含残差跳跃连接，以及使用不同的损失函数（具有二元交叉熵的余弦相似度</a:t>
                </a:r>
                <a14:m>
                  <m:oMath xmlns:m="http://schemas.openxmlformats.org/officeDocument/2006/math">
                    <m:sSub>
                      <m:sSubPr>
                        <m:ctrlPr>
                          <a:rPr lang="zh-CN" altLang="zh-CN" sz="2400" i="1" smtClean="0">
                            <a:effectLst/>
                            <a:latin typeface="Cambria Math" panose="02040503050406030204" pitchFamily="18" charset="0"/>
                            <a:ea typeface="Cambria Math" panose="02040503050406030204" pitchFamily="18" charset="0"/>
                          </a:rPr>
                        </m:ctrlPr>
                      </m:sSubPr>
                      <m:e>
                        <m:r>
                          <a:rPr lang="en-US" altLang="zh-CN" sz="2400" i="1">
                            <a:effectLst/>
                            <a:latin typeface="Cambria Math" panose="02040503050406030204" pitchFamily="18" charset="0"/>
                            <a:ea typeface="微软雅黑" panose="020B0503020204020204" pitchFamily="34" charset="-122"/>
                            <a:cs typeface="Times New Roman" panose="02020603050405020304" pitchFamily="18" charset="0"/>
                          </a:rPr>
                          <m:t>𝑃</m:t>
                        </m:r>
                      </m:e>
                      <m:sub>
                        <m:r>
                          <a:rPr lang="en-US" altLang="zh-CN" sz="2400" i="1">
                            <a:effectLst/>
                            <a:latin typeface="Cambria Math" panose="02040503050406030204" pitchFamily="18" charset="0"/>
                            <a:ea typeface="微软雅黑" panose="020B0503020204020204" pitchFamily="34" charset="-122"/>
                            <a:cs typeface="Times New Roman" panose="02020603050405020304" pitchFamily="18" charset="0"/>
                          </a:rPr>
                          <m:t>𝑠𝑦𝑛𝑐</m:t>
                        </m:r>
                      </m:sub>
                    </m:sSub>
                    <m:r>
                      <a:rPr lang="en-US" altLang="zh-CN" sz="2400" i="1">
                        <a:effectLst/>
                        <a:latin typeface="Cambria Math" panose="02040503050406030204" pitchFamily="18" charset="0"/>
                        <a:ea typeface="微软雅黑" panose="020B0503020204020204" pitchFamily="34" charset="-122"/>
                        <a:cs typeface="Times New Roman" panose="02020603050405020304" pitchFamily="18" charset="0"/>
                      </a:rPr>
                      <m:t> </m:t>
                    </m:r>
                  </m:oMath>
                </a14:m>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）。该鉴别器在</a:t>
                </a:r>
                <a:r>
                  <a:rPr lang="en-US" altLang="zh-CN" sz="2200" dirty="0">
                    <a:latin typeface="Times New Roman" panose="02020603050405020304" pitchFamily="18" charset="0"/>
                    <a:ea typeface="宋体" panose="02010600030101010101" pitchFamily="2" charset="-122"/>
                    <a:cs typeface="Times New Roman" panose="02020603050405020304" pitchFamily="18" charset="0"/>
                  </a:rPr>
                  <a:t>LRS2</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测试集上的准确率约为</a:t>
                </a:r>
                <a:r>
                  <a:rPr lang="en-US" altLang="zh-CN" sz="2200" dirty="0">
                    <a:latin typeface="Times New Roman" panose="02020603050405020304" pitchFamily="18" charset="0"/>
                    <a:ea typeface="宋体" panose="02010600030101010101" pitchFamily="2" charset="-122"/>
                    <a:cs typeface="Times New Roman" panose="02020603050405020304" pitchFamily="18" charset="0"/>
                  </a:rPr>
                  <a:t>91%</a:t>
                </a:r>
                <a:endParaRPr lang="zh-CN" altLang="en-US" sz="22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11" name="文本框 10">
                <a:extLst>
                  <a:ext uri="{FF2B5EF4-FFF2-40B4-BE49-F238E27FC236}">
                    <a16:creationId xmlns:a16="http://schemas.microsoft.com/office/drawing/2014/main" id="{DFD579B8-AA07-1A9C-EF0A-803DAA54D366}"/>
                  </a:ext>
                </a:extLst>
              </p:cNvPr>
              <p:cNvSpPr txBox="1">
                <a:spLocks noRot="1" noChangeAspect="1" noMove="1" noResize="1" noEditPoints="1" noAdjustHandles="1" noChangeArrowheads="1" noChangeShapeType="1" noTextEdit="1"/>
              </p:cNvSpPr>
              <p:nvPr/>
            </p:nvSpPr>
            <p:spPr>
              <a:xfrm>
                <a:off x="672389" y="3188543"/>
                <a:ext cx="10696684" cy="2160207"/>
              </a:xfrm>
              <a:prstGeom prst="rect">
                <a:avLst/>
              </a:prstGeom>
              <a:blipFill>
                <a:blip r:embed="rId5"/>
                <a:stretch>
                  <a:fillRect l="-627" t="-1412" b="-508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79A15037-D1D1-7B2E-F6B6-60A06695FA21}"/>
                  </a:ext>
                </a:extLst>
              </p:cNvPr>
              <p:cNvSpPr txBox="1"/>
              <p:nvPr/>
            </p:nvSpPr>
            <p:spPr>
              <a:xfrm>
                <a:off x="623664" y="5172269"/>
                <a:ext cx="10499210" cy="835357"/>
              </a:xfrm>
              <a:prstGeom prst="rect">
                <a:avLst/>
              </a:prstGeom>
              <a:noFill/>
            </p:spPr>
            <p:txBody>
              <a:bodyPr wrap="square">
                <a:spAutoFit/>
              </a:bodyPr>
              <a:lstStyle/>
              <a:p>
                <a:pPr>
                  <a:lnSpc>
                    <a:spcPct val="110000"/>
                  </a:lnSpc>
                  <a:spcBef>
                    <a:spcPts val="500"/>
                  </a:spcBef>
                  <a:spcAft>
                    <a:spcPts val="300"/>
                  </a:spcAft>
                </a:pPr>
                <a14:m>
                  <m:oMathPara xmlns:m="http://schemas.openxmlformats.org/officeDocument/2006/math">
                    <m:oMathParaPr>
                      <m:jc m:val="centerGroup"/>
                    </m:oMathParaPr>
                    <m:oMath xmlns:m="http://schemas.openxmlformats.org/officeDocument/2006/math">
                      <m:sSub>
                        <m:sSubPr>
                          <m:ctrlPr>
                            <a:rPr lang="zh-CN" altLang="zh-CN" sz="2200" i="1" smtClean="0">
                              <a:effectLst/>
                              <a:latin typeface="Cambria Math" panose="02040503050406030204" pitchFamily="18" charset="0"/>
                              <a:ea typeface="Cambria Math" panose="02040503050406030204" pitchFamily="18" charset="0"/>
                            </a:rPr>
                          </m:ctrlPr>
                        </m:sSubPr>
                        <m:e>
                          <m:r>
                            <a:rPr lang="en-US" altLang="zh-CN" sz="2200" i="1">
                              <a:effectLst/>
                              <a:latin typeface="Cambria Math" panose="02040503050406030204" pitchFamily="18" charset="0"/>
                              <a:ea typeface="微软雅黑" panose="020B0503020204020204" pitchFamily="34" charset="-122"/>
                              <a:cs typeface="Times New Roman" panose="02020603050405020304" pitchFamily="18" charset="0"/>
                            </a:rPr>
                            <m:t>𝑃</m:t>
                          </m:r>
                        </m:e>
                        <m:sub>
                          <m:r>
                            <a:rPr lang="en-US" altLang="zh-CN" sz="2200" i="1">
                              <a:effectLst/>
                              <a:latin typeface="Cambria Math" panose="02040503050406030204" pitchFamily="18" charset="0"/>
                              <a:ea typeface="微软雅黑" panose="020B0503020204020204" pitchFamily="34" charset="-122"/>
                              <a:cs typeface="Times New Roman" panose="02020603050405020304" pitchFamily="18" charset="0"/>
                            </a:rPr>
                            <m:t>𝑠𝑦𝑛𝑐</m:t>
                          </m:r>
                        </m:sub>
                      </m:sSub>
                      <m:r>
                        <a:rPr lang="en-US" altLang="zh-CN" sz="2200" i="1">
                          <a:effectLst/>
                          <a:latin typeface="Cambria Math" panose="02040503050406030204" pitchFamily="18" charset="0"/>
                          <a:ea typeface="微软雅黑" panose="020B0503020204020204" pitchFamily="34" charset="-122"/>
                          <a:cs typeface="Times New Roman" panose="02020603050405020304" pitchFamily="18" charset="0"/>
                        </a:rPr>
                        <m:t>=</m:t>
                      </m:r>
                      <m:f>
                        <m:fPr>
                          <m:ctrlPr>
                            <a:rPr lang="zh-CN" altLang="zh-CN" sz="2200" i="1">
                              <a:effectLst/>
                              <a:latin typeface="Cambria Math" panose="02040503050406030204" pitchFamily="18" charset="0"/>
                              <a:ea typeface="Cambria Math" panose="02040503050406030204" pitchFamily="18" charset="0"/>
                            </a:rPr>
                          </m:ctrlPr>
                        </m:fPr>
                        <m:num>
                          <m:r>
                            <a:rPr lang="en-US" altLang="zh-CN" sz="2200" i="1">
                              <a:effectLst/>
                              <a:latin typeface="Cambria Math" panose="02040503050406030204" pitchFamily="18" charset="0"/>
                              <a:ea typeface="微软雅黑" panose="020B0503020204020204" pitchFamily="34" charset="-122"/>
                              <a:cs typeface="Times New Roman" panose="02020603050405020304" pitchFamily="18" charset="0"/>
                            </a:rPr>
                            <m:t>𝑣</m:t>
                          </m:r>
                          <m:r>
                            <a:rPr lang="en-US" altLang="zh-CN" sz="2200" i="1">
                              <a:effectLst/>
                              <a:latin typeface="Cambria Math" panose="02040503050406030204" pitchFamily="18" charset="0"/>
                              <a:ea typeface="微软雅黑" panose="020B0503020204020204" pitchFamily="34" charset="-122"/>
                              <a:cs typeface="Times New Roman" panose="02020603050405020304" pitchFamily="18" charset="0"/>
                            </a:rPr>
                            <m:t>∙</m:t>
                          </m:r>
                          <m:r>
                            <a:rPr lang="en-US" altLang="zh-CN" sz="2200" i="1">
                              <a:effectLst/>
                              <a:latin typeface="Cambria Math" panose="02040503050406030204" pitchFamily="18" charset="0"/>
                              <a:ea typeface="微软雅黑" panose="020B0503020204020204" pitchFamily="34" charset="-122"/>
                              <a:cs typeface="Times New Roman" panose="02020603050405020304" pitchFamily="18" charset="0"/>
                            </a:rPr>
                            <m:t>𝑠</m:t>
                          </m:r>
                        </m:num>
                        <m:den>
                          <m:r>
                            <m:rPr>
                              <m:sty m:val="p"/>
                            </m:rPr>
                            <a:rPr lang="en-US" altLang="zh-CN" sz="2200">
                              <a:effectLst/>
                              <a:latin typeface="Cambria Math" panose="02040503050406030204" pitchFamily="18" charset="0"/>
                              <a:ea typeface="微软雅黑" panose="020B0503020204020204" pitchFamily="34" charset="-122"/>
                              <a:cs typeface="Times New Roman" panose="02020603050405020304" pitchFamily="18" charset="0"/>
                            </a:rPr>
                            <m:t>max</m:t>
                          </m:r>
                          <m:r>
                            <a:rPr lang="en-US" altLang="zh-CN" sz="2200">
                              <a:effectLst/>
                              <a:latin typeface="Cambria Math" panose="02040503050406030204" pitchFamily="18" charset="0"/>
                              <a:ea typeface="微软雅黑" panose="020B0503020204020204" pitchFamily="34" charset="-122"/>
                              <a:cs typeface="Times New Roman" panose="02020603050405020304" pitchFamily="18" charset="0"/>
                            </a:rPr>
                            <m:t>⁡</m:t>
                          </m:r>
                          <m:r>
                            <a:rPr lang="en-US" altLang="zh-CN" sz="2200" i="1">
                              <a:effectLst/>
                              <a:latin typeface="Cambria Math" panose="02040503050406030204" pitchFamily="18" charset="0"/>
                              <a:ea typeface="微软雅黑" panose="020B0503020204020204" pitchFamily="34" charset="-122"/>
                              <a:cs typeface="Times New Roman" panose="02020603050405020304" pitchFamily="18" charset="0"/>
                            </a:rPr>
                            <m:t>(</m:t>
                          </m:r>
                          <m:sSub>
                            <m:sSubPr>
                              <m:ctrlPr>
                                <a:rPr lang="zh-CN" altLang="zh-CN" sz="2200" i="1">
                                  <a:effectLst/>
                                  <a:latin typeface="Cambria Math" panose="02040503050406030204" pitchFamily="18" charset="0"/>
                                  <a:ea typeface="Cambria Math" panose="02040503050406030204" pitchFamily="18" charset="0"/>
                                </a:rPr>
                              </m:ctrlPr>
                            </m:sSubPr>
                            <m:e>
                              <m:d>
                                <m:dPr>
                                  <m:begChr m:val="‖"/>
                                  <m:endChr m:val="‖"/>
                                  <m:ctrlPr>
                                    <a:rPr lang="zh-CN" altLang="zh-CN" sz="2200" i="1">
                                      <a:effectLst/>
                                      <a:latin typeface="Cambria Math" panose="02040503050406030204" pitchFamily="18" charset="0"/>
                                      <a:ea typeface="Cambria Math" panose="02040503050406030204" pitchFamily="18" charset="0"/>
                                    </a:rPr>
                                  </m:ctrlPr>
                                </m:dPr>
                                <m:e>
                                  <m:r>
                                    <a:rPr lang="en-US" altLang="zh-CN" sz="2200" i="1">
                                      <a:effectLst/>
                                      <a:latin typeface="Cambria Math" panose="02040503050406030204" pitchFamily="18" charset="0"/>
                                      <a:ea typeface="微软雅黑" panose="020B0503020204020204" pitchFamily="34" charset="-122"/>
                                      <a:cs typeface="Times New Roman" panose="02020603050405020304" pitchFamily="18" charset="0"/>
                                    </a:rPr>
                                    <m:t>𝑣</m:t>
                                  </m:r>
                                </m:e>
                              </m:d>
                            </m:e>
                            <m:sub>
                              <m:r>
                                <a:rPr lang="en-US" altLang="zh-CN" sz="2200" i="1">
                                  <a:effectLst/>
                                  <a:latin typeface="Cambria Math" panose="02040503050406030204" pitchFamily="18" charset="0"/>
                                  <a:ea typeface="微软雅黑" panose="020B0503020204020204" pitchFamily="34" charset="-122"/>
                                  <a:cs typeface="Times New Roman" panose="02020603050405020304" pitchFamily="18" charset="0"/>
                                </a:rPr>
                                <m:t>2</m:t>
                              </m:r>
                            </m:sub>
                          </m:sSub>
                          <m:r>
                            <a:rPr lang="en-US" altLang="zh-CN" sz="2200" i="1">
                              <a:effectLst/>
                              <a:latin typeface="Cambria Math" panose="02040503050406030204" pitchFamily="18" charset="0"/>
                              <a:ea typeface="微软雅黑" panose="020B0503020204020204" pitchFamily="34" charset="-122"/>
                              <a:cs typeface="Times New Roman" panose="02020603050405020304" pitchFamily="18" charset="0"/>
                            </a:rPr>
                            <m:t>∙</m:t>
                          </m:r>
                          <m:sSub>
                            <m:sSubPr>
                              <m:ctrlPr>
                                <a:rPr lang="zh-CN" altLang="zh-CN" sz="2200" i="1">
                                  <a:effectLst/>
                                  <a:latin typeface="Cambria Math" panose="02040503050406030204" pitchFamily="18" charset="0"/>
                                  <a:ea typeface="Cambria Math" panose="02040503050406030204" pitchFamily="18" charset="0"/>
                                </a:rPr>
                              </m:ctrlPr>
                            </m:sSubPr>
                            <m:e>
                              <m:d>
                                <m:dPr>
                                  <m:begChr m:val="‖"/>
                                  <m:endChr m:val="‖"/>
                                  <m:ctrlPr>
                                    <a:rPr lang="zh-CN" altLang="zh-CN" sz="2200" i="1">
                                      <a:effectLst/>
                                      <a:latin typeface="Cambria Math" panose="02040503050406030204" pitchFamily="18" charset="0"/>
                                      <a:ea typeface="Cambria Math" panose="02040503050406030204" pitchFamily="18" charset="0"/>
                                    </a:rPr>
                                  </m:ctrlPr>
                                </m:dPr>
                                <m:e>
                                  <m:r>
                                    <a:rPr lang="en-US" altLang="zh-CN" sz="2200" i="1">
                                      <a:effectLst/>
                                      <a:latin typeface="Cambria Math" panose="02040503050406030204" pitchFamily="18" charset="0"/>
                                      <a:ea typeface="微软雅黑" panose="020B0503020204020204" pitchFamily="34" charset="-122"/>
                                      <a:cs typeface="Times New Roman" panose="02020603050405020304" pitchFamily="18" charset="0"/>
                                    </a:rPr>
                                    <m:t>𝑠</m:t>
                                  </m:r>
                                </m:e>
                              </m:d>
                            </m:e>
                            <m:sub>
                              <m:r>
                                <a:rPr lang="en-US" altLang="zh-CN" sz="2200" i="1">
                                  <a:effectLst/>
                                  <a:latin typeface="Cambria Math" panose="02040503050406030204" pitchFamily="18" charset="0"/>
                                  <a:ea typeface="微软雅黑" panose="020B0503020204020204" pitchFamily="34" charset="-122"/>
                                  <a:cs typeface="Times New Roman" panose="02020603050405020304" pitchFamily="18" charset="0"/>
                                </a:rPr>
                                <m:t>2</m:t>
                              </m:r>
                            </m:sub>
                          </m:sSub>
                          <m:r>
                            <a:rPr lang="en-US" altLang="zh-CN" sz="2200" i="1">
                              <a:effectLst/>
                              <a:latin typeface="Cambria Math" panose="02040503050406030204" pitchFamily="18" charset="0"/>
                              <a:ea typeface="微软雅黑" panose="020B0503020204020204" pitchFamily="34" charset="-122"/>
                              <a:cs typeface="Times New Roman" panose="02020603050405020304" pitchFamily="18" charset="0"/>
                            </a:rPr>
                            <m:t>,</m:t>
                          </m:r>
                          <m:r>
                            <a:rPr lang="en-US" altLang="zh-CN" sz="2200" i="1">
                              <a:effectLst/>
                              <a:latin typeface="Cambria Math" panose="02040503050406030204" pitchFamily="18" charset="0"/>
                              <a:ea typeface="微软雅黑" panose="020B0503020204020204" pitchFamily="34" charset="-122"/>
                              <a:cs typeface="Times New Roman" panose="02020603050405020304" pitchFamily="18" charset="0"/>
                            </a:rPr>
                            <m:t>𝜖</m:t>
                          </m:r>
                          <m:r>
                            <a:rPr lang="en-US" altLang="zh-CN" sz="2200" i="1">
                              <a:effectLst/>
                              <a:latin typeface="Cambria Math" panose="02040503050406030204" pitchFamily="18" charset="0"/>
                              <a:ea typeface="微软雅黑" panose="020B0503020204020204" pitchFamily="34" charset="-122"/>
                              <a:cs typeface="Times New Roman" panose="02020603050405020304" pitchFamily="18" charset="0"/>
                            </a:rPr>
                            <m:t>)</m:t>
                          </m:r>
                        </m:den>
                      </m:f>
                    </m:oMath>
                  </m:oMathPara>
                </a14:m>
                <a:endParaRPr lang="zh-CN" altLang="en-US" sz="2200" dirty="0">
                  <a:latin typeface="宋体" panose="02010600030101010101" pitchFamily="2" charset="-122"/>
                  <a:ea typeface="宋体" panose="02010600030101010101" pitchFamily="2" charset="-122"/>
                </a:endParaRPr>
              </a:p>
            </p:txBody>
          </p:sp>
        </mc:Choice>
        <mc:Fallback xmlns="">
          <p:sp>
            <p:nvSpPr>
              <p:cNvPr id="18" name="文本框 17">
                <a:extLst>
                  <a:ext uri="{FF2B5EF4-FFF2-40B4-BE49-F238E27FC236}">
                    <a16:creationId xmlns:a16="http://schemas.microsoft.com/office/drawing/2014/main" id="{79A15037-D1D1-7B2E-F6B6-60A06695FA21}"/>
                  </a:ext>
                </a:extLst>
              </p:cNvPr>
              <p:cNvSpPr txBox="1">
                <a:spLocks noRot="1" noChangeAspect="1" noMove="1" noResize="1" noEditPoints="1" noAdjustHandles="1" noChangeArrowheads="1" noChangeShapeType="1" noTextEdit="1"/>
              </p:cNvSpPr>
              <p:nvPr/>
            </p:nvSpPr>
            <p:spPr>
              <a:xfrm>
                <a:off x="623664" y="5172269"/>
                <a:ext cx="10499210" cy="835357"/>
              </a:xfrm>
              <a:prstGeom prst="rect">
                <a:avLst/>
              </a:prstGeom>
              <a:blipFill>
                <a:blip r:embed="rId6"/>
                <a:stretch>
                  <a:fillRect/>
                </a:stretch>
              </a:blipFill>
            </p:spPr>
            <p:txBody>
              <a:bodyPr/>
              <a:lstStyle/>
              <a:p>
                <a:r>
                  <a:rPr lang="zh-CN" altLang="en-US">
                    <a:noFill/>
                  </a:rPr>
                  <a:t> </a:t>
                </a:r>
              </a:p>
            </p:txBody>
          </p:sp>
        </mc:Fallback>
      </mc:AlternateContent>
      <p:sp>
        <p:nvSpPr>
          <p:cNvPr id="19" name="文本框 18">
            <a:extLst>
              <a:ext uri="{FF2B5EF4-FFF2-40B4-BE49-F238E27FC236}">
                <a16:creationId xmlns:a16="http://schemas.microsoft.com/office/drawing/2014/main" id="{DD8699B5-3CA5-AC2D-B040-0B13D44A8DBA}"/>
              </a:ext>
            </a:extLst>
          </p:cNvPr>
          <p:cNvSpPr txBox="1"/>
          <p:nvPr/>
        </p:nvSpPr>
        <p:spPr>
          <a:xfrm>
            <a:off x="11495723" y="3678913"/>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3" name="文本框 2">
            <a:extLst>
              <a:ext uri="{FF2B5EF4-FFF2-40B4-BE49-F238E27FC236}">
                <a16:creationId xmlns:a16="http://schemas.microsoft.com/office/drawing/2014/main" id="{ADEC2690-E929-F581-34DE-89CCBB538ED3}"/>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Prajwal K R, Mukhopadhyay R, Namboodiri V P, et al. A lip sync expert is all you need for speech to lip generation in the wild[C]//Proceedings of the 28th ACM international conference on multimedia. 2020: 484-492.</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2665782315"/>
      </p:ext>
    </p:extLst>
  </p:cSld>
  <p:clrMapOvr>
    <a:masterClrMapping/>
  </p:clrMapOvr>
  <p:transition>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9" name="文本框 8"/>
          <p:cNvSpPr txBox="1"/>
          <p:nvPr>
            <p:custDataLst>
              <p:tags r:id="rId1"/>
            </p:custDataLst>
          </p:nvPr>
        </p:nvSpPr>
        <p:spPr>
          <a:xfrm>
            <a:off x="102869" y="1102996"/>
            <a:ext cx="1010604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唇形鉴别器的使用</a:t>
            </a:r>
          </a:p>
        </p:txBody>
      </p:sp>
      <p:sp>
        <p:nvSpPr>
          <p:cNvPr id="14" name="矩形: 圆角 4"/>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3" name="文本框 12">
            <a:extLst>
              <a:ext uri="{FF2B5EF4-FFF2-40B4-BE49-F238E27FC236}">
                <a16:creationId xmlns:a16="http://schemas.microsoft.com/office/drawing/2014/main" id="{4D4DD556-A812-AC48-9CFA-FBB070E83526}"/>
              </a:ext>
            </a:extLst>
          </p:cNvPr>
          <p:cNvSpPr txBox="1"/>
          <p:nvPr/>
        </p:nvSpPr>
        <p:spPr>
          <a:xfrm>
            <a:off x="11411485" y="5303770"/>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 name="文本框 1">
            <a:extLst>
              <a:ext uri="{FF2B5EF4-FFF2-40B4-BE49-F238E27FC236}">
                <a16:creationId xmlns:a16="http://schemas.microsoft.com/office/drawing/2014/main" id="{7AD8BFE6-47BE-250E-74F1-ABBB6343EBA3}"/>
              </a:ext>
            </a:extLst>
          </p:cNvPr>
          <p:cNvSpPr txBox="1"/>
          <p:nvPr/>
        </p:nvSpPr>
        <p:spPr>
          <a:xfrm>
            <a:off x="558218" y="1683811"/>
            <a:ext cx="10696684" cy="400110"/>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生成器架构细节</a:t>
            </a:r>
          </a:p>
        </p:txBody>
      </p:sp>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92C98922-3148-05E6-621C-EA41D176635D}"/>
                  </a:ext>
                </a:extLst>
              </p:cNvPr>
              <p:cNvSpPr txBox="1"/>
              <p:nvPr/>
            </p:nvSpPr>
            <p:spPr>
              <a:xfrm>
                <a:off x="1047650" y="3835713"/>
                <a:ext cx="10207252" cy="969176"/>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dirty="0">
                    <a:latin typeface="宋体" panose="02010600030101010101" pitchFamily="2" charset="-122"/>
                    <a:ea typeface="宋体" panose="02010600030101010101" pitchFamily="2" charset="-122"/>
                    <a:cs typeface="Times New Roman" panose="02020603050405020304" pitchFamily="18" charset="0"/>
                  </a:rPr>
                  <a:t>训练中的唇形生成。在训练期间，由于唇形同步鉴别器处理连续的</a:t>
                </a:r>
                <a14:m>
                  <m:oMath xmlns:m="http://schemas.openxmlformats.org/officeDocument/2006/math">
                    <m:sSub>
                      <m:sSubPr>
                        <m:ctrlPr>
                          <a:rPr lang="zh-CN" altLang="zh-CN" sz="1800" i="1" smtClean="0">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𝑇</m:t>
                        </m:r>
                      </m:e>
                      <m:sub>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𝑣</m:t>
                        </m:r>
                      </m:sub>
                    </m:sSub>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=5</m:t>
                    </m:r>
                  </m:oMath>
                </a14:m>
                <a:r>
                  <a:rPr lang="zh-CN" altLang="en-US" dirty="0">
                    <a:latin typeface="宋体" panose="02010600030101010101" pitchFamily="2" charset="-122"/>
                    <a:ea typeface="宋体" panose="02010600030101010101" pitchFamily="2" charset="-122"/>
                    <a:cs typeface="Times New Roman" panose="02020603050405020304" pitchFamily="18" charset="0"/>
                  </a:rPr>
                  <a:t>帧，生成器 </a:t>
                </a:r>
                <a:r>
                  <a:rPr lang="en-US" altLang="zh-CN" dirty="0">
                    <a:latin typeface="宋体" panose="02010600030101010101" pitchFamily="2" charset="-122"/>
                    <a:ea typeface="宋体" panose="02010600030101010101" pitchFamily="2" charset="-122"/>
                    <a:cs typeface="Times New Roman" panose="02020603050405020304" pitchFamily="18" charset="0"/>
                  </a:rPr>
                  <a:t>G </a:t>
                </a:r>
                <a:r>
                  <a:rPr lang="zh-CN" altLang="en-US" dirty="0">
                    <a:latin typeface="宋体" panose="02010600030101010101" pitchFamily="2" charset="-122"/>
                    <a:ea typeface="宋体" panose="02010600030101010101" pitchFamily="2" charset="-122"/>
                    <a:cs typeface="Times New Roman" panose="02020603050405020304" pitchFamily="18" charset="0"/>
                  </a:rPr>
                  <a:t>也需要生成所有的</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𝑣</m:t>
                        </m:r>
                      </m:sub>
                    </m:sSub>
                    <m:r>
                      <a:rPr lang="en-US" altLang="zh-CN" i="1">
                        <a:latin typeface="Cambria Math" panose="02040503050406030204" pitchFamily="18" charset="0"/>
                      </a:rPr>
                      <m:t>=5</m:t>
                    </m:r>
                  </m:oMath>
                </a14:m>
                <a:r>
                  <a:rPr lang="zh-CN" altLang="en-US" dirty="0">
                    <a:latin typeface="宋体" panose="02010600030101010101" pitchFamily="2" charset="-122"/>
                    <a:ea typeface="宋体" panose="02010600030101010101" pitchFamily="2" charset="-122"/>
                    <a:cs typeface="Times New Roman" panose="02020603050405020304" pitchFamily="18" charset="0"/>
                  </a:rPr>
                  <a:t>帧。另外，为了确保这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𝑣</m:t>
                        </m:r>
                      </m:sub>
                    </m:sSub>
                    <m:r>
                      <a:rPr lang="en-US" altLang="zh-CN" i="1">
                        <a:latin typeface="Cambria Math" panose="02040503050406030204" pitchFamily="18" charset="0"/>
                      </a:rPr>
                      <m:t>=5</m:t>
                    </m:r>
                  </m:oMath>
                </a14:m>
                <a:r>
                  <a:rPr lang="zh-CN" altLang="en-US" dirty="0">
                    <a:latin typeface="宋体" panose="02010600030101010101" pitchFamily="2" charset="-122"/>
                    <a:ea typeface="宋体" panose="02010600030101010101" pitchFamily="2" charset="-122"/>
                    <a:cs typeface="Times New Roman" panose="02020603050405020304" pitchFamily="18" charset="0"/>
                  </a:rPr>
                  <a:t>窗口内的时间一致性（例如姿态等），会为参考帧采样一个随机的连续窗口。</a:t>
                </a:r>
              </a:p>
            </p:txBody>
          </p:sp>
        </mc:Choice>
        <mc:Fallback xmlns="">
          <p:sp>
            <p:nvSpPr>
              <p:cNvPr id="24" name="文本框 23">
                <a:extLst>
                  <a:ext uri="{FF2B5EF4-FFF2-40B4-BE49-F238E27FC236}">
                    <a16:creationId xmlns:a16="http://schemas.microsoft.com/office/drawing/2014/main" id="{92C98922-3148-05E6-621C-EA41D176635D}"/>
                  </a:ext>
                </a:extLst>
              </p:cNvPr>
              <p:cNvSpPr txBox="1">
                <a:spLocks noRot="1" noChangeAspect="1" noMove="1" noResize="1" noEditPoints="1" noAdjustHandles="1" noChangeArrowheads="1" noChangeShapeType="1" noTextEdit="1"/>
              </p:cNvSpPr>
              <p:nvPr/>
            </p:nvSpPr>
            <p:spPr>
              <a:xfrm>
                <a:off x="1047650" y="3835713"/>
                <a:ext cx="10207252" cy="969176"/>
              </a:xfrm>
              <a:prstGeom prst="rect">
                <a:avLst/>
              </a:prstGeom>
              <a:blipFill>
                <a:blip r:embed="rId5"/>
                <a:stretch>
                  <a:fillRect l="-418" t="-4403" r="-478" b="-8805"/>
                </a:stretch>
              </a:blipFill>
            </p:spPr>
            <p:txBody>
              <a:bodyPr/>
              <a:lstStyle/>
              <a:p>
                <a:r>
                  <a:rPr lang="zh-CN" altLang="en-US">
                    <a:noFill/>
                  </a:rPr>
                  <a:t> </a:t>
                </a:r>
              </a:p>
            </p:txBody>
          </p:sp>
        </mc:Fallback>
      </mc:AlternateContent>
      <p:sp>
        <p:nvSpPr>
          <p:cNvPr id="15" name="文本框 14">
            <a:extLst>
              <a:ext uri="{FF2B5EF4-FFF2-40B4-BE49-F238E27FC236}">
                <a16:creationId xmlns:a16="http://schemas.microsoft.com/office/drawing/2014/main" id="{233ABF2A-ADA7-DA99-3D57-AA3AB81891FD}"/>
              </a:ext>
            </a:extLst>
          </p:cNvPr>
          <p:cNvSpPr txBox="1"/>
          <p:nvPr/>
        </p:nvSpPr>
        <p:spPr>
          <a:xfrm>
            <a:off x="11373539" y="2976634"/>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1" name="文本框 10">
            <a:extLst>
              <a:ext uri="{FF2B5EF4-FFF2-40B4-BE49-F238E27FC236}">
                <a16:creationId xmlns:a16="http://schemas.microsoft.com/office/drawing/2014/main" id="{DFD579B8-AA07-1A9C-EF0A-803DAA54D366}"/>
              </a:ext>
            </a:extLst>
          </p:cNvPr>
          <p:cNvSpPr txBox="1"/>
          <p:nvPr/>
        </p:nvSpPr>
        <p:spPr>
          <a:xfrm>
            <a:off x="558218" y="3450849"/>
            <a:ext cx="10696684" cy="400110"/>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使用唇形同步鉴别器惩罚不精确的唇部生成</a:t>
            </a:r>
          </a:p>
        </p:txBody>
      </p:sp>
      <p:sp>
        <p:nvSpPr>
          <p:cNvPr id="6" name="文本框 5">
            <a:extLst>
              <a:ext uri="{FF2B5EF4-FFF2-40B4-BE49-F238E27FC236}">
                <a16:creationId xmlns:a16="http://schemas.microsoft.com/office/drawing/2014/main" id="{83DB74B2-5BA4-FEC9-2206-FABD0E7CA66C}"/>
              </a:ext>
            </a:extLst>
          </p:cNvPr>
          <p:cNvSpPr txBox="1"/>
          <p:nvPr/>
        </p:nvSpPr>
        <p:spPr>
          <a:xfrm>
            <a:off x="1047650" y="2052168"/>
            <a:ext cx="10207252" cy="359778"/>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dirty="0">
                <a:effectLst/>
                <a:latin typeface="宋体" panose="02010600030101010101" pitchFamily="2" charset="-122"/>
                <a:ea typeface="宋体" panose="02010600030101010101" pitchFamily="2" charset="-122"/>
                <a:cs typeface="Times New Roman" panose="02020603050405020304" pitchFamily="18" charset="0"/>
              </a:rPr>
              <a:t>身份编码器。用于编码随机参考帧，并与姿态先验（下半部分被遮挡的目标面部）沿通道轴连接。</a:t>
            </a:r>
          </a:p>
        </p:txBody>
      </p:sp>
      <p:sp>
        <p:nvSpPr>
          <p:cNvPr id="8" name="文本框 7">
            <a:extLst>
              <a:ext uri="{FF2B5EF4-FFF2-40B4-BE49-F238E27FC236}">
                <a16:creationId xmlns:a16="http://schemas.microsoft.com/office/drawing/2014/main" id="{651BA726-3B7C-93DC-BA92-9AD443FD518A}"/>
              </a:ext>
            </a:extLst>
          </p:cNvPr>
          <p:cNvSpPr txBox="1"/>
          <p:nvPr/>
        </p:nvSpPr>
        <p:spPr>
          <a:xfrm>
            <a:off x="1047650" y="2338973"/>
            <a:ext cx="10207252" cy="359778"/>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dirty="0">
                <a:latin typeface="宋体" panose="02010600030101010101" pitchFamily="2" charset="-122"/>
                <a:ea typeface="宋体" panose="02010600030101010101" pitchFamily="2" charset="-122"/>
                <a:cs typeface="Times New Roman" panose="02020603050405020304" pitchFamily="18" charset="0"/>
              </a:rPr>
              <a:t>语音</a:t>
            </a:r>
            <a:r>
              <a:rPr lang="zh-CN" altLang="en-US" dirty="0">
                <a:effectLst/>
                <a:latin typeface="宋体" panose="02010600030101010101" pitchFamily="2" charset="-122"/>
                <a:ea typeface="宋体" panose="02010600030101010101" pitchFamily="2" charset="-122"/>
                <a:cs typeface="Times New Roman" panose="02020603050405020304" pitchFamily="18" charset="0"/>
              </a:rPr>
              <a:t>编码器。用于编码输入的语音片段，并与面部表示连接。</a:t>
            </a:r>
          </a:p>
        </p:txBody>
      </p:sp>
      <p:sp>
        <p:nvSpPr>
          <p:cNvPr id="12" name="文本框 11">
            <a:extLst>
              <a:ext uri="{FF2B5EF4-FFF2-40B4-BE49-F238E27FC236}">
                <a16:creationId xmlns:a16="http://schemas.microsoft.com/office/drawing/2014/main" id="{1599C821-3234-A88E-FE8C-D81EE96C932A}"/>
              </a:ext>
            </a:extLst>
          </p:cNvPr>
          <p:cNvSpPr txBox="1"/>
          <p:nvPr/>
        </p:nvSpPr>
        <p:spPr>
          <a:xfrm>
            <a:off x="1047650" y="2647264"/>
            <a:ext cx="10207252" cy="359778"/>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dirty="0">
                <a:effectLst/>
                <a:latin typeface="宋体" panose="02010600030101010101" pitchFamily="2" charset="-122"/>
                <a:ea typeface="宋体" panose="02010600030101010101" pitchFamily="2" charset="-122"/>
                <a:cs typeface="Times New Roman" panose="02020603050405020304" pitchFamily="18" charset="0"/>
              </a:rPr>
              <a:t>面部解码器。包含卷积层和转置卷积层进行上采样。</a:t>
            </a:r>
          </a:p>
        </p:txBody>
      </p: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1701BA9F-C1E0-1D1C-4309-422C353A1E72}"/>
                  </a:ext>
                </a:extLst>
              </p:cNvPr>
              <p:cNvSpPr txBox="1"/>
              <p:nvPr/>
            </p:nvSpPr>
            <p:spPr>
              <a:xfrm>
                <a:off x="1047650" y="2875288"/>
                <a:ext cx="10207252" cy="522772"/>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dirty="0">
                    <a:effectLst/>
                    <a:latin typeface="宋体" panose="02010600030101010101" pitchFamily="2" charset="-122"/>
                    <a:ea typeface="宋体" panose="02010600030101010101" pitchFamily="2" charset="-122"/>
                    <a:cs typeface="Times New Roman" panose="02020603050405020304" pitchFamily="18" charset="0"/>
                  </a:rPr>
                  <a:t>生成器通过最小化生成帧 </a:t>
                </a:r>
                <a:r>
                  <a:rPr lang="en-US" altLang="zh-CN" dirty="0">
                    <a:effectLst/>
                    <a:latin typeface="宋体" panose="02010600030101010101" pitchFamily="2" charset="-122"/>
                    <a:ea typeface="宋体" panose="02010600030101010101" pitchFamily="2" charset="-122"/>
                    <a:cs typeface="Times New Roman" panose="02020603050405020304" pitchFamily="18" charset="0"/>
                  </a:rPr>
                  <a:t>G </a:t>
                </a:r>
                <a:r>
                  <a:rPr lang="zh-CN" altLang="en-US" dirty="0">
                    <a:effectLst/>
                    <a:latin typeface="宋体" panose="02010600030101010101" pitchFamily="2" charset="-122"/>
                    <a:ea typeface="宋体" panose="02010600030101010101" pitchFamily="2" charset="-122"/>
                    <a:cs typeface="Times New Roman" panose="02020603050405020304" pitchFamily="18" charset="0"/>
                  </a:rPr>
                  <a:t>和真实帧 </a:t>
                </a:r>
                <a:r>
                  <a:rPr lang="en-US" altLang="zh-CN" dirty="0">
                    <a:effectLst/>
                    <a:latin typeface="宋体" panose="02010600030101010101" pitchFamily="2" charset="-122"/>
                    <a:ea typeface="宋体" panose="02010600030101010101" pitchFamily="2" charset="-122"/>
                    <a:cs typeface="Times New Roman" panose="02020603050405020304" pitchFamily="18" charset="0"/>
                  </a:rPr>
                  <a:t>T </a:t>
                </a:r>
                <a:r>
                  <a:rPr lang="zh-CN" altLang="en-US" dirty="0">
                    <a:effectLst/>
                    <a:latin typeface="宋体" panose="02010600030101010101" pitchFamily="2" charset="-122"/>
                    <a:ea typeface="宋体" panose="02010600030101010101" pitchFamily="2" charset="-122"/>
                    <a:cs typeface="Times New Roman" panose="02020603050405020304" pitchFamily="18" charset="0"/>
                  </a:rPr>
                  <a:t>之间的</a:t>
                </a:r>
                <a:r>
                  <a:rPr lang="en-US" altLang="zh-CN" dirty="0">
                    <a:effectLst/>
                    <a:latin typeface="宋体" panose="02010600030101010101" pitchFamily="2" charset="-122"/>
                    <a:ea typeface="宋体" panose="02010600030101010101" pitchFamily="2" charset="-122"/>
                    <a:cs typeface="Times New Roman" panose="02020603050405020304" pitchFamily="18" charset="0"/>
                  </a:rPr>
                  <a:t>L1</a:t>
                </a:r>
                <a:r>
                  <a:rPr lang="zh-CN" altLang="en-US" dirty="0">
                    <a:effectLst/>
                    <a:latin typeface="宋体" panose="02010600030101010101" pitchFamily="2" charset="-122"/>
                    <a:ea typeface="宋体" panose="02010600030101010101" pitchFamily="2" charset="-122"/>
                    <a:cs typeface="Times New Roman" panose="02020603050405020304" pitchFamily="18" charset="0"/>
                  </a:rPr>
                  <a:t>重建损失来训练：</a:t>
                </a:r>
                <a14:m>
                  <m:oMath xmlns:m="http://schemas.openxmlformats.org/officeDocument/2006/math">
                    <m:sSub>
                      <m:sSubPr>
                        <m:ctrlPr>
                          <a:rPr lang="zh-CN" altLang="zh-CN" sz="1800" i="1" smtClean="0">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𝐿</m:t>
                        </m:r>
                      </m:e>
                      <m:sub>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𝑟𝑒𝑐𝑜𝑛</m:t>
                        </m:r>
                      </m:sub>
                    </m:sSub>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m:t>
                    </m:r>
                    <m:f>
                      <m:fPr>
                        <m:ctrlPr>
                          <a:rPr lang="zh-CN" altLang="zh-CN" sz="1800" i="1">
                            <a:effectLst/>
                            <a:latin typeface="Cambria Math" panose="02040503050406030204" pitchFamily="18" charset="0"/>
                            <a:ea typeface="Cambria Math" panose="02040503050406030204" pitchFamily="18" charset="0"/>
                          </a:rPr>
                        </m:ctrlPr>
                      </m:fPr>
                      <m:num>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1</m:t>
                        </m:r>
                      </m:num>
                      <m:den>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𝑁</m:t>
                        </m:r>
                      </m:den>
                    </m:f>
                    <m:nary>
                      <m:naryPr>
                        <m:chr m:val="∑"/>
                        <m:limLoc m:val="undOvr"/>
                        <m:ctrlPr>
                          <a:rPr lang="zh-CN" altLang="zh-CN" sz="1800" i="1">
                            <a:effectLst/>
                            <a:latin typeface="Cambria Math" panose="02040503050406030204" pitchFamily="18" charset="0"/>
                            <a:ea typeface="Cambria Math" panose="02040503050406030204" pitchFamily="18" charset="0"/>
                          </a:rPr>
                        </m:ctrlPr>
                      </m:naryPr>
                      <m:sub>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=1</m:t>
                        </m:r>
                      </m:sub>
                      <m:sup>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𝑁</m:t>
                        </m:r>
                      </m:sup>
                      <m:e>
                        <m:sSub>
                          <m:sSubPr>
                            <m:ctrlPr>
                              <a:rPr lang="zh-CN" altLang="zh-CN" sz="1800" i="1">
                                <a:effectLst/>
                                <a:latin typeface="Cambria Math" panose="02040503050406030204" pitchFamily="18" charset="0"/>
                                <a:ea typeface="Cambria Math" panose="02040503050406030204" pitchFamily="18" charset="0"/>
                              </a:rPr>
                            </m:ctrlPr>
                          </m:sSubPr>
                          <m:e>
                            <m:d>
                              <m:dPr>
                                <m:begChr m:val="‖"/>
                                <m:endChr m:val="‖"/>
                                <m:ctrlPr>
                                  <a:rPr lang="zh-CN" altLang="zh-CN" sz="1800" i="1">
                                    <a:effectLst/>
                                    <a:latin typeface="Cambria Math" panose="02040503050406030204" pitchFamily="18" charset="0"/>
                                    <a:ea typeface="Cambria Math" panose="02040503050406030204" pitchFamily="18" charset="0"/>
                                  </a:rPr>
                                </m:ctrlPr>
                              </m:dPr>
                              <m:e>
                                <m:sSub>
                                  <m:sSubPr>
                                    <m:ctrlPr>
                                      <a:rPr lang="zh-CN" altLang="zh-CN" sz="1800"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𝐿</m:t>
                                    </m:r>
                                  </m:e>
                                  <m:sub>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𝑔</m:t>
                                    </m:r>
                                  </m:sub>
                                </m:sSub>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m:t>
                                </m:r>
                                <m:sSub>
                                  <m:sSubPr>
                                    <m:ctrlPr>
                                      <a:rPr lang="zh-CN" altLang="zh-CN" sz="1800"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𝐿</m:t>
                                    </m:r>
                                  </m:e>
                                  <m:sub>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𝐺</m:t>
                                    </m:r>
                                  </m:sub>
                                </m:sSub>
                              </m:e>
                            </m:d>
                          </m:e>
                          <m:sub>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1</m:t>
                            </m:r>
                          </m:sub>
                        </m:sSub>
                      </m:e>
                    </m:nary>
                  </m:oMath>
                </a14:m>
                <a:endParaRPr lang="zh-CN" altLang="en-US" dirty="0">
                  <a:effectLst/>
                  <a:latin typeface="宋体" panose="02010600030101010101" pitchFamily="2" charset="-122"/>
                  <a:ea typeface="宋体" panose="02010600030101010101" pitchFamily="2" charset="-122"/>
                  <a:cs typeface="Times New Roman" panose="02020603050405020304" pitchFamily="18" charset="0"/>
                </a:endParaRPr>
              </a:p>
            </p:txBody>
          </p:sp>
        </mc:Choice>
        <mc:Fallback xmlns="">
          <p:sp>
            <p:nvSpPr>
              <p:cNvPr id="17" name="文本框 16">
                <a:extLst>
                  <a:ext uri="{FF2B5EF4-FFF2-40B4-BE49-F238E27FC236}">
                    <a16:creationId xmlns:a16="http://schemas.microsoft.com/office/drawing/2014/main" id="{1701BA9F-C1E0-1D1C-4309-422C353A1E72}"/>
                  </a:ext>
                </a:extLst>
              </p:cNvPr>
              <p:cNvSpPr txBox="1">
                <a:spLocks noRot="1" noChangeAspect="1" noMove="1" noResize="1" noEditPoints="1" noAdjustHandles="1" noChangeArrowheads="1" noChangeShapeType="1" noTextEdit="1"/>
              </p:cNvSpPr>
              <p:nvPr/>
            </p:nvSpPr>
            <p:spPr>
              <a:xfrm>
                <a:off x="1047650" y="2875288"/>
                <a:ext cx="10207252" cy="522772"/>
              </a:xfrm>
              <a:prstGeom prst="rect">
                <a:avLst/>
              </a:prstGeom>
              <a:blipFill>
                <a:blip r:embed="rId6"/>
                <a:stretch>
                  <a:fillRect l="-418" t="-67059" b="-122353"/>
                </a:stretch>
              </a:blipFill>
            </p:spPr>
            <p:txBody>
              <a:bodyPr/>
              <a:lstStyle/>
              <a:p>
                <a:r>
                  <a:rPr lang="zh-CN" altLang="en-US">
                    <a:noFill/>
                  </a:rPr>
                  <a:t> </a:t>
                </a:r>
              </a:p>
            </p:txBody>
          </p:sp>
        </mc:Fallback>
      </mc:AlternateContent>
      <p:sp>
        <p:nvSpPr>
          <p:cNvPr id="18" name="文本框 17">
            <a:extLst>
              <a:ext uri="{FF2B5EF4-FFF2-40B4-BE49-F238E27FC236}">
                <a16:creationId xmlns:a16="http://schemas.microsoft.com/office/drawing/2014/main" id="{4A70E120-09F2-C29B-B91B-47ED6AEE1D71}"/>
              </a:ext>
            </a:extLst>
          </p:cNvPr>
          <p:cNvSpPr txBox="1"/>
          <p:nvPr/>
        </p:nvSpPr>
        <p:spPr>
          <a:xfrm>
            <a:off x="1047650" y="4851499"/>
            <a:ext cx="10207252" cy="1273875"/>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dirty="0">
                <a:latin typeface="宋体" panose="02010600030101010101" pitchFamily="2" charset="-122"/>
                <a:ea typeface="宋体" panose="02010600030101010101" pitchFamily="2" charset="-122"/>
                <a:cs typeface="Times New Roman" panose="02020603050405020304" pitchFamily="18" charset="0"/>
              </a:rPr>
              <a:t>生成器的输入处理。由于生成器独立处理每一帧，因此在喂给生成器参考帧时，会沿着批量维度堆叠时间步长，得到输入形状为 </a:t>
            </a:r>
            <a:r>
              <a:rPr lang="en-US" altLang="zh-CN" dirty="0">
                <a:latin typeface="宋体" panose="02010600030101010101" pitchFamily="2" charset="-122"/>
                <a:ea typeface="宋体" panose="02010600030101010101" pitchFamily="2" charset="-122"/>
                <a:cs typeface="Times New Roman" panose="02020603050405020304" pitchFamily="18" charset="0"/>
              </a:rPr>
              <a:t>(N⋅Tv,H,W,3)</a:t>
            </a:r>
            <a:r>
              <a:rPr lang="zh-CN" altLang="en-US" dirty="0">
                <a:latin typeface="宋体" panose="02010600030101010101" pitchFamily="2" charset="-122"/>
                <a:ea typeface="宋体" panose="02010600030101010101" pitchFamily="2" charset="-122"/>
                <a:cs typeface="Times New Roman" panose="02020603050405020304" pitchFamily="18" charset="0"/>
              </a:rPr>
              <a:t>，其中 </a:t>
            </a:r>
            <a:r>
              <a:rPr lang="en-US" altLang="zh-CN" dirty="0">
                <a:latin typeface="宋体" panose="02010600030101010101" pitchFamily="2" charset="-122"/>
                <a:ea typeface="宋体" panose="02010600030101010101" pitchFamily="2" charset="-122"/>
                <a:cs typeface="Times New Roman" panose="02020603050405020304" pitchFamily="18" charset="0"/>
              </a:rPr>
              <a:t>N,H,W </a:t>
            </a:r>
            <a:r>
              <a:rPr lang="zh-CN" altLang="en-US" dirty="0">
                <a:latin typeface="宋体" panose="02010600030101010101" pitchFamily="2" charset="-122"/>
                <a:ea typeface="宋体" panose="02010600030101010101" pitchFamily="2" charset="-122"/>
                <a:cs typeface="Times New Roman" panose="02020603050405020304" pitchFamily="18" charset="0"/>
              </a:rPr>
              <a:t>分别是批量大小、高度和宽度。在将生成的帧喂给专家鉴别器时，时间步长沿着通道维度连接，这也是在鉴别器训练期间所采用的方式。专家鉴别器的输入形状变为 </a:t>
            </a:r>
            <a:r>
              <a:rPr lang="en-US" altLang="zh-CN" dirty="0">
                <a:latin typeface="宋体" panose="02010600030101010101" pitchFamily="2" charset="-122"/>
                <a:ea typeface="宋体" panose="02010600030101010101" pitchFamily="2" charset="-122"/>
                <a:cs typeface="Times New Roman" panose="02020603050405020304" pitchFamily="18" charset="0"/>
              </a:rPr>
              <a:t>(N,H/2,W,3⋅Tv)</a:t>
            </a:r>
            <a:r>
              <a:rPr lang="zh-CN" altLang="en-US" dirty="0">
                <a:latin typeface="宋体" panose="02010600030101010101" pitchFamily="2" charset="-122"/>
                <a:ea typeface="宋体" panose="02010600030101010101" pitchFamily="2" charset="-122"/>
                <a:cs typeface="Times New Roman" panose="02020603050405020304" pitchFamily="18" charset="0"/>
              </a:rPr>
              <a:t>，其中只使用生成面部的下半部分进行鉴别。</a:t>
            </a:r>
          </a:p>
        </p:txBody>
      </p:sp>
      <p:sp>
        <p:nvSpPr>
          <p:cNvPr id="3" name="文本框 2">
            <a:extLst>
              <a:ext uri="{FF2B5EF4-FFF2-40B4-BE49-F238E27FC236}">
                <a16:creationId xmlns:a16="http://schemas.microsoft.com/office/drawing/2014/main" id="{35466320-4A42-D374-D691-AE135E004F54}"/>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Prajwal K R, Mukhopadhyay R, Namboodiri V P, et al. A lip sync expert is all you need for speech to lip generation in the wild[C]//Proceedings of the 28th ACM international conference on multimedia. 2020: 484-492.</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2312487459"/>
      </p:ext>
    </p:extLst>
  </p:cSld>
  <p:clrMapOvr>
    <a:masterClrMapping/>
  </p:clrMapOvr>
  <p:transition>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9" name="文本框 8"/>
          <p:cNvSpPr txBox="1"/>
          <p:nvPr>
            <p:custDataLst>
              <p:tags r:id="rId1"/>
            </p:custDataLst>
          </p:nvPr>
        </p:nvSpPr>
        <p:spPr>
          <a:xfrm>
            <a:off x="102869" y="1102996"/>
            <a:ext cx="1010604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唇形鉴别器的使用</a:t>
            </a:r>
          </a:p>
        </p:txBody>
      </p:sp>
      <p:sp>
        <p:nvSpPr>
          <p:cNvPr id="14" name="矩形: 圆角 4"/>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3" name="文本框 12">
            <a:extLst>
              <a:ext uri="{FF2B5EF4-FFF2-40B4-BE49-F238E27FC236}">
                <a16:creationId xmlns:a16="http://schemas.microsoft.com/office/drawing/2014/main" id="{4D4DD556-A812-AC48-9CFA-FBB070E83526}"/>
              </a:ext>
            </a:extLst>
          </p:cNvPr>
          <p:cNvSpPr txBox="1"/>
          <p:nvPr/>
        </p:nvSpPr>
        <p:spPr>
          <a:xfrm>
            <a:off x="11378564" y="391852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92C98922-3148-05E6-621C-EA41D176635D}"/>
                  </a:ext>
                </a:extLst>
              </p:cNvPr>
              <p:cNvSpPr txBox="1"/>
              <p:nvPr/>
            </p:nvSpPr>
            <p:spPr>
              <a:xfrm>
                <a:off x="1047650" y="2249925"/>
                <a:ext cx="10207252" cy="1364669"/>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cs typeface="Times New Roman" panose="02020603050405020304" pitchFamily="18" charset="0"/>
                  </a:rPr>
                  <a:t>生成器被训练以最小化来自专家鉴别器的“专家同步损失：</a:t>
                </a:r>
                <a:endParaRPr lang="en-US" altLang="zh-CN" sz="2000" dirty="0">
                  <a:latin typeface="宋体" panose="02010600030101010101" pitchFamily="2" charset="-122"/>
                  <a:ea typeface="宋体" panose="02010600030101010101" pitchFamily="2" charset="-122"/>
                  <a:cs typeface="Times New Roman" panose="02020603050405020304" pitchFamily="18" charset="0"/>
                </a:endParaRPr>
              </a:p>
              <a:p>
                <a:pPr>
                  <a:lnSpc>
                    <a:spcPct val="110000"/>
                  </a:lnSpc>
                  <a:spcBef>
                    <a:spcPts val="500"/>
                  </a:spcBef>
                  <a:spcAft>
                    <a:spcPts val="300"/>
                  </a:spcAft>
                </a:pPr>
                <a14:m>
                  <m:oMathPara xmlns:m="http://schemas.openxmlformats.org/officeDocument/2006/math">
                    <m:oMathParaPr>
                      <m:jc m:val="centerGroup"/>
                    </m:oMathParaPr>
                    <m:oMath xmlns:m="http://schemas.openxmlformats.org/officeDocument/2006/math">
                      <m:sSub>
                        <m:sSubPr>
                          <m:ctrlPr>
                            <a:rPr lang="zh-CN" altLang="zh-CN" sz="1800" i="1" smtClean="0">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𝐸</m:t>
                          </m:r>
                        </m:e>
                        <m:sub>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𝑠𝑦𝑛𝑐</m:t>
                          </m:r>
                        </m:sub>
                      </m:sSub>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m:t>
                      </m:r>
                      <m:f>
                        <m:fPr>
                          <m:ctrlPr>
                            <a:rPr lang="zh-CN" altLang="zh-CN" sz="1800" i="1">
                              <a:effectLst/>
                              <a:latin typeface="Cambria Math" panose="02040503050406030204" pitchFamily="18" charset="0"/>
                              <a:ea typeface="Cambria Math" panose="02040503050406030204" pitchFamily="18" charset="0"/>
                            </a:rPr>
                          </m:ctrlPr>
                        </m:fPr>
                        <m:num>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1</m:t>
                          </m:r>
                        </m:num>
                        <m:den>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𝑁</m:t>
                          </m:r>
                        </m:den>
                      </m:f>
                      <m:nary>
                        <m:naryPr>
                          <m:chr m:val="∑"/>
                          <m:limLoc m:val="undOvr"/>
                          <m:ctrlPr>
                            <a:rPr lang="zh-CN" altLang="zh-CN" sz="1800" i="1">
                              <a:effectLst/>
                              <a:latin typeface="Cambria Math" panose="02040503050406030204" pitchFamily="18" charset="0"/>
                              <a:ea typeface="Cambria Math" panose="02040503050406030204" pitchFamily="18" charset="0"/>
                            </a:rPr>
                          </m:ctrlPr>
                        </m:naryPr>
                        <m:sub>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=1</m:t>
                          </m:r>
                        </m:sub>
                        <m:sup>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𝑁</m:t>
                          </m:r>
                        </m:sup>
                        <m:e>
                          <m:func>
                            <m:funcPr>
                              <m:ctrlPr>
                                <a:rPr lang="zh-CN" altLang="zh-CN" sz="1800" i="1">
                                  <a:effectLst/>
                                  <a:latin typeface="Cambria Math" panose="02040503050406030204" pitchFamily="18" charset="0"/>
                                  <a:ea typeface="Cambria Math" panose="02040503050406030204" pitchFamily="18" charset="0"/>
                                </a:rPr>
                              </m:ctrlPr>
                            </m:funcPr>
                            <m:fName>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m:t>
                              </m:r>
                              <m:r>
                                <m:rPr>
                                  <m:sty m:val="p"/>
                                </m:rPr>
                                <a:rPr lang="en-US" altLang="zh-CN" sz="1800">
                                  <a:effectLst/>
                                  <a:latin typeface="Cambria Math" panose="02040503050406030204" pitchFamily="18" charset="0"/>
                                  <a:ea typeface="微软雅黑" panose="020B0503020204020204" pitchFamily="34" charset="-122"/>
                                  <a:cs typeface="Times New Roman" panose="02020603050405020304" pitchFamily="18" charset="0"/>
                                </a:rPr>
                                <m:t>log</m:t>
                              </m:r>
                            </m:fName>
                            <m:e>
                              <m:d>
                                <m:dPr>
                                  <m:ctrlPr>
                                    <a:rPr lang="zh-CN" altLang="zh-CN" sz="1800" i="1">
                                      <a:effectLst/>
                                      <a:latin typeface="Cambria Math" panose="02040503050406030204" pitchFamily="18" charset="0"/>
                                      <a:ea typeface="Cambria Math" panose="02040503050406030204" pitchFamily="18" charset="0"/>
                                    </a:rPr>
                                  </m:ctrlPr>
                                </m:dPr>
                                <m:e>
                                  <m:sSubSup>
                                    <m:sSubSupPr>
                                      <m:ctrlPr>
                                        <a:rPr lang="zh-CN" altLang="zh-CN" sz="1800" i="1">
                                          <a:effectLst/>
                                          <a:latin typeface="Cambria Math" panose="02040503050406030204" pitchFamily="18" charset="0"/>
                                          <a:ea typeface="Cambria Math" panose="02040503050406030204" pitchFamily="18" charset="0"/>
                                        </a:rPr>
                                      </m:ctrlPr>
                                    </m:sSubSupPr>
                                    <m:e>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𝑃</m:t>
                                      </m:r>
                                    </m:e>
                                    <m:sub>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𝑠𝑦𝑛𝑐</m:t>
                                      </m:r>
                                    </m:sub>
                                    <m:sup>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𝑖</m:t>
                                      </m:r>
                                    </m:sup>
                                  </m:sSubSup>
                                </m:e>
                              </m:d>
                            </m:e>
                          </m:func>
                        </m:e>
                      </m:nary>
                    </m:oMath>
                  </m:oMathPara>
                </a14:m>
                <a:endParaRPr lang="zh-CN" altLang="en-US" dirty="0">
                  <a:latin typeface="宋体" panose="02010600030101010101" pitchFamily="2" charset="-122"/>
                  <a:ea typeface="宋体" panose="02010600030101010101" pitchFamily="2" charset="-122"/>
                  <a:cs typeface="Times New Roman" panose="02020603050405020304" pitchFamily="18" charset="0"/>
                </a:endParaRPr>
              </a:p>
            </p:txBody>
          </p:sp>
        </mc:Choice>
        <mc:Fallback xmlns="">
          <p:sp>
            <p:nvSpPr>
              <p:cNvPr id="24" name="文本框 23">
                <a:extLst>
                  <a:ext uri="{FF2B5EF4-FFF2-40B4-BE49-F238E27FC236}">
                    <a16:creationId xmlns:a16="http://schemas.microsoft.com/office/drawing/2014/main" id="{92C98922-3148-05E6-621C-EA41D176635D}"/>
                  </a:ext>
                </a:extLst>
              </p:cNvPr>
              <p:cNvSpPr txBox="1">
                <a:spLocks noRot="1" noChangeAspect="1" noMove="1" noResize="1" noEditPoints="1" noAdjustHandles="1" noChangeArrowheads="1" noChangeShapeType="1" noTextEdit="1"/>
              </p:cNvSpPr>
              <p:nvPr/>
            </p:nvSpPr>
            <p:spPr>
              <a:xfrm>
                <a:off x="1047650" y="2249925"/>
                <a:ext cx="10207252" cy="1364669"/>
              </a:xfrm>
              <a:prstGeom prst="rect">
                <a:avLst/>
              </a:prstGeom>
              <a:blipFill>
                <a:blip r:embed="rId5"/>
                <a:stretch>
                  <a:fillRect l="-538" t="-3125"/>
                </a:stretch>
              </a:blipFill>
            </p:spPr>
            <p:txBody>
              <a:bodyPr/>
              <a:lstStyle/>
              <a:p>
                <a:r>
                  <a:rPr lang="zh-CN" altLang="en-US">
                    <a:noFill/>
                  </a:rPr>
                  <a:t> </a:t>
                </a:r>
              </a:p>
            </p:txBody>
          </p:sp>
        </mc:Fallback>
      </mc:AlternateContent>
      <p:sp>
        <p:nvSpPr>
          <p:cNvPr id="15" name="文本框 14">
            <a:extLst>
              <a:ext uri="{FF2B5EF4-FFF2-40B4-BE49-F238E27FC236}">
                <a16:creationId xmlns:a16="http://schemas.microsoft.com/office/drawing/2014/main" id="{233ABF2A-ADA7-DA99-3D57-AA3AB81891FD}"/>
              </a:ext>
            </a:extLst>
          </p:cNvPr>
          <p:cNvSpPr txBox="1"/>
          <p:nvPr/>
        </p:nvSpPr>
        <p:spPr>
          <a:xfrm>
            <a:off x="11336055" y="2747593"/>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1" name="文本框 10">
            <a:extLst>
              <a:ext uri="{FF2B5EF4-FFF2-40B4-BE49-F238E27FC236}">
                <a16:creationId xmlns:a16="http://schemas.microsoft.com/office/drawing/2014/main" id="{DFD579B8-AA07-1A9C-EF0A-803DAA54D366}"/>
              </a:ext>
            </a:extLst>
          </p:cNvPr>
          <p:cNvSpPr txBox="1"/>
          <p:nvPr/>
        </p:nvSpPr>
        <p:spPr>
          <a:xfrm>
            <a:off x="558218" y="1687771"/>
            <a:ext cx="10696684" cy="400110"/>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最小化专家同步损失</a:t>
            </a:r>
          </a:p>
        </p:txBody>
      </p: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4A70E120-09F2-C29B-B91B-47ED6AEE1D71}"/>
                  </a:ext>
                </a:extLst>
              </p:cNvPr>
              <p:cNvSpPr txBox="1"/>
              <p:nvPr/>
            </p:nvSpPr>
            <p:spPr>
              <a:xfrm>
                <a:off x="1047650" y="3724694"/>
                <a:ext cx="9409584" cy="1126334"/>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cs typeface="Times New Roman" panose="02020603050405020304" pitchFamily="18" charset="0"/>
                  </a:rPr>
                  <a:t>值得注意的是，专家鉴别器的权重在训练生成器期间保持冻结。这种仅基于从真实视频中学习到的唇形同步概念的强大鉴别力迫使生成器也实现真实的唇形同步，以最小化唇形同步损失</a:t>
                </a:r>
                <a14:m>
                  <m:oMath xmlns:m="http://schemas.openxmlformats.org/officeDocument/2006/math">
                    <m:sSub>
                      <m:sSubPr>
                        <m:ctrlPr>
                          <a:rPr lang="zh-CN" altLang="zh-CN" sz="2000" i="1" smtClean="0">
                            <a:effectLst/>
                            <a:latin typeface="Cambria Math" panose="02040503050406030204" pitchFamily="18" charset="0"/>
                            <a:ea typeface="Cambria Math" panose="02040503050406030204" pitchFamily="18" charset="0"/>
                          </a:rPr>
                        </m:ctrlPr>
                      </m:sSubPr>
                      <m:e>
                        <m:r>
                          <a:rPr lang="en-US" altLang="zh-CN" sz="2000" i="1">
                            <a:effectLst/>
                            <a:latin typeface="Cambria Math" panose="02040503050406030204" pitchFamily="18" charset="0"/>
                            <a:ea typeface="微软雅黑" panose="020B0503020204020204" pitchFamily="34" charset="-122"/>
                            <a:cs typeface="Times New Roman" panose="02020603050405020304" pitchFamily="18" charset="0"/>
                          </a:rPr>
                          <m:t>𝐸</m:t>
                        </m:r>
                      </m:e>
                      <m:sub>
                        <m:r>
                          <a:rPr lang="en-US" altLang="zh-CN" sz="2000" i="1">
                            <a:effectLst/>
                            <a:latin typeface="Cambria Math" panose="02040503050406030204" pitchFamily="18" charset="0"/>
                            <a:ea typeface="微软雅黑" panose="020B0503020204020204" pitchFamily="34" charset="-122"/>
                            <a:cs typeface="Times New Roman" panose="02020603050405020304" pitchFamily="18" charset="0"/>
                          </a:rPr>
                          <m:t>𝑠𝑦𝑛𝑐</m:t>
                        </m:r>
                      </m:sub>
                    </m:sSub>
                  </m:oMath>
                </a14:m>
                <a:r>
                  <a:rPr lang="zh-CN" altLang="en-US" sz="2000" dirty="0">
                    <a:latin typeface="宋体" panose="02010600030101010101" pitchFamily="2" charset="-122"/>
                    <a:ea typeface="宋体" panose="02010600030101010101" pitchFamily="2" charset="-122"/>
                    <a:cs typeface="Times New Roman" panose="02020603050405020304" pitchFamily="18" charset="0"/>
                  </a:rPr>
                  <a:t>。</a:t>
                </a:r>
              </a:p>
            </p:txBody>
          </p:sp>
        </mc:Choice>
        <mc:Fallback xmlns="">
          <p:sp>
            <p:nvSpPr>
              <p:cNvPr id="18" name="文本框 17">
                <a:extLst>
                  <a:ext uri="{FF2B5EF4-FFF2-40B4-BE49-F238E27FC236}">
                    <a16:creationId xmlns:a16="http://schemas.microsoft.com/office/drawing/2014/main" id="{4A70E120-09F2-C29B-B91B-47ED6AEE1D71}"/>
                  </a:ext>
                </a:extLst>
              </p:cNvPr>
              <p:cNvSpPr txBox="1">
                <a:spLocks noRot="1" noChangeAspect="1" noMove="1" noResize="1" noEditPoints="1" noAdjustHandles="1" noChangeArrowheads="1" noChangeShapeType="1" noTextEdit="1"/>
              </p:cNvSpPr>
              <p:nvPr/>
            </p:nvSpPr>
            <p:spPr>
              <a:xfrm>
                <a:off x="1047650" y="3724694"/>
                <a:ext cx="9409584" cy="1126334"/>
              </a:xfrm>
              <a:prstGeom prst="rect">
                <a:avLst/>
              </a:prstGeom>
              <a:blipFill>
                <a:blip r:embed="rId6"/>
                <a:stretch>
                  <a:fillRect l="-583" t="-3784" b="-4865"/>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870F3851-43FA-C446-CD88-209075E3E5C0}"/>
              </a:ext>
            </a:extLst>
          </p:cNvPr>
          <p:cNvSpPr txBox="1"/>
          <p:nvPr/>
        </p:nvSpPr>
        <p:spPr>
          <a:xfrm>
            <a:off x="764023" y="5075808"/>
            <a:ext cx="10285074" cy="728084"/>
          </a:xfrm>
          <a:prstGeom prst="rect">
            <a:avLst/>
          </a:prstGeom>
          <a:noFill/>
        </p:spPr>
        <p:txBody>
          <a:bodyPr wrap="square">
            <a:spAutoFit/>
          </a:bodyPr>
          <a:lstStyle/>
          <a:p>
            <a:pPr indent="457200">
              <a:lnSpc>
                <a:spcPct val="110000"/>
              </a:lnSpc>
              <a:spcBef>
                <a:spcPts val="500"/>
              </a:spcBef>
              <a:spcAft>
                <a:spcPts val="300"/>
              </a:spcAft>
            </a:pPr>
            <a:r>
              <a:rPr lang="zh-CN" altLang="en-US" sz="2000" dirty="0">
                <a:latin typeface="宋体" panose="02010600030101010101" pitchFamily="2" charset="-122"/>
                <a:ea typeface="宋体" panose="02010600030101010101" pitchFamily="2" charset="-122"/>
                <a:cs typeface="Times New Roman" panose="02020603050405020304" pitchFamily="18" charset="0"/>
              </a:rPr>
              <a:t>这种方法使得生成器在训练过程中不仅要生成准确的唇形，还要实现与输入语音高度同步的唇形，从而提高生成视频的真实性和自然</a:t>
            </a:r>
          </a:p>
        </p:txBody>
      </p:sp>
      <p:sp>
        <p:nvSpPr>
          <p:cNvPr id="2" name="文本框 1">
            <a:extLst>
              <a:ext uri="{FF2B5EF4-FFF2-40B4-BE49-F238E27FC236}">
                <a16:creationId xmlns:a16="http://schemas.microsoft.com/office/drawing/2014/main" id="{682BA1F3-D3D5-8A1A-9883-1C73F3067BD7}"/>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Prajwal K R, Mukhopadhyay R, Namboodiri V P, et al. A lip sync expert is all you need for speech to lip generation in the wild[C]//Proceedings of the 28th ACM international conference on multimedia. 2020: 484-492.</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532547175"/>
      </p:ext>
    </p:extLst>
  </p:cSld>
  <p:clrMapOvr>
    <a:masterClrMapping/>
  </p:clrMapOvr>
  <p:transition>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9" name="文本框 8"/>
          <p:cNvSpPr txBox="1"/>
          <p:nvPr>
            <p:custDataLst>
              <p:tags r:id="rId1"/>
            </p:custDataLst>
          </p:nvPr>
        </p:nvSpPr>
        <p:spPr>
          <a:xfrm>
            <a:off x="102869" y="1102996"/>
            <a:ext cx="1010604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逼真的人脸生成</a:t>
            </a:r>
          </a:p>
        </p:txBody>
      </p:sp>
      <p:sp>
        <p:nvSpPr>
          <p:cNvPr id="14" name="矩形: 圆角 4"/>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3" name="文本框 12">
            <a:extLst>
              <a:ext uri="{FF2B5EF4-FFF2-40B4-BE49-F238E27FC236}">
                <a16:creationId xmlns:a16="http://schemas.microsoft.com/office/drawing/2014/main" id="{4D4DD556-A812-AC48-9CFA-FBB070E83526}"/>
              </a:ext>
            </a:extLst>
          </p:cNvPr>
          <p:cNvSpPr txBox="1"/>
          <p:nvPr/>
        </p:nvSpPr>
        <p:spPr>
          <a:xfrm>
            <a:off x="11400593" y="5805924"/>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5" name="文本框 14">
            <a:extLst>
              <a:ext uri="{FF2B5EF4-FFF2-40B4-BE49-F238E27FC236}">
                <a16:creationId xmlns:a16="http://schemas.microsoft.com/office/drawing/2014/main" id="{233ABF2A-ADA7-DA99-3D57-AA3AB81891FD}"/>
              </a:ext>
            </a:extLst>
          </p:cNvPr>
          <p:cNvSpPr txBox="1"/>
          <p:nvPr/>
        </p:nvSpPr>
        <p:spPr>
          <a:xfrm>
            <a:off x="11400593" y="4558495"/>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6D62AD8C-3767-1A52-8619-1F819AA8FF35}"/>
                  </a:ext>
                </a:extLst>
              </p:cNvPr>
              <p:cNvSpPr txBox="1"/>
              <p:nvPr/>
            </p:nvSpPr>
            <p:spPr>
              <a:xfrm>
                <a:off x="558218" y="1666882"/>
                <a:ext cx="10482677" cy="4586384"/>
              </a:xfrm>
              <a:prstGeom prst="rect">
                <a:avLst/>
              </a:prstGeom>
              <a:noFill/>
            </p:spPr>
            <p:txBody>
              <a:bodyPr wrap="square">
                <a:spAutoFit/>
              </a:bodyPr>
              <a:lstStyle/>
              <a:p>
                <a:pPr indent="457200">
                  <a:lnSpc>
                    <a:spcPct val="120000"/>
                  </a:lnSpc>
                </a:pPr>
                <a:r>
                  <a:rPr lang="zh-CN" altLang="en-US" sz="2000" dirty="0"/>
                  <a:t>使用强大的唇形同步鉴别器可以迫使生成器产生准确的唇形。但是这有时会导致变形区域略显模糊或包含轻微的人工痕迹。</a:t>
                </a:r>
              </a:p>
              <a:p>
                <a:pPr indent="457200">
                  <a:lnSpc>
                    <a:spcPct val="120000"/>
                  </a:lnSpc>
                </a:pPr>
                <a:r>
                  <a:rPr lang="zh-CN" altLang="en-US" sz="2000" dirty="0"/>
                  <a:t>为了缓解这种质量上的轻微损失，研究者在</a:t>
                </a:r>
                <a:r>
                  <a:rPr lang="en-US" altLang="zh-CN" sz="2000" dirty="0"/>
                  <a:t>GAN</a:t>
                </a:r>
                <a:r>
                  <a:rPr lang="zh-CN" altLang="en-US" sz="2000" dirty="0"/>
                  <a:t>设置中与生成器一起训练了一个简单的视觉质量鉴别器。</a:t>
                </a:r>
                <a:r>
                  <a:rPr lang="en-US" altLang="zh-CN" sz="2000" dirty="0"/>
                  <a:t>【</a:t>
                </a:r>
                <a:r>
                  <a:rPr lang="zh-CN" altLang="en-US" sz="2000" dirty="0"/>
                  <a:t>他们有两个鉴别器：一个用于同步精确度，另一个用于更好的视觉质量</a:t>
                </a:r>
                <a:r>
                  <a:rPr lang="en-US" altLang="zh-CN" sz="2000" dirty="0"/>
                  <a:t>】</a:t>
                </a:r>
              </a:p>
              <a:p>
                <a:pPr indent="457200">
                  <a:lnSpc>
                    <a:spcPct val="120000"/>
                  </a:lnSpc>
                </a:pPr>
                <a:r>
                  <a:rPr lang="zh-CN" altLang="en-US" sz="2000" dirty="0"/>
                  <a:t>视觉质量鉴别器则专注于对生成的面部进行训练，不进行唇形同步检查，只惩罚不真实的面部生成。鉴别器由一系列卷积块组成，每个块包含一个卷积层，其后是实例规范化层和</a:t>
                </a:r>
                <a:r>
                  <a:rPr lang="en-US" altLang="zh-CN" sz="2000" dirty="0"/>
                  <a:t>Leaky </a:t>
                </a:r>
                <a:r>
                  <a:rPr lang="en-US" altLang="zh-CN" sz="2000" dirty="0" err="1"/>
                  <a:t>ReLU</a:t>
                </a:r>
                <a:r>
                  <a:rPr lang="zh-CN" altLang="en-US" sz="2000" dirty="0"/>
                  <a:t>激活。</a:t>
                </a:r>
                <a:endParaRPr lang="en-US" altLang="zh-CN" sz="2000" dirty="0"/>
              </a:p>
              <a:p>
                <a:pPr indent="457200">
                  <a:lnSpc>
                    <a:spcPct val="120000"/>
                  </a:lnSpc>
                </a:pPr>
                <a:r>
                  <a:rPr lang="zh-CN" altLang="en-US" sz="2000" dirty="0"/>
                  <a:t>视觉质量鉴别器训练的目标是最大化目标函数</a:t>
                </a:r>
                <a14:m>
                  <m:oMath xmlns:m="http://schemas.openxmlformats.org/officeDocument/2006/math">
                    <m:sSub>
                      <m:sSubPr>
                        <m:ctrlPr>
                          <a:rPr lang="zh-CN" altLang="zh-CN" sz="2000" i="1" smtClean="0">
                            <a:effectLst/>
                            <a:latin typeface="Cambria Math" panose="02040503050406030204" pitchFamily="18" charset="0"/>
                            <a:ea typeface="Cambria Math" panose="02040503050406030204" pitchFamily="18" charset="0"/>
                            <a:cs typeface="宋体" panose="02010600030101010101" pitchFamily="2" charset="-122"/>
                          </a:rPr>
                        </m:ctrlPr>
                      </m:sSubPr>
                      <m:e>
                        <m:r>
                          <a:rPr lang="en-US" altLang="zh-CN" sz="2000" i="1" kern="0">
                            <a:effectLst/>
                            <a:latin typeface="Cambria Math" panose="02040503050406030204" pitchFamily="18" charset="0"/>
                            <a:ea typeface="微软雅黑" panose="020B0503020204020204" pitchFamily="34" charset="-122"/>
                            <a:cs typeface="Times New Roman" panose="02020603050405020304" pitchFamily="18" charset="0"/>
                          </a:rPr>
                          <m:t>𝐿</m:t>
                        </m:r>
                      </m:e>
                      <m:sub>
                        <m:r>
                          <a:rPr lang="en-US" altLang="zh-CN" sz="2000" i="1" kern="0">
                            <a:effectLst/>
                            <a:latin typeface="Cambria Math" panose="02040503050406030204" pitchFamily="18" charset="0"/>
                            <a:ea typeface="微软雅黑" panose="020B0503020204020204" pitchFamily="34" charset="-122"/>
                            <a:cs typeface="Times New Roman" panose="02020603050405020304" pitchFamily="18" charset="0"/>
                          </a:rPr>
                          <m:t>𝑑𝑖𝑠𝑐</m:t>
                        </m:r>
                      </m:sub>
                    </m:sSub>
                  </m:oMath>
                </a14:m>
                <a:endParaRPr lang="en-US" altLang="zh-CN" sz="2000" dirty="0"/>
              </a:p>
              <a:p>
                <a:pPr indent="457200" algn="ctr">
                  <a:lnSpc>
                    <a:spcPct val="120000"/>
                  </a:lnSpc>
                </a:pPr>
                <a:r>
                  <a:rPr lang="zh-CN" altLang="en-US" sz="2000" dirty="0"/>
                  <a:t> </a:t>
                </a:r>
                <a14:m>
                  <m:oMath xmlns:m="http://schemas.openxmlformats.org/officeDocument/2006/math">
                    <m:sSub>
                      <m:sSubPr>
                        <m:ctrlPr>
                          <a:rPr lang="zh-CN" altLang="zh-CN" sz="1800" i="1" smtClean="0">
                            <a:effectLst/>
                            <a:latin typeface="Cambria Math" panose="02040503050406030204" pitchFamily="18" charset="0"/>
                            <a:ea typeface="Cambria Math" panose="02040503050406030204" pitchFamily="18" charset="0"/>
                            <a:cs typeface="宋体" panose="02010600030101010101" pitchFamily="2" charset="-122"/>
                          </a:rPr>
                        </m:ctrlPr>
                      </m:sSubPr>
                      <m:e>
                        <m:r>
                          <a:rPr lang="en-US" altLang="zh-CN" sz="1800" i="1" kern="0">
                            <a:effectLst/>
                            <a:latin typeface="Cambria Math" panose="02040503050406030204" pitchFamily="18" charset="0"/>
                            <a:ea typeface="微软雅黑" panose="020B0503020204020204" pitchFamily="34" charset="-122"/>
                            <a:cs typeface="Times New Roman" panose="02020603050405020304" pitchFamily="18" charset="0"/>
                          </a:rPr>
                          <m:t>𝐿</m:t>
                        </m:r>
                      </m:e>
                      <m:sub>
                        <m:r>
                          <a:rPr lang="en-US" altLang="zh-CN" sz="1800" i="1" kern="0">
                            <a:effectLst/>
                            <a:latin typeface="Cambria Math" panose="02040503050406030204" pitchFamily="18" charset="0"/>
                            <a:ea typeface="微软雅黑" panose="020B0503020204020204" pitchFamily="34" charset="-122"/>
                            <a:cs typeface="Times New Roman" panose="02020603050405020304" pitchFamily="18" charset="0"/>
                          </a:rPr>
                          <m:t>𝑑𝑖𝑠𝑐</m:t>
                        </m:r>
                      </m:sub>
                    </m:sSub>
                    <m:r>
                      <a:rPr lang="en-US" altLang="zh-CN" sz="1800" i="1">
                        <a:effectLst/>
                        <a:latin typeface="Cambria Math" panose="02040503050406030204" pitchFamily="18" charset="0"/>
                        <a:ea typeface="微软雅黑" panose="020B0503020204020204" pitchFamily="34" charset="-122"/>
                        <a:cs typeface="宋体" panose="02010600030101010101" pitchFamily="2" charset="-122"/>
                      </a:rPr>
                      <m:t>=</m:t>
                    </m:r>
                    <m:sSub>
                      <m:sSubPr>
                        <m:ctrlPr>
                          <a:rPr lang="zh-CN" altLang="zh-CN" sz="1800" i="1">
                            <a:effectLst/>
                            <a:latin typeface="Cambria Math" panose="02040503050406030204" pitchFamily="18" charset="0"/>
                            <a:ea typeface="Cambria Math" panose="02040503050406030204" pitchFamily="18" charset="0"/>
                            <a:cs typeface="宋体" panose="02010600030101010101" pitchFamily="2" charset="-122"/>
                          </a:rPr>
                        </m:ctrlPr>
                      </m:sSubPr>
                      <m:e>
                        <m:r>
                          <a:rPr lang="en-US" altLang="zh-CN" sz="1800" i="1">
                            <a:effectLst/>
                            <a:latin typeface="Cambria Math" panose="02040503050406030204" pitchFamily="18" charset="0"/>
                            <a:ea typeface="微软雅黑" panose="020B0503020204020204" pitchFamily="34" charset="-122"/>
                            <a:cs typeface="宋体" panose="02010600030101010101" pitchFamily="2" charset="-122"/>
                          </a:rPr>
                          <m:t>𝐸</m:t>
                        </m:r>
                      </m:e>
                      <m:sub>
                        <m:r>
                          <a:rPr lang="en-US" altLang="zh-CN" sz="1800" i="1">
                            <a:effectLst/>
                            <a:latin typeface="Cambria Math" panose="02040503050406030204" pitchFamily="18" charset="0"/>
                            <a:ea typeface="微软雅黑" panose="020B0503020204020204" pitchFamily="34" charset="-122"/>
                            <a:cs typeface="宋体" panose="02010600030101010101" pitchFamily="2" charset="-122"/>
                          </a:rPr>
                          <m:t>𝑥</m:t>
                        </m:r>
                        <m:r>
                          <a:rPr lang="en-US" altLang="zh-CN" sz="1800" i="1">
                            <a:effectLst/>
                            <a:latin typeface="Cambria Math" panose="02040503050406030204" pitchFamily="18" charset="0"/>
                            <a:ea typeface="微软雅黑" panose="020B0503020204020204" pitchFamily="34" charset="-122"/>
                            <a:cs typeface="宋体" panose="02010600030101010101" pitchFamily="2" charset="-122"/>
                          </a:rPr>
                          <m:t>~</m:t>
                        </m:r>
                        <m:sSub>
                          <m:sSubPr>
                            <m:ctrlPr>
                              <a:rPr lang="zh-CN" altLang="zh-CN" sz="1800" i="1">
                                <a:effectLst/>
                                <a:latin typeface="Cambria Math" panose="02040503050406030204" pitchFamily="18" charset="0"/>
                                <a:ea typeface="Cambria Math" panose="02040503050406030204" pitchFamily="18" charset="0"/>
                                <a:cs typeface="宋体" panose="02010600030101010101" pitchFamily="2" charset="-122"/>
                              </a:rPr>
                            </m:ctrlPr>
                          </m:sSubPr>
                          <m:e>
                            <m:r>
                              <a:rPr lang="en-US" altLang="zh-CN" sz="1800" i="1">
                                <a:effectLst/>
                                <a:latin typeface="Cambria Math" panose="02040503050406030204" pitchFamily="18" charset="0"/>
                                <a:ea typeface="微软雅黑" panose="020B0503020204020204" pitchFamily="34" charset="-122"/>
                                <a:cs typeface="宋体" panose="02010600030101010101" pitchFamily="2" charset="-122"/>
                              </a:rPr>
                              <m:t>𝐿</m:t>
                            </m:r>
                          </m:e>
                          <m:sub>
                            <m:r>
                              <a:rPr lang="en-US" altLang="zh-CN" sz="1800" i="1">
                                <a:effectLst/>
                                <a:latin typeface="Cambria Math" panose="02040503050406030204" pitchFamily="18" charset="0"/>
                                <a:ea typeface="微软雅黑" panose="020B0503020204020204" pitchFamily="34" charset="-122"/>
                                <a:cs typeface="宋体" panose="02010600030101010101" pitchFamily="2" charset="-122"/>
                              </a:rPr>
                              <m:t>𝐺</m:t>
                            </m:r>
                          </m:sub>
                        </m:sSub>
                        <m:d>
                          <m:dPr>
                            <m:begChr m:val="["/>
                            <m:endChr m:val="]"/>
                            <m:ctrlPr>
                              <a:rPr lang="zh-CN" altLang="zh-CN" sz="1800" i="1">
                                <a:effectLst/>
                                <a:latin typeface="Cambria Math" panose="02040503050406030204" pitchFamily="18" charset="0"/>
                                <a:ea typeface="Cambria Math" panose="02040503050406030204" pitchFamily="18" charset="0"/>
                                <a:cs typeface="宋体" panose="02010600030101010101" pitchFamily="2" charset="-122"/>
                              </a:rPr>
                            </m:ctrlPr>
                          </m:dPr>
                          <m:e>
                            <m:func>
                              <m:funcPr>
                                <m:ctrlPr>
                                  <a:rPr lang="zh-CN" altLang="zh-CN" sz="1800" i="1">
                                    <a:effectLst/>
                                    <a:latin typeface="Cambria Math" panose="02040503050406030204" pitchFamily="18" charset="0"/>
                                    <a:ea typeface="Cambria Math" panose="02040503050406030204" pitchFamily="18" charset="0"/>
                                    <a:cs typeface="宋体" panose="02010600030101010101" pitchFamily="2" charset="-122"/>
                                  </a:rPr>
                                </m:ctrlPr>
                              </m:funcPr>
                              <m:fName>
                                <m:r>
                                  <m:rPr>
                                    <m:sty m:val="p"/>
                                  </m:rPr>
                                  <a:rPr lang="en-US" altLang="zh-CN" sz="1800">
                                    <a:effectLst/>
                                    <a:latin typeface="Cambria Math" panose="02040503050406030204" pitchFamily="18" charset="0"/>
                                    <a:ea typeface="微软雅黑" panose="020B0503020204020204" pitchFamily="34" charset="-122"/>
                                    <a:cs typeface="宋体" panose="02010600030101010101" pitchFamily="2" charset="-122"/>
                                  </a:rPr>
                                  <m:t>log</m:t>
                                </m:r>
                              </m:fName>
                              <m:e>
                                <m:d>
                                  <m:dPr>
                                    <m:ctrlPr>
                                      <a:rPr lang="zh-CN" altLang="zh-CN" sz="1800" i="1">
                                        <a:effectLst/>
                                        <a:latin typeface="Cambria Math" panose="02040503050406030204" pitchFamily="18" charset="0"/>
                                        <a:ea typeface="Cambria Math" panose="02040503050406030204" pitchFamily="18" charset="0"/>
                                        <a:cs typeface="宋体" panose="02010600030101010101" pitchFamily="2" charset="-122"/>
                                      </a:rPr>
                                    </m:ctrlPr>
                                  </m:dPr>
                                  <m:e>
                                    <m:r>
                                      <a:rPr lang="en-US" altLang="zh-CN" sz="1800" i="1">
                                        <a:effectLst/>
                                        <a:latin typeface="Cambria Math" panose="02040503050406030204" pitchFamily="18" charset="0"/>
                                        <a:ea typeface="微软雅黑" panose="020B0503020204020204" pitchFamily="34" charset="-122"/>
                                        <a:cs typeface="宋体" panose="02010600030101010101" pitchFamily="2" charset="-122"/>
                                      </a:rPr>
                                      <m:t>𝐷</m:t>
                                    </m:r>
                                    <m:d>
                                      <m:dPr>
                                        <m:ctrlPr>
                                          <a:rPr lang="zh-CN" altLang="zh-CN" sz="1800" i="1">
                                            <a:effectLst/>
                                            <a:latin typeface="Cambria Math" panose="02040503050406030204" pitchFamily="18" charset="0"/>
                                            <a:ea typeface="Cambria Math" panose="02040503050406030204" pitchFamily="18" charset="0"/>
                                            <a:cs typeface="宋体" panose="02010600030101010101" pitchFamily="2" charset="-122"/>
                                          </a:rPr>
                                        </m:ctrlPr>
                                      </m:dPr>
                                      <m:e>
                                        <m:r>
                                          <a:rPr lang="en-US" altLang="zh-CN" sz="1800" i="1">
                                            <a:effectLst/>
                                            <a:latin typeface="Cambria Math" panose="02040503050406030204" pitchFamily="18" charset="0"/>
                                            <a:ea typeface="微软雅黑" panose="020B0503020204020204" pitchFamily="34" charset="-122"/>
                                            <a:cs typeface="宋体" panose="02010600030101010101" pitchFamily="2" charset="-122"/>
                                          </a:rPr>
                                          <m:t>𝑥</m:t>
                                        </m:r>
                                      </m:e>
                                    </m:d>
                                  </m:e>
                                </m:d>
                              </m:e>
                            </m:func>
                          </m:e>
                        </m:d>
                        <m:r>
                          <a:rPr lang="en-US" altLang="zh-CN" sz="1800" i="1">
                            <a:effectLst/>
                            <a:latin typeface="Cambria Math" panose="02040503050406030204" pitchFamily="18" charset="0"/>
                            <a:ea typeface="微软雅黑" panose="020B0503020204020204" pitchFamily="34" charset="-122"/>
                            <a:cs typeface="宋体" panose="02010600030101010101" pitchFamily="2" charset="-122"/>
                          </a:rPr>
                          <m:t>+</m:t>
                        </m:r>
                        <m:sSub>
                          <m:sSubPr>
                            <m:ctrlPr>
                              <a:rPr lang="zh-CN" altLang="zh-CN" sz="1800" i="1">
                                <a:effectLst/>
                                <a:latin typeface="Cambria Math" panose="02040503050406030204" pitchFamily="18" charset="0"/>
                                <a:ea typeface="Cambria Math" panose="02040503050406030204" pitchFamily="18" charset="0"/>
                                <a:cs typeface="宋体" panose="02010600030101010101" pitchFamily="2" charset="-122"/>
                              </a:rPr>
                            </m:ctrlPr>
                          </m:sSubPr>
                          <m:e>
                            <m:r>
                              <a:rPr lang="en-US" altLang="zh-CN" sz="1800" i="1">
                                <a:effectLst/>
                                <a:latin typeface="Cambria Math" panose="02040503050406030204" pitchFamily="18" charset="0"/>
                                <a:ea typeface="微软雅黑" panose="020B0503020204020204" pitchFamily="34" charset="-122"/>
                                <a:cs typeface="宋体" panose="02010600030101010101" pitchFamily="2" charset="-122"/>
                              </a:rPr>
                              <m:t>𝐿</m:t>
                            </m:r>
                          </m:e>
                          <m:sub>
                            <m:r>
                              <a:rPr lang="en-US" altLang="zh-CN" sz="1800" i="1">
                                <a:effectLst/>
                                <a:latin typeface="Cambria Math" panose="02040503050406030204" pitchFamily="18" charset="0"/>
                                <a:ea typeface="微软雅黑" panose="020B0503020204020204" pitchFamily="34" charset="-122"/>
                                <a:cs typeface="宋体" panose="02010600030101010101" pitchFamily="2" charset="-122"/>
                              </a:rPr>
                              <m:t>𝑔𝑒𝑛</m:t>
                            </m:r>
                          </m:sub>
                        </m:sSub>
                      </m:sub>
                    </m:sSub>
                    <m:r>
                      <a:rPr lang="zh-CN" altLang="en-US" i="1">
                        <a:latin typeface="Cambria Math" panose="02040503050406030204" pitchFamily="18" charset="0"/>
                        <a:ea typeface="微软雅黑" panose="020B0503020204020204" pitchFamily="34" charset="-122"/>
                        <a:cs typeface="宋体" panose="02010600030101010101" pitchFamily="2" charset="-122"/>
                      </a:rPr>
                      <m:t>，</m:t>
                    </m:r>
                    <m:r>
                      <a:rPr lang="zh-CN" altLang="zh-CN">
                        <a:latin typeface="Cambria Math" panose="02040503050406030204" pitchFamily="18" charset="0"/>
                      </a:rPr>
                      <m:t>其中，</m:t>
                    </m:r>
                    <m:sSub>
                      <m:sSubPr>
                        <m:ctrlPr>
                          <a:rPr lang="zh-CN" altLang="zh-CN" i="1">
                            <a:latin typeface="Cambria Math" panose="02040503050406030204" pitchFamily="18" charset="0"/>
                          </a:rPr>
                        </m:ctrlPr>
                      </m:sSubPr>
                      <m:e>
                        <m:r>
                          <a:rPr lang="en-US" altLang="zh-CN" i="1">
                            <a:latin typeface="Cambria Math" panose="02040503050406030204" pitchFamily="18" charset="0"/>
                          </a:rPr>
                          <m:t>𝐿</m:t>
                        </m:r>
                      </m:e>
                      <m:sub>
                        <m:r>
                          <a:rPr lang="en-US" altLang="zh-CN" i="1">
                            <a:latin typeface="Cambria Math" panose="02040503050406030204" pitchFamily="18" charset="0"/>
                          </a:rPr>
                          <m:t>𝑔𝑒𝑛</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𝐸</m:t>
                        </m:r>
                      </m:e>
                      <m:sub>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𝐿</m:t>
                            </m:r>
                          </m:e>
                          <m:sub>
                            <m:r>
                              <a:rPr lang="en-US" altLang="zh-CN" i="1">
                                <a:latin typeface="Cambria Math" panose="02040503050406030204" pitchFamily="18" charset="0"/>
                              </a:rPr>
                              <m:t>𝑔</m:t>
                            </m:r>
                          </m:sub>
                        </m:sSub>
                        <m:d>
                          <m:dPr>
                            <m:begChr m:val="["/>
                            <m:endChr m:val="]"/>
                            <m:ctrlPr>
                              <a:rPr lang="zh-CN" altLang="zh-CN" i="1">
                                <a:latin typeface="Cambria Math" panose="02040503050406030204" pitchFamily="18" charset="0"/>
                              </a:rPr>
                            </m:ctrlPr>
                          </m:dPr>
                          <m:e>
                            <m:func>
                              <m:funcPr>
                                <m:ctrlPr>
                                  <a:rPr lang="zh-CN" altLang="zh-CN" i="1">
                                    <a:latin typeface="Cambria Math" panose="02040503050406030204" pitchFamily="18" charset="0"/>
                                  </a:rPr>
                                </m:ctrlPr>
                              </m:funcPr>
                              <m:fName>
                                <m:r>
                                  <m:rPr>
                                    <m:sty m:val="p"/>
                                  </m:rPr>
                                  <a:rPr lang="en-US" altLang="zh-CN">
                                    <a:latin typeface="Cambria Math" panose="02040503050406030204" pitchFamily="18" charset="0"/>
                                  </a:rPr>
                                  <m:t>log</m:t>
                                </m:r>
                              </m:fName>
                              <m:e>
                                <m:d>
                                  <m:dPr>
                                    <m:ctrlPr>
                                      <a:rPr lang="zh-CN" altLang="zh-CN" i="1">
                                        <a:latin typeface="Cambria Math" panose="02040503050406030204" pitchFamily="18" charset="0"/>
                                      </a:rPr>
                                    </m:ctrlPr>
                                  </m:dPr>
                                  <m:e>
                                    <m:r>
                                      <a:rPr lang="en-US" altLang="zh-CN" i="1">
                                        <a:latin typeface="Cambria Math" panose="02040503050406030204" pitchFamily="18" charset="0"/>
                                      </a:rPr>
                                      <m:t>1−</m:t>
                                    </m:r>
                                    <m:r>
                                      <a:rPr lang="en-US" altLang="zh-CN" i="1">
                                        <a:latin typeface="Cambria Math" panose="02040503050406030204" pitchFamily="18" charset="0"/>
                                      </a:rPr>
                                      <m:t>𝐷</m:t>
                                    </m:r>
                                    <m:d>
                                      <m:dPr>
                                        <m:ctrlPr>
                                          <a:rPr lang="zh-CN" altLang="zh-CN" i="1">
                                            <a:latin typeface="Cambria Math" panose="02040503050406030204" pitchFamily="18" charset="0"/>
                                          </a:rPr>
                                        </m:ctrlPr>
                                      </m:dPr>
                                      <m:e>
                                        <m:r>
                                          <a:rPr lang="en-US" altLang="zh-CN" i="1">
                                            <a:latin typeface="Cambria Math" panose="02040503050406030204" pitchFamily="18" charset="0"/>
                                          </a:rPr>
                                          <m:t>𝑥</m:t>
                                        </m:r>
                                      </m:e>
                                    </m:d>
                                  </m:e>
                                </m:d>
                              </m:e>
                            </m:func>
                          </m:e>
                        </m:d>
                      </m:sub>
                    </m:sSub>
                  </m:oMath>
                </a14:m>
                <a:endParaRPr lang="en-US" altLang="zh-CN" sz="2000" dirty="0"/>
              </a:p>
              <a:p>
                <a:pPr indent="457200">
                  <a:lnSpc>
                    <a:spcPct val="120000"/>
                  </a:lnSpc>
                </a:pPr>
                <a:r>
                  <a:rPr lang="zh-CN" altLang="en-US" sz="2000" dirty="0"/>
                  <a:t>此时，生成器生成器的目标是最小化加权总损失</a:t>
                </a:r>
                <a14:m>
                  <m:oMath xmlns:m="http://schemas.openxmlformats.org/officeDocument/2006/math">
                    <m:sSub>
                      <m:sSubPr>
                        <m:ctrlPr>
                          <a:rPr lang="zh-CN" altLang="zh-CN" sz="2000" i="1" smtClean="0">
                            <a:effectLst/>
                            <a:latin typeface="Cambria Math" panose="02040503050406030204" pitchFamily="18" charset="0"/>
                            <a:ea typeface="Cambria Math" panose="02040503050406030204" pitchFamily="18" charset="0"/>
                            <a:cs typeface="宋体" panose="02010600030101010101" pitchFamily="2" charset="-122"/>
                          </a:rPr>
                        </m:ctrlPr>
                      </m:sSubPr>
                      <m:e>
                        <m:r>
                          <a:rPr lang="en-US" altLang="zh-CN" sz="2000" i="1" kern="0">
                            <a:effectLst/>
                            <a:latin typeface="Cambria Math" panose="02040503050406030204" pitchFamily="18" charset="0"/>
                            <a:ea typeface="微软雅黑" panose="020B0503020204020204" pitchFamily="34" charset="-122"/>
                            <a:cs typeface="Times New Roman" panose="02020603050405020304" pitchFamily="18" charset="0"/>
                          </a:rPr>
                          <m:t>𝐿</m:t>
                        </m:r>
                      </m:e>
                      <m:sub>
                        <m:r>
                          <a:rPr lang="en-US" altLang="zh-CN" sz="2000" i="1" kern="0">
                            <a:effectLst/>
                            <a:latin typeface="Cambria Math" panose="02040503050406030204" pitchFamily="18" charset="0"/>
                            <a:ea typeface="微软雅黑" panose="020B0503020204020204" pitchFamily="34" charset="-122"/>
                            <a:cs typeface="Times New Roman" panose="02020603050405020304" pitchFamily="18" charset="0"/>
                          </a:rPr>
                          <m:t>𝑡𝑜𝑡𝑎𝑙</m:t>
                        </m:r>
                      </m:sub>
                    </m:sSub>
                    <m:r>
                      <a:rPr lang="en-US" altLang="zh-CN" sz="2000" i="1" kern="0">
                        <a:effectLst/>
                        <a:latin typeface="Cambria Math" panose="02040503050406030204" pitchFamily="18" charset="0"/>
                        <a:ea typeface="微软雅黑" panose="020B0503020204020204" pitchFamily="34" charset="-122"/>
                        <a:cs typeface="Times New Roman" panose="02020603050405020304" pitchFamily="18" charset="0"/>
                      </a:rPr>
                      <m:t> </m:t>
                    </m:r>
                  </m:oMath>
                </a14:m>
                <a:r>
                  <a:rPr lang="zh-CN" altLang="en-US" sz="2000" dirty="0"/>
                  <a:t>，这是重建损失</a:t>
                </a:r>
                <a14:m>
                  <m:oMath xmlns:m="http://schemas.openxmlformats.org/officeDocument/2006/math">
                    <m:sSub>
                      <m:sSubPr>
                        <m:ctrlPr>
                          <a:rPr lang="zh-CN"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微软雅黑" panose="020B0503020204020204" pitchFamily="34" charset="-122"/>
                            <a:cs typeface="Times New Roman" panose="02020603050405020304" pitchFamily="18" charset="0"/>
                          </a:rPr>
                          <m:t>𝐿</m:t>
                        </m:r>
                      </m:e>
                      <m:sub>
                        <m:r>
                          <a:rPr lang="en-US" altLang="zh-CN" sz="2000" i="1">
                            <a:latin typeface="Cambria Math" panose="02040503050406030204" pitchFamily="18" charset="0"/>
                            <a:ea typeface="微软雅黑" panose="020B0503020204020204" pitchFamily="34" charset="-122"/>
                            <a:cs typeface="Times New Roman" panose="02020603050405020304" pitchFamily="18" charset="0"/>
                          </a:rPr>
                          <m:t>𝑟𝑒𝑐𝑜𝑛</m:t>
                        </m:r>
                      </m:sub>
                    </m:sSub>
                    <m:r>
                      <a:rPr lang="en-US" altLang="zh-CN" sz="2000" i="1">
                        <a:latin typeface="Cambria Math" panose="02040503050406030204" pitchFamily="18" charset="0"/>
                        <a:ea typeface="微软雅黑" panose="020B0503020204020204" pitchFamily="34" charset="-122"/>
                        <a:cs typeface="Times New Roman" panose="02020603050405020304" pitchFamily="18" charset="0"/>
                      </a:rPr>
                      <m:t> </m:t>
                    </m:r>
                  </m:oMath>
                </a14:m>
                <a:r>
                  <a:rPr lang="zh-CN" altLang="en-US" sz="2000" dirty="0"/>
                  <a:t>、同步损失</a:t>
                </a:r>
                <a14:m>
                  <m:oMath xmlns:m="http://schemas.openxmlformats.org/officeDocument/2006/math">
                    <m:sSub>
                      <m:sSubPr>
                        <m:ctrlPr>
                          <a:rPr lang="zh-CN"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微软雅黑" panose="020B0503020204020204" pitchFamily="34" charset="-122"/>
                            <a:cs typeface="Times New Roman" panose="02020603050405020304" pitchFamily="18" charset="0"/>
                          </a:rPr>
                          <m:t>𝐸</m:t>
                        </m:r>
                      </m:e>
                      <m:sub>
                        <m:r>
                          <a:rPr lang="en-US" altLang="zh-CN" sz="2000" i="1">
                            <a:latin typeface="Cambria Math" panose="02040503050406030204" pitchFamily="18" charset="0"/>
                            <a:ea typeface="微软雅黑" panose="020B0503020204020204" pitchFamily="34" charset="-122"/>
                            <a:cs typeface="Times New Roman" panose="02020603050405020304" pitchFamily="18" charset="0"/>
                          </a:rPr>
                          <m:t>𝑠𝑦𝑛𝑐</m:t>
                        </m:r>
                      </m:sub>
                    </m:sSub>
                  </m:oMath>
                </a14:m>
                <a:r>
                  <a:rPr lang="zh-CN" altLang="en-US" sz="2000" dirty="0"/>
                  <a:t>和对抗损失</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𝐿</m:t>
                        </m:r>
                      </m:e>
                      <m:sub>
                        <m:r>
                          <a:rPr lang="en-US" altLang="zh-CN" sz="2000" i="1">
                            <a:latin typeface="Cambria Math" panose="02040503050406030204" pitchFamily="18" charset="0"/>
                          </a:rPr>
                          <m:t>𝑔𝑒𝑛</m:t>
                        </m:r>
                      </m:sub>
                    </m:sSub>
                  </m:oMath>
                </a14:m>
                <a:r>
                  <a:rPr lang="zh-CN" altLang="en-US" sz="2000" dirty="0"/>
                  <a:t>的加权和</a:t>
                </a:r>
                <a:r>
                  <a:rPr lang="en-US" altLang="zh-CN" sz="2000" dirty="0"/>
                  <a:t>:</a:t>
                </a:r>
              </a:p>
              <a:p>
                <a:pPr indent="457200">
                  <a:lnSpc>
                    <a:spcPct val="120000"/>
                  </a:lnSpc>
                </a:pPr>
                <a14:m>
                  <m:oMathPara xmlns:m="http://schemas.openxmlformats.org/officeDocument/2006/math">
                    <m:oMathParaPr>
                      <m:jc m:val="centerGroup"/>
                    </m:oMathParaPr>
                    <m:oMath xmlns:m="http://schemas.openxmlformats.org/officeDocument/2006/math">
                      <m:sSub>
                        <m:sSubPr>
                          <m:ctrlPr>
                            <a:rPr lang="zh-CN" altLang="zh-CN" sz="1800" i="1" smtClean="0">
                              <a:effectLst/>
                              <a:latin typeface="Cambria Math" panose="02040503050406030204" pitchFamily="18" charset="0"/>
                              <a:ea typeface="Cambria Math" panose="02040503050406030204" pitchFamily="18" charset="0"/>
                              <a:cs typeface="宋体" panose="02010600030101010101" pitchFamily="2" charset="-122"/>
                            </a:rPr>
                          </m:ctrlPr>
                        </m:sSubPr>
                        <m:e>
                          <m:r>
                            <a:rPr lang="en-US" altLang="zh-CN" sz="1800" i="1" kern="0">
                              <a:effectLst/>
                              <a:latin typeface="Cambria Math" panose="02040503050406030204" pitchFamily="18" charset="0"/>
                              <a:ea typeface="微软雅黑" panose="020B0503020204020204" pitchFamily="34" charset="-122"/>
                              <a:cs typeface="Times New Roman" panose="02020603050405020304" pitchFamily="18" charset="0"/>
                            </a:rPr>
                            <m:t>𝐿</m:t>
                          </m:r>
                        </m:e>
                        <m:sub>
                          <m:r>
                            <a:rPr lang="en-US" altLang="zh-CN" sz="1800" i="1" kern="0">
                              <a:effectLst/>
                              <a:latin typeface="Cambria Math" panose="02040503050406030204" pitchFamily="18" charset="0"/>
                              <a:ea typeface="微软雅黑" panose="020B0503020204020204" pitchFamily="34" charset="-122"/>
                              <a:cs typeface="Times New Roman" panose="02020603050405020304" pitchFamily="18" charset="0"/>
                            </a:rPr>
                            <m:t>𝑡𝑜𝑡𝑎𝑙</m:t>
                          </m:r>
                        </m:sub>
                      </m:sSub>
                      <m:r>
                        <a:rPr lang="en-US" altLang="zh-CN" sz="1800" i="1">
                          <a:effectLst/>
                          <a:latin typeface="Cambria Math" panose="02040503050406030204" pitchFamily="18" charset="0"/>
                          <a:ea typeface="微软雅黑" panose="020B0503020204020204" pitchFamily="34" charset="-122"/>
                          <a:cs typeface="宋体" panose="02010600030101010101" pitchFamily="2" charset="-122"/>
                        </a:rPr>
                        <m:t>=</m:t>
                      </m:r>
                      <m:d>
                        <m:dPr>
                          <m:ctrlPr>
                            <a:rPr lang="zh-CN" altLang="zh-CN" sz="1800" i="1">
                              <a:effectLst/>
                              <a:latin typeface="Cambria Math" panose="02040503050406030204" pitchFamily="18" charset="0"/>
                              <a:ea typeface="Cambria Math" panose="02040503050406030204" pitchFamily="18" charset="0"/>
                              <a:cs typeface="宋体" panose="02010600030101010101" pitchFamily="2" charset="-122"/>
                            </a:rPr>
                          </m:ctrlPr>
                        </m:dPr>
                        <m:e>
                          <m:r>
                            <a:rPr lang="en-US" altLang="zh-CN" sz="1800" i="1">
                              <a:effectLst/>
                              <a:latin typeface="Cambria Math" panose="02040503050406030204" pitchFamily="18" charset="0"/>
                              <a:ea typeface="微软雅黑" panose="020B0503020204020204" pitchFamily="34" charset="-122"/>
                              <a:cs typeface="宋体" panose="02010600030101010101" pitchFamily="2" charset="-122"/>
                            </a:rPr>
                            <m:t>1−</m:t>
                          </m:r>
                          <m:sSub>
                            <m:sSubPr>
                              <m:ctrlPr>
                                <a:rPr lang="zh-CN" altLang="zh-CN" sz="1800" i="1">
                                  <a:effectLst/>
                                  <a:latin typeface="Cambria Math" panose="02040503050406030204" pitchFamily="18" charset="0"/>
                                  <a:ea typeface="Cambria Math" panose="02040503050406030204" pitchFamily="18" charset="0"/>
                                  <a:cs typeface="宋体" panose="02010600030101010101" pitchFamily="2" charset="-122"/>
                                </a:rPr>
                              </m:ctrlPr>
                            </m:sSubPr>
                            <m:e>
                              <m:r>
                                <a:rPr lang="en-US" altLang="zh-CN" sz="1800" i="1">
                                  <a:effectLst/>
                                  <a:latin typeface="Cambria Math" panose="02040503050406030204" pitchFamily="18" charset="0"/>
                                  <a:ea typeface="微软雅黑" panose="020B0503020204020204" pitchFamily="34" charset="-122"/>
                                  <a:cs typeface="宋体" panose="02010600030101010101" pitchFamily="2" charset="-122"/>
                                </a:rPr>
                                <m:t>𝑠</m:t>
                              </m:r>
                            </m:e>
                            <m:sub>
                              <m:r>
                                <a:rPr lang="en-US" altLang="zh-CN" sz="1800" i="1">
                                  <a:effectLst/>
                                  <a:latin typeface="Cambria Math" panose="02040503050406030204" pitchFamily="18" charset="0"/>
                                  <a:ea typeface="微软雅黑" panose="020B0503020204020204" pitchFamily="34" charset="-122"/>
                                  <a:cs typeface="宋体" panose="02010600030101010101" pitchFamily="2" charset="-122"/>
                                </a:rPr>
                                <m:t>𝑤</m:t>
                              </m:r>
                            </m:sub>
                          </m:sSub>
                          <m:r>
                            <a:rPr lang="en-US" altLang="zh-CN" sz="1800" i="1">
                              <a:effectLst/>
                              <a:latin typeface="Cambria Math" panose="02040503050406030204" pitchFamily="18" charset="0"/>
                              <a:ea typeface="微软雅黑" panose="020B0503020204020204" pitchFamily="34" charset="-122"/>
                              <a:cs typeface="宋体" panose="02010600030101010101" pitchFamily="2" charset="-122"/>
                            </a:rPr>
                            <m:t>−</m:t>
                          </m:r>
                          <m:sSub>
                            <m:sSubPr>
                              <m:ctrlPr>
                                <a:rPr lang="zh-CN" altLang="zh-CN" sz="1800" i="1">
                                  <a:effectLst/>
                                  <a:latin typeface="Cambria Math" panose="02040503050406030204" pitchFamily="18" charset="0"/>
                                  <a:ea typeface="Cambria Math" panose="02040503050406030204" pitchFamily="18" charset="0"/>
                                  <a:cs typeface="宋体" panose="02010600030101010101" pitchFamily="2" charset="-122"/>
                                </a:rPr>
                              </m:ctrlPr>
                            </m:sSubPr>
                            <m:e>
                              <m:r>
                                <a:rPr lang="en-US" altLang="zh-CN" sz="1800" i="1">
                                  <a:effectLst/>
                                  <a:latin typeface="Cambria Math" panose="02040503050406030204" pitchFamily="18" charset="0"/>
                                  <a:ea typeface="微软雅黑" panose="020B0503020204020204" pitchFamily="34" charset="-122"/>
                                  <a:cs typeface="宋体" panose="02010600030101010101" pitchFamily="2" charset="-122"/>
                                </a:rPr>
                                <m:t>𝑠</m:t>
                              </m:r>
                            </m:e>
                            <m:sub>
                              <m:r>
                                <a:rPr lang="en-US" altLang="zh-CN" sz="1800" i="1">
                                  <a:effectLst/>
                                  <a:latin typeface="Cambria Math" panose="02040503050406030204" pitchFamily="18" charset="0"/>
                                  <a:ea typeface="微软雅黑" panose="020B0503020204020204" pitchFamily="34" charset="-122"/>
                                  <a:cs typeface="宋体" panose="02010600030101010101" pitchFamily="2" charset="-122"/>
                                </a:rPr>
                                <m:t>𝑔</m:t>
                              </m:r>
                            </m:sub>
                          </m:sSub>
                        </m:e>
                      </m:d>
                      <m:r>
                        <a:rPr lang="en-US" altLang="zh-CN" sz="1800" i="1">
                          <a:effectLst/>
                          <a:latin typeface="Cambria Math" panose="02040503050406030204" pitchFamily="18" charset="0"/>
                          <a:ea typeface="微软雅黑" panose="020B0503020204020204" pitchFamily="34" charset="-122"/>
                          <a:cs typeface="宋体" panose="02010600030101010101" pitchFamily="2" charset="-122"/>
                        </a:rPr>
                        <m:t>∙</m:t>
                      </m:r>
                      <m:sSub>
                        <m:sSubPr>
                          <m:ctrlPr>
                            <a:rPr lang="zh-CN" altLang="zh-CN" sz="1800" i="1">
                              <a:effectLst/>
                              <a:latin typeface="Cambria Math" panose="02040503050406030204" pitchFamily="18" charset="0"/>
                              <a:ea typeface="Cambria Math" panose="02040503050406030204" pitchFamily="18" charset="0"/>
                              <a:cs typeface="宋体" panose="02010600030101010101" pitchFamily="2" charset="-122"/>
                            </a:rPr>
                          </m:ctrlPr>
                        </m:sSubPr>
                        <m:e>
                          <m:r>
                            <a:rPr lang="en-US" altLang="zh-CN" sz="1800" i="1" kern="0">
                              <a:effectLst/>
                              <a:latin typeface="Cambria Math" panose="02040503050406030204" pitchFamily="18" charset="0"/>
                              <a:ea typeface="微软雅黑" panose="020B0503020204020204" pitchFamily="34" charset="-122"/>
                              <a:cs typeface="Times New Roman" panose="02020603050405020304" pitchFamily="18" charset="0"/>
                            </a:rPr>
                            <m:t>𝐿</m:t>
                          </m:r>
                        </m:e>
                        <m:sub>
                          <m:r>
                            <a:rPr lang="en-US" altLang="zh-CN" sz="1800" i="1" kern="0">
                              <a:effectLst/>
                              <a:latin typeface="Cambria Math" panose="02040503050406030204" pitchFamily="18" charset="0"/>
                              <a:ea typeface="微软雅黑" panose="020B0503020204020204" pitchFamily="34" charset="-122"/>
                              <a:cs typeface="Times New Roman" panose="02020603050405020304" pitchFamily="18" charset="0"/>
                            </a:rPr>
                            <m:t>𝑟𝑒𝑐𝑜𝑛</m:t>
                          </m:r>
                        </m:sub>
                      </m:sSub>
                      <m:r>
                        <a:rPr lang="en-US" altLang="zh-CN" sz="1800" i="1">
                          <a:effectLst/>
                          <a:latin typeface="Cambria Math" panose="02040503050406030204" pitchFamily="18" charset="0"/>
                          <a:ea typeface="微软雅黑" panose="020B0503020204020204" pitchFamily="34" charset="-122"/>
                          <a:cs typeface="宋体" panose="02010600030101010101" pitchFamily="2" charset="-122"/>
                        </a:rPr>
                        <m:t>+</m:t>
                      </m:r>
                      <m:sSub>
                        <m:sSubPr>
                          <m:ctrlPr>
                            <a:rPr lang="zh-CN" altLang="zh-CN" sz="1800" i="1">
                              <a:effectLst/>
                              <a:latin typeface="Cambria Math" panose="02040503050406030204" pitchFamily="18" charset="0"/>
                              <a:ea typeface="Cambria Math" panose="02040503050406030204" pitchFamily="18" charset="0"/>
                              <a:cs typeface="宋体" panose="02010600030101010101" pitchFamily="2" charset="-122"/>
                            </a:rPr>
                          </m:ctrlPr>
                        </m:sSubPr>
                        <m:e>
                          <m:r>
                            <a:rPr lang="en-US" altLang="zh-CN" sz="1800" i="1" kern="0">
                              <a:effectLst/>
                              <a:latin typeface="Cambria Math" panose="02040503050406030204" pitchFamily="18" charset="0"/>
                              <a:ea typeface="微软雅黑" panose="020B0503020204020204" pitchFamily="34" charset="-122"/>
                              <a:cs typeface="宋体" panose="02010600030101010101" pitchFamily="2" charset="-122"/>
                            </a:rPr>
                            <m:t>𝑠</m:t>
                          </m:r>
                        </m:e>
                        <m:sub>
                          <m:r>
                            <a:rPr lang="en-US" altLang="zh-CN" sz="1800" i="1" kern="0">
                              <a:effectLst/>
                              <a:latin typeface="Cambria Math" panose="02040503050406030204" pitchFamily="18" charset="0"/>
                              <a:ea typeface="微软雅黑" panose="020B0503020204020204" pitchFamily="34" charset="-122"/>
                              <a:cs typeface="宋体" panose="02010600030101010101" pitchFamily="2" charset="-122"/>
                            </a:rPr>
                            <m:t>𝑤</m:t>
                          </m:r>
                        </m:sub>
                      </m:sSub>
                      <m:r>
                        <a:rPr lang="en-US" altLang="zh-CN" sz="1800" i="1">
                          <a:effectLst/>
                          <a:latin typeface="Cambria Math" panose="02040503050406030204" pitchFamily="18" charset="0"/>
                          <a:ea typeface="微软雅黑" panose="020B0503020204020204" pitchFamily="34" charset="-122"/>
                          <a:cs typeface="宋体" panose="02010600030101010101" pitchFamily="2" charset="-122"/>
                        </a:rPr>
                        <m:t>∙</m:t>
                      </m:r>
                      <m:sSub>
                        <m:sSubPr>
                          <m:ctrlPr>
                            <a:rPr lang="zh-CN" altLang="zh-CN" sz="1800" i="1">
                              <a:effectLst/>
                              <a:latin typeface="Cambria Math" panose="02040503050406030204" pitchFamily="18" charset="0"/>
                              <a:ea typeface="Cambria Math" panose="02040503050406030204" pitchFamily="18" charset="0"/>
                              <a:cs typeface="宋体" panose="02010600030101010101" pitchFamily="2" charset="-122"/>
                            </a:rPr>
                          </m:ctrlPr>
                        </m:sSubPr>
                        <m:e>
                          <m:r>
                            <a:rPr lang="en-US" altLang="zh-CN" sz="1800" i="1" kern="0">
                              <a:effectLst/>
                              <a:latin typeface="Cambria Math" panose="02040503050406030204" pitchFamily="18" charset="0"/>
                              <a:ea typeface="微软雅黑" panose="020B0503020204020204" pitchFamily="34" charset="-122"/>
                              <a:cs typeface="Times New Roman" panose="02020603050405020304" pitchFamily="18" charset="0"/>
                            </a:rPr>
                            <m:t>𝐸</m:t>
                          </m:r>
                        </m:e>
                        <m:sub>
                          <m:r>
                            <a:rPr lang="en-US" altLang="zh-CN" sz="1800" i="1" kern="0">
                              <a:effectLst/>
                              <a:latin typeface="Cambria Math" panose="02040503050406030204" pitchFamily="18" charset="0"/>
                              <a:ea typeface="微软雅黑" panose="020B0503020204020204" pitchFamily="34" charset="-122"/>
                              <a:cs typeface="Times New Roman" panose="02020603050405020304" pitchFamily="18" charset="0"/>
                            </a:rPr>
                            <m:t>𝑠𝑦𝑛𝑐</m:t>
                          </m:r>
                        </m:sub>
                      </m:sSub>
                      <m:r>
                        <a:rPr lang="en-US" altLang="zh-CN" sz="1800" i="1">
                          <a:effectLst/>
                          <a:latin typeface="Cambria Math" panose="02040503050406030204" pitchFamily="18" charset="0"/>
                          <a:ea typeface="微软雅黑" panose="020B0503020204020204" pitchFamily="34" charset="-122"/>
                          <a:cs typeface="宋体" panose="02010600030101010101" pitchFamily="2" charset="-122"/>
                        </a:rPr>
                        <m:t>+</m:t>
                      </m:r>
                      <m:sSub>
                        <m:sSubPr>
                          <m:ctrlPr>
                            <a:rPr lang="zh-CN" altLang="zh-CN" sz="1800" i="1">
                              <a:effectLst/>
                              <a:latin typeface="Cambria Math" panose="02040503050406030204" pitchFamily="18" charset="0"/>
                              <a:ea typeface="Cambria Math" panose="02040503050406030204" pitchFamily="18" charset="0"/>
                              <a:cs typeface="宋体" panose="02010600030101010101" pitchFamily="2" charset="-122"/>
                            </a:rPr>
                          </m:ctrlPr>
                        </m:sSubPr>
                        <m:e>
                          <m:r>
                            <a:rPr lang="en-US" altLang="zh-CN" sz="1800" i="1" kern="0">
                              <a:effectLst/>
                              <a:latin typeface="Cambria Math" panose="02040503050406030204" pitchFamily="18" charset="0"/>
                              <a:ea typeface="微软雅黑" panose="020B0503020204020204" pitchFamily="34" charset="-122"/>
                              <a:cs typeface="宋体" panose="02010600030101010101" pitchFamily="2" charset="-122"/>
                            </a:rPr>
                            <m:t>𝑠</m:t>
                          </m:r>
                        </m:e>
                        <m:sub>
                          <m:r>
                            <a:rPr lang="en-US" altLang="zh-CN" sz="1800" i="1" kern="0">
                              <a:effectLst/>
                              <a:latin typeface="Cambria Math" panose="02040503050406030204" pitchFamily="18" charset="0"/>
                              <a:ea typeface="微软雅黑" panose="020B0503020204020204" pitchFamily="34" charset="-122"/>
                              <a:cs typeface="宋体" panose="02010600030101010101" pitchFamily="2" charset="-122"/>
                            </a:rPr>
                            <m:t>𝑔</m:t>
                          </m:r>
                        </m:sub>
                      </m:sSub>
                      <m:r>
                        <a:rPr lang="en-US" altLang="zh-CN" sz="1800" i="1">
                          <a:effectLst/>
                          <a:latin typeface="Cambria Math" panose="02040503050406030204" pitchFamily="18" charset="0"/>
                          <a:ea typeface="微软雅黑" panose="020B0503020204020204" pitchFamily="34" charset="-122"/>
                          <a:cs typeface="宋体" panose="02010600030101010101" pitchFamily="2" charset="-122"/>
                        </a:rPr>
                        <m:t>∙</m:t>
                      </m:r>
                      <m:sSub>
                        <m:sSubPr>
                          <m:ctrlPr>
                            <a:rPr lang="zh-CN" altLang="zh-CN" sz="1800" i="1">
                              <a:effectLst/>
                              <a:latin typeface="Cambria Math" panose="02040503050406030204" pitchFamily="18" charset="0"/>
                              <a:ea typeface="Cambria Math" panose="02040503050406030204" pitchFamily="18" charset="0"/>
                              <a:cs typeface="宋体" panose="02010600030101010101" pitchFamily="2" charset="-122"/>
                            </a:rPr>
                          </m:ctrlPr>
                        </m:sSubPr>
                        <m:e>
                          <m:r>
                            <a:rPr lang="en-US" altLang="zh-CN" sz="1800" i="1" kern="0">
                              <a:effectLst/>
                              <a:latin typeface="Cambria Math" panose="02040503050406030204" pitchFamily="18" charset="0"/>
                              <a:ea typeface="微软雅黑" panose="020B0503020204020204" pitchFamily="34" charset="-122"/>
                              <a:cs typeface="Times New Roman" panose="02020603050405020304" pitchFamily="18" charset="0"/>
                            </a:rPr>
                            <m:t>𝐿</m:t>
                          </m:r>
                        </m:e>
                        <m:sub>
                          <m:r>
                            <a:rPr lang="en-US" altLang="zh-CN" sz="1800" i="1" kern="0">
                              <a:effectLst/>
                              <a:latin typeface="Cambria Math" panose="02040503050406030204" pitchFamily="18" charset="0"/>
                              <a:ea typeface="微软雅黑" panose="020B0503020204020204" pitchFamily="34" charset="-122"/>
                              <a:cs typeface="Times New Roman" panose="02020603050405020304" pitchFamily="18" charset="0"/>
                            </a:rPr>
                            <m:t>𝑔𝑒𝑛</m:t>
                          </m:r>
                        </m:sub>
                      </m:sSub>
                    </m:oMath>
                  </m:oMathPara>
                </a14:m>
                <a:endParaRPr lang="en-US" altLang="zh-CN" sz="2000" dirty="0"/>
              </a:p>
            </p:txBody>
          </p:sp>
        </mc:Choice>
        <mc:Fallback>
          <p:sp>
            <p:nvSpPr>
              <p:cNvPr id="3" name="文本框 2">
                <a:extLst>
                  <a:ext uri="{FF2B5EF4-FFF2-40B4-BE49-F238E27FC236}">
                    <a16:creationId xmlns:a16="http://schemas.microsoft.com/office/drawing/2014/main" id="{6D62AD8C-3767-1A52-8619-1F819AA8FF35}"/>
                  </a:ext>
                </a:extLst>
              </p:cNvPr>
              <p:cNvSpPr txBox="1">
                <a:spLocks noRot="1" noChangeAspect="1" noMove="1" noResize="1" noEditPoints="1" noAdjustHandles="1" noChangeArrowheads="1" noChangeShapeType="1" noTextEdit="1"/>
              </p:cNvSpPr>
              <p:nvPr/>
            </p:nvSpPr>
            <p:spPr>
              <a:xfrm>
                <a:off x="558218" y="1666882"/>
                <a:ext cx="10482677" cy="4586384"/>
              </a:xfrm>
              <a:prstGeom prst="rect">
                <a:avLst/>
              </a:prstGeom>
              <a:blipFill>
                <a:blip r:embed="rId5"/>
                <a:stretch>
                  <a:fillRect l="-640" r="-1687"/>
                </a:stretch>
              </a:blipFill>
            </p:spPr>
            <p:txBody>
              <a:bodyPr/>
              <a:lstStyle/>
              <a:p>
                <a:r>
                  <a:rPr lang="zh-CN" altLang="en-US">
                    <a:noFill/>
                  </a:rPr>
                  <a:t> </a:t>
                </a:r>
              </a:p>
            </p:txBody>
          </p:sp>
        </mc:Fallback>
      </mc:AlternateContent>
      <p:sp>
        <p:nvSpPr>
          <p:cNvPr id="2" name="文本框 1">
            <a:extLst>
              <a:ext uri="{FF2B5EF4-FFF2-40B4-BE49-F238E27FC236}">
                <a16:creationId xmlns:a16="http://schemas.microsoft.com/office/drawing/2014/main" id="{E2A1ECD3-36D2-73E3-BFFC-174ED7888E9E}"/>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Prajwal K R, Mukhopadhyay R, Namboodiri V P, et al. A lip sync expert is all you need for speech to lip generation in the wild[C]//Proceedings of the 28th ACM international conference on multimedia. 2020: 484-492.</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3399663004"/>
      </p:ext>
    </p:extLst>
  </p:cSld>
  <p:clrMapOvr>
    <a:masterClrMapping/>
  </p:clrMapOvr>
  <p:transition>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7539833" y="2441506"/>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8024897" y="2774078"/>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04</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616740" y="3075057"/>
            <a:ext cx="4513984"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实验结果及分析</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4251604185"/>
      </p:ext>
    </p:extLst>
  </p:cSld>
  <p:clrMapOvr>
    <a:masterClrMapping/>
  </p:clrMapOvr>
  <p:transition>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Metrics</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0" name="文本框 9">
            <a:extLst>
              <a:ext uri="{FF2B5EF4-FFF2-40B4-BE49-F238E27FC236}">
                <a16:creationId xmlns:a16="http://schemas.microsoft.com/office/drawing/2014/main" id="{36AFDA56-0C01-DC45-967D-EC237342239A}"/>
              </a:ext>
            </a:extLst>
          </p:cNvPr>
          <p:cNvSpPr txBox="1"/>
          <p:nvPr/>
        </p:nvSpPr>
        <p:spPr>
          <a:xfrm>
            <a:off x="11666902" y="205521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6" name="文本框 5">
            <a:extLst>
              <a:ext uri="{FF2B5EF4-FFF2-40B4-BE49-F238E27FC236}">
                <a16:creationId xmlns:a16="http://schemas.microsoft.com/office/drawing/2014/main" id="{DF84F514-E6BB-E9E3-C87B-132A5F967828}"/>
              </a:ext>
            </a:extLst>
          </p:cNvPr>
          <p:cNvSpPr txBox="1"/>
          <p:nvPr/>
        </p:nvSpPr>
        <p:spPr>
          <a:xfrm>
            <a:off x="154458" y="1665099"/>
            <a:ext cx="11571165" cy="1759456"/>
          </a:xfrm>
          <a:prstGeom prst="rect">
            <a:avLst/>
          </a:prstGeom>
          <a:noFill/>
        </p:spPr>
        <p:txBody>
          <a:bodyPr wrap="square" rtlCol="0">
            <a:spAutoFit/>
          </a:bodyPr>
          <a:lstStyle/>
          <a:p>
            <a:pPr marL="685800" indent="-342900">
              <a:spcBef>
                <a:spcPts val="200"/>
              </a:spcBef>
              <a:spcAft>
                <a:spcPts val="300"/>
              </a:spcAft>
              <a:buFont typeface="Wingdings" panose="05000000000000000000" pitchFamily="2" charset="2"/>
              <a:buChar char="Ø"/>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提出了两个新的评估指标，这两个指标可以使用</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SyncNet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模型自动确定。</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marL="342900" indent="457200">
              <a:spcBef>
                <a:spcPts val="200"/>
              </a:spcBef>
              <a:spcAft>
                <a:spcPts val="300"/>
              </a:spcAft>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第一个是平均误差测量，以唇部和音频表示之间的距离计算，称为“</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LSE-D”(Lip Sync Error – Distance)</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。较低的</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LSE-D</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表示更高的音视频匹配，即语音和唇动作同步。</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marL="342900" indent="457200">
              <a:spcBef>
                <a:spcPts val="200"/>
              </a:spcBef>
              <a:spcAft>
                <a:spcPts val="300"/>
              </a:spcAft>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第二个度量标准是平均置信度得分，称为“</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LSE-C”(Lip Sync Error – Confidence)</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。较高的置信度表示更好的音视频相关性，而较低的置信度表明视频中有许多完全不同步的唇部动作。</a:t>
            </a:r>
            <a:endParaRPr lang="zh-CN" altLang="en-US" sz="24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D4493B88-EECE-6BC6-E716-AF55FD937FF9}"/>
              </a:ext>
            </a:extLst>
          </p:cNvPr>
          <p:cNvSpPr txBox="1"/>
          <p:nvPr/>
        </p:nvSpPr>
        <p:spPr>
          <a:xfrm>
            <a:off x="11725623" y="4904692"/>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1" name="文本框 10">
            <a:extLst>
              <a:ext uri="{FF2B5EF4-FFF2-40B4-BE49-F238E27FC236}">
                <a16:creationId xmlns:a16="http://schemas.microsoft.com/office/drawing/2014/main" id="{700FA345-A502-6190-8C9B-4138EDA26693}"/>
              </a:ext>
            </a:extLst>
          </p:cNvPr>
          <p:cNvSpPr txBox="1"/>
          <p:nvPr/>
        </p:nvSpPr>
        <p:spPr>
          <a:xfrm>
            <a:off x="11666901" y="2833867"/>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5" name="文本框 4">
            <a:extLst>
              <a:ext uri="{FF2B5EF4-FFF2-40B4-BE49-F238E27FC236}">
                <a16:creationId xmlns:a16="http://schemas.microsoft.com/office/drawing/2014/main" id="{F0B3F0F7-81D9-9303-3585-30E871EB1FB4}"/>
              </a:ext>
            </a:extLst>
          </p:cNvPr>
          <p:cNvSpPr txBox="1"/>
          <p:nvPr/>
        </p:nvSpPr>
        <p:spPr>
          <a:xfrm>
            <a:off x="271784" y="3522040"/>
            <a:ext cx="11571165" cy="400110"/>
          </a:xfrm>
          <a:prstGeom prst="rect">
            <a:avLst/>
          </a:prstGeom>
          <a:noFill/>
        </p:spPr>
        <p:txBody>
          <a:bodyPr wrap="square" rtlCol="0">
            <a:spAutoFit/>
          </a:bodyPr>
          <a:lstStyle/>
          <a:p>
            <a:pPr marL="685800" indent="-342900">
              <a:spcBef>
                <a:spcPts val="200"/>
              </a:spcBef>
              <a:spcAft>
                <a:spcPts val="300"/>
              </a:spcAft>
              <a:buFont typeface="Wingdings" panose="05000000000000000000" pitchFamily="2" charset="2"/>
              <a:buChar char="Ø"/>
            </a:pPr>
            <a:r>
              <a:rPr lang="zh-CN" altLang="en-US" sz="2000" dirty="0">
                <a:latin typeface="宋体" panose="02010600030101010101" pitchFamily="2" charset="-122"/>
                <a:ea typeface="宋体" panose="02010600030101010101" pitchFamily="2" charset="-122"/>
              </a:rPr>
              <a:t>新评价指标下的比较</a:t>
            </a:r>
          </a:p>
        </p:txBody>
      </p:sp>
      <p:pic>
        <p:nvPicPr>
          <p:cNvPr id="13" name="图片 12">
            <a:extLst>
              <a:ext uri="{FF2B5EF4-FFF2-40B4-BE49-F238E27FC236}">
                <a16:creationId xmlns:a16="http://schemas.microsoft.com/office/drawing/2014/main" id="{F9A5B891-0949-AA6E-ADC2-CB2BE6351FFF}"/>
              </a:ext>
            </a:extLst>
          </p:cNvPr>
          <p:cNvPicPr>
            <a:picLocks noChangeAspect="1"/>
          </p:cNvPicPr>
          <p:nvPr/>
        </p:nvPicPr>
        <p:blipFill>
          <a:blip r:embed="rId5"/>
          <a:stretch>
            <a:fillRect/>
          </a:stretch>
        </p:blipFill>
        <p:spPr>
          <a:xfrm>
            <a:off x="945502" y="4032683"/>
            <a:ext cx="10500526" cy="2042963"/>
          </a:xfrm>
          <a:prstGeom prst="rect">
            <a:avLst/>
          </a:prstGeom>
        </p:spPr>
      </p:pic>
      <p:sp>
        <p:nvSpPr>
          <p:cNvPr id="2" name="文本框 1">
            <a:extLst>
              <a:ext uri="{FF2B5EF4-FFF2-40B4-BE49-F238E27FC236}">
                <a16:creationId xmlns:a16="http://schemas.microsoft.com/office/drawing/2014/main" id="{875B98AF-BB90-58A6-5E26-083EFED48037}"/>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Prajwal K R, Mukhopadhyay R, Namboodiri V P, et al. A lip sync expert is all you need for speech to lip generation in the wild[C]//Proceedings of the 28th ACM international conference on multimedia. 2020: 484-492.</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006348426"/>
      </p:ext>
    </p:extLst>
  </p:cSld>
  <p:clrMapOvr>
    <a:masterClrMapping/>
  </p:clrMapOvr>
  <p:transition>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实际环境下的</a:t>
            </a:r>
            <a:r>
              <a:rPr lang="zh-CN" altLang="en-US" sz="2800" b="1" dirty="0">
                <a:solidFill>
                  <a:prstClr val="black"/>
                </a:solidFill>
                <a:latin typeface="微软雅黑" panose="020B0503020204020204" charset="-122"/>
                <a:ea typeface="微软雅黑" panose="020B0503020204020204" charset="-122"/>
              </a:rPr>
              <a:t>指标</a:t>
            </a: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评估</a:t>
            </a:r>
          </a:p>
        </p:txBody>
      </p:sp>
      <p:sp>
        <p:nvSpPr>
          <p:cNvPr id="11" name="文本框 10">
            <a:extLst>
              <a:ext uri="{FF2B5EF4-FFF2-40B4-BE49-F238E27FC236}">
                <a16:creationId xmlns:a16="http://schemas.microsoft.com/office/drawing/2014/main" id="{700FA345-A502-6190-8C9B-4138EDA26693}"/>
              </a:ext>
            </a:extLst>
          </p:cNvPr>
          <p:cNvSpPr txBox="1"/>
          <p:nvPr/>
        </p:nvSpPr>
        <p:spPr>
          <a:xfrm>
            <a:off x="11551237" y="3670473"/>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2" name="图片 1">
            <a:extLst>
              <a:ext uri="{FF2B5EF4-FFF2-40B4-BE49-F238E27FC236}">
                <a16:creationId xmlns:a16="http://schemas.microsoft.com/office/drawing/2014/main" id="{ECE2DF92-E50C-4DBA-E797-BB39C0DF77C4}"/>
              </a:ext>
            </a:extLst>
          </p:cNvPr>
          <p:cNvPicPr>
            <a:picLocks noChangeAspect="1"/>
          </p:cNvPicPr>
          <p:nvPr/>
        </p:nvPicPr>
        <p:blipFill>
          <a:blip r:embed="rId5"/>
          <a:stretch>
            <a:fillRect/>
          </a:stretch>
        </p:blipFill>
        <p:spPr>
          <a:xfrm>
            <a:off x="525618" y="1806753"/>
            <a:ext cx="10799044" cy="4096772"/>
          </a:xfrm>
          <a:prstGeom prst="rect">
            <a:avLst/>
          </a:prstGeom>
        </p:spPr>
      </p:pic>
      <p:sp>
        <p:nvSpPr>
          <p:cNvPr id="5" name="文本框 4">
            <a:extLst>
              <a:ext uri="{FF2B5EF4-FFF2-40B4-BE49-F238E27FC236}">
                <a16:creationId xmlns:a16="http://schemas.microsoft.com/office/drawing/2014/main" id="{3956C14F-9B48-2A5C-1003-B3C18A5B9257}"/>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Prajwal K R, Mukhopadhyay R, Namboodiri V P, et al. A lip sync expert is all you need for speech to lip generation in the wild[C]//Proceedings of the 28th ACM international conference on multimedia. 2020: 484-492.</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2780110041"/>
      </p:ext>
    </p:extLst>
  </p:cSld>
  <p:clrMapOvr>
    <a:masterClrMapping/>
  </p:clrMapOvr>
  <p:transition>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消融实验</a:t>
            </a:r>
            <a:r>
              <a:rPr kumimoji="0" lang="en-US" altLang="zh-CN"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a:t>
            </a: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唇形鉴别器训练的选择</a:t>
            </a:r>
            <a:r>
              <a:rPr kumimoji="0" lang="en-US" altLang="zh-CN"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0" name="文本框 9">
            <a:extLst>
              <a:ext uri="{FF2B5EF4-FFF2-40B4-BE49-F238E27FC236}">
                <a16:creationId xmlns:a16="http://schemas.microsoft.com/office/drawing/2014/main" id="{36AFDA56-0C01-DC45-967D-EC237342239A}"/>
              </a:ext>
            </a:extLst>
          </p:cNvPr>
          <p:cNvSpPr txBox="1"/>
          <p:nvPr/>
        </p:nvSpPr>
        <p:spPr>
          <a:xfrm>
            <a:off x="11381504" y="4061314"/>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5" name="文本框 14">
            <a:extLst>
              <a:ext uri="{FF2B5EF4-FFF2-40B4-BE49-F238E27FC236}">
                <a16:creationId xmlns:a16="http://schemas.microsoft.com/office/drawing/2014/main" id="{69A2EF81-F563-4903-A3E5-E09F172A8EB5}"/>
              </a:ext>
            </a:extLst>
          </p:cNvPr>
          <p:cNvSpPr txBox="1"/>
          <p:nvPr/>
        </p:nvSpPr>
        <p:spPr>
          <a:xfrm>
            <a:off x="1161453" y="4977247"/>
            <a:ext cx="10044811" cy="923330"/>
          </a:xfrm>
          <a:prstGeom prst="rect">
            <a:avLst/>
          </a:prstGeom>
          <a:noFill/>
        </p:spPr>
        <p:txBody>
          <a:bodyPr wrap="square">
            <a:spAutoFit/>
          </a:bodyPr>
          <a:lstStyle/>
          <a:p>
            <a:pPr indent="457200"/>
            <a:r>
              <a:rPr lang="zh-CN" altLang="en-US" dirty="0">
                <a:latin typeface="微软雅黑" panose="020B0503020204020204" pitchFamily="34" charset="-122"/>
                <a:ea typeface="微软雅黑" panose="020B0503020204020204" pitchFamily="34" charset="-122"/>
                <a:cs typeface="Times New Roman" panose="02020603050405020304" pitchFamily="18" charset="0"/>
              </a:rPr>
              <a:t>更大的时间窗口可以更好地区分口型同步。另一方面，在生成的人脸上训练唇形同步鉴别器会降低其检测非同步音频</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唇对的能力。因此，使用这种鉴别器训练口型同步生成器会导致口型同步视频不佳</a:t>
            </a:r>
            <a:endParaRPr lang="en-US" altLang="zh-CN" sz="1800" dirty="0">
              <a:effectLst/>
              <a:ea typeface="微软雅黑" panose="020B0503020204020204" pitchFamily="34" charset="-122"/>
              <a:cs typeface="Times New Roman" panose="02020603050405020304" pitchFamily="18" charset="0"/>
            </a:endParaRPr>
          </a:p>
        </p:txBody>
      </p:sp>
      <p:pic>
        <p:nvPicPr>
          <p:cNvPr id="2" name="图片 1">
            <a:extLst>
              <a:ext uri="{FF2B5EF4-FFF2-40B4-BE49-F238E27FC236}">
                <a16:creationId xmlns:a16="http://schemas.microsoft.com/office/drawing/2014/main" id="{B9CDF99C-C873-0A56-CF99-838B3ED2341D}"/>
              </a:ext>
            </a:extLst>
          </p:cNvPr>
          <p:cNvPicPr>
            <a:picLocks noChangeAspect="1"/>
          </p:cNvPicPr>
          <p:nvPr/>
        </p:nvPicPr>
        <p:blipFill>
          <a:blip r:embed="rId5"/>
          <a:stretch>
            <a:fillRect/>
          </a:stretch>
        </p:blipFill>
        <p:spPr>
          <a:xfrm>
            <a:off x="1837170" y="1949450"/>
            <a:ext cx="8225830" cy="2827444"/>
          </a:xfrm>
          <a:prstGeom prst="rect">
            <a:avLst/>
          </a:prstGeom>
        </p:spPr>
      </p:pic>
      <p:sp>
        <p:nvSpPr>
          <p:cNvPr id="5" name="文本框 4">
            <a:extLst>
              <a:ext uri="{FF2B5EF4-FFF2-40B4-BE49-F238E27FC236}">
                <a16:creationId xmlns:a16="http://schemas.microsoft.com/office/drawing/2014/main" id="{47AB42E4-81A8-61E5-217F-41C4CEE9CC66}"/>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Prajwal K R, Mukhopadhyay R, Namboodiri V P, et al. A lip sync expert is all you need for speech to lip generation in the wild[C]//Proceedings of the 28th ACM international conference on multimedia. 2020: 484-492.</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105930762"/>
      </p:ext>
    </p:extLst>
  </p:cSld>
  <p:clrMapOvr>
    <a:masterClrMapping/>
  </p:clrMapOvr>
  <p:transition>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lang="zh-CN" altLang="en-US" sz="2800" b="1" dirty="0">
                <a:solidFill>
                  <a:prstClr val="black"/>
                </a:solidFill>
                <a:latin typeface="微软雅黑" panose="020B0503020204020204" charset="-122"/>
                <a:ea typeface="微软雅黑" panose="020B0503020204020204" charset="-122"/>
              </a:rPr>
              <a:t>视觉效果展示</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0" name="文本框 9">
            <a:extLst>
              <a:ext uri="{FF2B5EF4-FFF2-40B4-BE49-F238E27FC236}">
                <a16:creationId xmlns:a16="http://schemas.microsoft.com/office/drawing/2014/main" id="{36AFDA56-0C01-DC45-967D-EC237342239A}"/>
              </a:ext>
            </a:extLst>
          </p:cNvPr>
          <p:cNvSpPr txBox="1"/>
          <p:nvPr/>
        </p:nvSpPr>
        <p:spPr>
          <a:xfrm>
            <a:off x="11297658" y="392152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2" name="图片 1">
            <a:extLst>
              <a:ext uri="{FF2B5EF4-FFF2-40B4-BE49-F238E27FC236}">
                <a16:creationId xmlns:a16="http://schemas.microsoft.com/office/drawing/2014/main" id="{DEDA6E22-5597-3CE8-E0A8-95F4D95532A2}"/>
              </a:ext>
            </a:extLst>
          </p:cNvPr>
          <p:cNvPicPr>
            <a:picLocks noChangeAspect="1"/>
          </p:cNvPicPr>
          <p:nvPr/>
        </p:nvPicPr>
        <p:blipFill>
          <a:blip r:embed="rId5"/>
          <a:stretch>
            <a:fillRect/>
          </a:stretch>
        </p:blipFill>
        <p:spPr>
          <a:xfrm>
            <a:off x="1983085" y="1898266"/>
            <a:ext cx="7892428" cy="4142087"/>
          </a:xfrm>
          <a:prstGeom prst="rect">
            <a:avLst/>
          </a:prstGeom>
        </p:spPr>
      </p:pic>
      <p:sp>
        <p:nvSpPr>
          <p:cNvPr id="5" name="文本框 4">
            <a:extLst>
              <a:ext uri="{FF2B5EF4-FFF2-40B4-BE49-F238E27FC236}">
                <a16:creationId xmlns:a16="http://schemas.microsoft.com/office/drawing/2014/main" id="{C4E80F65-D943-489B-9605-9261581EAC28}"/>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Prajwal K R, Mukhopadhyay R, Namboodiri V P, et al. A lip sync expert is all you need for speech to lip generation in the wild[C]//Proceedings of the 28th ACM international conference on multimedia. 2020: 484-492.</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978476889"/>
      </p:ext>
    </p:extLst>
  </p:cSld>
  <p:clrMapOvr>
    <a:masterClrMapping/>
  </p:clrMapOvr>
  <p:transition>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6938115"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05</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4448738" y="3043389"/>
            <a:ext cx="1767586"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结论</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3778147850"/>
      </p:ext>
    </p:extLst>
  </p:cSld>
  <p:clrMapOvr>
    <a:masterClrMapping/>
  </p:clrMapOvr>
  <p:transition>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218572" y="-499582"/>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no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sp>
        <p:nvSpPr>
          <p:cNvPr id="2" name="文本框 1"/>
          <p:cNvSpPr txBox="1"/>
          <p:nvPr/>
        </p:nvSpPr>
        <p:spPr>
          <a:xfrm>
            <a:off x="2989080" y="2133295"/>
            <a:ext cx="1955165" cy="2123658"/>
          </a:xfrm>
          <a:prstGeom prst="rect">
            <a:avLst/>
          </a:prstGeom>
          <a:noFill/>
        </p:spPr>
        <p:txBody>
          <a:bodyPr wrap="square" rtlCol="0">
            <a:spAutoFit/>
          </a:bodyPr>
          <a:lstStyle/>
          <a:p>
            <a:r>
              <a:rPr lang="zh-CN" altLang="en-US" sz="6600" b="1" dirty="0">
                <a:latin typeface="微软雅黑" panose="020B0503020204020204" charset="-122"/>
                <a:ea typeface="微软雅黑" panose="020B0503020204020204" charset="-122"/>
              </a:rPr>
              <a:t>目</a:t>
            </a:r>
            <a:r>
              <a:rPr lang="en-US" altLang="zh-CN" sz="6600" b="1" dirty="0">
                <a:latin typeface="微软雅黑" panose="020B0503020204020204" charset="-122"/>
                <a:ea typeface="微软雅黑" panose="020B0503020204020204" charset="-122"/>
              </a:rPr>
              <a:t> </a:t>
            </a:r>
            <a:r>
              <a:rPr lang="zh-CN" altLang="en-US" sz="6600" b="1" dirty="0">
                <a:latin typeface="微软雅黑" panose="020B0503020204020204" charset="-122"/>
                <a:ea typeface="微软雅黑" panose="020B0503020204020204" charset="-122"/>
              </a:rPr>
              <a:t>录</a:t>
            </a:r>
          </a:p>
        </p:txBody>
      </p:sp>
      <p:sp>
        <p:nvSpPr>
          <p:cNvPr id="6" name="文本框 5"/>
          <p:cNvSpPr txBox="1"/>
          <p:nvPr/>
        </p:nvSpPr>
        <p:spPr>
          <a:xfrm>
            <a:off x="5188585" y="1088390"/>
            <a:ext cx="4121150" cy="4769485"/>
          </a:xfrm>
          <a:prstGeom prst="rect">
            <a:avLst/>
          </a:prstGeom>
          <a:noFill/>
        </p:spPr>
        <p:txBody>
          <a:bodyPr wrap="square" rtlCol="0">
            <a:spAutoFit/>
          </a:bodyPr>
          <a:lstStyle/>
          <a:p>
            <a:r>
              <a:rPr lang="zh-CN" altLang="en-US" sz="2800" b="1" dirty="0">
                <a:effectLst/>
                <a:latin typeface="微软雅黑" panose="020B0503020204020204" charset="-122"/>
                <a:ea typeface="微软雅黑" panose="020B0503020204020204" charset="-122"/>
              </a:rPr>
              <a:t>一、研究背景</a:t>
            </a:r>
            <a:endParaRPr lang="en-US" altLang="zh-CN" sz="2800" b="1" dirty="0">
              <a:latin typeface="微软雅黑" panose="020B0503020204020204" charset="-122"/>
              <a:ea typeface="微软雅黑" panose="020B0503020204020204" charset="-122"/>
            </a:endParaRPr>
          </a:p>
          <a:p>
            <a:endParaRPr lang="en-US" altLang="zh-CN" sz="2800" b="1" dirty="0">
              <a:effectLst/>
              <a:latin typeface="微软雅黑" panose="020B0503020204020204" charset="-122"/>
              <a:ea typeface="微软雅黑" panose="020B0503020204020204" charset="-122"/>
            </a:endParaRPr>
          </a:p>
          <a:p>
            <a:r>
              <a:rPr lang="zh-CN" altLang="en-US" sz="2800" b="1" dirty="0">
                <a:effectLst/>
                <a:latin typeface="微软雅黑" panose="020B0503020204020204" charset="-122"/>
                <a:ea typeface="微软雅黑" panose="020B0503020204020204" charset="-122"/>
              </a:rPr>
              <a:t>二</a:t>
            </a:r>
            <a:r>
              <a:rPr lang="zh-CN" altLang="en-US" sz="2800" b="1" dirty="0">
                <a:latin typeface="微软雅黑" panose="020B0503020204020204" charset="-122"/>
                <a:ea typeface="微软雅黑" panose="020B0503020204020204" charset="-122"/>
              </a:rPr>
              <a:t>、文章创新点</a:t>
            </a:r>
            <a:endParaRPr lang="en-US" altLang="zh-CN" sz="2800" b="1" dirty="0">
              <a:latin typeface="微软雅黑" panose="020B0503020204020204" charset="-122"/>
              <a:ea typeface="微软雅黑" panose="020B0503020204020204" charset="-122"/>
            </a:endParaRPr>
          </a:p>
          <a:p>
            <a:endParaRPr lang="zh-CN" altLang="en-US" sz="2800" b="1" dirty="0">
              <a:effectLst/>
              <a:latin typeface="微软雅黑" panose="020B0503020204020204" charset="-122"/>
              <a:ea typeface="微软雅黑" panose="020B0503020204020204" charset="-122"/>
            </a:endParaRPr>
          </a:p>
          <a:p>
            <a:r>
              <a:rPr lang="zh-CN" altLang="en-US" sz="2800" b="1" dirty="0">
                <a:effectLst/>
                <a:latin typeface="微软雅黑" panose="020B0503020204020204" charset="-122"/>
                <a:ea typeface="微软雅黑" panose="020B0503020204020204" charset="-122"/>
                <a:sym typeface="+mn-ea"/>
              </a:rPr>
              <a:t>三、研究内容</a:t>
            </a:r>
            <a:endParaRPr lang="en-US" altLang="zh-CN" sz="2800" b="1" dirty="0">
              <a:latin typeface="微软雅黑" panose="020B0503020204020204" charset="-122"/>
              <a:ea typeface="微软雅黑" panose="020B0503020204020204" charset="-122"/>
              <a:sym typeface="+mn-ea"/>
            </a:endParaRPr>
          </a:p>
          <a:p>
            <a:endParaRPr lang="en-US" altLang="zh-CN" sz="2800" b="1" dirty="0">
              <a:effectLst/>
              <a:latin typeface="微软雅黑" panose="020B0503020204020204" charset="-122"/>
              <a:ea typeface="微软雅黑" panose="020B0503020204020204" charset="-122"/>
              <a:sym typeface="+mn-ea"/>
            </a:endParaRPr>
          </a:p>
          <a:p>
            <a:r>
              <a:rPr lang="zh-CN" altLang="en-US" sz="2800" b="1" dirty="0">
                <a:latin typeface="微软雅黑" panose="020B0503020204020204" charset="-122"/>
                <a:ea typeface="微软雅黑" panose="020B0503020204020204" charset="-122"/>
                <a:sym typeface="+mn-ea"/>
              </a:rPr>
              <a:t>四、实验和结果分析</a:t>
            </a:r>
          </a:p>
          <a:p>
            <a:endParaRPr lang="zh-CN" altLang="en-US" sz="2800" b="1" dirty="0">
              <a:latin typeface="微软雅黑" panose="020B0503020204020204" charset="-122"/>
              <a:ea typeface="微软雅黑" panose="020B0503020204020204" charset="-122"/>
              <a:sym typeface="+mn-ea"/>
            </a:endParaRPr>
          </a:p>
          <a:p>
            <a:r>
              <a:rPr lang="zh-CN" altLang="en-US" sz="2800" b="1" dirty="0">
                <a:latin typeface="微软雅黑" panose="020B0503020204020204" charset="-122"/>
                <a:ea typeface="微软雅黑" panose="020B0503020204020204" charset="-122"/>
                <a:sym typeface="+mn-ea"/>
              </a:rPr>
              <a:t>五、结论</a:t>
            </a:r>
            <a:endParaRPr lang="en-US" altLang="zh-CN" sz="2800" b="1" dirty="0">
              <a:effectLst/>
              <a:latin typeface="微软雅黑" panose="020B0503020204020204" charset="-122"/>
              <a:ea typeface="微软雅黑" panose="020B0503020204020204" charset="-122"/>
              <a:sym typeface="+mn-ea"/>
            </a:endParaRPr>
          </a:p>
          <a:p>
            <a:endParaRPr lang="en-US" altLang="zh-CN" sz="2800" b="1" dirty="0">
              <a:effectLst/>
              <a:latin typeface="微软雅黑" panose="020B0503020204020204" charset="-122"/>
              <a:ea typeface="微软雅黑" panose="020B0503020204020204" charset="-122"/>
            </a:endParaRPr>
          </a:p>
          <a:p>
            <a:endParaRPr lang="zh-CN" altLang="en-US" sz="2400" b="1" dirty="0">
              <a:effectLst/>
              <a:latin typeface="微软雅黑" panose="020B0503020204020204" charset="-122"/>
              <a:ea typeface="微软雅黑" panose="020B0503020204020204" charset="-122"/>
            </a:endParaRPr>
          </a:p>
        </p:txBody>
      </p:sp>
      <p:sp>
        <p:nvSpPr>
          <p:cNvPr id="10" name="文本框 9"/>
          <p:cNvSpPr txBox="1"/>
          <p:nvPr/>
        </p:nvSpPr>
        <p:spPr>
          <a:xfrm rot="5400000">
            <a:off x="1347470" y="2953385"/>
            <a:ext cx="5718175" cy="768350"/>
          </a:xfrm>
          <a:prstGeom prst="rect">
            <a:avLst/>
          </a:prstGeom>
          <a:noFill/>
        </p:spPr>
        <p:txBody>
          <a:bodyPr wrap="square" rtlCol="0" anchor="t">
            <a:spAutoFit/>
          </a:bodyPr>
          <a:lstStyle/>
          <a:p>
            <a:pPr algn="ctr"/>
            <a:r>
              <a:rPr lang="en-US" altLang="zh-CN" sz="4400">
                <a:solidFill>
                  <a:schemeClr val="tx1"/>
                </a:solidFill>
                <a:latin typeface="黑体" panose="02010609060101010101" charset="-122"/>
                <a:ea typeface="黑体" panose="02010609060101010101" charset="-122"/>
                <a:sym typeface="+mn-ea"/>
              </a:rPr>
              <a:t>contents</a:t>
            </a:r>
          </a:p>
        </p:txBody>
      </p:sp>
      <p:grpSp>
        <p:nvGrpSpPr>
          <p:cNvPr id="7" name="组合 6">
            <a:extLst>
              <a:ext uri="{FF2B5EF4-FFF2-40B4-BE49-F238E27FC236}">
                <a16:creationId xmlns:a16="http://schemas.microsoft.com/office/drawing/2014/main" id="{8E5E0ACD-AD5F-F7BA-B3C9-151492733725}"/>
              </a:ext>
            </a:extLst>
          </p:cNvPr>
          <p:cNvGrpSpPr/>
          <p:nvPr/>
        </p:nvGrpSpPr>
        <p:grpSpPr>
          <a:xfrm>
            <a:off x="-161925" y="129540"/>
            <a:ext cx="2284730" cy="636270"/>
            <a:chOff x="1984" y="111"/>
            <a:chExt cx="3598" cy="1002"/>
          </a:xfrm>
        </p:grpSpPr>
        <p:sp>
          <p:nvSpPr>
            <p:cNvPr id="11" name="任意多边形 2">
              <a:extLst>
                <a:ext uri="{FF2B5EF4-FFF2-40B4-BE49-F238E27FC236}">
                  <a16:creationId xmlns:a16="http://schemas.microsoft.com/office/drawing/2014/main" id="{871B6213-5CFD-C660-6D81-CA64EA31EDFD}"/>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a:extLst>
                <a:ext uri="{FF2B5EF4-FFF2-40B4-BE49-F238E27FC236}">
                  <a16:creationId xmlns:a16="http://schemas.microsoft.com/office/drawing/2014/main" id="{77F7C4E8-BAE6-26EC-430F-9489CE0F808F}"/>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4" name="矩形: 圆角 4">
            <a:extLst>
              <a:ext uri="{FF2B5EF4-FFF2-40B4-BE49-F238E27FC236}">
                <a16:creationId xmlns:a16="http://schemas.microsoft.com/office/drawing/2014/main" id="{F87A37DE-1E61-5B2D-DD15-1AFDA49DF754}"/>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XJU-ICIRG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Tree>
  </p:cSld>
  <p:clrMapOvr>
    <a:masterClrMapping/>
  </p:clrMapOvr>
  <p:transition>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8815" y="197485"/>
            <a:ext cx="1218079" cy="523220"/>
          </a:xfrm>
          <a:prstGeom prst="rect">
            <a:avLst/>
          </a:prstGeom>
          <a:noFill/>
        </p:spPr>
        <p:txBody>
          <a:bodyPr wrap="square" rtlCol="0">
            <a:spAutoFit/>
          </a:bodyPr>
          <a:lstStyle/>
          <a:p>
            <a:r>
              <a:rPr lang="zh-CN" altLang="en-US" sz="2800" b="1" dirty="0">
                <a:solidFill>
                  <a:srgbClr val="4472C4"/>
                </a:solidFill>
                <a:latin typeface="微软雅黑" panose="020B0503020204020204" charset="-122"/>
                <a:ea typeface="微软雅黑" panose="020B0503020204020204" charset="-122"/>
                <a:sym typeface="+mn-ea"/>
              </a:rPr>
              <a:t>结  论</a:t>
            </a:r>
            <a:endParaRPr lang="zh-CN" altLang="en-US" sz="2400" b="1" dirty="0">
              <a:solidFill>
                <a:srgbClr val="4472C4"/>
              </a:solidFill>
              <a:effectLst/>
              <a:latin typeface="微软雅黑" panose="020B0503020204020204" charset="-122"/>
              <a:ea typeface="微软雅黑" panose="020B0503020204020204" charset="-122"/>
              <a:sym typeface="+mn-ea"/>
            </a:endParaRPr>
          </a:p>
        </p:txBody>
      </p:sp>
      <p:cxnSp>
        <p:nvCxnSpPr>
          <p:cNvPr id="11" name="直接连接符 10"/>
          <p:cNvCxnSpPr/>
          <p:nvPr/>
        </p:nvCxnSpPr>
        <p:spPr>
          <a:xfrm>
            <a:off x="0" y="6415691"/>
            <a:ext cx="12172629" cy="0"/>
          </a:xfrm>
          <a:prstGeom prst="line">
            <a:avLst/>
          </a:prstGeom>
          <a:ln w="28575" cmpd="thickThin"/>
        </p:spPr>
        <p:style>
          <a:lnRef idx="1">
            <a:schemeClr val="accent1"/>
          </a:lnRef>
          <a:fillRef idx="0">
            <a:schemeClr val="accent1"/>
          </a:fillRef>
          <a:effectRef idx="0">
            <a:schemeClr val="accent1"/>
          </a:effectRef>
          <a:fontRef idx="minor">
            <a:schemeClr val="tx1"/>
          </a:fontRef>
        </p:style>
      </p:cxnSp>
      <p:sp>
        <p:nvSpPr>
          <p:cNvPr id="13" name="矩形: 圆角 4">
            <a:extLst>
              <a:ext uri="{FF2B5EF4-FFF2-40B4-BE49-F238E27FC236}">
                <a16:creationId xmlns:a16="http://schemas.microsoft.com/office/drawing/2014/main" id="{4DF1F1FC-A47B-A170-D1B3-FC498ACF2922}"/>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XJU-ICIRG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1A4F8110-09A3-8810-6F04-D5A3853D4066}"/>
              </a:ext>
            </a:extLst>
          </p:cNvPr>
          <p:cNvSpPr txBox="1"/>
          <p:nvPr/>
        </p:nvSpPr>
        <p:spPr>
          <a:xfrm>
            <a:off x="1116689" y="1504981"/>
            <a:ext cx="9987482" cy="476669"/>
          </a:xfrm>
          <a:prstGeom prst="rect">
            <a:avLst/>
          </a:prstGeom>
          <a:noFill/>
        </p:spPr>
        <p:txBody>
          <a:bodyPr wrap="square" rtlCol="0">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提出了一种新的方法来生成复杂环境下准确的口型同步视频。</a:t>
            </a:r>
            <a:endParaRPr lang="en-US" altLang="zh-CN" sz="2400" kern="100" dirty="0">
              <a:latin typeface="宋体" panose="02010600030101010101" pitchFamily="2" charset="-122"/>
              <a:ea typeface="宋体" panose="02010600030101010101" pitchFamily="2" charset="-122"/>
              <a:cs typeface="Times New Roman" panose="02020603050405020304" pitchFamily="18" charset="0"/>
            </a:endParaRPr>
          </a:p>
        </p:txBody>
      </p:sp>
      <p:sp>
        <p:nvSpPr>
          <p:cNvPr id="2" name="矩形: 圆角 4">
            <a:extLst>
              <a:ext uri="{FF2B5EF4-FFF2-40B4-BE49-F238E27FC236}">
                <a16:creationId xmlns:a16="http://schemas.microsoft.com/office/drawing/2014/main" id="{EFC65057-9660-CBFF-BFCC-6EAF73C2ABBD}"/>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6" name="文本框 5">
            <a:extLst>
              <a:ext uri="{FF2B5EF4-FFF2-40B4-BE49-F238E27FC236}">
                <a16:creationId xmlns:a16="http://schemas.microsoft.com/office/drawing/2014/main" id="{C6A4B7E8-348F-8822-7FA2-7CEE168BF976}"/>
              </a:ext>
            </a:extLst>
          </p:cNvPr>
          <p:cNvSpPr txBox="1"/>
          <p:nvPr/>
        </p:nvSpPr>
        <p:spPr>
          <a:xfrm>
            <a:off x="1116689" y="2312791"/>
            <a:ext cx="9987482" cy="1363065"/>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强调了当前方法在口型同步无约束说话人脸视频时不准确的两个主要原因，并在此基础上引入了预训练的、准确的口型同步“专家”来强制执行准确、自然的唇形运动生成。</a:t>
            </a:r>
            <a:endParaRPr lang="en-US" altLang="zh-CN" sz="2400" kern="100" dirty="0">
              <a:latin typeface="宋体" panose="02010600030101010101" pitchFamily="2" charset="-122"/>
              <a:ea typeface="宋体" panose="02010600030101010101" pitchFamily="2" charset="-122"/>
              <a:cs typeface="Times New Roman" panose="02020603050405020304" pitchFamily="18" charset="0"/>
            </a:endParaRPr>
          </a:p>
        </p:txBody>
      </p:sp>
      <p:sp>
        <p:nvSpPr>
          <p:cNvPr id="9" name="文本框 8">
            <a:extLst>
              <a:ext uri="{FF2B5EF4-FFF2-40B4-BE49-F238E27FC236}">
                <a16:creationId xmlns:a16="http://schemas.microsoft.com/office/drawing/2014/main" id="{0313E636-3459-FD4E-1494-FDCEFD699073}"/>
              </a:ext>
            </a:extLst>
          </p:cNvPr>
          <p:cNvSpPr txBox="1"/>
          <p:nvPr/>
        </p:nvSpPr>
        <p:spPr>
          <a:xfrm>
            <a:off x="1116689" y="3968611"/>
            <a:ext cx="9987482" cy="476669"/>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提出了几个新的评估基准和指标，以及一个实际环境下的评估集。</a:t>
            </a:r>
            <a:endParaRPr lang="en-US" altLang="zh-CN" sz="2400" kern="100" dirty="0">
              <a:latin typeface="宋体" panose="02010600030101010101" pitchFamily="2" charset="-122"/>
              <a:ea typeface="宋体" panose="02010600030101010101" pitchFamily="2" charset="-122"/>
              <a:cs typeface="Times New Roman" panose="02020603050405020304" pitchFamily="18" charset="0"/>
            </a:endParaRPr>
          </a:p>
        </p:txBody>
      </p:sp>
      <p:sp>
        <p:nvSpPr>
          <p:cNvPr id="12" name="文本框 11">
            <a:extLst>
              <a:ext uri="{FF2B5EF4-FFF2-40B4-BE49-F238E27FC236}">
                <a16:creationId xmlns:a16="http://schemas.microsoft.com/office/drawing/2014/main" id="{4D877613-C28A-E035-50AB-233E93259B8E}"/>
              </a:ext>
            </a:extLst>
          </p:cNvPr>
          <p:cNvSpPr txBox="1"/>
          <p:nvPr/>
        </p:nvSpPr>
        <p:spPr>
          <a:xfrm>
            <a:off x="1116689" y="4711548"/>
            <a:ext cx="9987482" cy="919867"/>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本文的的 </a:t>
            </a:r>
            <a:r>
              <a:rPr lang="en-US" altLang="zh-CN" sz="2400" kern="100" dirty="0">
                <a:latin typeface="宋体" panose="02010600030101010101" pitchFamily="2" charset="-122"/>
                <a:ea typeface="宋体" panose="02010600030101010101" pitchFamily="2" charset="-122"/>
                <a:cs typeface="Times New Roman" panose="02020603050405020304" pitchFamily="18" charset="0"/>
              </a:rPr>
              <a:t>Wav2Lip </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模型在量化指标和人工评估方面都大大优于过去的方法。</a:t>
            </a:r>
            <a:endParaRPr lang="en-US" altLang="zh-CN" sz="2400" kern="100" dirty="0">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819563517"/>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a:extLst>
              <a:ext uri="{FF2B5EF4-FFF2-40B4-BE49-F238E27FC236}">
                <a16:creationId xmlns:a16="http://schemas.microsoft.com/office/drawing/2014/main" id="{182F2E7B-C932-54A0-F0E3-D09821A0F930}"/>
              </a:ext>
            </a:extLst>
          </p:cNvPr>
          <p:cNvGrpSpPr/>
          <p:nvPr/>
        </p:nvGrpSpPr>
        <p:grpSpPr>
          <a:xfrm>
            <a:off x="-161925" y="129540"/>
            <a:ext cx="2284730" cy="636270"/>
            <a:chOff x="1984" y="111"/>
            <a:chExt cx="3598" cy="1002"/>
          </a:xfrm>
        </p:grpSpPr>
        <p:sp>
          <p:nvSpPr>
            <p:cNvPr id="14" name="任意多边形 2">
              <a:extLst>
                <a:ext uri="{FF2B5EF4-FFF2-40B4-BE49-F238E27FC236}">
                  <a16:creationId xmlns:a16="http://schemas.microsoft.com/office/drawing/2014/main" id="{D8BCBAD1-3E4A-D109-9C08-3DCB9B260616}"/>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a:extLst>
                <a:ext uri="{FF2B5EF4-FFF2-40B4-BE49-F238E27FC236}">
                  <a16:creationId xmlns:a16="http://schemas.microsoft.com/office/drawing/2014/main" id="{BDB89A87-E246-0BB2-13D5-B9AA816D4AE2}"/>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7" name="矩形: 圆角 4">
            <a:extLst>
              <a:ext uri="{FF2B5EF4-FFF2-40B4-BE49-F238E27FC236}">
                <a16:creationId xmlns:a16="http://schemas.microsoft.com/office/drawing/2014/main" id="{E4710158-7AC8-34A1-41E7-6C4541394A71}"/>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XJU-ICIRG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4" name="标题 1">
            <a:extLst>
              <a:ext uri="{FF2B5EF4-FFF2-40B4-BE49-F238E27FC236}">
                <a16:creationId xmlns:a16="http://schemas.microsoft.com/office/drawing/2014/main" id="{B9051925-4692-3DA3-B764-54C2AC54258A}"/>
              </a:ext>
            </a:extLst>
          </p:cNvPr>
          <p:cNvSpPr txBox="1">
            <a:spLocks/>
          </p:cNvSpPr>
          <p:nvPr/>
        </p:nvSpPr>
        <p:spPr>
          <a:xfrm>
            <a:off x="1524000" y="1852562"/>
            <a:ext cx="9144000" cy="16493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20000"/>
              </a:lnSpc>
              <a:spcBef>
                <a:spcPts val="800"/>
              </a:spcBef>
              <a:spcAft>
                <a:spcPts val="800"/>
              </a:spcAft>
            </a:pPr>
            <a:r>
              <a:rPr lang="zh-CN" altLang="en-US" sz="4400" dirty="0">
                <a:solidFill>
                  <a:prstClr val="black"/>
                </a:solidFill>
                <a:latin typeface="宋体" panose="02010600030101010101" pitchFamily="2" charset="-122"/>
                <a:ea typeface="宋体" panose="02010600030101010101" pitchFamily="2" charset="-122"/>
                <a:cs typeface="+mn-cs"/>
              </a:rPr>
              <a:t>感谢倾听</a:t>
            </a:r>
            <a:br>
              <a:rPr lang="en-US" altLang="zh-CN" sz="4400" dirty="0">
                <a:solidFill>
                  <a:prstClr val="black"/>
                </a:solidFill>
                <a:latin typeface="宋体" panose="02010600030101010101" pitchFamily="2" charset="-122"/>
                <a:ea typeface="宋体" panose="02010600030101010101" pitchFamily="2" charset="-122"/>
                <a:cs typeface="+mn-cs"/>
              </a:rPr>
            </a:br>
            <a:r>
              <a:rPr lang="zh-CN" altLang="en-US" sz="4400" dirty="0">
                <a:solidFill>
                  <a:prstClr val="black"/>
                </a:solidFill>
                <a:latin typeface="宋体" panose="02010600030101010101" pitchFamily="2" charset="-122"/>
                <a:ea typeface="宋体" panose="02010600030101010101" pitchFamily="2" charset="-122"/>
                <a:cs typeface="+mn-cs"/>
              </a:rPr>
              <a:t>请老师和同学们批评指正</a:t>
            </a:r>
            <a:endParaRPr lang="zh-CN" altLang="en-US"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D6EFC10F-9648-5945-FD36-0BA39386A112}"/>
              </a:ext>
            </a:extLst>
          </p:cNvPr>
          <p:cNvSpPr txBox="1"/>
          <p:nvPr/>
        </p:nvSpPr>
        <p:spPr>
          <a:xfrm>
            <a:off x="4413115" y="3871769"/>
            <a:ext cx="3365770" cy="523220"/>
          </a:xfrm>
          <a:prstGeom prst="rect">
            <a:avLst/>
          </a:prstGeom>
          <a:noFill/>
        </p:spPr>
        <p:txBody>
          <a:bodyPr wrap="square" rtlCol="0">
            <a:spAutoFit/>
          </a:bodyPr>
          <a:lstStyle/>
          <a:p>
            <a:pPr algn="ctr"/>
            <a:r>
              <a:rPr lang="zh-CN" altLang="en-US" sz="2800" dirty="0">
                <a:solidFill>
                  <a:prstClr val="black"/>
                </a:solidFill>
                <a:latin typeface="宋体" panose="02010600030101010101" pitchFamily="2" charset="-122"/>
                <a:ea typeface="宋体" panose="02010600030101010101" pitchFamily="2" charset="-122"/>
              </a:rPr>
              <a:t>汇报人：主田横</a:t>
            </a:r>
          </a:p>
        </p:txBody>
      </p:sp>
      <p:sp>
        <p:nvSpPr>
          <p:cNvPr id="6" name="文本框 5">
            <a:extLst>
              <a:ext uri="{FF2B5EF4-FFF2-40B4-BE49-F238E27FC236}">
                <a16:creationId xmlns:a16="http://schemas.microsoft.com/office/drawing/2014/main" id="{E0FD9F4D-C5BD-DC6D-76E4-B3B9BAA676D0}"/>
              </a:ext>
            </a:extLst>
          </p:cNvPr>
          <p:cNvSpPr txBox="1"/>
          <p:nvPr/>
        </p:nvSpPr>
        <p:spPr>
          <a:xfrm>
            <a:off x="4413115" y="4699789"/>
            <a:ext cx="3365770" cy="461665"/>
          </a:xfrm>
          <a:prstGeom prst="rect">
            <a:avLst/>
          </a:prstGeom>
          <a:noFill/>
        </p:spPr>
        <p:txBody>
          <a:bodyPr wrap="square" rtlCol="0">
            <a:spAutoFit/>
          </a:bodyPr>
          <a:lstStyle/>
          <a:p>
            <a:pPr algn="ctr"/>
            <a:r>
              <a:rPr lang="en-US" altLang="zh-CN" sz="2400" dirty="0">
                <a:solidFill>
                  <a:prstClr val="black"/>
                </a:solidFill>
                <a:latin typeface="宋体" panose="02010600030101010101" pitchFamily="2" charset="-122"/>
                <a:ea typeface="宋体" panose="02010600030101010101" pitchFamily="2" charset="-122"/>
              </a:rPr>
              <a:t>2024.01.26</a:t>
            </a:r>
            <a:endParaRPr lang="zh-CN" altLang="en-US" sz="2400" dirty="0">
              <a:solidFill>
                <a:prstClr val="black"/>
              </a:solidFill>
              <a:latin typeface="宋体" panose="02010600030101010101" pitchFamily="2" charset="-122"/>
              <a:ea typeface="宋体" panose="02010600030101010101" pitchFamily="2" charset="-122"/>
            </a:endParaRPr>
          </a:p>
        </p:txBody>
      </p:sp>
      <p:grpSp>
        <p:nvGrpSpPr>
          <p:cNvPr id="7" name="组合 6">
            <a:extLst>
              <a:ext uri="{FF2B5EF4-FFF2-40B4-BE49-F238E27FC236}">
                <a16:creationId xmlns:a16="http://schemas.microsoft.com/office/drawing/2014/main" id="{898F8697-366A-54C3-D55C-9F1DB228D214}"/>
              </a:ext>
            </a:extLst>
          </p:cNvPr>
          <p:cNvGrpSpPr/>
          <p:nvPr/>
        </p:nvGrpSpPr>
        <p:grpSpPr>
          <a:xfrm rot="15433288">
            <a:off x="2951347" y="-245645"/>
            <a:ext cx="6361278" cy="7047820"/>
            <a:chOff x="4297364" y="903288"/>
            <a:chExt cx="2946834" cy="3067178"/>
          </a:xfrm>
          <a:solidFill>
            <a:schemeClr val="accent1">
              <a:alpha val="3000"/>
            </a:schemeClr>
          </a:solidFill>
        </p:grpSpPr>
        <p:sp>
          <p:nvSpPr>
            <p:cNvPr id="8" name="Freeform 5">
              <a:extLst>
                <a:ext uri="{FF2B5EF4-FFF2-40B4-BE49-F238E27FC236}">
                  <a16:creationId xmlns:a16="http://schemas.microsoft.com/office/drawing/2014/main" id="{6B9BDB4B-DE22-F0AC-E383-30469D4C9737}"/>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9" name="Freeform 7">
              <a:extLst>
                <a:ext uri="{FF2B5EF4-FFF2-40B4-BE49-F238E27FC236}">
                  <a16:creationId xmlns:a16="http://schemas.microsoft.com/office/drawing/2014/main" id="{8DE92577-4D70-1932-DC64-0273AAE82BA9}"/>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10" name="Freeform 9">
              <a:extLst>
                <a:ext uri="{FF2B5EF4-FFF2-40B4-BE49-F238E27FC236}">
                  <a16:creationId xmlns:a16="http://schemas.microsoft.com/office/drawing/2014/main" id="{69FB1030-0A7A-210B-8E14-A2C499EF493C}"/>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11" name="Freeform 10">
              <a:extLst>
                <a:ext uri="{FF2B5EF4-FFF2-40B4-BE49-F238E27FC236}">
                  <a16:creationId xmlns:a16="http://schemas.microsoft.com/office/drawing/2014/main" id="{7FF8C01C-7E4E-203D-5E86-C252AB2FB615}"/>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12" name="Freeform 11">
              <a:extLst>
                <a:ext uri="{FF2B5EF4-FFF2-40B4-BE49-F238E27FC236}">
                  <a16:creationId xmlns:a16="http://schemas.microsoft.com/office/drawing/2014/main" id="{503F2E4E-4C33-74BB-4033-511352FCE1F3}"/>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spTree>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7200" b="1" i="0" u="none" strike="noStrike" kern="1200" cap="none" spc="0" normalizeH="0" baseline="0" noProof="0" dirty="0">
                <a:ln>
                  <a:noFill/>
                </a:ln>
                <a:solidFill>
                  <a:schemeClr val="accent1"/>
                </a:solidFill>
                <a:effectLst/>
                <a:uLnTx/>
                <a:uFillTx/>
                <a:latin typeface="思源黑体 Normal" panose="020B0400000000000000" pitchFamily="34" charset="-122"/>
                <a:ea typeface="思源黑体 Normal" panose="020B0400000000000000" pitchFamily="34" charset="-122"/>
                <a:cs typeface="+mn-ea"/>
                <a:sym typeface="+mn-lt"/>
              </a:rPr>
              <a:t>01</a:t>
            </a:r>
            <a:endParaRPr kumimoji="0" lang="zh-CN" altLang="en-US" sz="7200" b="1" i="0" u="none" strike="noStrike" kern="1200" cap="none" spc="0" normalizeH="0" baseline="0" noProof="0" dirty="0">
              <a:ln>
                <a:noFill/>
              </a:ln>
              <a:solidFill>
                <a:schemeClr val="accent1"/>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6755"/>
          </a:xfrm>
          <a:prstGeom prst="rect">
            <a:avLst/>
          </a:prstGeom>
        </p:spPr>
        <p:txBody>
          <a:bodyPr wrap="square">
            <a:spAutoFit/>
          </a:bodyPr>
          <a:lstStyle/>
          <a:p>
            <a:pPr algn="dist"/>
            <a:r>
              <a:rPr lang="zh-CN" altLang="en-US" sz="4000" b="1" dirty="0">
                <a:effectLst/>
                <a:latin typeface="微软雅黑" panose="020B0503020204020204" charset="-122"/>
                <a:ea typeface="微软雅黑" panose="020B0503020204020204" charset="-122"/>
                <a:sym typeface="+mn-ea"/>
              </a:rPr>
              <a:t>研究背景</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XJU-ICIRG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Tree>
  </p:cSld>
  <p:clrMapOvr>
    <a:masterClrMapping/>
  </p:clrMapOvr>
  <p:transition>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8815" y="197485"/>
            <a:ext cx="5435600" cy="521970"/>
          </a:xfrm>
          <a:prstGeom prst="rect">
            <a:avLst/>
          </a:prstGeom>
          <a:noFill/>
        </p:spPr>
        <p:txBody>
          <a:bodyPr wrap="square" rtlCol="0">
            <a:spAutoFit/>
          </a:bodyPr>
          <a:lstStyle/>
          <a:p>
            <a:r>
              <a:rPr lang="zh-CN" altLang="en-US" sz="2800" b="1" dirty="0">
                <a:solidFill>
                  <a:srgbClr val="4472C4"/>
                </a:solidFill>
                <a:effectLst/>
                <a:latin typeface="微软雅黑" panose="020B0503020204020204" charset="-122"/>
                <a:ea typeface="微软雅黑" panose="020B0503020204020204" charset="-122"/>
                <a:sym typeface="+mn-ea"/>
              </a:rPr>
              <a:t>研 究 背 景</a:t>
            </a:r>
            <a:endParaRPr lang="zh-CN" altLang="en-US" sz="2400" b="1" dirty="0">
              <a:solidFill>
                <a:srgbClr val="4472C4"/>
              </a:solidFill>
              <a:effectLst/>
              <a:latin typeface="微软雅黑" panose="020B0503020204020204" charset="-122"/>
              <a:ea typeface="微软雅黑" panose="020B0503020204020204" charset="-122"/>
              <a:sym typeface="+mn-ea"/>
            </a:endParaRPr>
          </a:p>
        </p:txBody>
      </p:sp>
      <p:cxnSp>
        <p:nvCxnSpPr>
          <p:cNvPr id="11" name="直接连接符 10"/>
          <p:cNvCxnSpPr/>
          <p:nvPr/>
        </p:nvCxnSpPr>
        <p:spPr>
          <a:xfrm>
            <a:off x="0" y="6415691"/>
            <a:ext cx="12172629" cy="0"/>
          </a:xfrm>
          <a:prstGeom prst="line">
            <a:avLst/>
          </a:prstGeom>
          <a:ln w="28575" cmpd="thickThin"/>
        </p:spPr>
        <p:style>
          <a:lnRef idx="1">
            <a:schemeClr val="accent1"/>
          </a:lnRef>
          <a:fillRef idx="0">
            <a:schemeClr val="accent1"/>
          </a:fillRef>
          <a:effectRef idx="0">
            <a:schemeClr val="accent1"/>
          </a:effectRef>
          <a:fontRef idx="minor">
            <a:schemeClr val="tx1"/>
          </a:fontRef>
        </p:style>
      </p:cxnSp>
      <p:sp>
        <p:nvSpPr>
          <p:cNvPr id="13" name="矩形: 圆角 4">
            <a:extLst>
              <a:ext uri="{FF2B5EF4-FFF2-40B4-BE49-F238E27FC236}">
                <a16:creationId xmlns:a16="http://schemas.microsoft.com/office/drawing/2014/main" id="{4DF1F1FC-A47B-A170-D1B3-FC498ACF2922}"/>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XJU-ICIRG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1A4F8110-09A3-8810-6F04-D5A3853D4066}"/>
              </a:ext>
            </a:extLst>
          </p:cNvPr>
          <p:cNvSpPr txBox="1"/>
          <p:nvPr/>
        </p:nvSpPr>
        <p:spPr>
          <a:xfrm>
            <a:off x="880955" y="794957"/>
            <a:ext cx="10410717" cy="2322752"/>
          </a:xfrm>
          <a:prstGeom prst="rect">
            <a:avLst/>
          </a:prstGeom>
          <a:noFill/>
        </p:spPr>
        <p:txBody>
          <a:bodyPr wrap="square" rtlCol="0">
            <a:spAutoFit/>
          </a:bodyPr>
          <a:lstStyle/>
          <a:p>
            <a:pPr marL="285750" indent="-285750">
              <a:buFont typeface="Wingdings" panose="05000000000000000000" pitchFamily="2" charset="2"/>
              <a:buChar char="u"/>
            </a:pPr>
            <a:r>
              <a:rPr lang="zh-CN" altLang="en-US" sz="3200" dirty="0">
                <a:latin typeface="微软雅黑" panose="020B0503020204020204" pitchFamily="34" charset="-122"/>
                <a:ea typeface="微软雅黑" panose="020B0503020204020204" pitchFamily="34" charset="-122"/>
              </a:rPr>
              <a:t>过去的工作：</a:t>
            </a:r>
            <a:endParaRPr lang="en-US" altLang="zh-CN" sz="3200" dirty="0">
              <a:latin typeface="微软雅黑" panose="020B0503020204020204" pitchFamily="34" charset="-122"/>
              <a:ea typeface="微软雅黑" panose="020B0503020204020204" pitchFamily="34" charset="-122"/>
            </a:endParaRPr>
          </a:p>
          <a:p>
            <a:pPr indent="457200">
              <a:lnSpc>
                <a:spcPct val="120000"/>
              </a:lnSpc>
            </a:pP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在这些现有的主流说话头生成方法中，主要分为受限的语音驱动的人脸生成和非受限的语音驱动的人脸生成。受限的语音驱动的人脸生成集中在生成特定身份的说话人脸视频，限定在特定的身份或词汇范围内。非受限的方法旨在让模型在测试时能够为任意身份和任意语音进行唇形同步。</a:t>
            </a:r>
            <a:endParaRPr lang="zh-CN" altLang="en-US" dirty="0"/>
          </a:p>
        </p:txBody>
      </p:sp>
      <p:sp>
        <p:nvSpPr>
          <p:cNvPr id="6" name="文本框 5">
            <a:extLst>
              <a:ext uri="{FF2B5EF4-FFF2-40B4-BE49-F238E27FC236}">
                <a16:creationId xmlns:a16="http://schemas.microsoft.com/office/drawing/2014/main" id="{222D38D4-C06B-FE15-F07E-378E0EFE03FD}"/>
              </a:ext>
            </a:extLst>
          </p:cNvPr>
          <p:cNvSpPr txBox="1"/>
          <p:nvPr/>
        </p:nvSpPr>
        <p:spPr>
          <a:xfrm>
            <a:off x="880955" y="3193211"/>
            <a:ext cx="10282616" cy="2907014"/>
          </a:xfrm>
          <a:prstGeom prst="rect">
            <a:avLst/>
          </a:prstGeom>
          <a:noFill/>
        </p:spPr>
        <p:txBody>
          <a:bodyPr wrap="square" rtlCol="0">
            <a:spAutoFit/>
          </a:bodyPr>
          <a:lstStyle/>
          <a:p>
            <a:pPr marL="285750" indent="-285750">
              <a:spcBef>
                <a:spcPts val="0"/>
              </a:spcBef>
              <a:spcAft>
                <a:spcPts val="0"/>
              </a:spcAft>
              <a:buClrTx/>
              <a:buSzPts val="3200"/>
              <a:buFont typeface="Wingdings" panose="05000000000000000000" pitchFamily="2" charset="2"/>
              <a:buChar char="u"/>
            </a:pPr>
            <a:r>
              <a:rPr lang="zh-CN" altLang="zh-CN" sz="3200" dirty="0">
                <a:latin typeface="微软雅黑" panose="020B0503020204020204" pitchFamily="34" charset="-122"/>
                <a:ea typeface="微软雅黑" panose="020B0503020204020204" pitchFamily="34" charset="-122"/>
              </a:rPr>
              <a:t>存在的问题：</a:t>
            </a:r>
          </a:p>
          <a:p>
            <a:pPr marL="800100" lvl="1" indent="-342900">
              <a:lnSpc>
                <a:spcPct val="120000"/>
              </a:lnSpc>
              <a:spcBef>
                <a:spcPts val="300"/>
              </a:spcBef>
              <a:spcAft>
                <a:spcPts val="500"/>
              </a:spcAft>
              <a:buFont typeface="Wingdings" panose="05000000000000000000" pitchFamily="2" charset="2"/>
              <a:buChar char="Ø"/>
            </a:pPr>
            <a:r>
              <a:rPr lang="zh-CN" altLang="en-US" sz="2400" kern="100" dirty="0">
                <a:latin typeface="等线" panose="02010600030101010101" pitchFamily="2" charset="-122"/>
                <a:ea typeface="宋体" panose="02010600030101010101" pitchFamily="2" charset="-122"/>
                <a:cs typeface="Times New Roman" panose="02020603050405020304" pitchFamily="18" charset="0"/>
              </a:rPr>
              <a:t>受限的语音驱动的人脸生成局限性在于它们只能用于它们训练过的特定说话者，不能合成新的身份或声音，并且需要大量特定说话者的数据。</a:t>
            </a:r>
            <a:endParaRPr lang="en-US" altLang="zh-CN" sz="2400" kern="100" dirty="0">
              <a:latin typeface="等线" panose="02010600030101010101" pitchFamily="2" charset="-122"/>
              <a:ea typeface="宋体" panose="02010600030101010101" pitchFamily="2" charset="-122"/>
              <a:cs typeface="Times New Roman" panose="02020603050405020304" pitchFamily="18" charset="0"/>
            </a:endParaRPr>
          </a:p>
          <a:p>
            <a:pPr marL="800100" lvl="1" indent="-342900">
              <a:lnSpc>
                <a:spcPct val="120000"/>
              </a:lnSpc>
              <a:spcBef>
                <a:spcPts val="300"/>
              </a:spcBef>
              <a:spcAft>
                <a:spcPts val="500"/>
              </a:spcAft>
              <a:buFont typeface="Wingdings" panose="05000000000000000000" pitchFamily="2" charset="2"/>
              <a:buChar char="Ø"/>
            </a:pPr>
            <a:r>
              <a:rPr lang="zh-CN" altLang="en-US" sz="2400" kern="100" dirty="0">
                <a:latin typeface="等线" panose="02010600030101010101" pitchFamily="2" charset="-122"/>
                <a:ea typeface="宋体" panose="02010600030101010101" pitchFamily="2" charset="-122"/>
                <a:cs typeface="Times New Roman" panose="02020603050405020304" pitchFamily="18" charset="0"/>
              </a:rPr>
              <a:t>非受限的语音驱动的人脸生成的局限性在于对非受限视频进行唇形同步时会产生不准确的结果。</a:t>
            </a:r>
            <a:endParaRPr lang="en-US" altLang="zh-CN" sz="2400" kern="100" dirty="0">
              <a:latin typeface="等线"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154776563"/>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02</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6755"/>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4000" b="1" dirty="0">
                <a:solidFill>
                  <a:prstClr val="black"/>
                </a:solidFill>
                <a:latin typeface="微软雅黑" panose="020B0503020204020204" charset="-122"/>
                <a:ea typeface="微软雅黑" panose="020B0503020204020204" charset="-122"/>
                <a:sym typeface="+mn-ea"/>
              </a:rPr>
              <a:t>文章创新点</a:t>
            </a:r>
            <a:endPar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endParaRP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888569883"/>
      </p:ext>
    </p:extLst>
  </p:cSld>
  <p:clrMapOvr>
    <a:masterClrMapping/>
  </p:clrMapOvr>
  <p:transition>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r>
              <a:rPr lang="zh-CN" altLang="en-US" sz="2800" b="1" dirty="0">
                <a:solidFill>
                  <a:srgbClr val="4472C4"/>
                </a:solidFill>
                <a:latin typeface="微软雅黑" panose="020B0503020204020204" charset="-122"/>
                <a:ea typeface="微软雅黑" panose="020B0503020204020204" charset="-122"/>
                <a:sym typeface="+mn-ea"/>
              </a:rPr>
              <a:t>文章</a:t>
            </a:r>
            <a:r>
              <a:rPr lang="zh-CN" altLang="en-US" sz="2800" b="1" dirty="0">
                <a:solidFill>
                  <a:srgbClr val="4472C4"/>
                </a:solidFill>
                <a:effectLst/>
                <a:latin typeface="微软雅黑" panose="020B0503020204020204" charset="-122"/>
                <a:ea typeface="微软雅黑" panose="020B0503020204020204" charset="-122"/>
                <a:sym typeface="+mn-ea"/>
              </a:rPr>
              <a:t>创新点</a:t>
            </a:r>
          </a:p>
        </p:txBody>
      </p:sp>
      <p:sp>
        <p:nvSpPr>
          <p:cNvPr id="9" name="文本框 8"/>
          <p:cNvSpPr txBox="1"/>
          <p:nvPr>
            <p:custDataLst>
              <p:tags r:id="rId1"/>
            </p:custDataLst>
          </p:nvPr>
        </p:nvSpPr>
        <p:spPr>
          <a:xfrm>
            <a:off x="867390" y="1182720"/>
            <a:ext cx="2231390" cy="584775"/>
          </a:xfrm>
          <a:prstGeom prst="rect">
            <a:avLst/>
          </a:prstGeom>
          <a:noFill/>
        </p:spPr>
        <p:txBody>
          <a:bodyPr wrap="square" rtlCol="0">
            <a:spAutoFit/>
          </a:bodyPr>
          <a:lstStyle/>
          <a:p>
            <a:pPr marL="457200" indent="-457200">
              <a:buFont typeface="微软雅黑" panose="020B0503020204020204" pitchFamily="34" charset="-122"/>
              <a:buChar char="★"/>
            </a:pPr>
            <a:r>
              <a:rPr lang="zh-CN" altLang="en-US" sz="3200" b="1" dirty="0">
                <a:latin typeface="微软雅黑" panose="020B0503020204020204" charset="-122"/>
                <a:ea typeface="微软雅黑" panose="020B0503020204020204" charset="-122"/>
              </a:rPr>
              <a:t>创新点：</a:t>
            </a:r>
          </a:p>
        </p:txBody>
      </p:sp>
      <p:sp>
        <p:nvSpPr>
          <p:cNvPr id="14" name="矩形: 圆角 4"/>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XJU-ICIRG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10" name="文本框 9">
            <a:extLst>
              <a:ext uri="{FF2B5EF4-FFF2-40B4-BE49-F238E27FC236}">
                <a16:creationId xmlns:a16="http://schemas.microsoft.com/office/drawing/2014/main" id="{7FCF3FD4-98DD-F089-23EB-120F6AA5E18C}"/>
              </a:ext>
            </a:extLst>
          </p:cNvPr>
          <p:cNvSpPr txBox="1"/>
          <p:nvPr/>
        </p:nvSpPr>
        <p:spPr>
          <a:xfrm>
            <a:off x="1401341" y="1862868"/>
            <a:ext cx="9882744" cy="1113766"/>
          </a:xfrm>
          <a:prstGeom prst="rect">
            <a:avLst/>
          </a:prstGeom>
          <a:noFill/>
        </p:spPr>
        <p:txBody>
          <a:bodyPr wrap="square">
            <a:spAutoFit/>
          </a:bodyPr>
          <a:lstStyle/>
          <a:p>
            <a:pPr marL="342900" indent="-342900">
              <a:lnSpc>
                <a:spcPct val="150000"/>
              </a:lnSpc>
              <a:spcBef>
                <a:spcPts val="800"/>
              </a:spcBef>
              <a:spcAft>
                <a:spcPts val="700"/>
              </a:spcAft>
              <a:buFont typeface="Wingdings" panose="05000000000000000000" pitchFamily="2" charset="2"/>
              <a:buChar char="Ø"/>
            </a:pPr>
            <a:r>
              <a:rPr lang="zh-CN" altLang="en-US" sz="2400" dirty="0">
                <a:latin typeface="宋体" panose="02010600030101010101" pitchFamily="2" charset="-122"/>
                <a:ea typeface="宋体" panose="02010600030101010101" pitchFamily="2" charset="-122"/>
              </a:rPr>
              <a:t>提出了一种新的唇同步网络</a:t>
            </a:r>
            <a:r>
              <a:rPr lang="en-US" altLang="zh-CN" sz="2400" dirty="0">
                <a:latin typeface="宋体" panose="02010600030101010101" pitchFamily="2" charset="-122"/>
                <a:ea typeface="宋体" panose="02010600030101010101" pitchFamily="2" charset="-122"/>
              </a:rPr>
              <a:t>Wav2Lip</a:t>
            </a:r>
            <a:r>
              <a:rPr lang="zh-CN" altLang="en-US" sz="2400" dirty="0">
                <a:latin typeface="宋体" panose="02010600030101010101" pitchFamily="2" charset="-122"/>
                <a:ea typeface="宋体" panose="02010600030101010101" pitchFamily="2" charset="-122"/>
              </a:rPr>
              <a:t>，它比以前的工作更准确，用于在任意语音的场景对任意说话人脸视频进行口型同步。</a:t>
            </a:r>
            <a:endParaRPr lang="en-US" altLang="zh-CN" sz="2400" dirty="0">
              <a:latin typeface="宋体" panose="02010600030101010101" pitchFamily="2" charset="-122"/>
              <a:ea typeface="宋体" panose="02010600030101010101" pitchFamily="2" charset="-122"/>
            </a:endParaRPr>
          </a:p>
        </p:txBody>
      </p:sp>
      <p:sp>
        <p:nvSpPr>
          <p:cNvPr id="2" name="文本框 1">
            <a:extLst>
              <a:ext uri="{FF2B5EF4-FFF2-40B4-BE49-F238E27FC236}">
                <a16:creationId xmlns:a16="http://schemas.microsoft.com/office/drawing/2014/main" id="{51DC7B48-255B-8981-6279-E64FBD6DBD50}"/>
              </a:ext>
            </a:extLst>
          </p:cNvPr>
          <p:cNvSpPr txBox="1"/>
          <p:nvPr/>
        </p:nvSpPr>
        <p:spPr>
          <a:xfrm>
            <a:off x="1401340" y="3238548"/>
            <a:ext cx="9882743" cy="1113766"/>
          </a:xfrm>
          <a:prstGeom prst="rect">
            <a:avLst/>
          </a:prstGeom>
          <a:noFill/>
        </p:spPr>
        <p:txBody>
          <a:bodyPr wrap="square">
            <a:spAutoFit/>
          </a:bodyPr>
          <a:lstStyle/>
          <a:p>
            <a:pPr marL="342900" indent="-342900">
              <a:lnSpc>
                <a:spcPct val="150000"/>
              </a:lnSpc>
              <a:spcBef>
                <a:spcPts val="800"/>
              </a:spcBef>
              <a:spcAft>
                <a:spcPts val="700"/>
              </a:spcAft>
              <a:buFont typeface="Wingdings" panose="05000000000000000000" pitchFamily="2" charset="2"/>
              <a:buChar char="Ø"/>
            </a:pPr>
            <a:r>
              <a:rPr lang="zh-CN" altLang="en-US" sz="2400" dirty="0">
                <a:latin typeface="宋体" panose="02010600030101010101" pitchFamily="2" charset="-122"/>
                <a:ea typeface="宋体" panose="02010600030101010101" pitchFamily="2" charset="-122"/>
              </a:rPr>
              <a:t>提出了一种新的评估框架，该框架由新的基准和指标组成，以实现对无约束视频中的唇同步的公平判断。</a:t>
            </a:r>
            <a:endParaRPr lang="en-US" altLang="zh-CN" sz="2400" dirty="0">
              <a:latin typeface="宋体" panose="02010600030101010101" pitchFamily="2" charset="-122"/>
              <a:ea typeface="宋体" panose="02010600030101010101" pitchFamily="2" charset="-122"/>
            </a:endParaRPr>
          </a:p>
        </p:txBody>
      </p:sp>
      <p:sp>
        <p:nvSpPr>
          <p:cNvPr id="3" name="文本框 2">
            <a:extLst>
              <a:ext uri="{FF2B5EF4-FFF2-40B4-BE49-F238E27FC236}">
                <a16:creationId xmlns:a16="http://schemas.microsoft.com/office/drawing/2014/main" id="{CEDE94F6-A1DC-71CC-55D6-8FFAFF894BA6}"/>
              </a:ext>
            </a:extLst>
          </p:cNvPr>
          <p:cNvSpPr txBox="1"/>
          <p:nvPr/>
        </p:nvSpPr>
        <p:spPr>
          <a:xfrm>
            <a:off x="1401340" y="4713928"/>
            <a:ext cx="9882743" cy="1113766"/>
          </a:xfrm>
          <a:prstGeom prst="rect">
            <a:avLst/>
          </a:prstGeom>
          <a:noFill/>
        </p:spPr>
        <p:txBody>
          <a:bodyPr wrap="square">
            <a:spAutoFit/>
          </a:bodyPr>
          <a:lstStyle/>
          <a:p>
            <a:pPr marL="342900" indent="-342900">
              <a:lnSpc>
                <a:spcPct val="150000"/>
              </a:lnSpc>
              <a:spcBef>
                <a:spcPts val="800"/>
              </a:spcBef>
              <a:spcAft>
                <a:spcPts val="700"/>
              </a:spcAft>
              <a:buFont typeface="Wingdings" panose="05000000000000000000" pitchFamily="2" charset="2"/>
              <a:buChar char="Ø"/>
            </a:pPr>
            <a:r>
              <a:rPr lang="zh-CN" altLang="en-US" sz="2400" dirty="0">
                <a:latin typeface="宋体" panose="02010600030101010101" pitchFamily="2" charset="-122"/>
                <a:ea typeface="宋体" panose="02010600030101010101" pitchFamily="2" charset="-122"/>
              </a:rPr>
              <a:t>收集并发布了一个真实世界的唇同步评估数据集 </a:t>
            </a:r>
            <a:r>
              <a:rPr lang="en-US" altLang="zh-CN" sz="2400" dirty="0" err="1">
                <a:latin typeface="宋体" panose="02010600030101010101" pitchFamily="2" charset="-122"/>
                <a:ea typeface="宋体" panose="02010600030101010101" pitchFamily="2" charset="-122"/>
              </a:rPr>
              <a:t>ReSyncED</a:t>
            </a:r>
            <a:r>
              <a:rPr lang="zh-CN" altLang="en-US" sz="2400" dirty="0">
                <a:latin typeface="宋体" panose="02010600030101010101" pitchFamily="2" charset="-122"/>
                <a:ea typeface="宋体" panose="02010600030101010101" pitchFamily="2" charset="-122"/>
              </a:rPr>
              <a:t>，用于对复杂环境下的视频中唇形同步模型的性能进行基准测试。</a:t>
            </a:r>
            <a:endParaRPr lang="en-US" altLang="zh-CN" sz="2400" dirty="0">
              <a:latin typeface="宋体" panose="02010600030101010101" pitchFamily="2" charset="-122"/>
              <a:ea typeface="宋体" panose="02010600030101010101" pitchFamily="2" charset="-122"/>
            </a:endParaRPr>
          </a:p>
        </p:txBody>
      </p:sp>
    </p:spTree>
  </p:cSld>
  <p:clrMapOvr>
    <a:masterClrMapping/>
  </p:clrMapOvr>
  <p:transition>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03</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4000" b="1" dirty="0">
                <a:solidFill>
                  <a:prstClr val="black"/>
                </a:solidFill>
                <a:latin typeface="微软雅黑" panose="020B0503020204020204" charset="-122"/>
                <a:ea typeface="微软雅黑" panose="020B0503020204020204" charset="-122"/>
                <a:sym typeface="+mn-ea"/>
              </a:rPr>
              <a:t>研究内容</a:t>
            </a:r>
            <a:endPar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endParaRP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3525598204"/>
      </p:ext>
    </p:extLst>
  </p:cSld>
  <p:clrMapOvr>
    <a:masterClrMapping/>
  </p:clrMapOvr>
  <p:transition>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9" name="文本框 8"/>
          <p:cNvSpPr txBox="1"/>
          <p:nvPr>
            <p:custDataLst>
              <p:tags r:id="rId1"/>
            </p:custDataLst>
          </p:nvPr>
        </p:nvSpPr>
        <p:spPr>
          <a:xfrm>
            <a:off x="867389" y="1182720"/>
            <a:ext cx="301399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整体框架：</a:t>
            </a:r>
          </a:p>
        </p:txBody>
      </p:sp>
      <p:sp>
        <p:nvSpPr>
          <p:cNvPr id="14" name="矩形: 圆角 4"/>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3" name="文本框 12">
            <a:extLst>
              <a:ext uri="{FF2B5EF4-FFF2-40B4-BE49-F238E27FC236}">
                <a16:creationId xmlns:a16="http://schemas.microsoft.com/office/drawing/2014/main" id="{4D4DD556-A812-AC48-9CFA-FBB070E83526}"/>
              </a:ext>
            </a:extLst>
          </p:cNvPr>
          <p:cNvSpPr txBox="1"/>
          <p:nvPr/>
        </p:nvSpPr>
        <p:spPr>
          <a:xfrm>
            <a:off x="11200525" y="3722072"/>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0" name="文本框 19">
            <a:extLst>
              <a:ext uri="{FF2B5EF4-FFF2-40B4-BE49-F238E27FC236}">
                <a16:creationId xmlns:a16="http://schemas.microsoft.com/office/drawing/2014/main" id="{1D85FBAB-13A4-E35A-E3CF-4C0A1AFD3E15}"/>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Prajwal K R, Mukhopadhyay R, Namboodiri V P, et al. A lip sync expert is all you need for speech to lip generation in the wild[C]//Proceedings of the 28th ACM international conference on multimedia. 2020: 484-492.</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pic>
        <p:nvPicPr>
          <p:cNvPr id="3" name="图片 2">
            <a:extLst>
              <a:ext uri="{FF2B5EF4-FFF2-40B4-BE49-F238E27FC236}">
                <a16:creationId xmlns:a16="http://schemas.microsoft.com/office/drawing/2014/main" id="{CDA0E857-AE51-0DC9-FD1B-E5DD4630712A}"/>
              </a:ext>
            </a:extLst>
          </p:cNvPr>
          <p:cNvPicPr>
            <a:picLocks noChangeAspect="1"/>
          </p:cNvPicPr>
          <p:nvPr/>
        </p:nvPicPr>
        <p:blipFill>
          <a:blip r:embed="rId5"/>
          <a:stretch>
            <a:fillRect/>
          </a:stretch>
        </p:blipFill>
        <p:spPr>
          <a:xfrm>
            <a:off x="1944927" y="1889600"/>
            <a:ext cx="8704655" cy="4046959"/>
          </a:xfrm>
          <a:prstGeom prst="rect">
            <a:avLst/>
          </a:prstGeom>
        </p:spPr>
      </p:pic>
    </p:spTree>
    <p:extLst>
      <p:ext uri="{BB962C8B-B14F-4D97-AF65-F5344CB8AC3E}">
        <p14:creationId xmlns:p14="http://schemas.microsoft.com/office/powerpoint/2010/main" val="4277079253"/>
      </p:ext>
    </p:extLst>
  </p:cSld>
  <p:clrMapOvr>
    <a:masterClrMapping/>
  </p:clrMapOvr>
  <p:transition>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9" name="文本框 8"/>
          <p:cNvSpPr txBox="1"/>
          <p:nvPr>
            <p:custDataLst>
              <p:tags r:id="rId1"/>
            </p:custDataLst>
          </p:nvPr>
        </p:nvSpPr>
        <p:spPr>
          <a:xfrm>
            <a:off x="102869" y="1102996"/>
            <a:ext cx="1010604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问题的发现</a:t>
            </a:r>
          </a:p>
        </p:txBody>
      </p:sp>
      <p:sp>
        <p:nvSpPr>
          <p:cNvPr id="14" name="矩形: 圆角 4"/>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3" name="文本框 12">
            <a:extLst>
              <a:ext uri="{FF2B5EF4-FFF2-40B4-BE49-F238E27FC236}">
                <a16:creationId xmlns:a16="http://schemas.microsoft.com/office/drawing/2014/main" id="{4D4DD556-A812-AC48-9CFA-FBB070E83526}"/>
              </a:ext>
            </a:extLst>
          </p:cNvPr>
          <p:cNvSpPr txBox="1"/>
          <p:nvPr/>
        </p:nvSpPr>
        <p:spPr>
          <a:xfrm>
            <a:off x="11426290" y="497130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 name="文本框 1">
            <a:extLst>
              <a:ext uri="{FF2B5EF4-FFF2-40B4-BE49-F238E27FC236}">
                <a16:creationId xmlns:a16="http://schemas.microsoft.com/office/drawing/2014/main" id="{7AD8BFE6-47BE-250E-74F1-ABBB6343EBA3}"/>
              </a:ext>
            </a:extLst>
          </p:cNvPr>
          <p:cNvSpPr txBox="1"/>
          <p:nvPr/>
        </p:nvSpPr>
        <p:spPr>
          <a:xfrm>
            <a:off x="558218" y="1790493"/>
            <a:ext cx="10696684" cy="400110"/>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像素级的重建损失对于唇同步的判定过弱</a:t>
            </a:r>
          </a:p>
        </p:txBody>
      </p:sp>
      <p:sp>
        <p:nvSpPr>
          <p:cNvPr id="24" name="文本框 23">
            <a:extLst>
              <a:ext uri="{FF2B5EF4-FFF2-40B4-BE49-F238E27FC236}">
                <a16:creationId xmlns:a16="http://schemas.microsoft.com/office/drawing/2014/main" id="{92C98922-3148-05E6-621C-EA41D176635D}"/>
              </a:ext>
            </a:extLst>
          </p:cNvPr>
          <p:cNvSpPr txBox="1"/>
          <p:nvPr/>
        </p:nvSpPr>
        <p:spPr>
          <a:xfrm>
            <a:off x="1047650" y="4284102"/>
            <a:ext cx="10203975" cy="1743747"/>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cs typeface="Times New Roman" panose="02020603050405020304" pitchFamily="18" charset="0"/>
              </a:rPr>
              <a:t>先前</a:t>
            </a:r>
            <a:r>
              <a:rPr lang="en-US" altLang="zh-CN" sz="2000" dirty="0" err="1">
                <a:latin typeface="宋体" panose="02010600030101010101" pitchFamily="2" charset="-122"/>
                <a:ea typeface="宋体" panose="02010600030101010101" pitchFamily="2" charset="-122"/>
                <a:cs typeface="Times New Roman" panose="02020603050405020304" pitchFamily="18" charset="0"/>
              </a:rPr>
              <a:t>LipGAN</a:t>
            </a:r>
            <a:r>
              <a:rPr lang="zh-CN" altLang="en-US" sz="2000" dirty="0">
                <a:latin typeface="宋体" panose="02010600030101010101" pitchFamily="2" charset="-122"/>
                <a:ea typeface="宋体" panose="02010600030101010101" pitchFamily="2" charset="-122"/>
                <a:cs typeface="Times New Roman" panose="02020603050405020304" pitchFamily="18" charset="0"/>
              </a:rPr>
              <a:t>的工作中引入了额外的唇形同步鉴别器。但是，</a:t>
            </a:r>
            <a:r>
              <a:rPr lang="en-US" altLang="zh-CN" sz="2000" dirty="0" err="1">
                <a:latin typeface="宋体" panose="02010600030101010101" pitchFamily="2" charset="-122"/>
                <a:ea typeface="宋体" panose="02010600030101010101" pitchFamily="2" charset="-122"/>
                <a:cs typeface="Times New Roman" panose="02020603050405020304" pitchFamily="18" charset="0"/>
              </a:rPr>
              <a:t>LipGAN</a:t>
            </a:r>
            <a:r>
              <a:rPr lang="zh-CN" altLang="en-US" sz="2000" dirty="0">
                <a:latin typeface="宋体" panose="02010600030101010101" pitchFamily="2" charset="-122"/>
                <a:ea typeface="宋体" panose="02010600030101010101" pitchFamily="2" charset="-122"/>
                <a:cs typeface="Times New Roman" panose="02020603050405020304" pitchFamily="18" charset="0"/>
              </a:rPr>
              <a:t>的唇形同步鉴别器在</a:t>
            </a:r>
            <a:r>
              <a:rPr lang="en-US" altLang="zh-CN" sz="2000" dirty="0">
                <a:latin typeface="宋体" panose="02010600030101010101" pitchFamily="2" charset="-122"/>
                <a:ea typeface="宋体" panose="02010600030101010101" pitchFamily="2" charset="-122"/>
                <a:cs typeface="Times New Roman" panose="02020603050405020304" pitchFamily="18" charset="0"/>
              </a:rPr>
              <a:t>LRS2</a:t>
            </a:r>
            <a:r>
              <a:rPr lang="zh-CN" altLang="en-US" sz="2000" dirty="0">
                <a:latin typeface="宋体" panose="02010600030101010101" pitchFamily="2" charset="-122"/>
                <a:ea typeface="宋体" panose="02010600030101010101" pitchFamily="2" charset="-122"/>
                <a:cs typeface="Times New Roman" panose="02020603050405020304" pitchFamily="18" charset="0"/>
              </a:rPr>
              <a:t>测试集上只有大约</a:t>
            </a:r>
            <a:r>
              <a:rPr lang="en-US" altLang="zh-CN" sz="2000" dirty="0">
                <a:latin typeface="宋体" panose="02010600030101010101" pitchFamily="2" charset="-122"/>
                <a:ea typeface="宋体" panose="02010600030101010101" pitchFamily="2" charset="-122"/>
                <a:cs typeface="Times New Roman" panose="02020603050405020304" pitchFamily="18" charset="0"/>
              </a:rPr>
              <a:t>56%</a:t>
            </a:r>
            <a:r>
              <a:rPr lang="zh-CN" altLang="en-US" sz="2000" dirty="0">
                <a:latin typeface="宋体" panose="02010600030101010101" pitchFamily="2" charset="-122"/>
                <a:ea typeface="宋体" panose="02010600030101010101" pitchFamily="2" charset="-122"/>
                <a:cs typeface="Times New Roman" panose="02020603050405020304" pitchFamily="18" charset="0"/>
              </a:rPr>
              <a:t>的准确率。</a:t>
            </a:r>
            <a:r>
              <a:rPr lang="en-US" altLang="zh-CN" sz="2000" dirty="0" err="1">
                <a:latin typeface="宋体" panose="02010600030101010101" pitchFamily="2" charset="-122"/>
                <a:ea typeface="宋体" panose="02010600030101010101" pitchFamily="2" charset="-122"/>
                <a:cs typeface="Times New Roman" panose="02020603050405020304" pitchFamily="18" charset="0"/>
              </a:rPr>
              <a:t>LipGAN</a:t>
            </a:r>
            <a:r>
              <a:rPr lang="zh-CN" altLang="en-US" sz="2000" dirty="0">
                <a:latin typeface="宋体" panose="02010600030101010101" pitchFamily="2" charset="-122"/>
                <a:ea typeface="宋体" panose="02010600030101010101" pitchFamily="2" charset="-122"/>
                <a:cs typeface="Times New Roman" panose="02020603050405020304" pitchFamily="18" charset="0"/>
              </a:rPr>
              <a:t>的鉴别器使用单一帧来检查唇形同步。由于大尺度和姿态变化，训练期间生成的图像包含许多人工痕迹。另外，作者认为，在</a:t>
            </a:r>
            <a:r>
              <a:rPr lang="en-US" altLang="zh-CN" sz="2000" dirty="0">
                <a:latin typeface="宋体" panose="02010600030101010101" pitchFamily="2" charset="-122"/>
                <a:ea typeface="宋体" panose="02010600030101010101" pitchFamily="2" charset="-122"/>
                <a:cs typeface="Times New Roman" panose="02020603050405020304" pitchFamily="18" charset="0"/>
              </a:rPr>
              <a:t>GAN</a:t>
            </a:r>
            <a:r>
              <a:rPr lang="zh-CN" altLang="en-US" sz="2000" dirty="0">
                <a:latin typeface="宋体" panose="02010600030101010101" pitchFamily="2" charset="-122"/>
                <a:ea typeface="宋体" panose="02010600030101010101" pitchFamily="2" charset="-122"/>
                <a:cs typeface="Times New Roman" panose="02020603050405020304" pitchFamily="18" charset="0"/>
              </a:rPr>
              <a:t>设置中训练鉴别器会导致鉴别器专注于视觉人工痕迹，而不是音频</a:t>
            </a:r>
            <a:r>
              <a:rPr lang="en-US" altLang="zh-CN" sz="2000" dirty="0">
                <a:latin typeface="宋体" panose="02010600030101010101" pitchFamily="2" charset="-122"/>
                <a:ea typeface="宋体" panose="02010600030101010101" pitchFamily="2" charset="-122"/>
                <a:cs typeface="Times New Roman" panose="02020603050405020304" pitchFamily="18" charset="0"/>
              </a:rPr>
              <a:t>-</a:t>
            </a:r>
            <a:r>
              <a:rPr lang="zh-CN" altLang="en-US" sz="2000" dirty="0">
                <a:latin typeface="宋体" panose="02010600030101010101" pitchFamily="2" charset="-122"/>
                <a:ea typeface="宋体" panose="02010600030101010101" pitchFamily="2" charset="-122"/>
                <a:cs typeface="Times New Roman" panose="02020603050405020304" pitchFamily="18" charset="0"/>
              </a:rPr>
              <a:t>唇部对应关系，从而导致检测不同步的准确度大幅下降。</a:t>
            </a:r>
            <a:endParaRPr lang="zh-CN" altLang="en-US" sz="2000" dirty="0">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15" name="文本框 14">
            <a:extLst>
              <a:ext uri="{FF2B5EF4-FFF2-40B4-BE49-F238E27FC236}">
                <a16:creationId xmlns:a16="http://schemas.microsoft.com/office/drawing/2014/main" id="{233ABF2A-ADA7-DA99-3D57-AA3AB81891FD}"/>
              </a:ext>
            </a:extLst>
          </p:cNvPr>
          <p:cNvSpPr txBox="1"/>
          <p:nvPr/>
        </p:nvSpPr>
        <p:spPr>
          <a:xfrm>
            <a:off x="11358948" y="2605067"/>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1" name="文本框 10">
            <a:extLst>
              <a:ext uri="{FF2B5EF4-FFF2-40B4-BE49-F238E27FC236}">
                <a16:creationId xmlns:a16="http://schemas.microsoft.com/office/drawing/2014/main" id="{DFD579B8-AA07-1A9C-EF0A-803DAA54D366}"/>
              </a:ext>
            </a:extLst>
          </p:cNvPr>
          <p:cNvSpPr txBox="1"/>
          <p:nvPr/>
        </p:nvSpPr>
        <p:spPr>
          <a:xfrm>
            <a:off x="558218" y="3782288"/>
            <a:ext cx="10696684" cy="400110"/>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唇形同步鉴别器的能力过弱</a:t>
            </a:r>
          </a:p>
        </p:txBody>
      </p:sp>
      <p:sp>
        <p:nvSpPr>
          <p:cNvPr id="3" name="文本框 2">
            <a:extLst>
              <a:ext uri="{FF2B5EF4-FFF2-40B4-BE49-F238E27FC236}">
                <a16:creationId xmlns:a16="http://schemas.microsoft.com/office/drawing/2014/main" id="{1D27F4CC-2F25-72F5-FD54-C7FD43A755A6}"/>
              </a:ext>
            </a:extLst>
          </p:cNvPr>
          <p:cNvSpPr txBox="1"/>
          <p:nvPr/>
        </p:nvSpPr>
        <p:spPr>
          <a:xfrm>
            <a:off x="1047650" y="2271803"/>
            <a:ext cx="10207252" cy="1405193"/>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cs typeface="Times New Roman" panose="02020603050405020304" pitchFamily="18" charset="0"/>
              </a:rPr>
              <a:t>面部重建损失计算是为了整个图像的，它包括确保正确的姿态生成、保持身份特征，甚至包括面部周围的背景。而唇部区域在总重建损失中的比例不足</a:t>
            </a:r>
            <a:r>
              <a:rPr lang="en-US" altLang="zh-CN" sz="2000" dirty="0">
                <a:latin typeface="宋体" panose="02010600030101010101" pitchFamily="2" charset="-122"/>
                <a:ea typeface="宋体" panose="02010600030101010101" pitchFamily="2" charset="-122"/>
                <a:cs typeface="Times New Roman" panose="02020603050405020304" pitchFamily="18" charset="0"/>
              </a:rPr>
              <a:t>4%</a:t>
            </a:r>
            <a:r>
              <a:rPr lang="zh-CN" altLang="en-US" sz="2000" dirty="0">
                <a:latin typeface="宋体" panose="02010600030101010101" pitchFamily="2" charset="-122"/>
                <a:ea typeface="宋体" panose="02010600030101010101" pitchFamily="2" charset="-122"/>
                <a:cs typeface="Times New Roman" panose="02020603050405020304" pitchFamily="18" charset="0"/>
              </a:rPr>
              <a:t>，因此在网络开始进行细致的唇形校正之前，首先优化了大量的周围图像重建。因此，需要一个额外的鉴别器来判断口型同步。</a:t>
            </a:r>
            <a:endParaRPr lang="zh-CN" altLang="en-US" sz="2000" dirty="0">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E43336F4-3F11-8CE4-2892-444073256425}"/>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Prajwal K R, Mukhopadhyay R, Namboodiri V P, et al. A lip sync expert is all you need for speech to lip generation in the wild[C]//Proceedings of the 28th ACM international conference on multimedia. 2020: 484-492.</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535181462"/>
      </p:ext>
    </p:extLst>
  </p:cSld>
  <p:clrMapOvr>
    <a:masterClrMapping/>
  </p:clrMapOvr>
  <p:transition>
    <p:wipe/>
  </p:transition>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mJkMTMwYjZmNjQzNTMwNjE2ZmYwY2NkZWU3MjgyZWQifQ=="/>
  <p:tag name="KSO_WPP_MARK_KEY" val="5444498b-26d2-49ff-b7f2-b5957cbeff76"/>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12913</TotalTime>
  <Words>2630</Words>
  <Application>Microsoft Office PowerPoint</Application>
  <PresentationFormat>宽屏</PresentationFormat>
  <Paragraphs>184</Paragraphs>
  <Slides>21</Slides>
  <Notes>21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21</vt:i4>
      </vt:variant>
    </vt:vector>
  </HeadingPairs>
  <TitlesOfParts>
    <vt:vector size="34" baseType="lpstr">
      <vt:lpstr>Söhne</vt:lpstr>
      <vt:lpstr>等线</vt:lpstr>
      <vt:lpstr>等线 Light</vt:lpstr>
      <vt:lpstr>黑体</vt:lpstr>
      <vt:lpstr>思源黑体 Normal</vt:lpstr>
      <vt:lpstr>宋体</vt:lpstr>
      <vt:lpstr>微软雅黑</vt:lpstr>
      <vt:lpstr>微软雅黑 Light</vt:lpstr>
      <vt:lpstr>Arial</vt:lpstr>
      <vt:lpstr>Cambria Math</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优品PPT</dc:creator>
  <cp:lastModifiedBy>Zhu, Lidong</cp:lastModifiedBy>
  <cp:revision>683</cp:revision>
  <dcterms:created xsi:type="dcterms:W3CDTF">2021-06-12T07:20:00Z</dcterms:created>
  <dcterms:modified xsi:type="dcterms:W3CDTF">2024-01-26T08:49:52Z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6480CACBD99143468DF16E9377917C17</vt:lpwstr>
  </property>
  <property fmtid="{D5CDD505-2E9C-101B-9397-08002B2CF9AE}" pid="3" name="KSOProductBuildVer">
    <vt:lpwstr>2052-12.1.0.15374</vt:lpwstr>
  </property>
</Properties>
</file>