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9" r:id="rId4"/>
    <p:sldId id="260" r:id="rId5"/>
    <p:sldId id="261" r:id="rId6"/>
    <p:sldId id="262" r:id="rId7"/>
    <p:sldId id="263" r:id="rId8"/>
    <p:sldId id="258" r:id="rId9"/>
    <p:sldId id="264" r:id="rId10"/>
    <p:sldId id="265" r:id="rId11"/>
    <p:sldId id="266" r:id="rId12"/>
    <p:sldId id="26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74" autoAdjust="0"/>
    <p:restoredTop sz="94660"/>
  </p:normalViewPr>
  <p:slideViewPr>
    <p:cSldViewPr snapToGrid="0">
      <p:cViewPr varScale="1">
        <p:scale>
          <a:sx n="79" d="100"/>
          <a:sy n="79" d="100"/>
        </p:scale>
        <p:origin x="108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A5E086-7FF5-4269-86BA-AAFD490B658A}" type="datetimeFigureOut">
              <a:rPr lang="zh-CN" altLang="en-US" smtClean="0"/>
              <a:t>2023/10/27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9525AA-CF87-4C20-9C5F-FEC3D5E19973}" type="slidenum">
              <a:rPr lang="zh-CN" altLang="en-US" smtClean="0"/>
              <a:t>‹#›</a:t>
            </a:fld>
            <a:endParaRPr lang="zh-CN" altLang="en-US"/>
          </a:p>
        </p:txBody>
      </p:sp>
    </p:spTree>
    <p:extLst>
      <p:ext uri="{BB962C8B-B14F-4D97-AF65-F5344CB8AC3E}">
        <p14:creationId xmlns:p14="http://schemas.microsoft.com/office/powerpoint/2010/main" val="520757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5B3E0D-62C8-C376-9B9C-191FFC2376A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AD4729D-8766-9450-E79E-C44F16268C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D6FAF8E-EA4B-1F11-22F4-4F400628C1AE}"/>
              </a:ext>
            </a:extLst>
          </p:cNvPr>
          <p:cNvSpPr>
            <a:spLocks noGrp="1"/>
          </p:cNvSpPr>
          <p:nvPr>
            <p:ph type="dt" sz="half" idx="10"/>
          </p:nvPr>
        </p:nvSpPr>
        <p:spPr/>
        <p:txBody>
          <a:bodyPr/>
          <a:lstStyle/>
          <a:p>
            <a:fld id="{F069B54E-0AF6-499C-B08E-3E0FBD4C2322}" type="datetimeFigureOut">
              <a:rPr lang="zh-CN" altLang="en-US" smtClean="0"/>
              <a:t>2023/10/27</a:t>
            </a:fld>
            <a:endParaRPr lang="zh-CN" altLang="en-US"/>
          </a:p>
        </p:txBody>
      </p:sp>
      <p:sp>
        <p:nvSpPr>
          <p:cNvPr id="5" name="页脚占位符 4">
            <a:extLst>
              <a:ext uri="{FF2B5EF4-FFF2-40B4-BE49-F238E27FC236}">
                <a16:creationId xmlns:a16="http://schemas.microsoft.com/office/drawing/2014/main" id="{CBD3029F-FC26-3B6F-7263-4ED8E26BA6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A629D76-9847-87D5-7624-77AC27A0C402}"/>
              </a:ext>
            </a:extLst>
          </p:cNvPr>
          <p:cNvSpPr>
            <a:spLocks noGrp="1"/>
          </p:cNvSpPr>
          <p:nvPr>
            <p:ph type="sldNum" sz="quarter" idx="12"/>
          </p:nvPr>
        </p:nvSpPr>
        <p:spPr/>
        <p:txBody>
          <a:bodyPr/>
          <a:lstStyle/>
          <a:p>
            <a:fld id="{248366D6-2D3E-4E38-83C0-A4FAF6BCF266}" type="slidenum">
              <a:rPr lang="zh-CN" altLang="en-US" smtClean="0"/>
              <a:t>‹#›</a:t>
            </a:fld>
            <a:endParaRPr lang="zh-CN" altLang="en-US"/>
          </a:p>
        </p:txBody>
      </p:sp>
    </p:spTree>
    <p:extLst>
      <p:ext uri="{BB962C8B-B14F-4D97-AF65-F5344CB8AC3E}">
        <p14:creationId xmlns:p14="http://schemas.microsoft.com/office/powerpoint/2010/main" val="1189693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554A9F-93C5-0B8E-4F40-F5628717CD7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3F91BFC-F9A6-B043-778B-793021A46A6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1EC0183-C111-4582-21EE-B0BA269EAE90}"/>
              </a:ext>
            </a:extLst>
          </p:cNvPr>
          <p:cNvSpPr>
            <a:spLocks noGrp="1"/>
          </p:cNvSpPr>
          <p:nvPr>
            <p:ph type="dt" sz="half" idx="10"/>
          </p:nvPr>
        </p:nvSpPr>
        <p:spPr/>
        <p:txBody>
          <a:bodyPr/>
          <a:lstStyle/>
          <a:p>
            <a:fld id="{F069B54E-0AF6-499C-B08E-3E0FBD4C2322}" type="datetimeFigureOut">
              <a:rPr lang="zh-CN" altLang="en-US" smtClean="0"/>
              <a:t>2023/10/27</a:t>
            </a:fld>
            <a:endParaRPr lang="zh-CN" altLang="en-US"/>
          </a:p>
        </p:txBody>
      </p:sp>
      <p:sp>
        <p:nvSpPr>
          <p:cNvPr id="5" name="页脚占位符 4">
            <a:extLst>
              <a:ext uri="{FF2B5EF4-FFF2-40B4-BE49-F238E27FC236}">
                <a16:creationId xmlns:a16="http://schemas.microsoft.com/office/drawing/2014/main" id="{9EF69DC0-6FD2-A2BB-FC05-40D7BE8535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B22968-813D-C389-4CF4-D639BB951361}"/>
              </a:ext>
            </a:extLst>
          </p:cNvPr>
          <p:cNvSpPr>
            <a:spLocks noGrp="1"/>
          </p:cNvSpPr>
          <p:nvPr>
            <p:ph type="sldNum" sz="quarter" idx="12"/>
          </p:nvPr>
        </p:nvSpPr>
        <p:spPr/>
        <p:txBody>
          <a:bodyPr/>
          <a:lstStyle/>
          <a:p>
            <a:fld id="{248366D6-2D3E-4E38-83C0-A4FAF6BCF266}" type="slidenum">
              <a:rPr lang="zh-CN" altLang="en-US" smtClean="0"/>
              <a:t>‹#›</a:t>
            </a:fld>
            <a:endParaRPr lang="zh-CN" altLang="en-US"/>
          </a:p>
        </p:txBody>
      </p:sp>
    </p:spTree>
    <p:extLst>
      <p:ext uri="{BB962C8B-B14F-4D97-AF65-F5344CB8AC3E}">
        <p14:creationId xmlns:p14="http://schemas.microsoft.com/office/powerpoint/2010/main" val="876613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CB5FD93-94CA-49B6-B379-DB33F3D0996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0FE0BE9-5F24-BA0A-4991-0D5DD47FC27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6DBEE23-06C8-C05B-B66E-8D11C189D927}"/>
              </a:ext>
            </a:extLst>
          </p:cNvPr>
          <p:cNvSpPr>
            <a:spLocks noGrp="1"/>
          </p:cNvSpPr>
          <p:nvPr>
            <p:ph type="dt" sz="half" idx="10"/>
          </p:nvPr>
        </p:nvSpPr>
        <p:spPr/>
        <p:txBody>
          <a:bodyPr/>
          <a:lstStyle/>
          <a:p>
            <a:fld id="{F069B54E-0AF6-499C-B08E-3E0FBD4C2322}" type="datetimeFigureOut">
              <a:rPr lang="zh-CN" altLang="en-US" smtClean="0"/>
              <a:t>2023/10/27</a:t>
            </a:fld>
            <a:endParaRPr lang="zh-CN" altLang="en-US"/>
          </a:p>
        </p:txBody>
      </p:sp>
      <p:sp>
        <p:nvSpPr>
          <p:cNvPr id="5" name="页脚占位符 4">
            <a:extLst>
              <a:ext uri="{FF2B5EF4-FFF2-40B4-BE49-F238E27FC236}">
                <a16:creationId xmlns:a16="http://schemas.microsoft.com/office/drawing/2014/main" id="{F5D8A113-8504-3757-37E9-6B2DD91CC7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3FA141-6963-C893-8B49-95AD65730F22}"/>
              </a:ext>
            </a:extLst>
          </p:cNvPr>
          <p:cNvSpPr>
            <a:spLocks noGrp="1"/>
          </p:cNvSpPr>
          <p:nvPr>
            <p:ph type="sldNum" sz="quarter" idx="12"/>
          </p:nvPr>
        </p:nvSpPr>
        <p:spPr/>
        <p:txBody>
          <a:bodyPr/>
          <a:lstStyle/>
          <a:p>
            <a:fld id="{248366D6-2D3E-4E38-83C0-A4FAF6BCF266}" type="slidenum">
              <a:rPr lang="zh-CN" altLang="en-US" smtClean="0"/>
              <a:t>‹#›</a:t>
            </a:fld>
            <a:endParaRPr lang="zh-CN" altLang="en-US"/>
          </a:p>
        </p:txBody>
      </p:sp>
    </p:spTree>
    <p:extLst>
      <p:ext uri="{BB962C8B-B14F-4D97-AF65-F5344CB8AC3E}">
        <p14:creationId xmlns:p14="http://schemas.microsoft.com/office/powerpoint/2010/main" val="2774450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C302A-2B3B-339C-6613-30832F16AED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7EF322E-4F8B-77D7-9063-BBCBF1AD7DB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7F02DCF-C756-1B27-B765-2A927E66B0B1}"/>
              </a:ext>
            </a:extLst>
          </p:cNvPr>
          <p:cNvSpPr>
            <a:spLocks noGrp="1"/>
          </p:cNvSpPr>
          <p:nvPr>
            <p:ph type="dt" sz="half" idx="10"/>
          </p:nvPr>
        </p:nvSpPr>
        <p:spPr/>
        <p:txBody>
          <a:bodyPr/>
          <a:lstStyle/>
          <a:p>
            <a:fld id="{F069B54E-0AF6-499C-B08E-3E0FBD4C2322}" type="datetimeFigureOut">
              <a:rPr lang="zh-CN" altLang="en-US" smtClean="0"/>
              <a:t>2023/10/27</a:t>
            </a:fld>
            <a:endParaRPr lang="zh-CN" altLang="en-US"/>
          </a:p>
        </p:txBody>
      </p:sp>
      <p:sp>
        <p:nvSpPr>
          <p:cNvPr id="5" name="页脚占位符 4">
            <a:extLst>
              <a:ext uri="{FF2B5EF4-FFF2-40B4-BE49-F238E27FC236}">
                <a16:creationId xmlns:a16="http://schemas.microsoft.com/office/drawing/2014/main" id="{1D6E63AF-8DF3-95F7-8813-4F38791220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DC4D31F-A736-C0FD-17EE-875FAAA9B27D}"/>
              </a:ext>
            </a:extLst>
          </p:cNvPr>
          <p:cNvSpPr>
            <a:spLocks noGrp="1"/>
          </p:cNvSpPr>
          <p:nvPr>
            <p:ph type="sldNum" sz="quarter" idx="12"/>
          </p:nvPr>
        </p:nvSpPr>
        <p:spPr/>
        <p:txBody>
          <a:bodyPr/>
          <a:lstStyle/>
          <a:p>
            <a:fld id="{248366D6-2D3E-4E38-83C0-A4FAF6BCF266}" type="slidenum">
              <a:rPr lang="zh-CN" altLang="en-US" smtClean="0"/>
              <a:t>‹#›</a:t>
            </a:fld>
            <a:endParaRPr lang="zh-CN" altLang="en-US"/>
          </a:p>
        </p:txBody>
      </p:sp>
    </p:spTree>
    <p:extLst>
      <p:ext uri="{BB962C8B-B14F-4D97-AF65-F5344CB8AC3E}">
        <p14:creationId xmlns:p14="http://schemas.microsoft.com/office/powerpoint/2010/main" val="640110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53D3F-F503-2B0A-6090-BBD4B427A19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45E390C-FC13-D13A-042A-C771ABCE51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2964982-9702-DC24-5F66-1BA37F7EC85B}"/>
              </a:ext>
            </a:extLst>
          </p:cNvPr>
          <p:cNvSpPr>
            <a:spLocks noGrp="1"/>
          </p:cNvSpPr>
          <p:nvPr>
            <p:ph type="dt" sz="half" idx="10"/>
          </p:nvPr>
        </p:nvSpPr>
        <p:spPr/>
        <p:txBody>
          <a:bodyPr/>
          <a:lstStyle/>
          <a:p>
            <a:fld id="{F069B54E-0AF6-499C-B08E-3E0FBD4C2322}" type="datetimeFigureOut">
              <a:rPr lang="zh-CN" altLang="en-US" smtClean="0"/>
              <a:t>2023/10/27</a:t>
            </a:fld>
            <a:endParaRPr lang="zh-CN" altLang="en-US"/>
          </a:p>
        </p:txBody>
      </p:sp>
      <p:sp>
        <p:nvSpPr>
          <p:cNvPr id="5" name="页脚占位符 4">
            <a:extLst>
              <a:ext uri="{FF2B5EF4-FFF2-40B4-BE49-F238E27FC236}">
                <a16:creationId xmlns:a16="http://schemas.microsoft.com/office/drawing/2014/main" id="{2F7EA461-E3B8-BF02-B792-70E1BAB6CA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E2C802-6CE5-6C96-ED10-EB1C07FD73CA}"/>
              </a:ext>
            </a:extLst>
          </p:cNvPr>
          <p:cNvSpPr>
            <a:spLocks noGrp="1"/>
          </p:cNvSpPr>
          <p:nvPr>
            <p:ph type="sldNum" sz="quarter" idx="12"/>
          </p:nvPr>
        </p:nvSpPr>
        <p:spPr/>
        <p:txBody>
          <a:bodyPr/>
          <a:lstStyle/>
          <a:p>
            <a:fld id="{248366D6-2D3E-4E38-83C0-A4FAF6BCF266}" type="slidenum">
              <a:rPr lang="zh-CN" altLang="en-US" smtClean="0"/>
              <a:t>‹#›</a:t>
            </a:fld>
            <a:endParaRPr lang="zh-CN" altLang="en-US"/>
          </a:p>
        </p:txBody>
      </p:sp>
    </p:spTree>
    <p:extLst>
      <p:ext uri="{BB962C8B-B14F-4D97-AF65-F5344CB8AC3E}">
        <p14:creationId xmlns:p14="http://schemas.microsoft.com/office/powerpoint/2010/main" val="373315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C5E04A-FE3B-C61A-4828-BCC88A3600B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5C34566-DAD8-B779-5CD7-D25C3BF7058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D35861A-D069-D43A-B55D-D5208103B45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022E3E6-828B-8844-0D33-0C375E8C34C3}"/>
              </a:ext>
            </a:extLst>
          </p:cNvPr>
          <p:cNvSpPr>
            <a:spLocks noGrp="1"/>
          </p:cNvSpPr>
          <p:nvPr>
            <p:ph type="dt" sz="half" idx="10"/>
          </p:nvPr>
        </p:nvSpPr>
        <p:spPr/>
        <p:txBody>
          <a:bodyPr/>
          <a:lstStyle/>
          <a:p>
            <a:fld id="{F069B54E-0AF6-499C-B08E-3E0FBD4C2322}" type="datetimeFigureOut">
              <a:rPr lang="zh-CN" altLang="en-US" smtClean="0"/>
              <a:t>2023/10/27</a:t>
            </a:fld>
            <a:endParaRPr lang="zh-CN" altLang="en-US"/>
          </a:p>
        </p:txBody>
      </p:sp>
      <p:sp>
        <p:nvSpPr>
          <p:cNvPr id="6" name="页脚占位符 5">
            <a:extLst>
              <a:ext uri="{FF2B5EF4-FFF2-40B4-BE49-F238E27FC236}">
                <a16:creationId xmlns:a16="http://schemas.microsoft.com/office/drawing/2014/main" id="{117FAA76-4969-29B8-524F-3901EDBCC68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AC06F2E-A9D1-ABF6-C09D-9E1FAC60F009}"/>
              </a:ext>
            </a:extLst>
          </p:cNvPr>
          <p:cNvSpPr>
            <a:spLocks noGrp="1"/>
          </p:cNvSpPr>
          <p:nvPr>
            <p:ph type="sldNum" sz="quarter" idx="12"/>
          </p:nvPr>
        </p:nvSpPr>
        <p:spPr/>
        <p:txBody>
          <a:bodyPr/>
          <a:lstStyle/>
          <a:p>
            <a:fld id="{248366D6-2D3E-4E38-83C0-A4FAF6BCF266}" type="slidenum">
              <a:rPr lang="zh-CN" altLang="en-US" smtClean="0"/>
              <a:t>‹#›</a:t>
            </a:fld>
            <a:endParaRPr lang="zh-CN" altLang="en-US"/>
          </a:p>
        </p:txBody>
      </p:sp>
    </p:spTree>
    <p:extLst>
      <p:ext uri="{BB962C8B-B14F-4D97-AF65-F5344CB8AC3E}">
        <p14:creationId xmlns:p14="http://schemas.microsoft.com/office/powerpoint/2010/main" val="2987093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885EFE-548B-3A8A-743F-2976935E623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27B85E4-EAC8-30AB-F07A-EEF479CF88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61FF49B-C2E8-6C47-44A8-CB315517473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5105759-4795-4413-8B0F-B3E93A2924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08C440D-78F1-8443-C1E2-9B8B77E91D8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DE91697-7F8F-77D2-5983-6C387A5703DF}"/>
              </a:ext>
            </a:extLst>
          </p:cNvPr>
          <p:cNvSpPr>
            <a:spLocks noGrp="1"/>
          </p:cNvSpPr>
          <p:nvPr>
            <p:ph type="dt" sz="half" idx="10"/>
          </p:nvPr>
        </p:nvSpPr>
        <p:spPr/>
        <p:txBody>
          <a:bodyPr/>
          <a:lstStyle/>
          <a:p>
            <a:fld id="{F069B54E-0AF6-499C-B08E-3E0FBD4C2322}" type="datetimeFigureOut">
              <a:rPr lang="zh-CN" altLang="en-US" smtClean="0"/>
              <a:t>2023/10/27</a:t>
            </a:fld>
            <a:endParaRPr lang="zh-CN" altLang="en-US"/>
          </a:p>
        </p:txBody>
      </p:sp>
      <p:sp>
        <p:nvSpPr>
          <p:cNvPr id="8" name="页脚占位符 7">
            <a:extLst>
              <a:ext uri="{FF2B5EF4-FFF2-40B4-BE49-F238E27FC236}">
                <a16:creationId xmlns:a16="http://schemas.microsoft.com/office/drawing/2014/main" id="{87AEA2B1-86C1-4FF6-B688-785644DE6EC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12F0DB6-5464-AA4E-D821-E26B5A03BDDF}"/>
              </a:ext>
            </a:extLst>
          </p:cNvPr>
          <p:cNvSpPr>
            <a:spLocks noGrp="1"/>
          </p:cNvSpPr>
          <p:nvPr>
            <p:ph type="sldNum" sz="quarter" idx="12"/>
          </p:nvPr>
        </p:nvSpPr>
        <p:spPr/>
        <p:txBody>
          <a:bodyPr/>
          <a:lstStyle/>
          <a:p>
            <a:fld id="{248366D6-2D3E-4E38-83C0-A4FAF6BCF266}" type="slidenum">
              <a:rPr lang="zh-CN" altLang="en-US" smtClean="0"/>
              <a:t>‹#›</a:t>
            </a:fld>
            <a:endParaRPr lang="zh-CN" altLang="en-US"/>
          </a:p>
        </p:txBody>
      </p:sp>
    </p:spTree>
    <p:extLst>
      <p:ext uri="{BB962C8B-B14F-4D97-AF65-F5344CB8AC3E}">
        <p14:creationId xmlns:p14="http://schemas.microsoft.com/office/powerpoint/2010/main" val="3102532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A372D-09E8-50FB-D384-1AE3A3AB48F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53D3EF0-98DF-62FA-34C6-74AB8ED45CB6}"/>
              </a:ext>
            </a:extLst>
          </p:cNvPr>
          <p:cNvSpPr>
            <a:spLocks noGrp="1"/>
          </p:cNvSpPr>
          <p:nvPr>
            <p:ph type="dt" sz="half" idx="10"/>
          </p:nvPr>
        </p:nvSpPr>
        <p:spPr/>
        <p:txBody>
          <a:bodyPr/>
          <a:lstStyle/>
          <a:p>
            <a:fld id="{F069B54E-0AF6-499C-B08E-3E0FBD4C2322}" type="datetimeFigureOut">
              <a:rPr lang="zh-CN" altLang="en-US" smtClean="0"/>
              <a:t>2023/10/27</a:t>
            </a:fld>
            <a:endParaRPr lang="zh-CN" altLang="en-US"/>
          </a:p>
        </p:txBody>
      </p:sp>
      <p:sp>
        <p:nvSpPr>
          <p:cNvPr id="4" name="页脚占位符 3">
            <a:extLst>
              <a:ext uri="{FF2B5EF4-FFF2-40B4-BE49-F238E27FC236}">
                <a16:creationId xmlns:a16="http://schemas.microsoft.com/office/drawing/2014/main" id="{053A88BF-3872-755D-C20C-E490DBB57A6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B8EE46D-4505-0703-19A1-3927B839EE7E}"/>
              </a:ext>
            </a:extLst>
          </p:cNvPr>
          <p:cNvSpPr>
            <a:spLocks noGrp="1"/>
          </p:cNvSpPr>
          <p:nvPr>
            <p:ph type="sldNum" sz="quarter" idx="12"/>
          </p:nvPr>
        </p:nvSpPr>
        <p:spPr/>
        <p:txBody>
          <a:bodyPr/>
          <a:lstStyle/>
          <a:p>
            <a:fld id="{248366D6-2D3E-4E38-83C0-A4FAF6BCF266}" type="slidenum">
              <a:rPr lang="zh-CN" altLang="en-US" smtClean="0"/>
              <a:t>‹#›</a:t>
            </a:fld>
            <a:endParaRPr lang="zh-CN" altLang="en-US"/>
          </a:p>
        </p:txBody>
      </p:sp>
    </p:spTree>
    <p:extLst>
      <p:ext uri="{BB962C8B-B14F-4D97-AF65-F5344CB8AC3E}">
        <p14:creationId xmlns:p14="http://schemas.microsoft.com/office/powerpoint/2010/main" val="2023550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F067D9F-496A-846A-2295-AC8E6B9458B3}"/>
              </a:ext>
            </a:extLst>
          </p:cNvPr>
          <p:cNvSpPr>
            <a:spLocks noGrp="1"/>
          </p:cNvSpPr>
          <p:nvPr>
            <p:ph type="dt" sz="half" idx="10"/>
          </p:nvPr>
        </p:nvSpPr>
        <p:spPr/>
        <p:txBody>
          <a:bodyPr/>
          <a:lstStyle/>
          <a:p>
            <a:fld id="{F069B54E-0AF6-499C-B08E-3E0FBD4C2322}" type="datetimeFigureOut">
              <a:rPr lang="zh-CN" altLang="en-US" smtClean="0"/>
              <a:t>2023/10/27</a:t>
            </a:fld>
            <a:endParaRPr lang="zh-CN" altLang="en-US"/>
          </a:p>
        </p:txBody>
      </p:sp>
      <p:sp>
        <p:nvSpPr>
          <p:cNvPr id="3" name="页脚占位符 2">
            <a:extLst>
              <a:ext uri="{FF2B5EF4-FFF2-40B4-BE49-F238E27FC236}">
                <a16:creationId xmlns:a16="http://schemas.microsoft.com/office/drawing/2014/main" id="{98B197A3-B3D3-BEA5-C3E1-F6D5E9F7ADE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96E7D06-68C8-A192-00D6-53D12186BB78}"/>
              </a:ext>
            </a:extLst>
          </p:cNvPr>
          <p:cNvSpPr>
            <a:spLocks noGrp="1"/>
          </p:cNvSpPr>
          <p:nvPr>
            <p:ph type="sldNum" sz="quarter" idx="12"/>
          </p:nvPr>
        </p:nvSpPr>
        <p:spPr/>
        <p:txBody>
          <a:bodyPr/>
          <a:lstStyle/>
          <a:p>
            <a:fld id="{248366D6-2D3E-4E38-83C0-A4FAF6BCF266}" type="slidenum">
              <a:rPr lang="zh-CN" altLang="en-US" smtClean="0"/>
              <a:t>‹#›</a:t>
            </a:fld>
            <a:endParaRPr lang="zh-CN" altLang="en-US"/>
          </a:p>
        </p:txBody>
      </p:sp>
    </p:spTree>
    <p:extLst>
      <p:ext uri="{BB962C8B-B14F-4D97-AF65-F5344CB8AC3E}">
        <p14:creationId xmlns:p14="http://schemas.microsoft.com/office/powerpoint/2010/main" val="59604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312746-6523-2603-F493-445E2300CB6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48F2A43-9501-A903-F512-A884AF690B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711B1CC-D95B-40C5-6D8D-B3612E0AE9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73FAE40-73A4-5B8B-29CE-2A7B9B3597E4}"/>
              </a:ext>
            </a:extLst>
          </p:cNvPr>
          <p:cNvSpPr>
            <a:spLocks noGrp="1"/>
          </p:cNvSpPr>
          <p:nvPr>
            <p:ph type="dt" sz="half" idx="10"/>
          </p:nvPr>
        </p:nvSpPr>
        <p:spPr/>
        <p:txBody>
          <a:bodyPr/>
          <a:lstStyle/>
          <a:p>
            <a:fld id="{F069B54E-0AF6-499C-B08E-3E0FBD4C2322}" type="datetimeFigureOut">
              <a:rPr lang="zh-CN" altLang="en-US" smtClean="0"/>
              <a:t>2023/10/27</a:t>
            </a:fld>
            <a:endParaRPr lang="zh-CN" altLang="en-US"/>
          </a:p>
        </p:txBody>
      </p:sp>
      <p:sp>
        <p:nvSpPr>
          <p:cNvPr id="6" name="页脚占位符 5">
            <a:extLst>
              <a:ext uri="{FF2B5EF4-FFF2-40B4-BE49-F238E27FC236}">
                <a16:creationId xmlns:a16="http://schemas.microsoft.com/office/drawing/2014/main" id="{79AFE16A-FE96-0CCC-0EF3-94E9DFDE341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959A153-C355-1A2B-F387-A83D4D9F5829}"/>
              </a:ext>
            </a:extLst>
          </p:cNvPr>
          <p:cNvSpPr>
            <a:spLocks noGrp="1"/>
          </p:cNvSpPr>
          <p:nvPr>
            <p:ph type="sldNum" sz="quarter" idx="12"/>
          </p:nvPr>
        </p:nvSpPr>
        <p:spPr/>
        <p:txBody>
          <a:bodyPr/>
          <a:lstStyle/>
          <a:p>
            <a:fld id="{248366D6-2D3E-4E38-83C0-A4FAF6BCF266}" type="slidenum">
              <a:rPr lang="zh-CN" altLang="en-US" smtClean="0"/>
              <a:t>‹#›</a:t>
            </a:fld>
            <a:endParaRPr lang="zh-CN" altLang="en-US"/>
          </a:p>
        </p:txBody>
      </p:sp>
    </p:spTree>
    <p:extLst>
      <p:ext uri="{BB962C8B-B14F-4D97-AF65-F5344CB8AC3E}">
        <p14:creationId xmlns:p14="http://schemas.microsoft.com/office/powerpoint/2010/main" val="1785593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FBD4F6-70FB-6805-410B-F6F04BED701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AC5F75B-F94C-5772-064A-CA4265A9C8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7C10DDD-C5B0-16D6-C5FB-BF977058D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5C5C922-A5FA-BE00-4998-5323A7EBFC8A}"/>
              </a:ext>
            </a:extLst>
          </p:cNvPr>
          <p:cNvSpPr>
            <a:spLocks noGrp="1"/>
          </p:cNvSpPr>
          <p:nvPr>
            <p:ph type="dt" sz="half" idx="10"/>
          </p:nvPr>
        </p:nvSpPr>
        <p:spPr/>
        <p:txBody>
          <a:bodyPr/>
          <a:lstStyle/>
          <a:p>
            <a:fld id="{F069B54E-0AF6-499C-B08E-3E0FBD4C2322}" type="datetimeFigureOut">
              <a:rPr lang="zh-CN" altLang="en-US" smtClean="0"/>
              <a:t>2023/10/27</a:t>
            </a:fld>
            <a:endParaRPr lang="zh-CN" altLang="en-US"/>
          </a:p>
        </p:txBody>
      </p:sp>
      <p:sp>
        <p:nvSpPr>
          <p:cNvPr id="6" name="页脚占位符 5">
            <a:extLst>
              <a:ext uri="{FF2B5EF4-FFF2-40B4-BE49-F238E27FC236}">
                <a16:creationId xmlns:a16="http://schemas.microsoft.com/office/drawing/2014/main" id="{2BF865C1-0B8B-4417-4197-7EFF72605A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44F549C-6CA4-5571-AC47-72DB04C3347A}"/>
              </a:ext>
            </a:extLst>
          </p:cNvPr>
          <p:cNvSpPr>
            <a:spLocks noGrp="1"/>
          </p:cNvSpPr>
          <p:nvPr>
            <p:ph type="sldNum" sz="quarter" idx="12"/>
          </p:nvPr>
        </p:nvSpPr>
        <p:spPr/>
        <p:txBody>
          <a:bodyPr/>
          <a:lstStyle/>
          <a:p>
            <a:fld id="{248366D6-2D3E-4E38-83C0-A4FAF6BCF266}" type="slidenum">
              <a:rPr lang="zh-CN" altLang="en-US" smtClean="0"/>
              <a:t>‹#›</a:t>
            </a:fld>
            <a:endParaRPr lang="zh-CN" altLang="en-US"/>
          </a:p>
        </p:txBody>
      </p:sp>
    </p:spTree>
    <p:extLst>
      <p:ext uri="{BB962C8B-B14F-4D97-AF65-F5344CB8AC3E}">
        <p14:creationId xmlns:p14="http://schemas.microsoft.com/office/powerpoint/2010/main" val="115921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ECA45FD-118B-AB31-E8A4-D28F05085B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FCBC6B4-3B10-A7F6-AC79-EABC0C03CF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B1D00A-78E0-58ED-1CA7-DC08F6E784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69B54E-0AF6-499C-B08E-3E0FBD4C2322}" type="datetimeFigureOut">
              <a:rPr lang="zh-CN" altLang="en-US" smtClean="0"/>
              <a:t>2023/10/27</a:t>
            </a:fld>
            <a:endParaRPr lang="zh-CN" altLang="en-US"/>
          </a:p>
        </p:txBody>
      </p:sp>
      <p:sp>
        <p:nvSpPr>
          <p:cNvPr id="5" name="页脚占位符 4">
            <a:extLst>
              <a:ext uri="{FF2B5EF4-FFF2-40B4-BE49-F238E27FC236}">
                <a16:creationId xmlns:a16="http://schemas.microsoft.com/office/drawing/2014/main" id="{FCCFE106-899E-D3D6-098F-01C679A217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910C256-3585-01F3-4EE3-C7B8B1D175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366D6-2D3E-4E38-83C0-A4FAF6BCF266}" type="slidenum">
              <a:rPr lang="zh-CN" altLang="en-US" smtClean="0"/>
              <a:t>‹#›</a:t>
            </a:fld>
            <a:endParaRPr lang="zh-CN" altLang="en-US"/>
          </a:p>
        </p:txBody>
      </p:sp>
    </p:spTree>
    <p:extLst>
      <p:ext uri="{BB962C8B-B14F-4D97-AF65-F5344CB8AC3E}">
        <p14:creationId xmlns:p14="http://schemas.microsoft.com/office/powerpoint/2010/main" val="3011745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1F6CCD3-F1B0-4F65-11FE-4A8F3B8DDF20}"/>
              </a:ext>
              <a:ext uri="{C183D7F6-B498-43B3-948B-1728B52AA6E4}">
                <adec:decorative xmlns:adec="http://schemas.microsoft.com/office/drawing/2017/decorative" val="0"/>
              </a:ext>
            </a:extLst>
          </p:cNvPr>
          <p:cNvPicPr>
            <a:picLocks noChangeAspect="1"/>
          </p:cNvPicPr>
          <p:nvPr/>
        </p:nvPicPr>
        <p:blipFill rotWithShape="1">
          <a:blip r:embed="rId2">
            <a:extLst>
              <a:ext uri="{28A0092B-C50C-407E-A947-70E740481C1C}">
                <a14:useLocalDpi xmlns:a14="http://schemas.microsoft.com/office/drawing/2010/main" val="0"/>
              </a:ext>
            </a:extLst>
          </a:blip>
          <a:srcRect l="15312" t="36690" r="14205" b="38691"/>
          <a:stretch/>
        </p:blipFill>
        <p:spPr>
          <a:xfrm>
            <a:off x="-1" y="0"/>
            <a:ext cx="2932043" cy="866878"/>
          </a:xfrm>
          <a:prstGeom prst="rect">
            <a:avLst/>
          </a:prstGeom>
          <a:effectLst/>
        </p:spPr>
      </p:pic>
      <p:sp>
        <p:nvSpPr>
          <p:cNvPr id="2" name="标题 1">
            <a:extLst>
              <a:ext uri="{FF2B5EF4-FFF2-40B4-BE49-F238E27FC236}">
                <a16:creationId xmlns:a16="http://schemas.microsoft.com/office/drawing/2014/main" id="{4F66CCEA-367C-A318-5458-9C48E5DC6736}"/>
              </a:ext>
            </a:extLst>
          </p:cNvPr>
          <p:cNvSpPr>
            <a:spLocks noGrp="1"/>
          </p:cNvSpPr>
          <p:nvPr>
            <p:ph type="ctrTitle"/>
          </p:nvPr>
        </p:nvSpPr>
        <p:spPr/>
        <p:txBody>
          <a:bodyPr>
            <a:normAutofit/>
          </a:bodyPr>
          <a:lstStyle/>
          <a:p>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3" name="副标题 2">
            <a:extLst>
              <a:ext uri="{FF2B5EF4-FFF2-40B4-BE49-F238E27FC236}">
                <a16:creationId xmlns:a16="http://schemas.microsoft.com/office/drawing/2014/main" id="{75C99C08-9C6F-65C3-1672-6420749B73E4}"/>
              </a:ext>
            </a:extLst>
          </p:cNvPr>
          <p:cNvSpPr>
            <a:spLocks noGrp="1"/>
          </p:cNvSpPr>
          <p:nvPr>
            <p:ph type="subTitle" idx="1"/>
          </p:nvPr>
        </p:nvSpPr>
        <p:spPr>
          <a:xfrm>
            <a:off x="1524000" y="2972887"/>
            <a:ext cx="9144000" cy="1655762"/>
          </a:xfrm>
        </p:spPr>
        <p:txBody>
          <a:bodyPr>
            <a:normAutofit fontScale="92500" lnSpcReduction="10000"/>
          </a:bodyPr>
          <a:lstStyle/>
          <a:p>
            <a:r>
              <a:rPr lang="en-US" altLang="zh-CN" sz="3600" kern="1200" dirty="0">
                <a:solidFill>
                  <a:srgbClr val="000000"/>
                </a:solidFill>
                <a:effectLst/>
                <a:latin typeface="微软雅黑" panose="020B0503020204020204" pitchFamily="34" charset="-122"/>
                <a:ea typeface="微软雅黑" panose="020B0503020204020204" pitchFamily="34" charset="-122"/>
                <a:cs typeface="+mj-cs"/>
              </a:rPr>
              <a:t>Human-Computer Interaction System:</a:t>
            </a:r>
          </a:p>
          <a:p>
            <a:r>
              <a:rPr lang="en-US" altLang="zh-CN" sz="3600" kern="1200" dirty="0">
                <a:solidFill>
                  <a:srgbClr val="000000"/>
                </a:solidFill>
                <a:effectLst/>
                <a:latin typeface="微软雅黑" panose="020B0503020204020204" pitchFamily="34" charset="-122"/>
                <a:ea typeface="微软雅黑" panose="020B0503020204020204" pitchFamily="34" charset="-122"/>
                <a:cs typeface="+mj-cs"/>
              </a:rPr>
              <a:t> A Survey of</a:t>
            </a:r>
          </a:p>
          <a:p>
            <a:r>
              <a:rPr lang="en-US" altLang="zh-CN" sz="3600" kern="1200" dirty="0">
                <a:solidFill>
                  <a:srgbClr val="000000"/>
                </a:solidFill>
                <a:effectLst/>
                <a:latin typeface="微软雅黑" panose="020B0503020204020204" pitchFamily="34" charset="-122"/>
                <a:ea typeface="微软雅黑" panose="020B0503020204020204" pitchFamily="34" charset="-122"/>
                <a:cs typeface="+mj-cs"/>
              </a:rPr>
              <a:t>Talking-Head Generation</a:t>
            </a:r>
            <a:endParaRPr lang="zh-CN" altLang="en-US" sz="36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53BF69F6-88ED-EDD1-834D-902E541CEE6B}"/>
              </a:ext>
            </a:extLst>
          </p:cNvPr>
          <p:cNvSpPr txBox="1"/>
          <p:nvPr/>
        </p:nvSpPr>
        <p:spPr>
          <a:xfrm>
            <a:off x="9935158" y="5555249"/>
            <a:ext cx="2088557" cy="523220"/>
          </a:xfrm>
          <a:prstGeom prst="rect">
            <a:avLst/>
          </a:prstGeom>
          <a:noFill/>
        </p:spPr>
        <p:txBody>
          <a:bodyPr wrap="square" rtlCol="0">
            <a:spAutoFit/>
          </a:bodyPr>
          <a:lstStyle/>
          <a:p>
            <a:r>
              <a:rPr lang="en-US" altLang="zh-CN" sz="2800" dirty="0">
                <a:latin typeface="宋体" panose="02010600030101010101" pitchFamily="2" charset="-122"/>
                <a:ea typeface="宋体" panose="02010600030101010101" pitchFamily="2" charset="-122"/>
              </a:rPr>
              <a:t>2023.10.27</a:t>
            </a:r>
            <a:endParaRPr lang="zh-CN" altLang="en-US" sz="2800" dirty="0">
              <a:latin typeface="宋体" panose="02010600030101010101" pitchFamily="2" charset="-122"/>
              <a:ea typeface="宋体" panose="02010600030101010101" pitchFamily="2" charset="-122"/>
            </a:endParaRPr>
          </a:p>
        </p:txBody>
      </p:sp>
      <p:sp>
        <p:nvSpPr>
          <p:cNvPr id="9" name="矩形 8">
            <a:extLst>
              <a:ext uri="{FF2B5EF4-FFF2-40B4-BE49-F238E27FC236}">
                <a16:creationId xmlns:a16="http://schemas.microsoft.com/office/drawing/2014/main" id="{5D0FB889-12DA-5779-E3CE-DE15EFE68164}"/>
              </a:ext>
            </a:extLst>
          </p:cNvPr>
          <p:cNvSpPr/>
          <p:nvPr/>
        </p:nvSpPr>
        <p:spPr>
          <a:xfrm>
            <a:off x="9837554" y="25471"/>
            <a:ext cx="2283766"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zh-CN" sz="4000" b="1" i="0" dirty="0">
                <a:ln/>
                <a:solidFill>
                  <a:schemeClr val="accent3"/>
                </a:solidFill>
                <a:latin typeface="-apple-system"/>
              </a:rPr>
              <a:t>XJU-ICIRG</a:t>
            </a:r>
            <a:endParaRPr lang="zh-CN" altLang="en-US" sz="4000" b="1" dirty="0">
              <a:ln/>
              <a:solidFill>
                <a:schemeClr val="accent3"/>
              </a:solidFill>
            </a:endParaRPr>
          </a:p>
        </p:txBody>
      </p:sp>
      <p:sp>
        <p:nvSpPr>
          <p:cNvPr id="4" name="文本框 3">
            <a:extLst>
              <a:ext uri="{FF2B5EF4-FFF2-40B4-BE49-F238E27FC236}">
                <a16:creationId xmlns:a16="http://schemas.microsoft.com/office/drawing/2014/main" id="{D55DDD9D-DDA3-AC8C-0495-C5C666D8EC58}"/>
              </a:ext>
            </a:extLst>
          </p:cNvPr>
          <p:cNvSpPr txBox="1"/>
          <p:nvPr/>
        </p:nvSpPr>
        <p:spPr>
          <a:xfrm>
            <a:off x="4413115" y="4706679"/>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7" name="文本框 6">
            <a:extLst>
              <a:ext uri="{FF2B5EF4-FFF2-40B4-BE49-F238E27FC236}">
                <a16:creationId xmlns:a16="http://schemas.microsoft.com/office/drawing/2014/main" id="{B28DA01D-2470-38B1-8667-DF8C555D21CD}"/>
              </a:ext>
            </a:extLst>
          </p:cNvPr>
          <p:cNvSpPr txBox="1"/>
          <p:nvPr/>
        </p:nvSpPr>
        <p:spPr>
          <a:xfrm>
            <a:off x="55476" y="6479173"/>
            <a:ext cx="7723409" cy="338554"/>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文献作者：</a:t>
            </a:r>
            <a:r>
              <a:rPr lang="en-US" altLang="zh-CN" sz="1600" dirty="0">
                <a:latin typeface="微软雅黑 Light" panose="020B0502040204020203" pitchFamily="34" charset="-122"/>
                <a:ea typeface="微软雅黑 Light" panose="020B0502040204020203" pitchFamily="34" charset="-122"/>
              </a:rPr>
              <a:t>Rui Zhen , </a:t>
            </a:r>
            <a:r>
              <a:rPr lang="en-US" altLang="zh-CN" sz="1600" dirty="0" err="1">
                <a:latin typeface="微软雅黑 Light" panose="020B0502040204020203" pitchFamily="34" charset="-122"/>
                <a:ea typeface="微软雅黑 Light" panose="020B0502040204020203" pitchFamily="34" charset="-122"/>
              </a:rPr>
              <a:t>Wenchao</a:t>
            </a:r>
            <a:r>
              <a:rPr lang="en-US" altLang="zh-CN" sz="1600" dirty="0">
                <a:latin typeface="微软雅黑 Light" panose="020B0502040204020203" pitchFamily="34" charset="-122"/>
                <a:ea typeface="微软雅黑 Light" panose="020B0502040204020203" pitchFamily="34" charset="-122"/>
              </a:rPr>
              <a:t> Song, Qiang He, Juan Cao, Lei Shi, and Jia Luo</a:t>
            </a:r>
            <a:endParaRPr lang="zh-CN" altLang="en-US" sz="16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764018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43EF20-19D2-E0A0-B332-FAFCCFFF50CD}"/>
              </a:ext>
            </a:extLst>
          </p:cNvPr>
          <p:cNvSpPr>
            <a:spLocks noGrp="1"/>
          </p:cNvSpPr>
          <p:nvPr>
            <p:ph type="title"/>
          </p:nvPr>
        </p:nvSpPr>
        <p:spPr>
          <a:xfrm>
            <a:off x="838200" y="793143"/>
            <a:ext cx="10515600" cy="1094024"/>
          </a:xfrm>
        </p:spPr>
        <p:txBody>
          <a:bodyPr>
            <a:normAutofit/>
          </a:bodyPr>
          <a:lstStyle/>
          <a:p>
            <a:pPr algn="ctr"/>
            <a:r>
              <a:rPr lang="zh-CN" altLang="en-US" sz="4800" dirty="0">
                <a:latin typeface="微软雅黑" panose="020B0503020204020204" pitchFamily="34" charset="-122"/>
                <a:ea typeface="微软雅黑" panose="020B0503020204020204" pitchFamily="34" charset="-122"/>
              </a:rPr>
              <a:t>五、数据集总结</a:t>
            </a:r>
          </a:p>
        </p:txBody>
      </p:sp>
      <p:pic>
        <p:nvPicPr>
          <p:cNvPr id="4" name="图片 3">
            <a:extLst>
              <a:ext uri="{FF2B5EF4-FFF2-40B4-BE49-F238E27FC236}">
                <a16:creationId xmlns:a16="http://schemas.microsoft.com/office/drawing/2014/main" id="{66B22390-F8FC-DF57-19E1-F5F6EBDF6D10}"/>
              </a:ext>
              <a:ext uri="{C183D7F6-B498-43B3-948B-1728B52AA6E4}">
                <adec:decorative xmlns:adec="http://schemas.microsoft.com/office/drawing/2017/decorative" val="0"/>
              </a:ext>
            </a:extLst>
          </p:cNvPr>
          <p:cNvPicPr>
            <a:picLocks noChangeAspect="1"/>
          </p:cNvPicPr>
          <p:nvPr/>
        </p:nvPicPr>
        <p:blipFill rotWithShape="1">
          <a:blip r:embed="rId2">
            <a:extLst>
              <a:ext uri="{28A0092B-C50C-407E-A947-70E740481C1C}">
                <a14:useLocalDpi xmlns:a14="http://schemas.microsoft.com/office/drawing/2010/main" val="0"/>
              </a:ext>
            </a:extLst>
          </a:blip>
          <a:srcRect l="15312" t="36690" r="14205" b="38691"/>
          <a:stretch/>
        </p:blipFill>
        <p:spPr>
          <a:xfrm>
            <a:off x="-1" y="0"/>
            <a:ext cx="2932043" cy="866878"/>
          </a:xfrm>
          <a:prstGeom prst="rect">
            <a:avLst/>
          </a:prstGeom>
          <a:effectLst/>
        </p:spPr>
      </p:pic>
      <p:sp>
        <p:nvSpPr>
          <p:cNvPr id="6" name="矩形 5">
            <a:extLst>
              <a:ext uri="{FF2B5EF4-FFF2-40B4-BE49-F238E27FC236}">
                <a16:creationId xmlns:a16="http://schemas.microsoft.com/office/drawing/2014/main" id="{3C4732D1-BD22-2BD8-7D50-9A368AC5D22A}"/>
              </a:ext>
            </a:extLst>
          </p:cNvPr>
          <p:cNvSpPr/>
          <p:nvPr/>
        </p:nvSpPr>
        <p:spPr>
          <a:xfrm>
            <a:off x="9759733" y="158992"/>
            <a:ext cx="2283766"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solidFill>
                  <a:srgbClr val="A5A5A5"/>
                </a:solidFill>
                <a:effectLst/>
                <a:uLnTx/>
                <a:uFillTx/>
                <a:latin typeface="-apple-system"/>
                <a:ea typeface="等线" panose="02010600030101010101" pitchFamily="2" charset="-122"/>
                <a:cs typeface="+mn-cs"/>
              </a:rPr>
              <a:t>XJU-ICIRG</a:t>
            </a:r>
            <a:endParaRPr kumimoji="0" lang="zh-CN" altLang="en-US" sz="4000" b="1" i="0" u="none" strike="noStrike" kern="1200" cap="none" spc="0" normalizeH="0" baseline="0" noProof="0" dirty="0">
              <a:ln/>
              <a:solidFill>
                <a:srgbClr val="A5A5A5"/>
              </a:solidFill>
              <a:effectLst/>
              <a:uLnTx/>
              <a:uFillTx/>
              <a:latin typeface="等线" panose="020F0502020204030204"/>
              <a:ea typeface="等线" panose="02010600030101010101" pitchFamily="2" charset="-122"/>
              <a:cs typeface="+mn-cs"/>
            </a:endParaRPr>
          </a:p>
        </p:txBody>
      </p:sp>
      <p:pic>
        <p:nvPicPr>
          <p:cNvPr id="11" name="内容占位符 10">
            <a:extLst>
              <a:ext uri="{FF2B5EF4-FFF2-40B4-BE49-F238E27FC236}">
                <a16:creationId xmlns:a16="http://schemas.microsoft.com/office/drawing/2014/main" id="{1AA74A1D-1601-C2CF-73D2-BB8A4BE2C1F7}"/>
              </a:ext>
            </a:extLst>
          </p:cNvPr>
          <p:cNvPicPr>
            <a:picLocks noGrp="1" noChangeAspect="1"/>
          </p:cNvPicPr>
          <p:nvPr>
            <p:ph idx="1"/>
          </p:nvPr>
        </p:nvPicPr>
        <p:blipFill>
          <a:blip r:embed="rId3"/>
          <a:stretch>
            <a:fillRect/>
          </a:stretch>
        </p:blipFill>
        <p:spPr>
          <a:xfrm>
            <a:off x="2266546" y="1825625"/>
            <a:ext cx="7957224" cy="4419532"/>
          </a:xfrm>
        </p:spPr>
      </p:pic>
      <p:sp>
        <p:nvSpPr>
          <p:cNvPr id="3" name="文本框 2">
            <a:extLst>
              <a:ext uri="{FF2B5EF4-FFF2-40B4-BE49-F238E27FC236}">
                <a16:creationId xmlns:a16="http://schemas.microsoft.com/office/drawing/2014/main" id="{07581E15-EEA7-3D72-2510-070BB18E148D}"/>
              </a:ext>
            </a:extLst>
          </p:cNvPr>
          <p:cNvSpPr txBox="1"/>
          <p:nvPr/>
        </p:nvSpPr>
        <p:spPr>
          <a:xfrm>
            <a:off x="55476" y="6479173"/>
            <a:ext cx="7723409" cy="338554"/>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文献作者：</a:t>
            </a:r>
            <a:r>
              <a:rPr lang="en-US" altLang="zh-CN" sz="1600" dirty="0">
                <a:latin typeface="微软雅黑 Light" panose="020B0502040204020203" pitchFamily="34" charset="-122"/>
                <a:ea typeface="微软雅黑 Light" panose="020B0502040204020203" pitchFamily="34" charset="-122"/>
              </a:rPr>
              <a:t>Rui Zhen , </a:t>
            </a:r>
            <a:r>
              <a:rPr lang="en-US" altLang="zh-CN" sz="1600" dirty="0" err="1">
                <a:latin typeface="微软雅黑 Light" panose="020B0502040204020203" pitchFamily="34" charset="-122"/>
                <a:ea typeface="微软雅黑 Light" panose="020B0502040204020203" pitchFamily="34" charset="-122"/>
              </a:rPr>
              <a:t>Wenchao</a:t>
            </a:r>
            <a:r>
              <a:rPr lang="en-US" altLang="zh-CN" sz="1600" dirty="0">
                <a:latin typeface="微软雅黑 Light" panose="020B0502040204020203" pitchFamily="34" charset="-122"/>
                <a:ea typeface="微软雅黑 Light" panose="020B0502040204020203" pitchFamily="34" charset="-122"/>
              </a:rPr>
              <a:t> Song, Qiang He, Juan Cao, Lei Shi, and Jia Luo</a:t>
            </a:r>
            <a:endParaRPr lang="zh-CN" altLang="en-US" sz="16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711811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43EF20-19D2-E0A0-B332-FAFCCFFF50CD}"/>
              </a:ext>
            </a:extLst>
          </p:cNvPr>
          <p:cNvSpPr>
            <a:spLocks noGrp="1"/>
          </p:cNvSpPr>
          <p:nvPr>
            <p:ph type="title"/>
          </p:nvPr>
        </p:nvSpPr>
        <p:spPr>
          <a:xfrm>
            <a:off x="838200" y="793143"/>
            <a:ext cx="10515600" cy="1094024"/>
          </a:xfrm>
        </p:spPr>
        <p:txBody>
          <a:bodyPr>
            <a:normAutofit/>
          </a:bodyPr>
          <a:lstStyle/>
          <a:p>
            <a:pPr algn="ctr"/>
            <a:r>
              <a:rPr lang="zh-CN" altLang="en-US" sz="4800" dirty="0">
                <a:latin typeface="微软雅黑" panose="020B0503020204020204" pitchFamily="34" charset="-122"/>
                <a:ea typeface="微软雅黑" panose="020B0503020204020204" pitchFamily="34" charset="-122"/>
              </a:rPr>
              <a:t>六、</a:t>
            </a:r>
            <a:r>
              <a:rPr lang="zh-CN" altLang="zh-CN" sz="4800" kern="100" dirty="0">
                <a:effectLst/>
                <a:latin typeface="微软雅黑" panose="020B0503020204020204" pitchFamily="34" charset="-122"/>
                <a:ea typeface="微软雅黑" panose="020B0503020204020204" pitchFamily="34" charset="-122"/>
                <a:cs typeface="Times New Roman" panose="02020603050405020304" pitchFamily="18" charset="0"/>
              </a:rPr>
              <a:t>多模态人机交互的系统框架</a:t>
            </a:r>
            <a:endParaRPr lang="zh-CN" altLang="en-US" sz="48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66B22390-F8FC-DF57-19E1-F5F6EBDF6D10}"/>
              </a:ext>
              <a:ext uri="{C183D7F6-B498-43B3-948B-1728B52AA6E4}">
                <adec:decorative xmlns:adec="http://schemas.microsoft.com/office/drawing/2017/decorative" val="0"/>
              </a:ext>
            </a:extLst>
          </p:cNvPr>
          <p:cNvPicPr>
            <a:picLocks noChangeAspect="1"/>
          </p:cNvPicPr>
          <p:nvPr/>
        </p:nvPicPr>
        <p:blipFill rotWithShape="1">
          <a:blip r:embed="rId2">
            <a:extLst>
              <a:ext uri="{28A0092B-C50C-407E-A947-70E740481C1C}">
                <a14:useLocalDpi xmlns:a14="http://schemas.microsoft.com/office/drawing/2010/main" val="0"/>
              </a:ext>
            </a:extLst>
          </a:blip>
          <a:srcRect l="15312" t="36690" r="14205" b="38691"/>
          <a:stretch/>
        </p:blipFill>
        <p:spPr>
          <a:xfrm>
            <a:off x="-1" y="0"/>
            <a:ext cx="2932043" cy="866878"/>
          </a:xfrm>
          <a:prstGeom prst="rect">
            <a:avLst/>
          </a:prstGeom>
          <a:effectLst/>
        </p:spPr>
      </p:pic>
      <p:sp>
        <p:nvSpPr>
          <p:cNvPr id="6" name="矩形 5">
            <a:extLst>
              <a:ext uri="{FF2B5EF4-FFF2-40B4-BE49-F238E27FC236}">
                <a16:creationId xmlns:a16="http://schemas.microsoft.com/office/drawing/2014/main" id="{3C4732D1-BD22-2BD8-7D50-9A368AC5D22A}"/>
              </a:ext>
            </a:extLst>
          </p:cNvPr>
          <p:cNvSpPr/>
          <p:nvPr/>
        </p:nvSpPr>
        <p:spPr>
          <a:xfrm>
            <a:off x="9759733" y="158992"/>
            <a:ext cx="2283766"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solidFill>
                  <a:srgbClr val="A5A5A5"/>
                </a:solidFill>
                <a:effectLst/>
                <a:uLnTx/>
                <a:uFillTx/>
                <a:latin typeface="-apple-system"/>
                <a:ea typeface="等线" panose="02010600030101010101" pitchFamily="2" charset="-122"/>
                <a:cs typeface="+mn-cs"/>
              </a:rPr>
              <a:t>XJU-ICIRG</a:t>
            </a:r>
            <a:endParaRPr kumimoji="0" lang="zh-CN" altLang="en-US" sz="4000" b="1" i="0" u="none" strike="noStrike" kern="1200" cap="none" spc="0" normalizeH="0" baseline="0" noProof="0" dirty="0">
              <a:ln/>
              <a:solidFill>
                <a:srgbClr val="A5A5A5"/>
              </a:solidFill>
              <a:effectLst/>
              <a:uLnTx/>
              <a:uFillTx/>
              <a:latin typeface="等线" panose="020F0502020204030204"/>
              <a:ea typeface="等线" panose="02010600030101010101" pitchFamily="2" charset="-122"/>
              <a:cs typeface="+mn-cs"/>
            </a:endParaRPr>
          </a:p>
        </p:txBody>
      </p:sp>
      <p:pic>
        <p:nvPicPr>
          <p:cNvPr id="7" name="内容占位符 6" descr="Electronics 12 00218 g003">
            <a:extLst>
              <a:ext uri="{FF2B5EF4-FFF2-40B4-BE49-F238E27FC236}">
                <a16:creationId xmlns:a16="http://schemas.microsoft.com/office/drawing/2014/main" id="{3E226574-7FDF-170D-9D0A-9FFD5664770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624519" y="1887167"/>
            <a:ext cx="9231549" cy="4514009"/>
          </a:xfrm>
          <a:prstGeom prst="rect">
            <a:avLst/>
          </a:prstGeom>
          <a:noFill/>
          <a:ln>
            <a:noFill/>
          </a:ln>
        </p:spPr>
      </p:pic>
      <p:sp>
        <p:nvSpPr>
          <p:cNvPr id="5" name="文本框 4">
            <a:extLst>
              <a:ext uri="{FF2B5EF4-FFF2-40B4-BE49-F238E27FC236}">
                <a16:creationId xmlns:a16="http://schemas.microsoft.com/office/drawing/2014/main" id="{699F2257-26A4-707C-6270-4BEB49C610F5}"/>
              </a:ext>
            </a:extLst>
          </p:cNvPr>
          <p:cNvSpPr txBox="1"/>
          <p:nvPr/>
        </p:nvSpPr>
        <p:spPr>
          <a:xfrm>
            <a:off x="4734481" y="6519446"/>
            <a:ext cx="7457520" cy="338554"/>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文献作者：</a:t>
            </a:r>
            <a:r>
              <a:rPr lang="en-US" altLang="zh-CN" sz="1600" dirty="0">
                <a:latin typeface="微软雅黑 Light" panose="020B0502040204020203" pitchFamily="34" charset="-122"/>
                <a:ea typeface="微软雅黑 Light" panose="020B0502040204020203" pitchFamily="34" charset="-122"/>
              </a:rPr>
              <a:t>Rui Zhen , </a:t>
            </a:r>
            <a:r>
              <a:rPr lang="en-US" altLang="zh-CN" sz="1600" dirty="0" err="1">
                <a:latin typeface="微软雅黑 Light" panose="020B0502040204020203" pitchFamily="34" charset="-122"/>
                <a:ea typeface="微软雅黑 Light" panose="020B0502040204020203" pitchFamily="34" charset="-122"/>
              </a:rPr>
              <a:t>Wenchao</a:t>
            </a:r>
            <a:r>
              <a:rPr lang="en-US" altLang="zh-CN" sz="1600" dirty="0">
                <a:latin typeface="微软雅黑 Light" panose="020B0502040204020203" pitchFamily="34" charset="-122"/>
                <a:ea typeface="微软雅黑 Light" panose="020B0502040204020203" pitchFamily="34" charset="-122"/>
              </a:rPr>
              <a:t> Song, Qiang He, Juan Cao, Lei Shi, and Jia Luo</a:t>
            </a:r>
            <a:endParaRPr lang="zh-CN" altLang="en-US" sz="16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018758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1F6CCD3-F1B0-4F65-11FE-4A8F3B8DDF20}"/>
              </a:ext>
              <a:ext uri="{C183D7F6-B498-43B3-948B-1728B52AA6E4}">
                <adec:decorative xmlns:adec="http://schemas.microsoft.com/office/drawing/2017/decorative" val="0"/>
              </a:ext>
            </a:extLst>
          </p:cNvPr>
          <p:cNvPicPr>
            <a:picLocks noChangeAspect="1"/>
          </p:cNvPicPr>
          <p:nvPr/>
        </p:nvPicPr>
        <p:blipFill rotWithShape="1">
          <a:blip r:embed="rId2">
            <a:extLst>
              <a:ext uri="{28A0092B-C50C-407E-A947-70E740481C1C}">
                <a14:useLocalDpi xmlns:a14="http://schemas.microsoft.com/office/drawing/2010/main" val="0"/>
              </a:ext>
            </a:extLst>
          </a:blip>
          <a:srcRect l="15312" t="36690" r="14205" b="38691"/>
          <a:stretch/>
        </p:blipFill>
        <p:spPr>
          <a:xfrm>
            <a:off x="-1" y="0"/>
            <a:ext cx="2932043" cy="866878"/>
          </a:xfrm>
          <a:prstGeom prst="rect">
            <a:avLst/>
          </a:prstGeom>
          <a:effectLst/>
        </p:spPr>
      </p:pic>
      <p:sp>
        <p:nvSpPr>
          <p:cNvPr id="2" name="标题 1">
            <a:extLst>
              <a:ext uri="{FF2B5EF4-FFF2-40B4-BE49-F238E27FC236}">
                <a16:creationId xmlns:a16="http://schemas.microsoft.com/office/drawing/2014/main" id="{4F66CCEA-367C-A318-5458-9C48E5DC6736}"/>
              </a:ext>
            </a:extLst>
          </p:cNvPr>
          <p:cNvSpPr>
            <a:spLocks noGrp="1"/>
          </p:cNvSpPr>
          <p:nvPr>
            <p:ph type="ctrTitle"/>
          </p:nvPr>
        </p:nvSpPr>
        <p:spPr>
          <a:xfrm>
            <a:off x="1524000" y="2387583"/>
            <a:ext cx="9144000" cy="1649396"/>
          </a:xfrm>
        </p:spPr>
        <p:txBody>
          <a:bodyPr>
            <a:normAutofit/>
          </a:bodyPr>
          <a:lstStyle/>
          <a:p>
            <a:pPr>
              <a:lnSpc>
                <a:spcPct val="120000"/>
              </a:lnSpc>
              <a:spcBef>
                <a:spcPts val="800"/>
              </a:spcBef>
              <a:spcAft>
                <a:spcPts val="800"/>
              </a:spcAft>
            </a:pPr>
            <a:r>
              <a:rPr lang="zh-CN" altLang="en-US" sz="4400" dirty="0">
                <a:solidFill>
                  <a:prstClr val="black"/>
                </a:solidFill>
                <a:latin typeface="宋体" panose="02010600030101010101" pitchFamily="2" charset="-122"/>
                <a:ea typeface="宋体" panose="02010600030101010101" pitchFamily="2" charset="-122"/>
                <a:cs typeface="+mn-cs"/>
              </a:rPr>
              <a:t>感谢倾听</a:t>
            </a:r>
            <a:br>
              <a:rPr lang="en-US" altLang="zh-CN" sz="4400" dirty="0">
                <a:solidFill>
                  <a:prstClr val="black"/>
                </a:solidFill>
                <a:latin typeface="宋体" panose="02010600030101010101" pitchFamily="2" charset="-122"/>
                <a:ea typeface="宋体" panose="02010600030101010101" pitchFamily="2" charset="-122"/>
                <a:cs typeface="+mn-cs"/>
              </a:rPr>
            </a:br>
            <a:r>
              <a:rPr lang="zh-CN" altLang="en-US" sz="4400" dirty="0">
                <a:solidFill>
                  <a:prstClr val="black"/>
                </a:solidFill>
                <a:latin typeface="宋体" panose="02010600030101010101" pitchFamily="2" charset="-122"/>
                <a:ea typeface="宋体" panose="02010600030101010101" pitchFamily="2" charset="-122"/>
                <a:cs typeface="+mn-cs"/>
              </a:rPr>
              <a:t>请老师和同学们批评指正</a:t>
            </a:r>
            <a:endParaRPr lang="zh-CN" altLang="en-US"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5D0FB889-12DA-5779-E3CE-DE15EFE68164}"/>
              </a:ext>
            </a:extLst>
          </p:cNvPr>
          <p:cNvSpPr/>
          <p:nvPr/>
        </p:nvSpPr>
        <p:spPr>
          <a:xfrm>
            <a:off x="9701367" y="158992"/>
            <a:ext cx="2283766"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solidFill>
                  <a:srgbClr val="A5A5A5"/>
                </a:solidFill>
                <a:effectLst/>
                <a:uLnTx/>
                <a:uFillTx/>
                <a:latin typeface="-apple-system"/>
                <a:ea typeface="等线" panose="02010600030101010101" pitchFamily="2" charset="-122"/>
                <a:cs typeface="+mn-cs"/>
              </a:rPr>
              <a:t>XJU-ICIRG</a:t>
            </a:r>
            <a:endParaRPr kumimoji="0" lang="zh-CN" altLang="en-US" sz="4000" b="1" i="0" u="none" strike="noStrike" kern="1200" cap="none" spc="0" normalizeH="0" baseline="0" noProof="0" dirty="0">
              <a:ln/>
              <a:solidFill>
                <a:srgbClr val="A5A5A5"/>
              </a:solidFill>
              <a:effectLst/>
              <a:uLnTx/>
              <a:uFillTx/>
              <a:latin typeface="等线" panose="020F0502020204030204"/>
              <a:ea typeface="等线" panose="02010600030101010101" pitchFamily="2" charset="-122"/>
              <a:cs typeface="+mn-cs"/>
            </a:endParaRPr>
          </a:p>
        </p:txBody>
      </p:sp>
      <p:sp>
        <p:nvSpPr>
          <p:cNvPr id="4" name="文本框 3">
            <a:extLst>
              <a:ext uri="{FF2B5EF4-FFF2-40B4-BE49-F238E27FC236}">
                <a16:creationId xmlns:a16="http://schemas.microsoft.com/office/drawing/2014/main" id="{7F842EDE-0614-F751-7AF9-FB2B6580C3BD}"/>
              </a:ext>
            </a:extLst>
          </p:cNvPr>
          <p:cNvSpPr txBox="1"/>
          <p:nvPr/>
        </p:nvSpPr>
        <p:spPr>
          <a:xfrm>
            <a:off x="4413115" y="4406790"/>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Tree>
    <p:extLst>
      <p:ext uri="{BB962C8B-B14F-4D97-AF65-F5344CB8AC3E}">
        <p14:creationId xmlns:p14="http://schemas.microsoft.com/office/powerpoint/2010/main" val="3514749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43EF20-19D2-E0A0-B332-FAFCCFFF50CD}"/>
              </a:ext>
            </a:extLst>
          </p:cNvPr>
          <p:cNvSpPr>
            <a:spLocks noGrp="1"/>
          </p:cNvSpPr>
          <p:nvPr>
            <p:ph type="title"/>
          </p:nvPr>
        </p:nvSpPr>
        <p:spPr>
          <a:xfrm>
            <a:off x="838200" y="793143"/>
            <a:ext cx="10515600" cy="1094024"/>
          </a:xfrm>
        </p:spPr>
        <p:txBody>
          <a:bodyPr>
            <a:normAutofit/>
          </a:bodyPr>
          <a:lstStyle/>
          <a:p>
            <a:r>
              <a:rPr lang="zh-CN" altLang="en-US" sz="4800" dirty="0">
                <a:latin typeface="微软雅黑" panose="020B0503020204020204" pitchFamily="34" charset="-122"/>
                <a:ea typeface="微软雅黑" panose="020B0503020204020204" pitchFamily="34" charset="-122"/>
              </a:rPr>
              <a:t>文章做了什么？</a:t>
            </a:r>
          </a:p>
        </p:txBody>
      </p:sp>
      <p:sp>
        <p:nvSpPr>
          <p:cNvPr id="3" name="内容占位符 2">
            <a:extLst>
              <a:ext uri="{FF2B5EF4-FFF2-40B4-BE49-F238E27FC236}">
                <a16:creationId xmlns:a16="http://schemas.microsoft.com/office/drawing/2014/main" id="{96A41A82-415A-C3E0-C77E-78A29B956F14}"/>
              </a:ext>
            </a:extLst>
          </p:cNvPr>
          <p:cNvSpPr>
            <a:spLocks noGrp="1"/>
          </p:cNvSpPr>
          <p:nvPr>
            <p:ph idx="1"/>
          </p:nvPr>
        </p:nvSpPr>
        <p:spPr>
          <a:xfrm>
            <a:off x="838200" y="1887167"/>
            <a:ext cx="10515600" cy="4289795"/>
          </a:xfrm>
        </p:spPr>
        <p:txBody>
          <a:bodyPr>
            <a:normAutofit/>
          </a:bodyPr>
          <a:lstStyle/>
          <a:p>
            <a:pPr marL="472440" indent="-472440" algn="just">
              <a:lnSpc>
                <a:spcPct val="150000"/>
              </a:lnSpc>
            </a:pP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1</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提出了两种</a:t>
            </a:r>
            <a:r>
              <a:rPr lang="zh-CN" altLang="zh-CN" sz="2400" b="1" kern="100" dirty="0">
                <a:effectLst/>
                <a:latin typeface="微软雅黑" panose="020B0503020204020204" pitchFamily="34" charset="-122"/>
                <a:ea typeface="微软雅黑" panose="020B0503020204020204" pitchFamily="34" charset="-122"/>
                <a:cs typeface="Times New Roman" panose="02020603050405020304" pitchFamily="18" charset="0"/>
              </a:rPr>
              <a:t>分类</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法来对具有重要参考意义的方法进行分组，并分析了代表性方法的优缺点。</a:t>
            </a:r>
            <a:endPar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472440" indent="-472440" algn="just">
              <a:lnSpc>
                <a:spcPct val="150000"/>
              </a:lnSpc>
            </a:pP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总结了通常用于</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talking-head</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生成模型</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的</a:t>
            </a:r>
            <a:r>
              <a:rPr lang="zh-CN" altLang="zh-CN" sz="2400" b="1" kern="100" dirty="0">
                <a:effectLst/>
                <a:latin typeface="微软雅黑" panose="020B0503020204020204" pitchFamily="34" charset="-122"/>
                <a:ea typeface="微软雅黑" panose="020B0503020204020204" pitchFamily="34" charset="-122"/>
                <a:cs typeface="Times New Roman" panose="02020603050405020304" pitchFamily="18" charset="0"/>
              </a:rPr>
              <a:t>评估指标</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a:t>
            </a:r>
          </a:p>
          <a:p>
            <a:pPr marL="472440" indent="-472440" algn="just">
              <a:lnSpc>
                <a:spcPct val="150000"/>
              </a:lnSpc>
            </a:pP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3</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．系统地回顾了过去五年在</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talking-head</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视频生成技术</a:t>
            </a:r>
            <a:r>
              <a:rPr lang="zh-CN" altLang="en-US" sz="2400" b="1" kern="100" dirty="0">
                <a:effectLst/>
                <a:latin typeface="微软雅黑" panose="020B0503020204020204" pitchFamily="34" charset="-122"/>
                <a:ea typeface="微软雅黑" panose="020B0503020204020204" pitchFamily="34" charset="-122"/>
                <a:cs typeface="Times New Roman" panose="02020603050405020304" pitchFamily="18" charset="0"/>
              </a:rPr>
              <a:t>发展</a:t>
            </a:r>
            <a:r>
              <a:rPr lang="zh-CN" altLang="zh-CN" sz="2400" b="1" kern="100" dirty="0">
                <a:effectLst/>
                <a:latin typeface="微软雅黑" panose="020B0503020204020204" pitchFamily="34" charset="-122"/>
                <a:ea typeface="微软雅黑" panose="020B0503020204020204" pitchFamily="34" charset="-122"/>
                <a:cs typeface="Times New Roman" panose="02020603050405020304" pitchFamily="18" charset="0"/>
              </a:rPr>
              <a:t>趋势</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，提出了几个未来可能的发展趋势，</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并</a:t>
            </a:r>
            <a:r>
              <a:rPr lang="zh-CN" altLang="zh-CN" sz="2400" b="1" kern="100" dirty="0">
                <a:effectLst/>
                <a:latin typeface="微软雅黑" panose="020B0503020204020204" pitchFamily="34" charset="-122"/>
                <a:ea typeface="微软雅黑" panose="020B0503020204020204" pitchFamily="34" charset="-122"/>
                <a:cs typeface="Times New Roman" panose="02020603050405020304" pitchFamily="18" charset="0"/>
              </a:rPr>
              <a:t>总结了数据集</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a:t>
            </a:r>
          </a:p>
          <a:p>
            <a:pPr marL="472440" indent="-472440" algn="just">
              <a:lnSpc>
                <a:spcPct val="150000"/>
              </a:lnSpc>
            </a:pP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4</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提出了一个多模态人机交互的</a:t>
            </a:r>
            <a:r>
              <a:rPr lang="zh-CN" altLang="zh-CN" sz="2400" b="1" kern="100" dirty="0">
                <a:effectLst/>
                <a:latin typeface="微软雅黑" panose="020B0503020204020204" pitchFamily="34" charset="-122"/>
                <a:ea typeface="微软雅黑" panose="020B0503020204020204" pitchFamily="34" charset="-122"/>
                <a:cs typeface="Times New Roman" panose="02020603050405020304" pitchFamily="18" charset="0"/>
              </a:rPr>
              <a:t>系统框架</a:t>
            </a:r>
          </a:p>
          <a:p>
            <a:pPr marL="472440" indent="-472440" algn="just">
              <a:lnSpc>
                <a:spcPct val="150000"/>
              </a:lnSpc>
            </a:pPr>
            <a:endPar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id="{66B22390-F8FC-DF57-19E1-F5F6EBDF6D10}"/>
              </a:ext>
              <a:ext uri="{C183D7F6-B498-43B3-948B-1728B52AA6E4}">
                <adec:decorative xmlns:adec="http://schemas.microsoft.com/office/drawing/2017/decorative" val="0"/>
              </a:ext>
            </a:extLst>
          </p:cNvPr>
          <p:cNvPicPr>
            <a:picLocks noChangeAspect="1"/>
          </p:cNvPicPr>
          <p:nvPr/>
        </p:nvPicPr>
        <p:blipFill rotWithShape="1">
          <a:blip r:embed="rId2">
            <a:extLst>
              <a:ext uri="{28A0092B-C50C-407E-A947-70E740481C1C}">
                <a14:useLocalDpi xmlns:a14="http://schemas.microsoft.com/office/drawing/2010/main" val="0"/>
              </a:ext>
            </a:extLst>
          </a:blip>
          <a:srcRect l="15312" t="36690" r="14205" b="38691"/>
          <a:stretch/>
        </p:blipFill>
        <p:spPr>
          <a:xfrm>
            <a:off x="-1" y="0"/>
            <a:ext cx="2932043" cy="866878"/>
          </a:xfrm>
          <a:prstGeom prst="rect">
            <a:avLst/>
          </a:prstGeom>
          <a:effectLst/>
        </p:spPr>
      </p:pic>
      <p:sp>
        <p:nvSpPr>
          <p:cNvPr id="6" name="矩形 5">
            <a:extLst>
              <a:ext uri="{FF2B5EF4-FFF2-40B4-BE49-F238E27FC236}">
                <a16:creationId xmlns:a16="http://schemas.microsoft.com/office/drawing/2014/main" id="{3C4732D1-BD22-2BD8-7D50-9A368AC5D22A}"/>
              </a:ext>
            </a:extLst>
          </p:cNvPr>
          <p:cNvSpPr/>
          <p:nvPr/>
        </p:nvSpPr>
        <p:spPr>
          <a:xfrm>
            <a:off x="9759733" y="158992"/>
            <a:ext cx="2283766"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zh-CN" sz="4000" b="1" i="0" dirty="0">
                <a:ln/>
                <a:solidFill>
                  <a:schemeClr val="accent3"/>
                </a:solidFill>
                <a:latin typeface="-apple-system"/>
              </a:rPr>
              <a:t>XJU-ICIRG</a:t>
            </a:r>
            <a:endParaRPr lang="zh-CN" altLang="en-US" sz="4000" b="1" dirty="0">
              <a:ln/>
              <a:solidFill>
                <a:schemeClr val="accent3"/>
              </a:solidFill>
            </a:endParaRPr>
          </a:p>
        </p:txBody>
      </p:sp>
      <p:sp>
        <p:nvSpPr>
          <p:cNvPr id="5" name="文本框 4">
            <a:extLst>
              <a:ext uri="{FF2B5EF4-FFF2-40B4-BE49-F238E27FC236}">
                <a16:creationId xmlns:a16="http://schemas.microsoft.com/office/drawing/2014/main" id="{88950709-36B5-D255-6236-80020F21EBCD}"/>
              </a:ext>
            </a:extLst>
          </p:cNvPr>
          <p:cNvSpPr txBox="1"/>
          <p:nvPr/>
        </p:nvSpPr>
        <p:spPr>
          <a:xfrm>
            <a:off x="4734481" y="6519446"/>
            <a:ext cx="7457520" cy="338554"/>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文献作者：</a:t>
            </a:r>
            <a:r>
              <a:rPr lang="en-US" altLang="zh-CN" sz="1600" dirty="0">
                <a:latin typeface="微软雅黑 Light" panose="020B0502040204020203" pitchFamily="34" charset="-122"/>
                <a:ea typeface="微软雅黑 Light" panose="020B0502040204020203" pitchFamily="34" charset="-122"/>
              </a:rPr>
              <a:t>Rui Zhen , </a:t>
            </a:r>
            <a:r>
              <a:rPr lang="en-US" altLang="zh-CN" sz="1600" dirty="0" err="1">
                <a:latin typeface="微软雅黑 Light" panose="020B0502040204020203" pitchFamily="34" charset="-122"/>
                <a:ea typeface="微软雅黑 Light" panose="020B0502040204020203" pitchFamily="34" charset="-122"/>
              </a:rPr>
              <a:t>Wenchao</a:t>
            </a:r>
            <a:r>
              <a:rPr lang="en-US" altLang="zh-CN" sz="1600" dirty="0">
                <a:latin typeface="微软雅黑 Light" panose="020B0502040204020203" pitchFamily="34" charset="-122"/>
                <a:ea typeface="微软雅黑 Light" panose="020B0502040204020203" pitchFamily="34" charset="-122"/>
              </a:rPr>
              <a:t> Song, Qiang He, Juan Cao, Lei Shi, and Jia Luo</a:t>
            </a:r>
            <a:endParaRPr lang="zh-CN" altLang="en-US" sz="16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628988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43EF20-19D2-E0A0-B332-FAFCCFFF50CD}"/>
              </a:ext>
            </a:extLst>
          </p:cNvPr>
          <p:cNvSpPr>
            <a:spLocks noGrp="1"/>
          </p:cNvSpPr>
          <p:nvPr>
            <p:ph type="title"/>
          </p:nvPr>
        </p:nvSpPr>
        <p:spPr>
          <a:xfrm>
            <a:off x="838200" y="793143"/>
            <a:ext cx="10515600" cy="1094024"/>
          </a:xfrm>
        </p:spPr>
        <p:txBody>
          <a:bodyPr>
            <a:normAutofit/>
          </a:bodyPr>
          <a:lstStyle/>
          <a:p>
            <a:pPr algn="ctr"/>
            <a:r>
              <a:rPr lang="zh-CN" altLang="en-US" sz="4800" dirty="0">
                <a:latin typeface="微软雅黑" panose="020B0503020204020204" pitchFamily="34" charset="-122"/>
                <a:ea typeface="微软雅黑" panose="020B0503020204020204" pitchFamily="34" charset="-122"/>
              </a:rPr>
              <a:t>一、</a:t>
            </a:r>
            <a:r>
              <a:rPr lang="en-US" altLang="zh-CN" sz="4800" dirty="0">
                <a:latin typeface="微软雅黑" panose="020B0503020204020204" pitchFamily="34" charset="-122"/>
                <a:ea typeface="微软雅黑" panose="020B0503020204020204" pitchFamily="34" charset="-122"/>
              </a:rPr>
              <a:t>Talking-Head</a:t>
            </a:r>
            <a:r>
              <a:rPr lang="zh-CN" altLang="en-US" sz="4800" dirty="0">
                <a:latin typeface="微软雅黑" panose="020B0503020204020204" pitchFamily="34" charset="-122"/>
                <a:ea typeface="微软雅黑" panose="020B0503020204020204" pitchFamily="34" charset="-122"/>
              </a:rPr>
              <a:t>生成模型的分类</a:t>
            </a:r>
          </a:p>
        </p:txBody>
      </p:sp>
      <p:pic>
        <p:nvPicPr>
          <p:cNvPr id="4" name="图片 3">
            <a:extLst>
              <a:ext uri="{FF2B5EF4-FFF2-40B4-BE49-F238E27FC236}">
                <a16:creationId xmlns:a16="http://schemas.microsoft.com/office/drawing/2014/main" id="{66B22390-F8FC-DF57-19E1-F5F6EBDF6D10}"/>
              </a:ext>
              <a:ext uri="{C183D7F6-B498-43B3-948B-1728B52AA6E4}">
                <adec:decorative xmlns:adec="http://schemas.microsoft.com/office/drawing/2017/decorative" val="0"/>
              </a:ext>
            </a:extLst>
          </p:cNvPr>
          <p:cNvPicPr>
            <a:picLocks noChangeAspect="1"/>
          </p:cNvPicPr>
          <p:nvPr/>
        </p:nvPicPr>
        <p:blipFill rotWithShape="1">
          <a:blip r:embed="rId2">
            <a:extLst>
              <a:ext uri="{28A0092B-C50C-407E-A947-70E740481C1C}">
                <a14:useLocalDpi xmlns:a14="http://schemas.microsoft.com/office/drawing/2010/main" val="0"/>
              </a:ext>
            </a:extLst>
          </a:blip>
          <a:srcRect l="15312" t="36690" r="14205" b="38691"/>
          <a:stretch/>
        </p:blipFill>
        <p:spPr>
          <a:xfrm>
            <a:off x="-1" y="0"/>
            <a:ext cx="2932043" cy="866878"/>
          </a:xfrm>
          <a:prstGeom prst="rect">
            <a:avLst/>
          </a:prstGeom>
          <a:effectLst/>
        </p:spPr>
      </p:pic>
      <p:sp>
        <p:nvSpPr>
          <p:cNvPr id="6" name="矩形 5">
            <a:extLst>
              <a:ext uri="{FF2B5EF4-FFF2-40B4-BE49-F238E27FC236}">
                <a16:creationId xmlns:a16="http://schemas.microsoft.com/office/drawing/2014/main" id="{3C4732D1-BD22-2BD8-7D50-9A368AC5D22A}"/>
              </a:ext>
            </a:extLst>
          </p:cNvPr>
          <p:cNvSpPr/>
          <p:nvPr/>
        </p:nvSpPr>
        <p:spPr>
          <a:xfrm>
            <a:off x="9759733" y="158992"/>
            <a:ext cx="2283766"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solidFill>
                  <a:srgbClr val="A5A5A5"/>
                </a:solidFill>
                <a:effectLst/>
                <a:uLnTx/>
                <a:uFillTx/>
                <a:latin typeface="-apple-system"/>
                <a:ea typeface="等线" panose="02010600030101010101" pitchFamily="2" charset="-122"/>
                <a:cs typeface="+mn-cs"/>
              </a:rPr>
              <a:t>XJU-ICIRG</a:t>
            </a:r>
            <a:endParaRPr kumimoji="0" lang="zh-CN" altLang="en-US" sz="4000" b="1" i="0" u="none" strike="noStrike" kern="1200" cap="none" spc="0" normalizeH="0" baseline="0" noProof="0" dirty="0">
              <a:ln/>
              <a:solidFill>
                <a:srgbClr val="A5A5A5"/>
              </a:solidFill>
              <a:effectLst/>
              <a:uLnTx/>
              <a:uFillTx/>
              <a:latin typeface="等线" panose="020F0502020204030204"/>
              <a:ea typeface="等线" panose="02010600030101010101" pitchFamily="2" charset="-122"/>
              <a:cs typeface="+mn-cs"/>
            </a:endParaRPr>
          </a:p>
        </p:txBody>
      </p:sp>
      <p:sp>
        <p:nvSpPr>
          <p:cNvPr id="7" name="内容占位符 6">
            <a:extLst>
              <a:ext uri="{FF2B5EF4-FFF2-40B4-BE49-F238E27FC236}">
                <a16:creationId xmlns:a16="http://schemas.microsoft.com/office/drawing/2014/main" id="{7532B55D-0205-EC34-DEFC-8801A93254BF}"/>
              </a:ext>
            </a:extLst>
          </p:cNvPr>
          <p:cNvSpPr>
            <a:spLocks noGrp="1"/>
          </p:cNvSpPr>
          <p:nvPr>
            <p:ph idx="1"/>
          </p:nvPr>
        </p:nvSpPr>
        <p:spPr/>
        <p:txBody>
          <a:bodyPr>
            <a:normAutofit lnSpcReduction="10000"/>
          </a:bodyPr>
          <a:lstStyle/>
          <a:p>
            <a:pPr marL="0" indent="0" algn="ctr">
              <a:buNone/>
            </a:pPr>
            <a:r>
              <a:rPr lang="en-US" altLang="zh-CN" b="1" dirty="0"/>
              <a:t>1</a:t>
            </a:r>
            <a:r>
              <a:rPr lang="zh-CN" altLang="en-US" b="1" dirty="0"/>
              <a:t>、基于模型的输入内容进行分类</a:t>
            </a:r>
            <a:endParaRPr lang="en-US" altLang="zh-CN" b="1" dirty="0"/>
          </a:p>
          <a:p>
            <a:pPr marL="0" indent="0" algn="ctr">
              <a:lnSpc>
                <a:spcPct val="150000"/>
              </a:lnSpc>
              <a:buNone/>
            </a:pPr>
            <a:r>
              <a:rPr lang="en-US" altLang="zh-CN" dirty="0"/>
              <a:t>1</a:t>
            </a:r>
            <a:r>
              <a:rPr lang="zh-CN" altLang="en-US" dirty="0"/>
              <a:t>）基于</a:t>
            </a:r>
            <a:r>
              <a:rPr lang="en-US" altLang="zh-CN" dirty="0"/>
              <a:t>2D</a:t>
            </a:r>
            <a:r>
              <a:rPr lang="zh-CN" altLang="en-US" dirty="0"/>
              <a:t>方法的模型</a:t>
            </a:r>
            <a:endParaRPr lang="en-US" altLang="zh-CN" dirty="0"/>
          </a:p>
          <a:p>
            <a:pPr marL="0" indent="0" algn="ctr">
              <a:lnSpc>
                <a:spcPct val="150000"/>
              </a:lnSpc>
              <a:spcAft>
                <a:spcPts val="500"/>
              </a:spcAft>
              <a:buNone/>
            </a:pPr>
            <a:r>
              <a:rPr lang="en-US" altLang="zh-CN" dirty="0"/>
              <a:t>2</a:t>
            </a:r>
            <a:r>
              <a:rPr lang="zh-CN" altLang="en-US" dirty="0"/>
              <a:t>）基于</a:t>
            </a:r>
            <a:r>
              <a:rPr lang="en-US" altLang="zh-CN" dirty="0"/>
              <a:t>3D</a:t>
            </a:r>
            <a:r>
              <a:rPr lang="zh-CN" altLang="en-US" dirty="0"/>
              <a:t>方法的模型</a:t>
            </a:r>
            <a:endParaRPr lang="en-US" altLang="zh-CN" dirty="0"/>
          </a:p>
          <a:p>
            <a:pPr marL="0" indent="0" algn="ctr">
              <a:lnSpc>
                <a:spcPct val="150000"/>
              </a:lnSpc>
              <a:spcAft>
                <a:spcPts val="500"/>
              </a:spcAft>
              <a:buNone/>
            </a:pPr>
            <a:r>
              <a:rPr lang="en-US" altLang="zh-CN" b="1" dirty="0"/>
              <a:t>2</a:t>
            </a:r>
            <a:r>
              <a:rPr lang="zh-CN" altLang="en-US" b="1" dirty="0"/>
              <a:t>、基于模型的方法结构进行分类</a:t>
            </a:r>
            <a:endParaRPr lang="en-US" altLang="zh-CN" b="1" dirty="0"/>
          </a:p>
          <a:p>
            <a:pPr marL="0" indent="0" algn="ctr">
              <a:lnSpc>
                <a:spcPct val="150000"/>
              </a:lnSpc>
              <a:buNone/>
            </a:pPr>
            <a:r>
              <a:rPr lang="en-US" altLang="zh-CN" dirty="0"/>
              <a:t> 1</a:t>
            </a:r>
            <a:r>
              <a:rPr lang="zh-CN" altLang="en-US" dirty="0"/>
              <a:t>）</a:t>
            </a:r>
            <a:r>
              <a:rPr lang="en-US" altLang="zh-CN" dirty="0"/>
              <a:t>Pipeline</a:t>
            </a:r>
            <a:r>
              <a:rPr lang="zh-CN" altLang="en-US" dirty="0"/>
              <a:t>（流水线）</a:t>
            </a:r>
            <a:endParaRPr lang="en-US" altLang="zh-CN" dirty="0"/>
          </a:p>
          <a:p>
            <a:pPr marL="0" indent="0" algn="ctr">
              <a:lnSpc>
                <a:spcPct val="150000"/>
              </a:lnSpc>
              <a:spcAft>
                <a:spcPts val="500"/>
              </a:spcAft>
              <a:buNone/>
            </a:pPr>
            <a:r>
              <a:rPr lang="en-US" altLang="zh-CN" dirty="0"/>
              <a:t>        2</a:t>
            </a:r>
            <a:r>
              <a:rPr lang="zh-CN" altLang="en-US" dirty="0"/>
              <a:t>）</a:t>
            </a:r>
            <a:r>
              <a:rPr lang="en-US" altLang="zh-CN" dirty="0"/>
              <a:t>End-to-end</a:t>
            </a:r>
            <a:r>
              <a:rPr lang="zh-CN" altLang="en-US" dirty="0"/>
              <a:t>（端到端）</a:t>
            </a:r>
            <a:endParaRPr lang="zh-CN" altLang="en-US" b="1" dirty="0"/>
          </a:p>
        </p:txBody>
      </p:sp>
      <p:sp>
        <p:nvSpPr>
          <p:cNvPr id="5" name="文本框 4">
            <a:extLst>
              <a:ext uri="{FF2B5EF4-FFF2-40B4-BE49-F238E27FC236}">
                <a16:creationId xmlns:a16="http://schemas.microsoft.com/office/drawing/2014/main" id="{2CB2EADA-A475-EF29-5BD7-5705921CD37C}"/>
              </a:ext>
            </a:extLst>
          </p:cNvPr>
          <p:cNvSpPr txBox="1"/>
          <p:nvPr/>
        </p:nvSpPr>
        <p:spPr>
          <a:xfrm>
            <a:off x="2932042" y="6519446"/>
            <a:ext cx="7457520" cy="338554"/>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文献作者：</a:t>
            </a:r>
            <a:r>
              <a:rPr lang="en-US" altLang="zh-CN" sz="1600" dirty="0">
                <a:latin typeface="微软雅黑 Light" panose="020B0502040204020203" pitchFamily="34" charset="-122"/>
                <a:ea typeface="微软雅黑 Light" panose="020B0502040204020203" pitchFamily="34" charset="-122"/>
              </a:rPr>
              <a:t>Rui Zhen , </a:t>
            </a:r>
            <a:r>
              <a:rPr lang="en-US" altLang="zh-CN" sz="1600" dirty="0" err="1">
                <a:latin typeface="微软雅黑 Light" panose="020B0502040204020203" pitchFamily="34" charset="-122"/>
                <a:ea typeface="微软雅黑 Light" panose="020B0502040204020203" pitchFamily="34" charset="-122"/>
              </a:rPr>
              <a:t>Wenchao</a:t>
            </a:r>
            <a:r>
              <a:rPr lang="en-US" altLang="zh-CN" sz="1600" dirty="0">
                <a:latin typeface="微软雅黑 Light" panose="020B0502040204020203" pitchFamily="34" charset="-122"/>
                <a:ea typeface="微软雅黑 Light" panose="020B0502040204020203" pitchFamily="34" charset="-122"/>
              </a:rPr>
              <a:t> Song, Qiang He, Juan Cao, Lei Shi, and Jia Luo</a:t>
            </a:r>
            <a:endParaRPr lang="zh-CN" altLang="en-US" sz="16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646912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43EF20-19D2-E0A0-B332-FAFCCFFF50CD}"/>
              </a:ext>
            </a:extLst>
          </p:cNvPr>
          <p:cNvSpPr>
            <a:spLocks noGrp="1"/>
          </p:cNvSpPr>
          <p:nvPr>
            <p:ph type="title"/>
          </p:nvPr>
        </p:nvSpPr>
        <p:spPr>
          <a:xfrm>
            <a:off x="838200" y="793143"/>
            <a:ext cx="10515600" cy="1094024"/>
          </a:xfrm>
        </p:spPr>
        <p:txBody>
          <a:bodyPr>
            <a:normAutofit/>
          </a:bodyPr>
          <a:lstStyle/>
          <a:p>
            <a:r>
              <a:rPr lang="en-US" altLang="zh-CN" sz="4800" dirty="0">
                <a:latin typeface="微软雅黑" panose="020B0503020204020204" pitchFamily="34" charset="-122"/>
                <a:ea typeface="微软雅黑" panose="020B0503020204020204" pitchFamily="34" charset="-122"/>
              </a:rPr>
              <a:t>1.1</a:t>
            </a:r>
            <a:r>
              <a:rPr lang="zh-CN" altLang="en-US" sz="4800" dirty="0">
                <a:latin typeface="微软雅黑" panose="020B0503020204020204" pitchFamily="34" charset="-122"/>
                <a:ea typeface="微软雅黑" panose="020B0503020204020204" pitchFamily="34" charset="-122"/>
              </a:rPr>
              <a:t>基于模型的输入内容进行分类</a:t>
            </a:r>
          </a:p>
        </p:txBody>
      </p:sp>
      <p:pic>
        <p:nvPicPr>
          <p:cNvPr id="4" name="图片 3">
            <a:extLst>
              <a:ext uri="{FF2B5EF4-FFF2-40B4-BE49-F238E27FC236}">
                <a16:creationId xmlns:a16="http://schemas.microsoft.com/office/drawing/2014/main" id="{66B22390-F8FC-DF57-19E1-F5F6EBDF6D10}"/>
              </a:ext>
              <a:ext uri="{C183D7F6-B498-43B3-948B-1728B52AA6E4}">
                <adec:decorative xmlns:adec="http://schemas.microsoft.com/office/drawing/2017/decorative" val="0"/>
              </a:ext>
            </a:extLst>
          </p:cNvPr>
          <p:cNvPicPr>
            <a:picLocks noChangeAspect="1"/>
          </p:cNvPicPr>
          <p:nvPr/>
        </p:nvPicPr>
        <p:blipFill rotWithShape="1">
          <a:blip r:embed="rId2">
            <a:extLst>
              <a:ext uri="{28A0092B-C50C-407E-A947-70E740481C1C}">
                <a14:useLocalDpi xmlns:a14="http://schemas.microsoft.com/office/drawing/2010/main" val="0"/>
              </a:ext>
            </a:extLst>
          </a:blip>
          <a:srcRect l="15312" t="36690" r="14205" b="38691"/>
          <a:stretch/>
        </p:blipFill>
        <p:spPr>
          <a:xfrm>
            <a:off x="-1" y="0"/>
            <a:ext cx="2932043" cy="866878"/>
          </a:xfrm>
          <a:prstGeom prst="rect">
            <a:avLst/>
          </a:prstGeom>
          <a:effectLst/>
        </p:spPr>
      </p:pic>
      <p:sp>
        <p:nvSpPr>
          <p:cNvPr id="6" name="矩形 5">
            <a:extLst>
              <a:ext uri="{FF2B5EF4-FFF2-40B4-BE49-F238E27FC236}">
                <a16:creationId xmlns:a16="http://schemas.microsoft.com/office/drawing/2014/main" id="{3C4732D1-BD22-2BD8-7D50-9A368AC5D22A}"/>
              </a:ext>
            </a:extLst>
          </p:cNvPr>
          <p:cNvSpPr/>
          <p:nvPr/>
        </p:nvSpPr>
        <p:spPr>
          <a:xfrm>
            <a:off x="9759733" y="158992"/>
            <a:ext cx="2283766"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solidFill>
                  <a:srgbClr val="A5A5A5"/>
                </a:solidFill>
                <a:effectLst/>
                <a:uLnTx/>
                <a:uFillTx/>
                <a:latin typeface="-apple-system"/>
                <a:ea typeface="等线" panose="02010600030101010101" pitchFamily="2" charset="-122"/>
                <a:cs typeface="+mn-cs"/>
              </a:rPr>
              <a:t>XJU-ICIRG</a:t>
            </a:r>
            <a:endParaRPr kumimoji="0" lang="zh-CN" altLang="en-US" sz="4000" b="1" i="0" u="none" strike="noStrike" kern="1200" cap="none" spc="0" normalizeH="0" baseline="0" noProof="0" dirty="0">
              <a:ln/>
              <a:solidFill>
                <a:srgbClr val="A5A5A5"/>
              </a:solidFill>
              <a:effectLst/>
              <a:uLnTx/>
              <a:uFillTx/>
              <a:latin typeface="等线" panose="020F0502020204030204"/>
              <a:ea typeface="等线" panose="02010600030101010101" pitchFamily="2" charset="-122"/>
              <a:cs typeface="+mn-cs"/>
            </a:endParaRPr>
          </a:p>
        </p:txBody>
      </p:sp>
      <p:sp>
        <p:nvSpPr>
          <p:cNvPr id="7" name="内容占位符 6">
            <a:extLst>
              <a:ext uri="{FF2B5EF4-FFF2-40B4-BE49-F238E27FC236}">
                <a16:creationId xmlns:a16="http://schemas.microsoft.com/office/drawing/2014/main" id="{7532B55D-0205-EC34-DEFC-8801A93254BF}"/>
              </a:ext>
            </a:extLst>
          </p:cNvPr>
          <p:cNvSpPr>
            <a:spLocks noGrp="1"/>
          </p:cNvSpPr>
          <p:nvPr>
            <p:ph idx="1"/>
          </p:nvPr>
        </p:nvSpPr>
        <p:spPr>
          <a:xfrm>
            <a:off x="838200" y="1825625"/>
            <a:ext cx="3704617" cy="4351338"/>
          </a:xfrm>
        </p:spPr>
        <p:txBody>
          <a:bodyPr>
            <a:normAutofit/>
          </a:bodyPr>
          <a:lstStyle/>
          <a:p>
            <a:pPr marL="0" indent="0">
              <a:buNone/>
            </a:pPr>
            <a:r>
              <a:rPr lang="en-US" altLang="zh-CN" sz="2000" dirty="0">
                <a:latin typeface="宋体" panose="02010600030101010101" pitchFamily="2" charset="-122"/>
                <a:ea typeface="宋体" panose="02010600030101010101" pitchFamily="2" charset="-122"/>
              </a:rPr>
              <a:t>1.1.1  </a:t>
            </a:r>
            <a:r>
              <a:rPr lang="zh-CN" altLang="en-US" sz="2000" dirty="0">
                <a:latin typeface="宋体" panose="02010600030101010101" pitchFamily="2" charset="-122"/>
                <a:ea typeface="宋体" panose="02010600030101010101" pitchFamily="2" charset="-122"/>
              </a:rPr>
              <a:t>基于</a:t>
            </a:r>
            <a:r>
              <a:rPr lang="en-US" altLang="zh-CN" sz="2000" dirty="0">
                <a:latin typeface="宋体" panose="02010600030101010101" pitchFamily="2" charset="-122"/>
                <a:ea typeface="宋体" panose="02010600030101010101" pitchFamily="2" charset="-122"/>
              </a:rPr>
              <a:t>2D</a:t>
            </a:r>
            <a:r>
              <a:rPr lang="zh-CN" altLang="en-US" sz="2000" dirty="0">
                <a:latin typeface="宋体" panose="02010600030101010101" pitchFamily="2" charset="-122"/>
                <a:ea typeface="宋体" panose="02010600030101010101" pitchFamily="2" charset="-122"/>
              </a:rPr>
              <a:t>方法的模型</a:t>
            </a:r>
          </a:p>
          <a:p>
            <a:pPr marL="0" indent="0">
              <a:buNone/>
            </a:pPr>
            <a:r>
              <a:rPr lang="zh-CN" altLang="en-US" sz="2000" dirty="0">
                <a:latin typeface="宋体" panose="02010600030101010101" pitchFamily="2" charset="-122"/>
                <a:ea typeface="宋体" panose="02010600030101010101" pitchFamily="2" charset="-122"/>
              </a:rPr>
              <a:t>在基于 </a:t>
            </a:r>
            <a:r>
              <a:rPr lang="en-US" altLang="zh-CN" sz="2000" dirty="0">
                <a:latin typeface="宋体" panose="02010600030101010101" pitchFamily="2" charset="-122"/>
                <a:ea typeface="宋体" panose="02010600030101010101" pitchFamily="2" charset="-122"/>
              </a:rPr>
              <a:t>2D </a:t>
            </a:r>
            <a:r>
              <a:rPr lang="zh-CN" altLang="en-US" sz="2000" dirty="0">
                <a:latin typeface="宋体" panose="02010600030101010101" pitchFamily="2" charset="-122"/>
                <a:ea typeface="宋体" panose="02010600030101010101" pitchFamily="2" charset="-122"/>
              </a:rPr>
              <a:t>的方法中，</a:t>
            </a:r>
            <a:r>
              <a:rPr lang="en-US" altLang="zh-CN" sz="2000" dirty="0">
                <a:latin typeface="宋体" panose="02010600030101010101" pitchFamily="2" charset="-122"/>
                <a:ea typeface="宋体" panose="02010600030101010101" pitchFamily="2" charset="-122"/>
              </a:rPr>
              <a:t>talking-head</a:t>
            </a:r>
            <a:r>
              <a:rPr lang="zh-CN" altLang="en-US" sz="2000" dirty="0">
                <a:latin typeface="宋体" panose="02010600030101010101" pitchFamily="2" charset="-122"/>
                <a:ea typeface="宋体" panose="02010600030101010101" pitchFamily="2" charset="-122"/>
              </a:rPr>
              <a:t>生成主要使用</a:t>
            </a:r>
            <a:r>
              <a:rPr lang="en-US" altLang="zh-CN" sz="2000" dirty="0">
                <a:latin typeface="宋体" panose="02010600030101010101" pitchFamily="2" charset="-122"/>
                <a:ea typeface="宋体" panose="02010600030101010101" pitchFamily="2" charset="-122"/>
              </a:rPr>
              <a:t>landmarks</a:t>
            </a:r>
            <a:r>
              <a:rPr lang="zh-CN" altLang="en-US" sz="2000" dirty="0">
                <a:latin typeface="宋体" panose="02010600030101010101" pitchFamily="2" charset="-122"/>
                <a:ea typeface="宋体" panose="02010600030101010101" pitchFamily="2" charset="-122"/>
              </a:rPr>
              <a:t>、语义图或其他类似图像的表示来解决问题</a:t>
            </a:r>
            <a:endParaRPr lang="en-US" altLang="zh-CN" sz="2000"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1.1.2   </a:t>
            </a:r>
            <a:r>
              <a:rPr lang="zh-CN" altLang="en-US" sz="2000" dirty="0">
                <a:latin typeface="宋体" panose="02010600030101010101" pitchFamily="2" charset="-122"/>
                <a:ea typeface="宋体" panose="02010600030101010101" pitchFamily="2" charset="-122"/>
              </a:rPr>
              <a:t>基于</a:t>
            </a:r>
            <a:r>
              <a:rPr lang="en-US" altLang="zh-CN" sz="2000" dirty="0">
                <a:latin typeface="宋体" panose="02010600030101010101" pitchFamily="2" charset="-122"/>
                <a:ea typeface="宋体" panose="02010600030101010101" pitchFamily="2" charset="-122"/>
              </a:rPr>
              <a:t>3D</a:t>
            </a:r>
            <a:r>
              <a:rPr lang="zh-CN" altLang="en-US" sz="2000" dirty="0">
                <a:latin typeface="宋体" panose="02010600030101010101" pitchFamily="2" charset="-122"/>
                <a:ea typeface="宋体" panose="02010600030101010101" pitchFamily="2" charset="-122"/>
              </a:rPr>
              <a:t>方法的模型</a:t>
            </a:r>
          </a:p>
          <a:p>
            <a:pPr marL="0" indent="0">
              <a:buNone/>
            </a:pPr>
            <a:r>
              <a:rPr lang="zh-CN" altLang="en-US" sz="2000" dirty="0">
                <a:latin typeface="宋体" panose="02010600030101010101" pitchFamily="2" charset="-122"/>
                <a:ea typeface="宋体" panose="02010600030101010101" pitchFamily="2" charset="-122"/>
              </a:rPr>
              <a:t>目前的大多数方法都是直接从训练视频中重建 </a:t>
            </a:r>
            <a:r>
              <a:rPr lang="en-US" altLang="zh-CN" sz="2000" dirty="0">
                <a:latin typeface="宋体" panose="02010600030101010101" pitchFamily="2" charset="-122"/>
                <a:ea typeface="宋体" panose="02010600030101010101" pitchFamily="2" charset="-122"/>
              </a:rPr>
              <a:t>3D </a:t>
            </a:r>
            <a:r>
              <a:rPr lang="zh-CN" altLang="en-US" sz="2000" dirty="0">
                <a:latin typeface="宋体" panose="02010600030101010101" pitchFamily="2" charset="-122"/>
                <a:ea typeface="宋体" panose="02010600030101010101" pitchFamily="2" charset="-122"/>
              </a:rPr>
              <a:t>模型，然后进行渲染。</a:t>
            </a:r>
          </a:p>
        </p:txBody>
      </p:sp>
      <p:pic>
        <p:nvPicPr>
          <p:cNvPr id="3" name="图片 2">
            <a:extLst>
              <a:ext uri="{FF2B5EF4-FFF2-40B4-BE49-F238E27FC236}">
                <a16:creationId xmlns:a16="http://schemas.microsoft.com/office/drawing/2014/main" id="{26AED50D-1B67-393E-9380-D45168D890C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31924" y="1681248"/>
            <a:ext cx="6974732" cy="4719552"/>
          </a:xfrm>
          <a:prstGeom prst="rect">
            <a:avLst/>
          </a:prstGeom>
          <a:noFill/>
          <a:ln>
            <a:noFill/>
          </a:ln>
        </p:spPr>
      </p:pic>
      <p:sp>
        <p:nvSpPr>
          <p:cNvPr id="8" name="文本框 7">
            <a:extLst>
              <a:ext uri="{FF2B5EF4-FFF2-40B4-BE49-F238E27FC236}">
                <a16:creationId xmlns:a16="http://schemas.microsoft.com/office/drawing/2014/main" id="{973E2E22-D62C-23D7-1B29-BA0F86304389}"/>
              </a:ext>
            </a:extLst>
          </p:cNvPr>
          <p:cNvSpPr txBox="1"/>
          <p:nvPr/>
        </p:nvSpPr>
        <p:spPr>
          <a:xfrm>
            <a:off x="4734481" y="6519446"/>
            <a:ext cx="7457520" cy="338554"/>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文献作者：</a:t>
            </a:r>
            <a:r>
              <a:rPr lang="en-US" altLang="zh-CN" sz="1600" dirty="0">
                <a:latin typeface="微软雅黑 Light" panose="020B0502040204020203" pitchFamily="34" charset="-122"/>
                <a:ea typeface="微软雅黑 Light" panose="020B0502040204020203" pitchFamily="34" charset="-122"/>
              </a:rPr>
              <a:t>Rui Zhen , </a:t>
            </a:r>
            <a:r>
              <a:rPr lang="en-US" altLang="zh-CN" sz="1600" dirty="0" err="1">
                <a:latin typeface="微软雅黑 Light" panose="020B0502040204020203" pitchFamily="34" charset="-122"/>
                <a:ea typeface="微软雅黑 Light" panose="020B0502040204020203" pitchFamily="34" charset="-122"/>
              </a:rPr>
              <a:t>Wenchao</a:t>
            </a:r>
            <a:r>
              <a:rPr lang="en-US" altLang="zh-CN" sz="1600" dirty="0">
                <a:latin typeface="微软雅黑 Light" panose="020B0502040204020203" pitchFamily="34" charset="-122"/>
                <a:ea typeface="微软雅黑 Light" panose="020B0502040204020203" pitchFamily="34" charset="-122"/>
              </a:rPr>
              <a:t> Song, Qiang He, Juan Cao, Lei Shi, and Jia Luo</a:t>
            </a:r>
            <a:endParaRPr lang="zh-CN" altLang="en-US" sz="16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858623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43EF20-19D2-E0A0-B332-FAFCCFFF50CD}"/>
              </a:ext>
            </a:extLst>
          </p:cNvPr>
          <p:cNvSpPr>
            <a:spLocks noGrp="1"/>
          </p:cNvSpPr>
          <p:nvPr>
            <p:ph type="title"/>
          </p:nvPr>
        </p:nvSpPr>
        <p:spPr>
          <a:xfrm>
            <a:off x="838200" y="793143"/>
            <a:ext cx="10515600" cy="1094024"/>
          </a:xfrm>
        </p:spPr>
        <p:txBody>
          <a:bodyPr>
            <a:normAutofit/>
          </a:bodyPr>
          <a:lstStyle/>
          <a:p>
            <a:r>
              <a:rPr lang="en-US" altLang="zh-CN" sz="4800" dirty="0">
                <a:latin typeface="微软雅黑" panose="020B0503020204020204" pitchFamily="34" charset="-122"/>
                <a:ea typeface="微软雅黑" panose="020B0503020204020204" pitchFamily="34" charset="-122"/>
              </a:rPr>
              <a:t>1.2</a:t>
            </a:r>
            <a:r>
              <a:rPr lang="zh-CN" altLang="en-US" sz="4800" dirty="0">
                <a:latin typeface="微软雅黑" panose="020B0503020204020204" pitchFamily="34" charset="-122"/>
                <a:ea typeface="微软雅黑" panose="020B0503020204020204" pitchFamily="34" charset="-122"/>
              </a:rPr>
              <a:t>基于模型的方法结构进行分类</a:t>
            </a:r>
          </a:p>
        </p:txBody>
      </p:sp>
      <p:pic>
        <p:nvPicPr>
          <p:cNvPr id="4" name="图片 3">
            <a:extLst>
              <a:ext uri="{FF2B5EF4-FFF2-40B4-BE49-F238E27FC236}">
                <a16:creationId xmlns:a16="http://schemas.microsoft.com/office/drawing/2014/main" id="{66B22390-F8FC-DF57-19E1-F5F6EBDF6D10}"/>
              </a:ext>
              <a:ext uri="{C183D7F6-B498-43B3-948B-1728B52AA6E4}">
                <adec:decorative xmlns:adec="http://schemas.microsoft.com/office/drawing/2017/decorative" val="0"/>
              </a:ext>
            </a:extLst>
          </p:cNvPr>
          <p:cNvPicPr>
            <a:picLocks noChangeAspect="1"/>
          </p:cNvPicPr>
          <p:nvPr/>
        </p:nvPicPr>
        <p:blipFill rotWithShape="1">
          <a:blip r:embed="rId2">
            <a:extLst>
              <a:ext uri="{28A0092B-C50C-407E-A947-70E740481C1C}">
                <a14:useLocalDpi xmlns:a14="http://schemas.microsoft.com/office/drawing/2010/main" val="0"/>
              </a:ext>
            </a:extLst>
          </a:blip>
          <a:srcRect l="15312" t="36690" r="14205" b="38691"/>
          <a:stretch/>
        </p:blipFill>
        <p:spPr>
          <a:xfrm>
            <a:off x="-1" y="0"/>
            <a:ext cx="2932043" cy="866878"/>
          </a:xfrm>
          <a:prstGeom prst="rect">
            <a:avLst/>
          </a:prstGeom>
          <a:effectLst/>
        </p:spPr>
      </p:pic>
      <p:sp>
        <p:nvSpPr>
          <p:cNvPr id="6" name="矩形 5">
            <a:extLst>
              <a:ext uri="{FF2B5EF4-FFF2-40B4-BE49-F238E27FC236}">
                <a16:creationId xmlns:a16="http://schemas.microsoft.com/office/drawing/2014/main" id="{3C4732D1-BD22-2BD8-7D50-9A368AC5D22A}"/>
              </a:ext>
            </a:extLst>
          </p:cNvPr>
          <p:cNvSpPr/>
          <p:nvPr/>
        </p:nvSpPr>
        <p:spPr>
          <a:xfrm>
            <a:off x="9759733" y="158992"/>
            <a:ext cx="2283766"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solidFill>
                  <a:srgbClr val="A5A5A5"/>
                </a:solidFill>
                <a:effectLst/>
                <a:uLnTx/>
                <a:uFillTx/>
                <a:latin typeface="-apple-system"/>
                <a:ea typeface="等线" panose="02010600030101010101" pitchFamily="2" charset="-122"/>
                <a:cs typeface="+mn-cs"/>
              </a:rPr>
              <a:t>XJU-ICIRG</a:t>
            </a:r>
            <a:endParaRPr kumimoji="0" lang="zh-CN" altLang="en-US" sz="4000" b="1" i="0" u="none" strike="noStrike" kern="1200" cap="none" spc="0" normalizeH="0" baseline="0" noProof="0" dirty="0">
              <a:ln/>
              <a:solidFill>
                <a:srgbClr val="A5A5A5"/>
              </a:solidFill>
              <a:effectLst/>
              <a:uLnTx/>
              <a:uFillTx/>
              <a:latin typeface="等线" panose="020F0502020204030204"/>
              <a:ea typeface="等线" panose="02010600030101010101" pitchFamily="2" charset="-122"/>
              <a:cs typeface="+mn-cs"/>
            </a:endParaRPr>
          </a:p>
        </p:txBody>
      </p:sp>
      <p:sp>
        <p:nvSpPr>
          <p:cNvPr id="7" name="内容占位符 6">
            <a:extLst>
              <a:ext uri="{FF2B5EF4-FFF2-40B4-BE49-F238E27FC236}">
                <a16:creationId xmlns:a16="http://schemas.microsoft.com/office/drawing/2014/main" id="{7532B55D-0205-EC34-DEFC-8801A93254BF}"/>
              </a:ext>
            </a:extLst>
          </p:cNvPr>
          <p:cNvSpPr>
            <a:spLocks noGrp="1"/>
          </p:cNvSpPr>
          <p:nvPr>
            <p:ph idx="1"/>
          </p:nvPr>
        </p:nvSpPr>
        <p:spPr>
          <a:xfrm>
            <a:off x="838200" y="1825625"/>
            <a:ext cx="3704617" cy="4351338"/>
          </a:xfrm>
        </p:spPr>
        <p:txBody>
          <a:bodyPr>
            <a:normAutofit/>
          </a:bodyPr>
          <a:lstStyle/>
          <a:p>
            <a:pPr marL="0" indent="0">
              <a:buNone/>
            </a:pPr>
            <a:r>
              <a:rPr lang="en-US" altLang="zh-CN" sz="2000" b="1" dirty="0">
                <a:latin typeface="宋体" panose="02010600030101010101" pitchFamily="2" charset="-122"/>
                <a:ea typeface="宋体" panose="02010600030101010101" pitchFamily="2" charset="-122"/>
              </a:rPr>
              <a:t>1.2.1   Pipeline</a:t>
            </a:r>
            <a:r>
              <a:rPr lang="zh-CN" altLang="en-US" sz="2000" b="1" dirty="0">
                <a:latin typeface="宋体" panose="02010600030101010101" pitchFamily="2" charset="-122"/>
                <a:ea typeface="宋体" panose="02010600030101010101" pitchFamily="2" charset="-122"/>
              </a:rPr>
              <a:t>（流水线）</a:t>
            </a:r>
          </a:p>
          <a:p>
            <a:pPr marL="0" indent="0">
              <a:buNone/>
            </a:pPr>
            <a:r>
              <a:rPr lang="en-US" altLang="zh-CN" sz="2000" dirty="0">
                <a:latin typeface="宋体" panose="02010600030101010101" pitchFamily="2" charset="-122"/>
                <a:ea typeface="宋体" panose="02010600030101010101" pitchFamily="2" charset="-122"/>
              </a:rPr>
              <a:t>Pipeline</a:t>
            </a:r>
            <a:r>
              <a:rPr lang="zh-CN" altLang="en-US" sz="2000" dirty="0">
                <a:latin typeface="宋体" panose="02010600030101010101" pitchFamily="2" charset="-122"/>
                <a:ea typeface="宋体" panose="02010600030101010101" pitchFamily="2" charset="-122"/>
              </a:rPr>
              <a:t>方法主要分为两步：</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、低维驱动源数据映射到人脸参数；</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、使用 </a:t>
            </a:r>
            <a:r>
              <a:rPr lang="en-US" altLang="zh-CN" sz="2000" dirty="0">
                <a:latin typeface="宋体" panose="02010600030101010101" pitchFamily="2" charset="-122"/>
                <a:ea typeface="宋体" panose="02010600030101010101" pitchFamily="2" charset="-122"/>
              </a:rPr>
              <a:t>GPU </a:t>
            </a:r>
            <a:r>
              <a:rPr lang="zh-CN" altLang="en-US" sz="2000" dirty="0">
                <a:latin typeface="宋体" panose="02010600030101010101" pitchFamily="2" charset="-122"/>
                <a:ea typeface="宋体" panose="02010600030101010101" pitchFamily="2" charset="-122"/>
              </a:rPr>
              <a:t>渲染、视频编辑或 </a:t>
            </a:r>
            <a:r>
              <a:rPr lang="en-US" altLang="zh-CN" sz="2000" dirty="0">
                <a:latin typeface="宋体" panose="02010600030101010101" pitchFamily="2" charset="-122"/>
                <a:ea typeface="宋体" panose="02010600030101010101" pitchFamily="2" charset="-122"/>
              </a:rPr>
              <a:t>GAN </a:t>
            </a:r>
            <a:r>
              <a:rPr lang="zh-CN" altLang="en-US" sz="2000" dirty="0">
                <a:latin typeface="宋体" panose="02010600030101010101" pitchFamily="2" charset="-122"/>
                <a:ea typeface="宋体" panose="02010600030101010101" pitchFamily="2" charset="-122"/>
              </a:rPr>
              <a:t>将学习到的面部参数转换为高维视频输出。</a:t>
            </a:r>
          </a:p>
          <a:p>
            <a:pPr marL="0" indent="0">
              <a:buNone/>
            </a:pPr>
            <a:r>
              <a:rPr lang="en-US" altLang="zh-CN" sz="20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2000" dirty="0">
                <a:effectLst/>
                <a:latin typeface="宋体" panose="02010600030101010101" pitchFamily="2" charset="-122"/>
                <a:ea typeface="宋体" panose="02010600030101010101" pitchFamily="2" charset="-122"/>
                <a:cs typeface="Times New Roman" panose="02020603050405020304" pitchFamily="18" charset="0"/>
              </a:rPr>
              <a:t>根据人脸参数的数据类型，</a:t>
            </a:r>
            <a:r>
              <a:rPr lang="en-US" altLang="zh-CN" sz="2000" dirty="0">
                <a:effectLst/>
                <a:latin typeface="宋体" panose="02010600030101010101" pitchFamily="2" charset="-122"/>
                <a:ea typeface="宋体" panose="02010600030101010101" pitchFamily="2" charset="-122"/>
                <a:cs typeface="Times New Roman" panose="02020603050405020304" pitchFamily="18" charset="0"/>
              </a:rPr>
              <a:t>Pipeline</a:t>
            </a:r>
            <a:r>
              <a:rPr lang="zh-CN" altLang="zh-CN" sz="2000" dirty="0">
                <a:effectLst/>
                <a:latin typeface="宋体" panose="02010600030101010101" pitchFamily="2" charset="-122"/>
                <a:ea typeface="宋体" panose="02010600030101010101" pitchFamily="2" charset="-122"/>
                <a:cs typeface="Times New Roman" panose="02020603050405020304" pitchFamily="18" charset="0"/>
              </a:rPr>
              <a:t>方法可以分为</a:t>
            </a:r>
            <a:r>
              <a:rPr lang="zh-CN" altLang="en-US" sz="2000" dirty="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2000" dirty="0">
              <a:effectLst/>
              <a:latin typeface="宋体" panose="02010600030101010101" pitchFamily="2" charset="-122"/>
              <a:ea typeface="宋体" panose="02010600030101010101" pitchFamily="2" charset="-122"/>
              <a:cs typeface="Times New Roman" panose="02020603050405020304" pitchFamily="18" charset="0"/>
            </a:endParaRPr>
          </a:p>
          <a:p>
            <a:pPr marL="0" indent="0">
              <a:buNone/>
            </a:pPr>
            <a:r>
              <a:rPr lang="en-US" altLang="zh-CN" sz="2000" dirty="0">
                <a:latin typeface="宋体" panose="02010600030101010101" pitchFamily="2" charset="-122"/>
                <a:ea typeface="宋体" panose="02010600030101010101" pitchFamily="2" charset="-122"/>
                <a:cs typeface="Times New Roman" panose="02020603050405020304" pitchFamily="18" charset="0"/>
              </a:rPr>
              <a:t>    1</a:t>
            </a:r>
            <a:r>
              <a:rPr lang="zh-CN" altLang="en-US" sz="2000" dirty="0">
                <a:latin typeface="宋体" panose="02010600030101010101" pitchFamily="2" charset="-122"/>
                <a:ea typeface="宋体" panose="02010600030101010101" pitchFamily="2" charset="-122"/>
                <a:cs typeface="Times New Roman" panose="02020603050405020304" pitchFamily="18" charset="0"/>
              </a:rPr>
              <a:t>、</a:t>
            </a:r>
            <a:r>
              <a:rPr lang="en-US" altLang="zh-CN" sz="2000" dirty="0">
                <a:effectLst/>
                <a:latin typeface="宋体" panose="02010600030101010101" pitchFamily="2" charset="-122"/>
                <a:ea typeface="宋体" panose="02010600030101010101" pitchFamily="2" charset="-122"/>
                <a:cs typeface="Times New Roman" panose="02020603050405020304" pitchFamily="18" charset="0"/>
              </a:rPr>
              <a:t>Landmark-based</a:t>
            </a:r>
          </a:p>
          <a:p>
            <a:pPr marL="0" indent="0">
              <a:buNone/>
            </a:pPr>
            <a:r>
              <a:rPr lang="en-US" altLang="zh-CN" sz="2000" dirty="0">
                <a:latin typeface="宋体" panose="02010600030101010101" pitchFamily="2" charset="-122"/>
                <a:ea typeface="宋体" panose="02010600030101010101" pitchFamily="2" charset="-122"/>
                <a:cs typeface="Times New Roman" panose="02020603050405020304" pitchFamily="18" charset="0"/>
              </a:rPr>
              <a:t>    2</a:t>
            </a:r>
            <a:r>
              <a:rPr lang="zh-CN" altLang="en-US" sz="2000" dirty="0">
                <a:latin typeface="宋体" panose="02010600030101010101" pitchFamily="2" charset="-122"/>
                <a:ea typeface="宋体" panose="02010600030101010101" pitchFamily="2" charset="-122"/>
                <a:cs typeface="Times New Roman" panose="02020603050405020304" pitchFamily="18" charset="0"/>
              </a:rPr>
              <a:t>、</a:t>
            </a:r>
            <a:r>
              <a:rPr lang="en-US" altLang="zh-CN" sz="2000" dirty="0">
                <a:effectLst/>
                <a:latin typeface="宋体" panose="02010600030101010101" pitchFamily="2" charset="-122"/>
                <a:ea typeface="宋体" panose="02010600030101010101" pitchFamily="2" charset="-122"/>
                <a:cs typeface="Times New Roman" panose="02020603050405020304" pitchFamily="18" charset="0"/>
              </a:rPr>
              <a:t>Coefficient-based</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marL="0" indent="0">
              <a:buNone/>
            </a:pPr>
            <a:r>
              <a:rPr lang="en-US" altLang="zh-CN" sz="2000" dirty="0">
                <a:latin typeface="宋体" panose="02010600030101010101" pitchFamily="2" charset="-122"/>
                <a:ea typeface="宋体" panose="02010600030101010101" pitchFamily="2" charset="-122"/>
                <a:cs typeface="Times New Roman" panose="02020603050405020304" pitchFamily="18" charset="0"/>
              </a:rPr>
              <a:t>    </a:t>
            </a:r>
            <a:r>
              <a:rPr lang="en-US" altLang="zh-CN" sz="2000" dirty="0">
                <a:effectLst/>
                <a:latin typeface="宋体" panose="02010600030101010101" pitchFamily="2" charset="-122"/>
                <a:ea typeface="宋体" panose="02010600030101010101" pitchFamily="2" charset="-122"/>
                <a:cs typeface="Times New Roman" panose="02020603050405020304" pitchFamily="18" charset="0"/>
              </a:rPr>
              <a:t>3</a:t>
            </a:r>
            <a:r>
              <a:rPr lang="zh-CN" altLang="en-US" sz="20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2000" dirty="0">
                <a:effectLst/>
                <a:latin typeface="宋体" panose="02010600030101010101" pitchFamily="2" charset="-122"/>
                <a:ea typeface="宋体" panose="02010600030101010101" pitchFamily="2" charset="-122"/>
                <a:cs typeface="Times New Roman" panose="02020603050405020304" pitchFamily="18" charset="0"/>
              </a:rPr>
              <a:t>Vertex-based</a:t>
            </a:r>
            <a:endParaRPr lang="zh-CN" altLang="en-US" sz="2000" dirty="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903BDFF1-C533-EDF5-C0F0-EB477F8849EA}"/>
              </a:ext>
            </a:extLst>
          </p:cNvPr>
          <p:cNvSpPr txBox="1"/>
          <p:nvPr/>
        </p:nvSpPr>
        <p:spPr>
          <a:xfrm>
            <a:off x="5158853" y="1887167"/>
            <a:ext cx="5990230" cy="4033733"/>
          </a:xfrm>
          <a:prstGeom prst="rect">
            <a:avLst/>
          </a:prstGeom>
          <a:noFill/>
        </p:spPr>
        <p:txBody>
          <a:bodyPr wrap="square" rtlCol="0">
            <a:spAutoFit/>
          </a:bodyPr>
          <a:lstStyle/>
          <a:p>
            <a:pPr marL="285750" indent="-285750">
              <a:lnSpc>
                <a:spcPct val="120000"/>
              </a:lnSpc>
              <a:spcBef>
                <a:spcPts val="500"/>
              </a:spcBef>
              <a:spcAft>
                <a:spcPts val="500"/>
              </a:spcAft>
              <a:buFont typeface="Wingdings" panose="05000000000000000000" pitchFamily="2" charset="2"/>
              <a:buChar char="l"/>
            </a:pPr>
            <a:r>
              <a:rPr lang="en-US" altLang="zh-CN" sz="2000" dirty="0">
                <a:effectLst/>
                <a:latin typeface="宋体" panose="02010600030101010101" pitchFamily="2" charset="-122"/>
                <a:ea typeface="宋体" panose="02010600030101010101" pitchFamily="2" charset="-122"/>
                <a:cs typeface="Times New Roman" panose="02020603050405020304" pitchFamily="18" charset="0"/>
              </a:rPr>
              <a:t>Landmark-based</a:t>
            </a:r>
            <a:r>
              <a:rPr lang="zh-CN" altLang="en-US" sz="20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2000" b="0" i="0" dirty="0">
                <a:solidFill>
                  <a:srgbClr val="1D2129"/>
                </a:solidFill>
                <a:effectLst/>
                <a:latin typeface="宋体" panose="02010600030101010101" pitchFamily="2" charset="-122"/>
                <a:ea typeface="宋体" panose="02010600030101010101" pitchFamily="2" charset="-122"/>
              </a:rPr>
              <a:t>人脸标记广泛应用于各种人脸分析任务，包括头部视频合成。</a:t>
            </a:r>
            <a:endParaRPr lang="en-US" altLang="zh-CN" sz="2000" b="0" i="0" dirty="0">
              <a:solidFill>
                <a:srgbClr val="1D2129"/>
              </a:solidFill>
              <a:effectLst/>
              <a:latin typeface="宋体" panose="02010600030101010101" pitchFamily="2" charset="-122"/>
              <a:ea typeface="宋体" panose="02010600030101010101" pitchFamily="2" charset="-122"/>
            </a:endParaRPr>
          </a:p>
          <a:p>
            <a:pPr>
              <a:lnSpc>
                <a:spcPct val="120000"/>
              </a:lnSpc>
              <a:spcBef>
                <a:spcPts val="500"/>
              </a:spcBef>
              <a:spcAft>
                <a:spcPts val="500"/>
              </a:spcAft>
            </a:pPr>
            <a:r>
              <a:rPr lang="en-US" altLang="zh-CN" sz="2000" dirty="0">
                <a:solidFill>
                  <a:srgbClr val="1D2129"/>
                </a:solidFill>
                <a:latin typeface="宋体" panose="02010600030101010101" pitchFamily="2" charset="-122"/>
                <a:ea typeface="宋体" panose="02010600030101010101" pitchFamily="2" charset="-122"/>
              </a:rPr>
              <a:t>  2D </a:t>
            </a:r>
            <a:r>
              <a:rPr lang="zh-CN" altLang="en-US" sz="2000" dirty="0">
                <a:solidFill>
                  <a:srgbClr val="1D2129"/>
                </a:solidFill>
                <a:latin typeface="宋体" panose="02010600030101010101" pitchFamily="2" charset="-122"/>
                <a:ea typeface="宋体" panose="02010600030101010101" pitchFamily="2" charset="-122"/>
              </a:rPr>
              <a:t>：</a:t>
            </a:r>
            <a:r>
              <a:rPr lang="en-US" altLang="zh-CN" sz="2000" dirty="0" err="1">
                <a:solidFill>
                  <a:srgbClr val="1D2129"/>
                </a:solidFill>
                <a:latin typeface="宋体" panose="02010600030101010101" pitchFamily="2" charset="-122"/>
                <a:ea typeface="宋体" panose="02010600030101010101" pitchFamily="2" charset="-122"/>
              </a:rPr>
              <a:t>LSTM+Unet</a:t>
            </a:r>
            <a:r>
              <a:rPr lang="zh-CN" altLang="en-US" sz="2000" dirty="0">
                <a:solidFill>
                  <a:srgbClr val="1D2129"/>
                </a:solidFill>
                <a:latin typeface="宋体" panose="02010600030101010101" pitchFamily="2" charset="-122"/>
                <a:ea typeface="宋体" panose="02010600030101010101" pitchFamily="2" charset="-122"/>
              </a:rPr>
              <a:t>、</a:t>
            </a:r>
            <a:r>
              <a:rPr lang="en-US" altLang="zh-CN" sz="2000" dirty="0">
                <a:solidFill>
                  <a:srgbClr val="1D2129"/>
                </a:solidFill>
                <a:latin typeface="宋体" panose="02010600030101010101" pitchFamily="2" charset="-122"/>
                <a:ea typeface="宋体" panose="02010600030101010101" pitchFamily="2" charset="-122"/>
              </a:rPr>
              <a:t>C-GAN</a:t>
            </a:r>
            <a:r>
              <a:rPr lang="zh-CN" altLang="en-US" sz="2000" dirty="0">
                <a:solidFill>
                  <a:srgbClr val="1D2129"/>
                </a:solidFill>
                <a:latin typeface="宋体" panose="02010600030101010101" pitchFamily="2" charset="-122"/>
                <a:ea typeface="宋体" panose="02010600030101010101" pitchFamily="2" charset="-122"/>
              </a:rPr>
              <a:t>；</a:t>
            </a:r>
            <a:endParaRPr lang="en-US" altLang="zh-CN" sz="2000" dirty="0">
              <a:solidFill>
                <a:srgbClr val="1D2129"/>
              </a:solidFill>
              <a:latin typeface="宋体" panose="02010600030101010101" pitchFamily="2" charset="-122"/>
              <a:ea typeface="宋体" panose="02010600030101010101" pitchFamily="2" charset="-122"/>
            </a:endParaRPr>
          </a:p>
          <a:p>
            <a:pPr>
              <a:lnSpc>
                <a:spcPct val="120000"/>
              </a:lnSpc>
              <a:spcBef>
                <a:spcPts val="500"/>
              </a:spcBef>
              <a:spcAft>
                <a:spcPts val="500"/>
              </a:spcAft>
            </a:pPr>
            <a:r>
              <a:rPr lang="en-US" altLang="zh-CN" sz="2000" dirty="0">
                <a:solidFill>
                  <a:srgbClr val="1D2129"/>
                </a:solidFill>
                <a:latin typeface="宋体" panose="02010600030101010101" pitchFamily="2" charset="-122"/>
                <a:ea typeface="宋体" panose="02010600030101010101" pitchFamily="2" charset="-122"/>
              </a:rPr>
              <a:t>  3D</a:t>
            </a:r>
            <a:r>
              <a:rPr lang="zh-CN" altLang="en-US" sz="2000" dirty="0">
                <a:solidFill>
                  <a:srgbClr val="1D2129"/>
                </a:solidFill>
                <a:latin typeface="宋体" panose="02010600030101010101" pitchFamily="2" charset="-122"/>
                <a:ea typeface="宋体" panose="02010600030101010101" pitchFamily="2" charset="-122"/>
              </a:rPr>
              <a:t>：利用语音内容特征预测</a:t>
            </a:r>
            <a:r>
              <a:rPr lang="en-US" altLang="zh-CN" sz="2000" dirty="0">
                <a:solidFill>
                  <a:srgbClr val="1D2129"/>
                </a:solidFill>
                <a:latin typeface="宋体" panose="02010600030101010101" pitchFamily="2" charset="-122"/>
                <a:ea typeface="宋体" panose="02010600030101010101" pitchFamily="2" charset="-122"/>
              </a:rPr>
              <a:t>3D Landmark</a:t>
            </a:r>
            <a:r>
              <a:rPr lang="zh-CN" altLang="en-US" sz="2000" dirty="0">
                <a:solidFill>
                  <a:srgbClr val="1D2129"/>
                </a:solidFill>
                <a:latin typeface="宋体" panose="02010600030101010101" pitchFamily="2" charset="-122"/>
                <a:ea typeface="宋体" panose="02010600030101010101" pitchFamily="2" charset="-122"/>
              </a:rPr>
              <a:t>，并利用</a:t>
            </a:r>
            <a:r>
              <a:rPr lang="en-US" altLang="zh-CN" sz="2000" dirty="0">
                <a:solidFill>
                  <a:srgbClr val="1D2129"/>
                </a:solidFill>
                <a:latin typeface="宋体" panose="02010600030101010101" pitchFamily="2" charset="-122"/>
                <a:ea typeface="宋体" panose="02010600030101010101" pitchFamily="2" charset="-122"/>
              </a:rPr>
              <a:t>	</a:t>
            </a:r>
            <a:r>
              <a:rPr lang="en-US" altLang="zh-CN" sz="2000" dirty="0" err="1">
                <a:solidFill>
                  <a:srgbClr val="1D2129"/>
                </a:solidFill>
                <a:latin typeface="宋体" panose="02010600030101010101" pitchFamily="2" charset="-122"/>
                <a:ea typeface="宋体" panose="02010600030101010101" pitchFamily="2" charset="-122"/>
              </a:rPr>
              <a:t>Unet</a:t>
            </a:r>
            <a:r>
              <a:rPr lang="en-US" altLang="zh-CN" sz="2000" dirty="0">
                <a:solidFill>
                  <a:srgbClr val="1D2129"/>
                </a:solidFill>
                <a:latin typeface="宋体" panose="02010600030101010101" pitchFamily="2" charset="-122"/>
                <a:ea typeface="宋体" panose="02010600030101010101" pitchFamily="2" charset="-122"/>
              </a:rPr>
              <a:t>-style</a:t>
            </a:r>
            <a:r>
              <a:rPr lang="zh-CN" altLang="en-US" sz="2000" dirty="0">
                <a:solidFill>
                  <a:srgbClr val="1D2129"/>
                </a:solidFill>
                <a:latin typeface="宋体" panose="02010600030101010101" pitchFamily="2" charset="-122"/>
                <a:ea typeface="宋体" panose="02010600030101010101" pitchFamily="2" charset="-122"/>
              </a:rPr>
              <a:t>生成器生成</a:t>
            </a:r>
            <a:r>
              <a:rPr lang="en-US" altLang="zh-CN" sz="2000" dirty="0">
                <a:solidFill>
                  <a:srgbClr val="1D2129"/>
                </a:solidFill>
                <a:latin typeface="宋体" panose="02010600030101010101" pitchFamily="2" charset="-122"/>
                <a:ea typeface="宋体" panose="02010600030101010101" pitchFamily="2" charset="-122"/>
              </a:rPr>
              <a:t>talking-head</a:t>
            </a:r>
            <a:r>
              <a:rPr lang="zh-CN" altLang="en-US" sz="2000" dirty="0">
                <a:solidFill>
                  <a:srgbClr val="1D2129"/>
                </a:solidFill>
                <a:latin typeface="宋体" panose="02010600030101010101" pitchFamily="2" charset="-122"/>
                <a:ea typeface="宋体" panose="02010600030101010101" pitchFamily="2" charset="-122"/>
              </a:rPr>
              <a:t>视频</a:t>
            </a:r>
            <a:endParaRPr lang="en-US" altLang="zh-CN" sz="2000" dirty="0">
              <a:effectLst/>
              <a:latin typeface="宋体" panose="02010600030101010101" pitchFamily="2" charset="-122"/>
              <a:ea typeface="宋体" panose="02010600030101010101" pitchFamily="2" charset="-122"/>
              <a:cs typeface="Times New Roman" panose="02020603050405020304" pitchFamily="18" charset="0"/>
            </a:endParaRPr>
          </a:p>
          <a:p>
            <a:pPr marL="285750" indent="-285750">
              <a:lnSpc>
                <a:spcPct val="120000"/>
              </a:lnSpc>
              <a:spcBef>
                <a:spcPts val="500"/>
              </a:spcBef>
              <a:spcAft>
                <a:spcPts val="500"/>
              </a:spcAft>
              <a:buFont typeface="Wingdings" panose="05000000000000000000" pitchFamily="2" charset="2"/>
              <a:buChar char="l"/>
            </a:pPr>
            <a:r>
              <a:rPr lang="en-US" altLang="zh-CN" sz="2000" dirty="0">
                <a:effectLst/>
                <a:latin typeface="宋体" panose="02010600030101010101" pitchFamily="2" charset="-122"/>
                <a:ea typeface="宋体" panose="02010600030101010101" pitchFamily="2" charset="-122"/>
                <a:cs typeface="Times New Roman" panose="02020603050405020304" pitchFamily="18" charset="0"/>
              </a:rPr>
              <a:t>Coefficient-based</a:t>
            </a:r>
            <a:r>
              <a:rPr lang="zh-CN" altLang="en-US" sz="20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2000" dirty="0">
                <a:latin typeface="宋体" panose="02010600030101010101" pitchFamily="2" charset="-122"/>
                <a:ea typeface="宋体" panose="02010600030101010101" pitchFamily="2" charset="-122"/>
                <a:cs typeface="Times New Roman" panose="02020603050405020304" pitchFamily="18" charset="0"/>
              </a:rPr>
              <a:t>2D</a:t>
            </a:r>
            <a:r>
              <a:rPr lang="zh-CN" altLang="en-US" sz="2000" dirty="0">
                <a:latin typeface="宋体" panose="02010600030101010101" pitchFamily="2" charset="-122"/>
                <a:ea typeface="宋体" panose="02010600030101010101" pitchFamily="2" charset="-122"/>
                <a:cs typeface="Times New Roman" panose="02020603050405020304" pitchFamily="18" charset="0"/>
              </a:rPr>
              <a:t>：</a:t>
            </a:r>
            <a:r>
              <a:rPr lang="en-US" altLang="zh-CN" sz="2000" dirty="0">
                <a:latin typeface="宋体" panose="02010600030101010101" pitchFamily="2" charset="-122"/>
                <a:ea typeface="宋体" panose="02010600030101010101" pitchFamily="2" charset="-122"/>
                <a:cs typeface="Times New Roman" panose="02020603050405020304" pitchFamily="18" charset="0"/>
              </a:rPr>
              <a:t>AMM</a:t>
            </a:r>
            <a:r>
              <a:rPr lang="zh-CN" altLang="en-US" sz="2000" dirty="0">
                <a:latin typeface="宋体" panose="02010600030101010101" pitchFamily="2" charset="-122"/>
                <a:ea typeface="宋体" panose="02010600030101010101" pitchFamily="2" charset="-122"/>
                <a:cs typeface="Times New Roman" panose="02020603050405020304" pitchFamily="18" charset="0"/>
              </a:rPr>
              <a:t>；</a:t>
            </a:r>
            <a:r>
              <a:rPr lang="en-US" altLang="zh-CN" sz="2000" dirty="0">
                <a:latin typeface="宋体" panose="02010600030101010101" pitchFamily="2" charset="-122"/>
                <a:ea typeface="宋体" panose="02010600030101010101" pitchFamily="2" charset="-122"/>
                <a:cs typeface="Times New Roman" panose="02020603050405020304" pitchFamily="18" charset="0"/>
              </a:rPr>
              <a:t>3D</a:t>
            </a:r>
            <a:r>
              <a:rPr lang="zh-CN" altLang="en-US" sz="2000" dirty="0">
                <a:latin typeface="宋体" panose="02010600030101010101" pitchFamily="2" charset="-122"/>
                <a:ea typeface="宋体" panose="02010600030101010101" pitchFamily="2" charset="-122"/>
                <a:cs typeface="Times New Roman" panose="02020603050405020304" pitchFamily="18" charset="0"/>
              </a:rPr>
              <a:t>：</a:t>
            </a:r>
            <a:r>
              <a:rPr lang="en-US" altLang="zh-CN" sz="2000" dirty="0">
                <a:latin typeface="宋体" panose="02010600030101010101" pitchFamily="2" charset="-122"/>
                <a:ea typeface="宋体" panose="02010600030101010101" pitchFamily="2" charset="-122"/>
                <a:cs typeface="Times New Roman" panose="02020603050405020304" pitchFamily="18" charset="0"/>
              </a:rPr>
              <a:t>3DMM</a:t>
            </a:r>
            <a:endParaRPr lang="en-US" altLang="zh-CN" sz="2000" dirty="0">
              <a:effectLst/>
              <a:latin typeface="宋体" panose="02010600030101010101" pitchFamily="2" charset="-122"/>
              <a:ea typeface="宋体" panose="02010600030101010101" pitchFamily="2" charset="-122"/>
              <a:cs typeface="Times New Roman" panose="02020603050405020304" pitchFamily="18" charset="0"/>
            </a:endParaRPr>
          </a:p>
          <a:p>
            <a:pPr marL="285750" indent="-285750">
              <a:lnSpc>
                <a:spcPct val="120000"/>
              </a:lnSpc>
              <a:spcBef>
                <a:spcPts val="500"/>
              </a:spcBef>
              <a:spcAft>
                <a:spcPts val="500"/>
              </a:spcAft>
              <a:buFont typeface="Wingdings" panose="05000000000000000000" pitchFamily="2" charset="2"/>
              <a:buChar char="l"/>
            </a:pPr>
            <a:r>
              <a:rPr lang="en-US" altLang="zh-CN" sz="2000" dirty="0">
                <a:effectLst/>
                <a:latin typeface="宋体" panose="02010600030101010101" pitchFamily="2" charset="-122"/>
                <a:ea typeface="宋体" panose="02010600030101010101" pitchFamily="2" charset="-122"/>
                <a:cs typeface="Times New Roman" panose="02020603050405020304" pitchFamily="18" charset="0"/>
              </a:rPr>
              <a:t>Vertex-based</a:t>
            </a:r>
            <a:r>
              <a:rPr lang="zh-CN" altLang="en-US" sz="20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2000" b="0" i="0" dirty="0">
                <a:solidFill>
                  <a:srgbClr val="1D2129"/>
                </a:solidFill>
                <a:effectLst/>
                <a:latin typeface="宋体" panose="02010600030101010101" pitchFamily="2" charset="-122"/>
                <a:ea typeface="宋体" panose="02010600030101010101" pitchFamily="2" charset="-122"/>
              </a:rPr>
              <a:t>一种常用的三维模型，可用于说话头视频合成。需要大量高清</a:t>
            </a:r>
            <a:r>
              <a:rPr lang="en-US" altLang="zh-CN" sz="2000" b="0" i="0" dirty="0">
                <a:solidFill>
                  <a:srgbClr val="1D2129"/>
                </a:solidFill>
                <a:effectLst/>
                <a:latin typeface="宋体" panose="02010600030101010101" pitchFamily="2" charset="-122"/>
                <a:ea typeface="宋体" panose="02010600030101010101" pitchFamily="2" charset="-122"/>
              </a:rPr>
              <a:t>3D </a:t>
            </a:r>
            <a:r>
              <a:rPr lang="zh-CN" altLang="en-US" sz="2000" b="0" i="0" dirty="0">
                <a:solidFill>
                  <a:srgbClr val="1D2129"/>
                </a:solidFill>
                <a:effectLst/>
                <a:latin typeface="宋体" panose="02010600030101010101" pitchFamily="2" charset="-122"/>
                <a:ea typeface="宋体" panose="02010600030101010101" pitchFamily="2" charset="-122"/>
              </a:rPr>
              <a:t>训练数据集。</a:t>
            </a:r>
            <a:endParaRPr lang="en-US" altLang="zh-CN" sz="2000" dirty="0">
              <a:effectLst/>
              <a:latin typeface="宋体" panose="02010600030101010101" pitchFamily="2" charset="-122"/>
              <a:ea typeface="宋体" panose="02010600030101010101" pitchFamily="2" charset="-122"/>
              <a:cs typeface="Times New Roman" panose="02020603050405020304" pitchFamily="18" charset="0"/>
            </a:endParaRPr>
          </a:p>
          <a:p>
            <a:pPr>
              <a:lnSpc>
                <a:spcPct val="120000"/>
              </a:lnSpc>
              <a:spcBef>
                <a:spcPts val="500"/>
              </a:spcBef>
              <a:spcAft>
                <a:spcPts val="500"/>
              </a:spcAft>
            </a:pPr>
            <a:endParaRPr lang="zh-CN" altLang="en-US" sz="2000" dirty="0"/>
          </a:p>
        </p:txBody>
      </p:sp>
      <p:sp>
        <p:nvSpPr>
          <p:cNvPr id="5" name="文本框 4">
            <a:extLst>
              <a:ext uri="{FF2B5EF4-FFF2-40B4-BE49-F238E27FC236}">
                <a16:creationId xmlns:a16="http://schemas.microsoft.com/office/drawing/2014/main" id="{96BD2749-4141-4586-21E1-E4049824B13D}"/>
              </a:ext>
            </a:extLst>
          </p:cNvPr>
          <p:cNvSpPr txBox="1"/>
          <p:nvPr/>
        </p:nvSpPr>
        <p:spPr>
          <a:xfrm>
            <a:off x="4734481" y="6519446"/>
            <a:ext cx="7457520" cy="338554"/>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文献作者：</a:t>
            </a:r>
            <a:r>
              <a:rPr lang="en-US" altLang="zh-CN" sz="1600" dirty="0">
                <a:latin typeface="微软雅黑 Light" panose="020B0502040204020203" pitchFamily="34" charset="-122"/>
                <a:ea typeface="微软雅黑 Light" panose="020B0502040204020203" pitchFamily="34" charset="-122"/>
              </a:rPr>
              <a:t>Rui Zhen , </a:t>
            </a:r>
            <a:r>
              <a:rPr lang="en-US" altLang="zh-CN" sz="1600" dirty="0" err="1">
                <a:latin typeface="微软雅黑 Light" panose="020B0502040204020203" pitchFamily="34" charset="-122"/>
                <a:ea typeface="微软雅黑 Light" panose="020B0502040204020203" pitchFamily="34" charset="-122"/>
              </a:rPr>
              <a:t>Wenchao</a:t>
            </a:r>
            <a:r>
              <a:rPr lang="en-US" altLang="zh-CN" sz="1600" dirty="0">
                <a:latin typeface="微软雅黑 Light" panose="020B0502040204020203" pitchFamily="34" charset="-122"/>
                <a:ea typeface="微软雅黑 Light" panose="020B0502040204020203" pitchFamily="34" charset="-122"/>
              </a:rPr>
              <a:t> Song, Qiang He, Juan Cao, Lei Shi, and Jia Luo</a:t>
            </a:r>
            <a:endParaRPr lang="zh-CN" altLang="en-US" sz="16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996455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43EF20-19D2-E0A0-B332-FAFCCFFF50CD}"/>
              </a:ext>
            </a:extLst>
          </p:cNvPr>
          <p:cNvSpPr>
            <a:spLocks noGrp="1"/>
          </p:cNvSpPr>
          <p:nvPr>
            <p:ph type="title"/>
          </p:nvPr>
        </p:nvSpPr>
        <p:spPr>
          <a:xfrm>
            <a:off x="838200" y="793143"/>
            <a:ext cx="10515600" cy="1094024"/>
          </a:xfrm>
        </p:spPr>
        <p:txBody>
          <a:bodyPr>
            <a:normAutofit/>
          </a:bodyPr>
          <a:lstStyle/>
          <a:p>
            <a:r>
              <a:rPr lang="en-US" altLang="zh-CN" sz="4800" dirty="0">
                <a:latin typeface="微软雅黑" panose="020B0503020204020204" pitchFamily="34" charset="-122"/>
                <a:ea typeface="微软雅黑" panose="020B0503020204020204" pitchFamily="34" charset="-122"/>
              </a:rPr>
              <a:t>1.2</a:t>
            </a:r>
            <a:r>
              <a:rPr lang="zh-CN" altLang="en-US" sz="4800" dirty="0">
                <a:latin typeface="微软雅黑" panose="020B0503020204020204" pitchFamily="34" charset="-122"/>
                <a:ea typeface="微软雅黑" panose="020B0503020204020204" pitchFamily="34" charset="-122"/>
              </a:rPr>
              <a:t>基于模型的方法结构进行分类</a:t>
            </a:r>
          </a:p>
        </p:txBody>
      </p:sp>
      <p:pic>
        <p:nvPicPr>
          <p:cNvPr id="4" name="图片 3">
            <a:extLst>
              <a:ext uri="{FF2B5EF4-FFF2-40B4-BE49-F238E27FC236}">
                <a16:creationId xmlns:a16="http://schemas.microsoft.com/office/drawing/2014/main" id="{66B22390-F8FC-DF57-19E1-F5F6EBDF6D10}"/>
              </a:ext>
              <a:ext uri="{C183D7F6-B498-43B3-948B-1728B52AA6E4}">
                <adec:decorative xmlns:adec="http://schemas.microsoft.com/office/drawing/2017/decorative" val="0"/>
              </a:ext>
            </a:extLst>
          </p:cNvPr>
          <p:cNvPicPr>
            <a:picLocks noChangeAspect="1"/>
          </p:cNvPicPr>
          <p:nvPr/>
        </p:nvPicPr>
        <p:blipFill rotWithShape="1">
          <a:blip r:embed="rId2">
            <a:extLst>
              <a:ext uri="{28A0092B-C50C-407E-A947-70E740481C1C}">
                <a14:useLocalDpi xmlns:a14="http://schemas.microsoft.com/office/drawing/2010/main" val="0"/>
              </a:ext>
            </a:extLst>
          </a:blip>
          <a:srcRect l="15312" t="36690" r="14205" b="38691"/>
          <a:stretch/>
        </p:blipFill>
        <p:spPr>
          <a:xfrm>
            <a:off x="-1" y="0"/>
            <a:ext cx="2932043" cy="866878"/>
          </a:xfrm>
          <a:prstGeom prst="rect">
            <a:avLst/>
          </a:prstGeom>
          <a:effectLst/>
        </p:spPr>
      </p:pic>
      <p:sp>
        <p:nvSpPr>
          <p:cNvPr id="6" name="矩形 5">
            <a:extLst>
              <a:ext uri="{FF2B5EF4-FFF2-40B4-BE49-F238E27FC236}">
                <a16:creationId xmlns:a16="http://schemas.microsoft.com/office/drawing/2014/main" id="{3C4732D1-BD22-2BD8-7D50-9A368AC5D22A}"/>
              </a:ext>
            </a:extLst>
          </p:cNvPr>
          <p:cNvSpPr/>
          <p:nvPr/>
        </p:nvSpPr>
        <p:spPr>
          <a:xfrm>
            <a:off x="9759733" y="158992"/>
            <a:ext cx="2283766"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solidFill>
                  <a:srgbClr val="A5A5A5"/>
                </a:solidFill>
                <a:effectLst/>
                <a:uLnTx/>
                <a:uFillTx/>
                <a:latin typeface="-apple-system"/>
                <a:ea typeface="等线" panose="02010600030101010101" pitchFamily="2" charset="-122"/>
                <a:cs typeface="+mn-cs"/>
              </a:rPr>
              <a:t>XJU-ICIRG</a:t>
            </a:r>
            <a:endParaRPr kumimoji="0" lang="zh-CN" altLang="en-US" sz="4000" b="1" i="0" u="none" strike="noStrike" kern="1200" cap="none" spc="0" normalizeH="0" baseline="0" noProof="0" dirty="0">
              <a:ln/>
              <a:solidFill>
                <a:srgbClr val="A5A5A5"/>
              </a:solidFill>
              <a:effectLst/>
              <a:uLnTx/>
              <a:uFillTx/>
              <a:latin typeface="等线" panose="020F0502020204030204"/>
              <a:ea typeface="等线" panose="02010600030101010101" pitchFamily="2" charset="-122"/>
              <a:cs typeface="+mn-cs"/>
            </a:endParaRPr>
          </a:p>
        </p:txBody>
      </p:sp>
      <p:sp>
        <p:nvSpPr>
          <p:cNvPr id="7" name="内容占位符 6">
            <a:extLst>
              <a:ext uri="{FF2B5EF4-FFF2-40B4-BE49-F238E27FC236}">
                <a16:creationId xmlns:a16="http://schemas.microsoft.com/office/drawing/2014/main" id="{7532B55D-0205-EC34-DEFC-8801A93254BF}"/>
              </a:ext>
            </a:extLst>
          </p:cNvPr>
          <p:cNvSpPr>
            <a:spLocks noGrp="1"/>
          </p:cNvSpPr>
          <p:nvPr>
            <p:ph idx="1"/>
          </p:nvPr>
        </p:nvSpPr>
        <p:spPr>
          <a:xfrm>
            <a:off x="838200" y="1825625"/>
            <a:ext cx="4278549" cy="2279447"/>
          </a:xfrm>
        </p:spPr>
        <p:txBody>
          <a:bodyPr>
            <a:normAutofit/>
          </a:bodyPr>
          <a:lstStyle/>
          <a:p>
            <a:pPr marL="0" indent="0">
              <a:buNone/>
            </a:pPr>
            <a:r>
              <a:rPr lang="en-US" altLang="zh-CN" sz="2000" b="1" dirty="0">
                <a:latin typeface="宋体" panose="02010600030101010101" pitchFamily="2" charset="-122"/>
                <a:ea typeface="宋体" panose="02010600030101010101" pitchFamily="2" charset="-122"/>
              </a:rPr>
              <a:t>1.2.2  End-to-End</a:t>
            </a:r>
            <a:r>
              <a:rPr lang="zh-CN" altLang="en-US" sz="2000" b="1" dirty="0">
                <a:latin typeface="宋体" panose="02010600030101010101" pitchFamily="2" charset="-122"/>
                <a:ea typeface="宋体" panose="02010600030101010101" pitchFamily="2" charset="-122"/>
              </a:rPr>
              <a:t>（端到端）</a:t>
            </a:r>
          </a:p>
          <a:p>
            <a:pPr marL="0" indent="0">
              <a:buNone/>
            </a:pPr>
            <a:r>
              <a:rPr lang="zh-CN" altLang="en-US" sz="2000" dirty="0">
                <a:latin typeface="宋体" panose="02010600030101010101" pitchFamily="2" charset="-122"/>
                <a:ea typeface="宋体" panose="02010600030101010101" pitchFamily="2" charset="-122"/>
              </a:rPr>
              <a:t>  端到端方法是指一种架构，它直接从驱动源生成说话的嘴唇（面部）视频，而不涉及任何中间环节的面部参数。</a:t>
            </a:r>
            <a:endParaRPr lang="en-US" altLang="zh-CN" sz="2000" dirty="0">
              <a:latin typeface="宋体" panose="02010600030101010101" pitchFamily="2" charset="-122"/>
              <a:ea typeface="宋体" panose="02010600030101010101" pitchFamily="2" charset="-122"/>
            </a:endParaRPr>
          </a:p>
          <a:p>
            <a:pPr marL="0" indent="0" algn="ctr">
              <a:buNone/>
            </a:pPr>
            <a:r>
              <a:rPr lang="zh-CN" altLang="en-US" sz="2000" dirty="0">
                <a:latin typeface="宋体" panose="02010600030101010101" pitchFamily="2" charset="-122"/>
                <a:ea typeface="宋体" panose="02010600030101010101" pitchFamily="2" charset="-122"/>
              </a:rPr>
              <a:t>经典的</a:t>
            </a:r>
            <a:r>
              <a:rPr lang="en-US" altLang="zh-CN" sz="2000" dirty="0">
                <a:latin typeface="宋体" panose="02010600030101010101" pitchFamily="2" charset="-122"/>
                <a:ea typeface="宋体" panose="02010600030101010101" pitchFamily="2" charset="-122"/>
              </a:rPr>
              <a:t>End-to-End</a:t>
            </a:r>
            <a:r>
              <a:rPr lang="zh-CN" altLang="en-US" sz="2000" dirty="0">
                <a:latin typeface="宋体" panose="02010600030101010101" pitchFamily="2" charset="-122"/>
                <a:ea typeface="宋体" panose="02010600030101010101" pitchFamily="2" charset="-122"/>
              </a:rPr>
              <a:t>的方法：</a:t>
            </a:r>
            <a:r>
              <a:rPr lang="en-US" altLang="zh-CN" sz="2000" b="1" dirty="0">
                <a:latin typeface="宋体" panose="02010600030101010101" pitchFamily="2" charset="-122"/>
                <a:ea typeface="宋体" panose="02010600030101010101" pitchFamily="2" charset="-122"/>
              </a:rPr>
              <a:t>Speech2vid</a:t>
            </a:r>
            <a:endParaRPr lang="zh-CN" altLang="en-US" sz="2000" b="1" dirty="0">
              <a:latin typeface="宋体" panose="02010600030101010101" pitchFamily="2" charset="-122"/>
              <a:ea typeface="宋体" panose="02010600030101010101" pitchFamily="2" charset="-122"/>
            </a:endParaRPr>
          </a:p>
        </p:txBody>
      </p:sp>
      <p:pic>
        <p:nvPicPr>
          <p:cNvPr id="3" name="图片 2">
            <a:extLst>
              <a:ext uri="{FF2B5EF4-FFF2-40B4-BE49-F238E27FC236}">
                <a16:creationId xmlns:a16="http://schemas.microsoft.com/office/drawing/2014/main" id="{BEB57AB6-6E65-22E0-5EB4-9D9F516427B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6749" y="1825625"/>
            <a:ext cx="6237051" cy="2279447"/>
          </a:xfrm>
          <a:prstGeom prst="rect">
            <a:avLst/>
          </a:prstGeom>
          <a:noFill/>
          <a:ln>
            <a:noFill/>
          </a:ln>
        </p:spPr>
      </p:pic>
      <p:sp>
        <p:nvSpPr>
          <p:cNvPr id="5" name="文本框 4">
            <a:extLst>
              <a:ext uri="{FF2B5EF4-FFF2-40B4-BE49-F238E27FC236}">
                <a16:creationId xmlns:a16="http://schemas.microsoft.com/office/drawing/2014/main" id="{2DC470B3-D1B2-A7B2-5B83-0608D07423D5}"/>
              </a:ext>
            </a:extLst>
          </p:cNvPr>
          <p:cNvSpPr txBox="1"/>
          <p:nvPr/>
        </p:nvSpPr>
        <p:spPr>
          <a:xfrm>
            <a:off x="298315" y="4170497"/>
            <a:ext cx="11595370" cy="2525307"/>
          </a:xfrm>
          <a:prstGeom prst="rect">
            <a:avLst/>
          </a:prstGeom>
          <a:noFill/>
          <a:ln w="12700">
            <a:noFill/>
          </a:ln>
        </p:spPr>
        <p:txBody>
          <a:bodyPr wrap="square" rtlCol="0">
            <a:spAutoFit/>
          </a:bodyPr>
          <a:lstStyle/>
          <a:p>
            <a:pPr>
              <a:lnSpc>
                <a:spcPct val="120000"/>
              </a:lnSpc>
              <a:spcBef>
                <a:spcPts val="300"/>
              </a:spcBef>
              <a:spcAft>
                <a:spcPts val="300"/>
              </a:spcAft>
            </a:pPr>
            <a:r>
              <a:rPr lang="zh-CN" altLang="en-US" dirty="0"/>
              <a:t>为了解决</a:t>
            </a:r>
            <a:r>
              <a:rPr lang="en-US" altLang="zh-CN" dirty="0">
                <a:latin typeface="宋体" panose="02010600030101010101" pitchFamily="2" charset="-122"/>
                <a:ea typeface="宋体" panose="02010600030101010101" pitchFamily="2" charset="-122"/>
              </a:rPr>
              <a:t>Speech2vid</a:t>
            </a:r>
            <a:r>
              <a:rPr lang="zh-CN" altLang="en-US" dirty="0">
                <a:latin typeface="宋体" panose="02010600030101010101" pitchFamily="2" charset="-122"/>
                <a:ea typeface="宋体" panose="02010600030101010101" pitchFamily="2" charset="-122"/>
              </a:rPr>
              <a:t>的限制，研究人员提出了以下几种方法：</a:t>
            </a:r>
            <a:endParaRPr lang="en-US" altLang="zh-CN" dirty="0">
              <a:latin typeface="宋体" panose="02010600030101010101" pitchFamily="2" charset="-122"/>
              <a:ea typeface="宋体" panose="02010600030101010101" pitchFamily="2" charset="-122"/>
            </a:endParaRPr>
          </a:p>
          <a:p>
            <a:pPr>
              <a:lnSpc>
                <a:spcPct val="120000"/>
              </a:lnSpc>
              <a:spcBef>
                <a:spcPts val="300"/>
              </a:spcBef>
              <a:spcAft>
                <a:spcPts val="300"/>
              </a:spcAft>
            </a:pPr>
            <a:r>
              <a:rPr lang="en-US" altLang="zh-CN" dirty="0"/>
              <a:t>1</a:t>
            </a:r>
            <a:r>
              <a:rPr lang="zh-CN" altLang="en-US" dirty="0"/>
              <a:t>、</a:t>
            </a:r>
            <a:r>
              <a:rPr lang="en-US" altLang="zh-CN" dirty="0"/>
              <a:t>GAN-based methods</a:t>
            </a:r>
            <a:r>
              <a:rPr lang="zh-CN" altLang="en-US" dirty="0"/>
              <a:t>：侧重于为头部视频生成模型定制更有效的学习目标，以避免仅使用图像重建损失的缺点。如</a:t>
            </a:r>
            <a:r>
              <a:rPr lang="en-US" altLang="zh-CN" dirty="0"/>
              <a:t>Wav2lip</a:t>
            </a:r>
          </a:p>
          <a:p>
            <a:pPr>
              <a:lnSpc>
                <a:spcPct val="120000"/>
              </a:lnSpc>
              <a:spcBef>
                <a:spcPts val="300"/>
              </a:spcBef>
              <a:spcAft>
                <a:spcPts val="300"/>
              </a:spcAft>
            </a:pPr>
            <a:r>
              <a:rPr lang="en-US" altLang="zh-CN" dirty="0"/>
              <a:t>2</a:t>
            </a:r>
            <a:r>
              <a:rPr lang="zh-CN" altLang="en-US" dirty="0"/>
              <a:t>、</a:t>
            </a:r>
            <a:r>
              <a:rPr lang="en-US" altLang="zh-CN" dirty="0" err="1"/>
              <a:t>NeRF</a:t>
            </a:r>
            <a:r>
              <a:rPr lang="zh-CN" altLang="en-US" dirty="0"/>
              <a:t>：研究人员还受到了</a:t>
            </a:r>
            <a:r>
              <a:rPr lang="en-US" altLang="zh-CN" dirty="0" err="1"/>
              <a:t>NeRF</a:t>
            </a:r>
            <a:r>
              <a:rPr lang="zh-CN" altLang="en-US" dirty="0"/>
              <a:t>的启发 。如：</a:t>
            </a:r>
            <a:r>
              <a:rPr lang="en-US" altLang="zh-CN" dirty="0"/>
              <a:t>AD-</a:t>
            </a:r>
            <a:r>
              <a:rPr lang="en-US" altLang="zh-CN" dirty="0" err="1"/>
              <a:t>NeRF</a:t>
            </a:r>
            <a:r>
              <a:rPr lang="zh-CN" altLang="en-US" dirty="0"/>
              <a:t>、</a:t>
            </a:r>
            <a:r>
              <a:rPr lang="en-US" altLang="zh-CN" dirty="0"/>
              <a:t>SSP-NERF</a:t>
            </a:r>
          </a:p>
          <a:p>
            <a:pPr>
              <a:lnSpc>
                <a:spcPct val="120000"/>
              </a:lnSpc>
              <a:spcBef>
                <a:spcPts val="300"/>
              </a:spcBef>
              <a:spcAft>
                <a:spcPts val="300"/>
              </a:spcAft>
            </a:pPr>
            <a:r>
              <a:rPr lang="en-US" altLang="zh-CN" dirty="0"/>
              <a:t>3</a:t>
            </a:r>
            <a:r>
              <a:rPr lang="zh-CN" altLang="en-US" dirty="0"/>
              <a:t>、具有动态卷积核 </a:t>
            </a:r>
            <a:r>
              <a:rPr lang="en-US" altLang="zh-CN" dirty="0"/>
              <a:t>(DCK) </a:t>
            </a:r>
            <a:r>
              <a:rPr lang="zh-CN" altLang="en-US" dirty="0"/>
              <a:t>的全卷积神经网络，用于跨模态特征融合和音频驱动的人脸视频生成，用于多模态任务，并且对不同的身份、头部姿势和音频具有鲁棒性。</a:t>
            </a:r>
          </a:p>
          <a:p>
            <a:endParaRPr lang="zh-CN" altLang="en-US" sz="1100" dirty="0"/>
          </a:p>
        </p:txBody>
      </p:sp>
      <p:cxnSp>
        <p:nvCxnSpPr>
          <p:cNvPr id="10" name="直接连接符 9">
            <a:extLst>
              <a:ext uri="{FF2B5EF4-FFF2-40B4-BE49-F238E27FC236}">
                <a16:creationId xmlns:a16="http://schemas.microsoft.com/office/drawing/2014/main" id="{C053BF9A-5997-4752-894A-936F738267BE}"/>
              </a:ext>
            </a:extLst>
          </p:cNvPr>
          <p:cNvCxnSpPr>
            <a:cxnSpLocks/>
          </p:cNvCxnSpPr>
          <p:nvPr/>
        </p:nvCxnSpPr>
        <p:spPr>
          <a:xfrm>
            <a:off x="165370" y="4105072"/>
            <a:ext cx="1187812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C4D316FE-F49B-AC46-6B8D-B4D0A2BC2786}"/>
              </a:ext>
            </a:extLst>
          </p:cNvPr>
          <p:cNvSpPr txBox="1"/>
          <p:nvPr/>
        </p:nvSpPr>
        <p:spPr>
          <a:xfrm>
            <a:off x="4734481" y="6519446"/>
            <a:ext cx="7457520" cy="338554"/>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文献作者：</a:t>
            </a:r>
            <a:r>
              <a:rPr lang="en-US" altLang="zh-CN" sz="1600" dirty="0">
                <a:latin typeface="微软雅黑 Light" panose="020B0502040204020203" pitchFamily="34" charset="-122"/>
                <a:ea typeface="微软雅黑 Light" panose="020B0502040204020203" pitchFamily="34" charset="-122"/>
              </a:rPr>
              <a:t>Rui Zhen , </a:t>
            </a:r>
            <a:r>
              <a:rPr lang="en-US" altLang="zh-CN" sz="1600" dirty="0" err="1">
                <a:latin typeface="微软雅黑 Light" panose="020B0502040204020203" pitchFamily="34" charset="-122"/>
                <a:ea typeface="微软雅黑 Light" panose="020B0502040204020203" pitchFamily="34" charset="-122"/>
              </a:rPr>
              <a:t>Wenchao</a:t>
            </a:r>
            <a:r>
              <a:rPr lang="en-US" altLang="zh-CN" sz="1600" dirty="0">
                <a:latin typeface="微软雅黑 Light" panose="020B0502040204020203" pitchFamily="34" charset="-122"/>
                <a:ea typeface="微软雅黑 Light" panose="020B0502040204020203" pitchFamily="34" charset="-122"/>
              </a:rPr>
              <a:t> Song, Qiang He, Juan Cao, Lei Shi, and Jia Luo</a:t>
            </a:r>
            <a:endParaRPr lang="zh-CN" altLang="en-US" sz="16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519411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43EF20-19D2-E0A0-B332-FAFCCFFF50CD}"/>
              </a:ext>
            </a:extLst>
          </p:cNvPr>
          <p:cNvSpPr>
            <a:spLocks noGrp="1"/>
          </p:cNvSpPr>
          <p:nvPr>
            <p:ph type="title"/>
          </p:nvPr>
        </p:nvSpPr>
        <p:spPr>
          <a:xfrm>
            <a:off x="838200" y="793143"/>
            <a:ext cx="10515600" cy="1094024"/>
          </a:xfrm>
        </p:spPr>
        <p:txBody>
          <a:bodyPr>
            <a:normAutofit/>
          </a:bodyPr>
          <a:lstStyle/>
          <a:p>
            <a:pPr algn="ctr"/>
            <a:r>
              <a:rPr lang="zh-CN" altLang="en-US" sz="4800" dirty="0">
                <a:latin typeface="微软雅黑" panose="020B0503020204020204" pitchFamily="34" charset="-122"/>
                <a:ea typeface="微软雅黑" panose="020B0503020204020204" pitchFamily="34" charset="-122"/>
              </a:rPr>
              <a:t>二、评价指标</a:t>
            </a:r>
          </a:p>
        </p:txBody>
      </p:sp>
      <p:pic>
        <p:nvPicPr>
          <p:cNvPr id="4" name="图片 3">
            <a:extLst>
              <a:ext uri="{FF2B5EF4-FFF2-40B4-BE49-F238E27FC236}">
                <a16:creationId xmlns:a16="http://schemas.microsoft.com/office/drawing/2014/main" id="{66B22390-F8FC-DF57-19E1-F5F6EBDF6D10}"/>
              </a:ext>
              <a:ext uri="{C183D7F6-B498-43B3-948B-1728B52AA6E4}">
                <adec:decorative xmlns:adec="http://schemas.microsoft.com/office/drawing/2017/decorative" val="0"/>
              </a:ext>
            </a:extLst>
          </p:cNvPr>
          <p:cNvPicPr>
            <a:picLocks noChangeAspect="1"/>
          </p:cNvPicPr>
          <p:nvPr/>
        </p:nvPicPr>
        <p:blipFill rotWithShape="1">
          <a:blip r:embed="rId2">
            <a:extLst>
              <a:ext uri="{28A0092B-C50C-407E-A947-70E740481C1C}">
                <a14:useLocalDpi xmlns:a14="http://schemas.microsoft.com/office/drawing/2010/main" val="0"/>
              </a:ext>
            </a:extLst>
          </a:blip>
          <a:srcRect l="15312" t="36690" r="14205" b="38691"/>
          <a:stretch/>
        </p:blipFill>
        <p:spPr>
          <a:xfrm>
            <a:off x="-1" y="0"/>
            <a:ext cx="2932043" cy="866878"/>
          </a:xfrm>
          <a:prstGeom prst="rect">
            <a:avLst/>
          </a:prstGeom>
          <a:effectLst/>
        </p:spPr>
      </p:pic>
      <p:sp>
        <p:nvSpPr>
          <p:cNvPr id="6" name="矩形 5">
            <a:extLst>
              <a:ext uri="{FF2B5EF4-FFF2-40B4-BE49-F238E27FC236}">
                <a16:creationId xmlns:a16="http://schemas.microsoft.com/office/drawing/2014/main" id="{3C4732D1-BD22-2BD8-7D50-9A368AC5D22A}"/>
              </a:ext>
            </a:extLst>
          </p:cNvPr>
          <p:cNvSpPr/>
          <p:nvPr/>
        </p:nvSpPr>
        <p:spPr>
          <a:xfrm>
            <a:off x="9759733" y="158992"/>
            <a:ext cx="2283766"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solidFill>
                  <a:srgbClr val="A5A5A5"/>
                </a:solidFill>
                <a:effectLst/>
                <a:uLnTx/>
                <a:uFillTx/>
                <a:latin typeface="-apple-system"/>
                <a:ea typeface="等线" panose="02010600030101010101" pitchFamily="2" charset="-122"/>
                <a:cs typeface="+mn-cs"/>
              </a:rPr>
              <a:t>XJU-ICIRG</a:t>
            </a:r>
            <a:endParaRPr kumimoji="0" lang="zh-CN" altLang="en-US" sz="4000" b="1" i="0" u="none" strike="noStrike" kern="1200" cap="none" spc="0" normalizeH="0" baseline="0" noProof="0" dirty="0">
              <a:ln/>
              <a:solidFill>
                <a:srgbClr val="A5A5A5"/>
              </a:solidFill>
              <a:effectLst/>
              <a:uLnTx/>
              <a:uFillTx/>
              <a:latin typeface="等线" panose="020F0502020204030204"/>
              <a:ea typeface="等线" panose="02010600030101010101" pitchFamily="2" charset="-122"/>
              <a:cs typeface="+mn-cs"/>
            </a:endParaRPr>
          </a:p>
        </p:txBody>
      </p:sp>
      <p:sp>
        <p:nvSpPr>
          <p:cNvPr id="7" name="内容占位符 6">
            <a:extLst>
              <a:ext uri="{FF2B5EF4-FFF2-40B4-BE49-F238E27FC236}">
                <a16:creationId xmlns:a16="http://schemas.microsoft.com/office/drawing/2014/main" id="{0EBF3E60-B822-D6FF-63FB-E96A73E95764}"/>
              </a:ext>
            </a:extLst>
          </p:cNvPr>
          <p:cNvSpPr>
            <a:spLocks noGrp="1"/>
          </p:cNvSpPr>
          <p:nvPr>
            <p:ph idx="1"/>
          </p:nvPr>
        </p:nvSpPr>
        <p:spPr>
          <a:xfrm>
            <a:off x="838200" y="1731523"/>
            <a:ext cx="10515600" cy="4333334"/>
          </a:xfrm>
        </p:spPr>
        <p:txBody>
          <a:bodyPr>
            <a:normAutofit/>
          </a:bodyPr>
          <a:lstStyle/>
          <a:p>
            <a:pPr>
              <a:lnSpc>
                <a:spcPct val="120000"/>
              </a:lnSpc>
              <a:spcBef>
                <a:spcPts val="500"/>
              </a:spcBef>
              <a:spcAft>
                <a:spcPts val="500"/>
              </a:spcAft>
            </a:pPr>
            <a:r>
              <a:rPr lang="zh-CN" altLang="zh-CN" sz="1800" b="1" kern="0" spc="60" dirty="0">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视觉质量</a:t>
            </a:r>
            <a:r>
              <a:rPr lang="zh-CN" altLang="en-US" sz="1800" b="1" kern="0" spc="60" dirty="0">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a:t>
            </a:r>
            <a:r>
              <a:rPr lang="en-US" altLang="zh-CN" sz="1800" kern="0" spc="60" dirty="0">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 Visual Quality </a:t>
            </a:r>
            <a:r>
              <a:rPr lang="zh-CN" altLang="en-US" sz="1800" b="1" kern="0" spc="60" dirty="0">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a:t>
            </a:r>
            <a:endParaRPr lang="en-US" altLang="zh-CN" sz="1800" b="1" kern="0" spc="60" dirty="0">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endParaRPr>
          </a:p>
          <a:p>
            <a:pPr lvl="2">
              <a:lnSpc>
                <a:spcPct val="120000"/>
              </a:lnSpc>
              <a:spcAft>
                <a:spcPts val="500"/>
              </a:spcAft>
              <a:buFont typeface="Wingdings" panose="05000000000000000000" pitchFamily="2" charset="2"/>
              <a:buChar char="Ø"/>
            </a:pPr>
            <a:r>
              <a:rPr lang="zh-CN" altLang="zh-CN" sz="1800" kern="0" spc="60" dirty="0">
                <a:solidFill>
                  <a:srgbClr val="333333"/>
                </a:solidFill>
                <a:latin typeface="宋体" panose="02010600030101010101" pitchFamily="2" charset="-122"/>
                <a:ea typeface="宋体" panose="02010600030101010101" pitchFamily="2" charset="-122"/>
              </a:rPr>
              <a:t>重建误差测量（例如，均方误差）</a:t>
            </a:r>
            <a:r>
              <a:rPr lang="zh-CN" altLang="en-US" sz="1800" kern="0" spc="60" dirty="0">
                <a:solidFill>
                  <a:srgbClr val="333333"/>
                </a:solidFill>
                <a:latin typeface="宋体" panose="02010600030101010101" pitchFamily="2" charset="-122"/>
                <a:ea typeface="宋体" panose="02010600030101010101" pitchFamily="2" charset="-122"/>
              </a:rPr>
              <a:t>：</a:t>
            </a:r>
            <a:r>
              <a:rPr lang="zh-CN" altLang="zh-CN" sz="1800" kern="0" spc="60" dirty="0">
                <a:solidFill>
                  <a:srgbClr val="333333"/>
                </a:solidFill>
                <a:latin typeface="宋体" panose="02010600030101010101" pitchFamily="2" charset="-122"/>
                <a:ea typeface="宋体" panose="02010600030101010101" pitchFamily="2" charset="-122"/>
              </a:rPr>
              <a:t>评估生成的视频帧质量</a:t>
            </a:r>
            <a:r>
              <a:rPr lang="zh-CN" altLang="en-US" sz="1800" kern="0" spc="60" dirty="0">
                <a:solidFill>
                  <a:srgbClr val="333333"/>
                </a:solidFill>
                <a:latin typeface="宋体" panose="02010600030101010101" pitchFamily="2" charset="-122"/>
                <a:ea typeface="宋体" panose="02010600030101010101" pitchFamily="2" charset="-122"/>
              </a:rPr>
              <a:t>（局部）</a:t>
            </a:r>
            <a:r>
              <a:rPr lang="zh-CN" altLang="zh-CN" sz="1800" kern="0" spc="60" dirty="0">
                <a:solidFill>
                  <a:srgbClr val="333333"/>
                </a:solidFill>
                <a:latin typeface="宋体" panose="02010600030101010101" pitchFamily="2" charset="-122"/>
                <a:ea typeface="宋体" panose="02010600030101010101" pitchFamily="2" charset="-122"/>
              </a:rPr>
              <a:t>。</a:t>
            </a:r>
            <a:endParaRPr lang="en-US" altLang="zh-CN" sz="1800" kern="0" spc="60" dirty="0">
              <a:solidFill>
                <a:srgbClr val="333333"/>
              </a:solidFill>
              <a:latin typeface="宋体" panose="02010600030101010101" pitchFamily="2" charset="-122"/>
              <a:ea typeface="宋体" panose="02010600030101010101" pitchFamily="2" charset="-122"/>
            </a:endParaRPr>
          </a:p>
          <a:p>
            <a:pPr lvl="2">
              <a:lnSpc>
                <a:spcPct val="120000"/>
              </a:lnSpc>
              <a:spcAft>
                <a:spcPts val="500"/>
              </a:spcAft>
              <a:buFont typeface="Wingdings" panose="05000000000000000000" pitchFamily="2" charset="2"/>
              <a:buChar char="Ø"/>
            </a:pPr>
            <a:r>
              <a:rPr lang="zh-CN" altLang="en-US" sz="1800" kern="0" spc="60" dirty="0">
                <a:solidFill>
                  <a:srgbClr val="333333"/>
                </a:solidFill>
                <a:latin typeface="宋体" panose="02010600030101010101" pitchFamily="2" charset="-122"/>
                <a:ea typeface="宋体" panose="02010600030101010101" pitchFamily="2" charset="-122"/>
              </a:rPr>
              <a:t>对于全局视觉画面质量，推荐使用</a:t>
            </a:r>
            <a:r>
              <a:rPr lang="zh-CN" altLang="zh-CN" sz="1800" kern="0" spc="60" dirty="0">
                <a:solidFill>
                  <a:srgbClr val="333333"/>
                </a:solidFill>
                <a:latin typeface="宋体" panose="02010600030101010101" pitchFamily="2" charset="-122"/>
                <a:ea typeface="宋体" panose="02010600030101010101" pitchFamily="2" charset="-122"/>
              </a:rPr>
              <a:t>学习感知图像块相似性</a:t>
            </a:r>
            <a:r>
              <a:rPr lang="en-US" altLang="zh-CN" sz="1800" kern="0" spc="60" dirty="0">
                <a:solidFill>
                  <a:srgbClr val="333333"/>
                </a:solidFill>
                <a:latin typeface="宋体" panose="02010600030101010101" pitchFamily="2" charset="-122"/>
                <a:ea typeface="宋体" panose="02010600030101010101" pitchFamily="2" charset="-122"/>
              </a:rPr>
              <a:t> (</a:t>
            </a:r>
            <a:r>
              <a:rPr lang="en-US" altLang="zh-CN" sz="1800" b="1" kern="0" spc="60" dirty="0">
                <a:solidFill>
                  <a:srgbClr val="333333"/>
                </a:solidFill>
                <a:latin typeface="宋体" panose="02010600030101010101" pitchFamily="2" charset="-122"/>
                <a:ea typeface="宋体" panose="02010600030101010101" pitchFamily="2" charset="-122"/>
              </a:rPr>
              <a:t>LPIPS</a:t>
            </a:r>
            <a:r>
              <a:rPr lang="en-US" altLang="zh-CN" sz="1800" kern="0" spc="60" dirty="0">
                <a:solidFill>
                  <a:srgbClr val="333333"/>
                </a:solidFill>
                <a:latin typeface="宋体" panose="02010600030101010101" pitchFamily="2" charset="-122"/>
                <a:ea typeface="宋体" panose="02010600030101010101" pitchFamily="2" charset="-122"/>
              </a:rPr>
              <a:t>)</a:t>
            </a:r>
          </a:p>
          <a:p>
            <a:pPr>
              <a:lnSpc>
                <a:spcPct val="120000"/>
              </a:lnSpc>
              <a:spcBef>
                <a:spcPts val="500"/>
              </a:spcBef>
              <a:spcAft>
                <a:spcPts val="500"/>
              </a:spcAft>
            </a:pPr>
            <a:r>
              <a:rPr lang="zh-CN" altLang="zh-CN" sz="1800" b="1" kern="0" spc="60" dirty="0">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视听语义一致性</a:t>
            </a:r>
            <a:r>
              <a:rPr lang="zh-CN" altLang="en-US" sz="1800" b="1" kern="0" spc="60" dirty="0">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a:t>
            </a:r>
            <a:r>
              <a:rPr lang="en-US" altLang="zh-CN" sz="1800" b="1" kern="0" spc="60" dirty="0">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 </a:t>
            </a:r>
            <a:r>
              <a:rPr lang="en-US" altLang="zh-CN" sz="1800" kern="0" spc="60" dirty="0">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Audio-visual semantic consistency </a:t>
            </a:r>
            <a:r>
              <a:rPr lang="zh-CN" altLang="en-US" sz="1800" b="1" kern="0" spc="60" dirty="0">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a:t>
            </a:r>
            <a:endParaRPr lang="en-US" altLang="zh-CN" sz="1800" b="1" kern="0" spc="60" dirty="0">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endParaRPr>
          </a:p>
          <a:p>
            <a:pPr lvl="2">
              <a:lnSpc>
                <a:spcPct val="120000"/>
              </a:lnSpc>
              <a:spcAft>
                <a:spcPts val="500"/>
              </a:spcAft>
              <a:buFont typeface="Wingdings" panose="05000000000000000000" pitchFamily="2" charset="2"/>
              <a:buChar char="Ø"/>
            </a:pPr>
            <a:r>
              <a:rPr lang="zh-CN" altLang="zh-CN" sz="1800" b="1" kern="0" spc="60" dirty="0">
                <a:solidFill>
                  <a:srgbClr val="333333"/>
                </a:solidFill>
                <a:latin typeface="宋体" panose="02010600030101010101" pitchFamily="2" charset="-122"/>
                <a:ea typeface="宋体" panose="02010600030101010101" pitchFamily="2" charset="-122"/>
              </a:rPr>
              <a:t>视听同步</a:t>
            </a:r>
            <a:r>
              <a:rPr lang="zh-CN" altLang="en-US" sz="1800" kern="0" spc="60" dirty="0">
                <a:solidFill>
                  <a:srgbClr val="333333"/>
                </a:solidFill>
                <a:latin typeface="宋体" panose="02010600030101010101" pitchFamily="2" charset="-122"/>
                <a:ea typeface="宋体" panose="02010600030101010101" pitchFamily="2" charset="-122"/>
              </a:rPr>
              <a:t>：</a:t>
            </a:r>
            <a:r>
              <a:rPr lang="zh-CN" altLang="zh-CN" sz="1800" kern="0" spc="60" dirty="0">
                <a:solidFill>
                  <a:srgbClr val="333333"/>
                </a:solidFill>
                <a:latin typeface="宋体" panose="02010600030101010101" pitchFamily="2" charset="-122"/>
                <a:ea typeface="宋体" panose="02010600030101010101" pitchFamily="2" charset="-122"/>
              </a:rPr>
              <a:t> </a:t>
            </a:r>
            <a:r>
              <a:rPr lang="en-US" altLang="zh-CN" sz="1800" kern="0" spc="60" dirty="0">
                <a:solidFill>
                  <a:srgbClr val="333333"/>
                </a:solidFill>
                <a:latin typeface="宋体" panose="02010600030101010101" pitchFamily="2" charset="-122"/>
                <a:ea typeface="宋体" panose="02010600030101010101" pitchFamily="2" charset="-122"/>
              </a:rPr>
              <a:t>Landmark distance(</a:t>
            </a:r>
            <a:r>
              <a:rPr lang="en-US" altLang="zh-CN" sz="1800" b="1" kern="0" spc="60" dirty="0">
                <a:solidFill>
                  <a:srgbClr val="333333"/>
                </a:solidFill>
                <a:latin typeface="宋体" panose="02010600030101010101" pitchFamily="2" charset="-122"/>
                <a:ea typeface="宋体" panose="02010600030101010101" pitchFamily="2" charset="-122"/>
              </a:rPr>
              <a:t>LMD</a:t>
            </a:r>
            <a:r>
              <a:rPr lang="en-US" altLang="zh-CN" sz="1800" kern="0" spc="60" dirty="0">
                <a:solidFill>
                  <a:srgbClr val="333333"/>
                </a:solidFill>
                <a:latin typeface="宋体" panose="02010600030101010101" pitchFamily="2" charset="-122"/>
                <a:ea typeface="宋体" panose="02010600030101010101" pitchFamily="2" charset="-122"/>
              </a:rPr>
              <a:t>)</a:t>
            </a:r>
            <a:r>
              <a:rPr lang="zh-CN" altLang="en-US" sz="1800" kern="0" spc="60" dirty="0">
                <a:solidFill>
                  <a:srgbClr val="333333"/>
                </a:solidFill>
                <a:latin typeface="宋体" panose="02010600030101010101" pitchFamily="2" charset="-122"/>
                <a:ea typeface="宋体" panose="02010600030101010101" pitchFamily="2" charset="-122"/>
              </a:rPr>
              <a:t>和</a:t>
            </a:r>
            <a:r>
              <a:rPr lang="en-US" altLang="zh-CN" sz="1800" kern="0" spc="60" dirty="0">
                <a:solidFill>
                  <a:srgbClr val="333333"/>
                </a:solidFill>
                <a:latin typeface="宋体" panose="02010600030101010101" pitchFamily="2" charset="-122"/>
                <a:ea typeface="宋体" panose="02010600030101010101" pitchFamily="2" charset="-122"/>
              </a:rPr>
              <a:t> </a:t>
            </a:r>
            <a:r>
              <a:rPr lang="en-US" altLang="zh-CN" sz="1800" b="1" kern="0" spc="60" dirty="0" err="1">
                <a:solidFill>
                  <a:srgbClr val="333333"/>
                </a:solidFill>
                <a:latin typeface="宋体" panose="02010600030101010101" pitchFamily="2" charset="-122"/>
                <a:ea typeface="宋体" panose="02010600030101010101" pitchFamily="2" charset="-122"/>
              </a:rPr>
              <a:t>SyncNet</a:t>
            </a:r>
            <a:r>
              <a:rPr lang="en-US" altLang="zh-CN" sz="1800" b="1" kern="0" spc="60" dirty="0">
                <a:solidFill>
                  <a:srgbClr val="333333"/>
                </a:solidFill>
                <a:latin typeface="宋体" panose="02010600030101010101" pitchFamily="2" charset="-122"/>
                <a:ea typeface="宋体" panose="02010600030101010101" pitchFamily="2" charset="-122"/>
              </a:rPr>
              <a:t> </a:t>
            </a:r>
          </a:p>
          <a:p>
            <a:pPr lvl="2">
              <a:lnSpc>
                <a:spcPct val="120000"/>
              </a:lnSpc>
              <a:spcAft>
                <a:spcPts val="500"/>
              </a:spcAft>
              <a:buFont typeface="Wingdings" panose="05000000000000000000" pitchFamily="2" charset="2"/>
              <a:buChar char="Ø"/>
            </a:pPr>
            <a:r>
              <a:rPr lang="zh-CN" altLang="en-US" sz="1800" b="1" kern="0" spc="60" dirty="0">
                <a:solidFill>
                  <a:srgbClr val="333333"/>
                </a:solidFill>
                <a:latin typeface="宋体" panose="02010600030101010101" pitchFamily="2" charset="-122"/>
                <a:ea typeface="宋体" panose="02010600030101010101" pitchFamily="2" charset="-122"/>
              </a:rPr>
              <a:t>语音一致性</a:t>
            </a:r>
            <a:r>
              <a:rPr lang="zh-CN" altLang="en-US" sz="1800" kern="0" spc="60" dirty="0">
                <a:solidFill>
                  <a:srgbClr val="333333"/>
                </a:solidFill>
                <a:latin typeface="宋体" panose="02010600030101010101" pitchFamily="2" charset="-122"/>
                <a:ea typeface="宋体" panose="02010600030101010101" pitchFamily="2" charset="-122"/>
              </a:rPr>
              <a:t>：</a:t>
            </a:r>
            <a:r>
              <a:rPr lang="en-US" altLang="zh-CN" sz="1800" kern="0" spc="60" dirty="0">
                <a:solidFill>
                  <a:srgbClr val="333333"/>
                </a:solidFill>
                <a:latin typeface="宋体" panose="02010600030101010101" pitchFamily="2" charset="-122"/>
                <a:ea typeface="宋体" panose="02010600030101010101" pitchFamily="2" charset="-122"/>
              </a:rPr>
              <a:t>Lip-Reading Similarity Distance (</a:t>
            </a:r>
            <a:r>
              <a:rPr lang="en-US" altLang="zh-CN" sz="1800" b="1" kern="0" spc="60" dirty="0">
                <a:solidFill>
                  <a:srgbClr val="333333"/>
                </a:solidFill>
                <a:latin typeface="宋体" panose="02010600030101010101" pitchFamily="2" charset="-122"/>
                <a:ea typeface="宋体" panose="02010600030101010101" pitchFamily="2" charset="-122"/>
              </a:rPr>
              <a:t>LRSD</a:t>
            </a:r>
            <a:r>
              <a:rPr lang="en-US" altLang="zh-CN" sz="1800" kern="0" spc="60" dirty="0">
                <a:solidFill>
                  <a:srgbClr val="333333"/>
                </a:solidFill>
                <a:latin typeface="宋体" panose="02010600030101010101" pitchFamily="2" charset="-122"/>
                <a:ea typeface="宋体" panose="02010600030101010101" pitchFamily="2" charset="-122"/>
              </a:rPr>
              <a:t>)</a:t>
            </a:r>
          </a:p>
          <a:p>
            <a:pPr>
              <a:lnSpc>
                <a:spcPct val="120000"/>
              </a:lnSpc>
              <a:spcBef>
                <a:spcPts val="500"/>
              </a:spcBef>
              <a:spcAft>
                <a:spcPts val="500"/>
              </a:spcAft>
            </a:pPr>
            <a:r>
              <a:rPr lang="zh-CN" altLang="en-US" sz="1800" b="1" kern="0" spc="60" dirty="0">
                <a:solidFill>
                  <a:srgbClr val="333333"/>
                </a:solidFill>
                <a:latin typeface="微软雅黑" panose="020B0503020204020204" pitchFamily="34" charset="-122"/>
                <a:ea typeface="微软雅黑" panose="020B0503020204020204" pitchFamily="34" charset="-122"/>
              </a:rPr>
              <a:t>实时性能（</a:t>
            </a:r>
            <a:r>
              <a:rPr lang="en-US" altLang="zh-CN" sz="1800" kern="0" spc="60" dirty="0">
                <a:solidFill>
                  <a:srgbClr val="333333"/>
                </a:solidFill>
                <a:latin typeface="微软雅黑" panose="020B0503020204020204" pitchFamily="34" charset="-122"/>
                <a:ea typeface="微软雅黑" panose="020B0503020204020204" pitchFamily="34" charset="-122"/>
              </a:rPr>
              <a:t>Real-time performance</a:t>
            </a:r>
            <a:r>
              <a:rPr lang="zh-CN" altLang="en-US" sz="1800" b="1" kern="0" spc="60" dirty="0">
                <a:solidFill>
                  <a:srgbClr val="333333"/>
                </a:solidFill>
                <a:latin typeface="微软雅黑" panose="020B0503020204020204" pitchFamily="34" charset="-122"/>
                <a:ea typeface="微软雅黑" panose="020B0503020204020204" pitchFamily="34" charset="-122"/>
              </a:rPr>
              <a:t>）</a:t>
            </a:r>
            <a:endParaRPr lang="en-US" altLang="zh-CN" sz="1800" b="1" kern="0" spc="60" dirty="0">
              <a:solidFill>
                <a:srgbClr val="333333"/>
              </a:solidFill>
              <a:latin typeface="微软雅黑" panose="020B0503020204020204" pitchFamily="34" charset="-122"/>
              <a:ea typeface="微软雅黑" panose="020B0503020204020204" pitchFamily="34" charset="-122"/>
            </a:endParaRPr>
          </a:p>
          <a:p>
            <a:pPr lvl="2">
              <a:lnSpc>
                <a:spcPct val="120000"/>
              </a:lnSpc>
              <a:spcAft>
                <a:spcPts val="500"/>
              </a:spcAft>
              <a:buFont typeface="Wingdings" panose="05000000000000000000" pitchFamily="2" charset="2"/>
              <a:buChar char="Ø"/>
            </a:pPr>
            <a:r>
              <a:rPr lang="zh-CN" altLang="zh-CN" sz="1800" kern="0" spc="60" dirty="0">
                <a:solidFill>
                  <a:srgbClr val="333333"/>
                </a:solidFill>
                <a:effectLst/>
                <a:ea typeface="宋体" panose="02010600030101010101" pitchFamily="2" charset="-122"/>
                <a:cs typeface="宋体" panose="02010600030101010101" pitchFamily="2" charset="-122"/>
              </a:rPr>
              <a:t>生成</a:t>
            </a:r>
            <a:r>
              <a:rPr lang="en-US" altLang="zh-CN" sz="1800" kern="0" spc="60" dirty="0">
                <a:solidFill>
                  <a:srgbClr val="333333"/>
                </a:solidFill>
                <a:effectLst/>
                <a:ea typeface="宋体" panose="02010600030101010101" pitchFamily="2" charset="-122"/>
                <a:cs typeface="宋体" panose="02010600030101010101" pitchFamily="2" charset="-122"/>
              </a:rPr>
              <a:t>talking-head</a:t>
            </a:r>
            <a:r>
              <a:rPr lang="zh-CN" altLang="zh-CN" sz="1800" kern="0" spc="60" dirty="0">
                <a:solidFill>
                  <a:srgbClr val="333333"/>
                </a:solidFill>
                <a:effectLst/>
                <a:ea typeface="宋体" panose="02010600030101010101" pitchFamily="2" charset="-122"/>
                <a:cs typeface="宋体" panose="02010600030101010101" pitchFamily="2" charset="-122"/>
              </a:rPr>
              <a:t>视频的</a:t>
            </a:r>
            <a:r>
              <a:rPr lang="zh-CN" altLang="zh-CN" sz="1800" b="1" kern="0" spc="60" dirty="0">
                <a:solidFill>
                  <a:srgbClr val="333333"/>
                </a:solidFill>
                <a:effectLst/>
                <a:ea typeface="宋体" panose="02010600030101010101" pitchFamily="2" charset="-122"/>
                <a:cs typeface="宋体" panose="02010600030101010101" pitchFamily="2" charset="-122"/>
              </a:rPr>
              <a:t>时间长度</a:t>
            </a:r>
            <a:endParaRPr lang="en-US" altLang="zh-CN" sz="1800" kern="0" spc="60" dirty="0">
              <a:solidFill>
                <a:srgbClr val="333333"/>
              </a:solidFill>
              <a:effectLst/>
              <a:ea typeface="宋体" panose="02010600030101010101" pitchFamily="2" charset="-122"/>
              <a:cs typeface="宋体" panose="02010600030101010101" pitchFamily="2" charset="-122"/>
            </a:endParaRPr>
          </a:p>
          <a:p>
            <a:pPr marL="0" indent="0" algn="r">
              <a:lnSpc>
                <a:spcPct val="120000"/>
              </a:lnSpc>
              <a:spcBef>
                <a:spcPts val="500"/>
              </a:spcBef>
              <a:spcAft>
                <a:spcPts val="500"/>
              </a:spcAft>
              <a:buNone/>
            </a:pPr>
            <a:r>
              <a:rPr lang="en-US" altLang="zh-CN" sz="1600" kern="0" spc="60" dirty="0">
                <a:solidFill>
                  <a:srgbClr val="333333"/>
                </a:solidFill>
                <a:latin typeface="宋体" panose="02010600030101010101" pitchFamily="2" charset="-122"/>
                <a:ea typeface="宋体" panose="02010600030101010101" pitchFamily="2" charset="-122"/>
              </a:rPr>
              <a:t>【</a:t>
            </a:r>
            <a:r>
              <a:rPr lang="zh-CN" altLang="en-US" sz="1600" kern="0" spc="60" dirty="0">
                <a:solidFill>
                  <a:srgbClr val="333333"/>
                </a:solidFill>
                <a:latin typeface="宋体" panose="02010600030101010101" pitchFamily="2" charset="-122"/>
                <a:ea typeface="宋体" panose="02010600030101010101" pitchFamily="2" charset="-122"/>
              </a:rPr>
              <a:t>注</a:t>
            </a:r>
            <a:r>
              <a:rPr lang="en-US" altLang="zh-CN" sz="1600" kern="0" spc="60" dirty="0">
                <a:solidFill>
                  <a:srgbClr val="333333"/>
                </a:solidFill>
                <a:latin typeface="宋体" panose="02010600030101010101" pitchFamily="2" charset="-122"/>
                <a:ea typeface="宋体" panose="02010600030101010101" pitchFamily="2" charset="-122"/>
              </a:rPr>
              <a:t>】</a:t>
            </a:r>
            <a:r>
              <a:rPr lang="zh-CN" altLang="zh-CN" sz="1600" kern="0" spc="6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现有的虚拟人视频生成评价指标并不统一。除了客观指标，还有主观指标，比如用户</a:t>
            </a:r>
            <a:r>
              <a:rPr lang="zh-CN" altLang="en-US" sz="1600" kern="0" spc="6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调研等</a:t>
            </a:r>
            <a:r>
              <a:rPr lang="zh-CN" altLang="zh-CN" sz="1600" kern="0" spc="6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a:t>
            </a:r>
            <a:endPar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marL="0" indent="0">
              <a:lnSpc>
                <a:spcPct val="120000"/>
              </a:lnSpc>
              <a:spcBef>
                <a:spcPts val="500"/>
              </a:spcBef>
              <a:spcAft>
                <a:spcPts val="500"/>
              </a:spcAft>
              <a:buNone/>
            </a:pPr>
            <a:endParaRPr lang="zh-CN" altLang="en-US" sz="1800" b="1" kern="0" spc="60" dirty="0">
              <a:solidFill>
                <a:srgbClr val="333333"/>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C7A8B3CC-1007-9673-9DC6-9A2D65E24ECD}"/>
              </a:ext>
            </a:extLst>
          </p:cNvPr>
          <p:cNvSpPr txBox="1"/>
          <p:nvPr/>
        </p:nvSpPr>
        <p:spPr>
          <a:xfrm>
            <a:off x="4734481" y="6519446"/>
            <a:ext cx="7457520" cy="338554"/>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文献作者：</a:t>
            </a:r>
            <a:r>
              <a:rPr lang="en-US" altLang="zh-CN" sz="1600" dirty="0">
                <a:latin typeface="微软雅黑 Light" panose="020B0502040204020203" pitchFamily="34" charset="-122"/>
                <a:ea typeface="微软雅黑 Light" panose="020B0502040204020203" pitchFamily="34" charset="-122"/>
              </a:rPr>
              <a:t>Rui Zhen , </a:t>
            </a:r>
            <a:r>
              <a:rPr lang="en-US" altLang="zh-CN" sz="1600" dirty="0" err="1">
                <a:latin typeface="微软雅黑 Light" panose="020B0502040204020203" pitchFamily="34" charset="-122"/>
                <a:ea typeface="微软雅黑 Light" panose="020B0502040204020203" pitchFamily="34" charset="-122"/>
              </a:rPr>
              <a:t>Wenchao</a:t>
            </a:r>
            <a:r>
              <a:rPr lang="en-US" altLang="zh-CN" sz="1600" dirty="0">
                <a:latin typeface="微软雅黑 Light" panose="020B0502040204020203" pitchFamily="34" charset="-122"/>
                <a:ea typeface="微软雅黑 Light" panose="020B0502040204020203" pitchFamily="34" charset="-122"/>
              </a:rPr>
              <a:t> Song, Qiang He, Juan Cao, Lei Shi, and Jia Luo</a:t>
            </a:r>
            <a:endParaRPr lang="zh-CN" altLang="en-US" sz="16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646658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43EF20-19D2-E0A0-B332-FAFCCFFF50CD}"/>
              </a:ext>
            </a:extLst>
          </p:cNvPr>
          <p:cNvSpPr>
            <a:spLocks noGrp="1"/>
          </p:cNvSpPr>
          <p:nvPr>
            <p:ph type="title"/>
          </p:nvPr>
        </p:nvSpPr>
        <p:spPr>
          <a:xfrm>
            <a:off x="838200" y="793143"/>
            <a:ext cx="10515600" cy="1094024"/>
          </a:xfrm>
        </p:spPr>
        <p:txBody>
          <a:bodyPr>
            <a:normAutofit/>
          </a:bodyPr>
          <a:lstStyle/>
          <a:p>
            <a:pPr algn="ctr"/>
            <a:r>
              <a:rPr lang="zh-CN" altLang="en-US" sz="4800" dirty="0">
                <a:latin typeface="微软雅黑" panose="020B0503020204020204" pitchFamily="34" charset="-122"/>
                <a:ea typeface="微软雅黑" panose="020B0503020204020204" pitchFamily="34" charset="-122"/>
              </a:rPr>
              <a:t>三、近五年技术发展趋势</a:t>
            </a:r>
          </a:p>
        </p:txBody>
      </p:sp>
      <p:pic>
        <p:nvPicPr>
          <p:cNvPr id="4" name="图片 3">
            <a:extLst>
              <a:ext uri="{FF2B5EF4-FFF2-40B4-BE49-F238E27FC236}">
                <a16:creationId xmlns:a16="http://schemas.microsoft.com/office/drawing/2014/main" id="{66B22390-F8FC-DF57-19E1-F5F6EBDF6D10}"/>
              </a:ext>
              <a:ext uri="{C183D7F6-B498-43B3-948B-1728B52AA6E4}">
                <adec:decorative xmlns:adec="http://schemas.microsoft.com/office/drawing/2017/decorative" val="0"/>
              </a:ext>
            </a:extLst>
          </p:cNvPr>
          <p:cNvPicPr>
            <a:picLocks noChangeAspect="1"/>
          </p:cNvPicPr>
          <p:nvPr/>
        </p:nvPicPr>
        <p:blipFill rotWithShape="1">
          <a:blip r:embed="rId2">
            <a:extLst>
              <a:ext uri="{28A0092B-C50C-407E-A947-70E740481C1C}">
                <a14:useLocalDpi xmlns:a14="http://schemas.microsoft.com/office/drawing/2010/main" val="0"/>
              </a:ext>
            </a:extLst>
          </a:blip>
          <a:srcRect l="15312" t="36690" r="14205" b="38691"/>
          <a:stretch/>
        </p:blipFill>
        <p:spPr>
          <a:xfrm>
            <a:off x="-1" y="0"/>
            <a:ext cx="2932043" cy="866878"/>
          </a:xfrm>
          <a:prstGeom prst="rect">
            <a:avLst/>
          </a:prstGeom>
          <a:effectLst/>
        </p:spPr>
      </p:pic>
      <p:sp>
        <p:nvSpPr>
          <p:cNvPr id="6" name="矩形 5">
            <a:extLst>
              <a:ext uri="{FF2B5EF4-FFF2-40B4-BE49-F238E27FC236}">
                <a16:creationId xmlns:a16="http://schemas.microsoft.com/office/drawing/2014/main" id="{3C4732D1-BD22-2BD8-7D50-9A368AC5D22A}"/>
              </a:ext>
            </a:extLst>
          </p:cNvPr>
          <p:cNvSpPr/>
          <p:nvPr/>
        </p:nvSpPr>
        <p:spPr>
          <a:xfrm>
            <a:off x="9759733" y="158992"/>
            <a:ext cx="2283766"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solidFill>
                  <a:srgbClr val="A5A5A5"/>
                </a:solidFill>
                <a:effectLst/>
                <a:uLnTx/>
                <a:uFillTx/>
                <a:latin typeface="-apple-system"/>
                <a:ea typeface="等线" panose="02010600030101010101" pitchFamily="2" charset="-122"/>
                <a:cs typeface="+mn-cs"/>
              </a:rPr>
              <a:t>XJU-ICIRG</a:t>
            </a:r>
            <a:endParaRPr kumimoji="0" lang="zh-CN" altLang="en-US" sz="4000" b="1" i="0" u="none" strike="noStrike" kern="1200" cap="none" spc="0" normalizeH="0" baseline="0" noProof="0" dirty="0">
              <a:ln/>
              <a:solidFill>
                <a:srgbClr val="A5A5A5"/>
              </a:solidFill>
              <a:effectLst/>
              <a:uLnTx/>
              <a:uFillTx/>
              <a:latin typeface="等线" panose="020F0502020204030204"/>
              <a:ea typeface="等线" panose="02010600030101010101" pitchFamily="2" charset="-122"/>
              <a:cs typeface="+mn-cs"/>
            </a:endParaRPr>
          </a:p>
        </p:txBody>
      </p:sp>
      <p:pic>
        <p:nvPicPr>
          <p:cNvPr id="5" name="内容占位符 4">
            <a:extLst>
              <a:ext uri="{FF2B5EF4-FFF2-40B4-BE49-F238E27FC236}">
                <a16:creationId xmlns:a16="http://schemas.microsoft.com/office/drawing/2014/main" id="{26DC6ED4-8CE4-B47B-FDCF-EC4A9A651DAF}"/>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2402732"/>
            <a:ext cx="10515600" cy="3258766"/>
          </a:xfrm>
          <a:prstGeom prst="rect">
            <a:avLst/>
          </a:prstGeom>
          <a:noFill/>
          <a:ln>
            <a:noFill/>
          </a:ln>
        </p:spPr>
      </p:pic>
      <p:sp>
        <p:nvSpPr>
          <p:cNvPr id="7" name="文本框 6">
            <a:extLst>
              <a:ext uri="{FF2B5EF4-FFF2-40B4-BE49-F238E27FC236}">
                <a16:creationId xmlns:a16="http://schemas.microsoft.com/office/drawing/2014/main" id="{51E660A0-B0BD-1B70-3FCD-7DFC503F3077}"/>
              </a:ext>
            </a:extLst>
          </p:cNvPr>
          <p:cNvSpPr txBox="1"/>
          <p:nvPr/>
        </p:nvSpPr>
        <p:spPr>
          <a:xfrm>
            <a:off x="4734481" y="6519446"/>
            <a:ext cx="7457520" cy="338554"/>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文献作者：</a:t>
            </a:r>
            <a:r>
              <a:rPr lang="en-US" altLang="zh-CN" sz="1600" dirty="0">
                <a:latin typeface="微软雅黑 Light" panose="020B0502040204020203" pitchFamily="34" charset="-122"/>
                <a:ea typeface="微软雅黑 Light" panose="020B0502040204020203" pitchFamily="34" charset="-122"/>
              </a:rPr>
              <a:t>Rui Zhen , </a:t>
            </a:r>
            <a:r>
              <a:rPr lang="en-US" altLang="zh-CN" sz="1600" dirty="0" err="1">
                <a:latin typeface="微软雅黑 Light" panose="020B0502040204020203" pitchFamily="34" charset="-122"/>
                <a:ea typeface="微软雅黑 Light" panose="020B0502040204020203" pitchFamily="34" charset="-122"/>
              </a:rPr>
              <a:t>Wenchao</a:t>
            </a:r>
            <a:r>
              <a:rPr lang="en-US" altLang="zh-CN" sz="1600" dirty="0">
                <a:latin typeface="微软雅黑 Light" panose="020B0502040204020203" pitchFamily="34" charset="-122"/>
                <a:ea typeface="微软雅黑 Light" panose="020B0502040204020203" pitchFamily="34" charset="-122"/>
              </a:rPr>
              <a:t> Song, Qiang He, Juan Cao, Lei Shi, and Jia Luo</a:t>
            </a:r>
            <a:endParaRPr lang="zh-CN" altLang="en-US" sz="16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027628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43EF20-19D2-E0A0-B332-FAFCCFFF50CD}"/>
              </a:ext>
            </a:extLst>
          </p:cNvPr>
          <p:cNvSpPr>
            <a:spLocks noGrp="1"/>
          </p:cNvSpPr>
          <p:nvPr>
            <p:ph type="title"/>
          </p:nvPr>
        </p:nvSpPr>
        <p:spPr>
          <a:xfrm>
            <a:off x="838200" y="793143"/>
            <a:ext cx="10515600" cy="1094024"/>
          </a:xfrm>
        </p:spPr>
        <p:txBody>
          <a:bodyPr>
            <a:normAutofit/>
          </a:bodyPr>
          <a:lstStyle/>
          <a:p>
            <a:pPr algn="ctr"/>
            <a:r>
              <a:rPr lang="zh-CN" altLang="en-US" sz="4800" dirty="0">
                <a:latin typeface="微软雅黑" panose="020B0503020204020204" pitchFamily="34" charset="-122"/>
                <a:ea typeface="微软雅黑" panose="020B0503020204020204" pitchFamily="34" charset="-122"/>
              </a:rPr>
              <a:t>四、未来方向</a:t>
            </a:r>
          </a:p>
        </p:txBody>
      </p:sp>
      <p:pic>
        <p:nvPicPr>
          <p:cNvPr id="4" name="图片 3">
            <a:extLst>
              <a:ext uri="{FF2B5EF4-FFF2-40B4-BE49-F238E27FC236}">
                <a16:creationId xmlns:a16="http://schemas.microsoft.com/office/drawing/2014/main" id="{66B22390-F8FC-DF57-19E1-F5F6EBDF6D10}"/>
              </a:ext>
              <a:ext uri="{C183D7F6-B498-43B3-948B-1728B52AA6E4}">
                <adec:decorative xmlns:adec="http://schemas.microsoft.com/office/drawing/2017/decorative" val="0"/>
              </a:ext>
            </a:extLst>
          </p:cNvPr>
          <p:cNvPicPr>
            <a:picLocks noChangeAspect="1"/>
          </p:cNvPicPr>
          <p:nvPr/>
        </p:nvPicPr>
        <p:blipFill rotWithShape="1">
          <a:blip r:embed="rId2">
            <a:extLst>
              <a:ext uri="{28A0092B-C50C-407E-A947-70E740481C1C}">
                <a14:useLocalDpi xmlns:a14="http://schemas.microsoft.com/office/drawing/2010/main" val="0"/>
              </a:ext>
            </a:extLst>
          </a:blip>
          <a:srcRect l="15312" t="36690" r="14205" b="38691"/>
          <a:stretch/>
        </p:blipFill>
        <p:spPr>
          <a:xfrm>
            <a:off x="-1" y="0"/>
            <a:ext cx="2932043" cy="866878"/>
          </a:xfrm>
          <a:prstGeom prst="rect">
            <a:avLst/>
          </a:prstGeom>
          <a:effectLst/>
        </p:spPr>
      </p:pic>
      <p:sp>
        <p:nvSpPr>
          <p:cNvPr id="6" name="矩形 5">
            <a:extLst>
              <a:ext uri="{FF2B5EF4-FFF2-40B4-BE49-F238E27FC236}">
                <a16:creationId xmlns:a16="http://schemas.microsoft.com/office/drawing/2014/main" id="{3C4732D1-BD22-2BD8-7D50-9A368AC5D22A}"/>
              </a:ext>
            </a:extLst>
          </p:cNvPr>
          <p:cNvSpPr/>
          <p:nvPr/>
        </p:nvSpPr>
        <p:spPr>
          <a:xfrm>
            <a:off x="9759733" y="158992"/>
            <a:ext cx="2283766"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solidFill>
                  <a:srgbClr val="A5A5A5"/>
                </a:solidFill>
                <a:effectLst/>
                <a:uLnTx/>
                <a:uFillTx/>
                <a:latin typeface="-apple-system"/>
                <a:ea typeface="等线" panose="02010600030101010101" pitchFamily="2" charset="-122"/>
                <a:cs typeface="+mn-cs"/>
              </a:rPr>
              <a:t>XJU-ICIRG</a:t>
            </a:r>
            <a:endParaRPr kumimoji="0" lang="zh-CN" altLang="en-US" sz="4000" b="1" i="0" u="none" strike="noStrike" kern="1200" cap="none" spc="0" normalizeH="0" baseline="0" noProof="0" dirty="0">
              <a:ln/>
              <a:solidFill>
                <a:srgbClr val="A5A5A5"/>
              </a:solidFill>
              <a:effectLst/>
              <a:uLnTx/>
              <a:uFillTx/>
              <a:latin typeface="等线" panose="020F0502020204030204"/>
              <a:ea typeface="等线" panose="02010600030101010101" pitchFamily="2" charset="-122"/>
              <a:cs typeface="+mn-cs"/>
            </a:endParaRPr>
          </a:p>
        </p:txBody>
      </p:sp>
      <p:sp>
        <p:nvSpPr>
          <p:cNvPr id="7" name="内容占位符 6">
            <a:extLst>
              <a:ext uri="{FF2B5EF4-FFF2-40B4-BE49-F238E27FC236}">
                <a16:creationId xmlns:a16="http://schemas.microsoft.com/office/drawing/2014/main" id="{0EBF3E60-B822-D6FF-63FB-E96A73E95764}"/>
              </a:ext>
            </a:extLst>
          </p:cNvPr>
          <p:cNvSpPr>
            <a:spLocks noGrp="1"/>
          </p:cNvSpPr>
          <p:nvPr>
            <p:ph idx="1"/>
          </p:nvPr>
        </p:nvSpPr>
        <p:spPr>
          <a:xfrm>
            <a:off x="398835" y="1887167"/>
            <a:ext cx="11595370" cy="4333334"/>
          </a:xfrm>
        </p:spPr>
        <p:txBody>
          <a:bodyPr>
            <a:normAutofit/>
          </a:bodyPr>
          <a:lstStyle/>
          <a:p>
            <a:pPr>
              <a:lnSpc>
                <a:spcPct val="150000"/>
              </a:lnSpc>
              <a:spcBef>
                <a:spcPts val="700"/>
              </a:spcBef>
              <a:spcAft>
                <a:spcPts val="700"/>
              </a:spcAft>
              <a:buFont typeface="Wingdings" panose="05000000000000000000" pitchFamily="2" charset="2"/>
              <a:buChar char="Ø"/>
            </a:pPr>
            <a:r>
              <a:rPr lang="zh-CN" altLang="en-US" sz="1800" b="1" kern="0" spc="60" dirty="0">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数据集构建及少样本学习方法</a:t>
            </a:r>
            <a:r>
              <a:rPr lang="zh-CN" altLang="en-US" sz="1800" kern="0" spc="6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（构建具有隐藏特征的高质量视觉语音数据集；知识蒸馏、少镜头学习）</a:t>
            </a:r>
            <a:endParaRPr lang="en-US" altLang="zh-CN" sz="1800" kern="0" spc="60" dirty="0">
              <a:solidFill>
                <a:srgbClr val="333333"/>
              </a:solidFill>
              <a:effectLst/>
              <a:latin typeface="宋体" panose="02010600030101010101" pitchFamily="2" charset="-122"/>
              <a:ea typeface="宋体" panose="02010600030101010101" pitchFamily="2" charset="-122"/>
              <a:cs typeface="宋体" panose="02010600030101010101" pitchFamily="2" charset="-122"/>
            </a:endParaRPr>
          </a:p>
          <a:p>
            <a:pPr>
              <a:lnSpc>
                <a:spcPct val="150000"/>
              </a:lnSpc>
              <a:spcBef>
                <a:spcPts val="700"/>
              </a:spcBef>
              <a:spcAft>
                <a:spcPts val="700"/>
              </a:spcAft>
              <a:buFont typeface="Wingdings" panose="05000000000000000000" pitchFamily="2" charset="2"/>
              <a:buChar char="Ø"/>
            </a:pPr>
            <a:r>
              <a:rPr lang="zh-CN" altLang="en-US" sz="1800" b="1" kern="0" spc="60" dirty="0">
                <a:solidFill>
                  <a:srgbClr val="333333"/>
                </a:solidFill>
                <a:latin typeface="微软雅黑" panose="020B0503020204020204" pitchFamily="34" charset="-122"/>
                <a:ea typeface="微软雅黑" panose="020B0503020204020204" pitchFamily="34" charset="-122"/>
              </a:rPr>
              <a:t>具有自发运动的逼真的</a:t>
            </a:r>
            <a:r>
              <a:rPr lang="en-US" altLang="zh-CN" sz="1800" b="1" kern="0" spc="60" dirty="0">
                <a:solidFill>
                  <a:srgbClr val="333333"/>
                </a:solidFill>
                <a:latin typeface="微软雅黑" panose="020B0503020204020204" pitchFamily="34" charset="-122"/>
                <a:ea typeface="微软雅黑" panose="020B0503020204020204" pitchFamily="34" charset="-122"/>
              </a:rPr>
              <a:t>talking-head</a:t>
            </a:r>
            <a:r>
              <a:rPr lang="zh-CN" altLang="en-US" sz="1800" b="1" kern="0" spc="60" dirty="0">
                <a:solidFill>
                  <a:srgbClr val="333333"/>
                </a:solidFill>
                <a:latin typeface="微软雅黑" panose="020B0503020204020204" pitchFamily="34" charset="-122"/>
                <a:ea typeface="微软雅黑" panose="020B0503020204020204" pitchFamily="34" charset="-122"/>
              </a:rPr>
              <a:t>视频生成</a:t>
            </a:r>
            <a:r>
              <a:rPr lang="zh-CN" altLang="en-US" sz="1800" kern="0" spc="60" dirty="0">
                <a:solidFill>
                  <a:srgbClr val="333333"/>
                </a:solidFill>
                <a:latin typeface="宋体" panose="02010600030101010101" pitchFamily="2" charset="-122"/>
                <a:ea typeface="宋体" panose="02010600030101010101" pitchFamily="2" charset="-122"/>
              </a:rPr>
              <a:t>（</a:t>
            </a:r>
            <a:r>
              <a:rPr lang="zh-CN" altLang="zh-CN" sz="1800" kern="0" spc="60" dirty="0">
                <a:solidFill>
                  <a:srgbClr val="333333"/>
                </a:solidFill>
                <a:latin typeface="宋体" panose="02010600030101010101" pitchFamily="2" charset="-122"/>
                <a:ea typeface="宋体" panose="02010600030101010101" pitchFamily="2" charset="-122"/>
              </a:rPr>
              <a:t>引入隐式特征</a:t>
            </a:r>
            <a:r>
              <a:rPr lang="zh-CN" altLang="en-US" sz="1800" kern="0" spc="60" dirty="0">
                <a:solidFill>
                  <a:srgbClr val="333333"/>
                </a:solidFill>
                <a:latin typeface="宋体" panose="02010600030101010101" pitchFamily="2" charset="-122"/>
                <a:ea typeface="宋体" panose="02010600030101010101" pitchFamily="2" charset="-122"/>
              </a:rPr>
              <a:t>）</a:t>
            </a:r>
            <a:endParaRPr lang="en-US" altLang="zh-CN" sz="1800" kern="0" spc="60" dirty="0">
              <a:solidFill>
                <a:srgbClr val="333333"/>
              </a:solidFill>
              <a:latin typeface="宋体" panose="02010600030101010101" pitchFamily="2" charset="-122"/>
              <a:ea typeface="宋体" panose="02010600030101010101" pitchFamily="2" charset="-122"/>
            </a:endParaRPr>
          </a:p>
          <a:p>
            <a:pPr>
              <a:lnSpc>
                <a:spcPct val="150000"/>
              </a:lnSpc>
              <a:spcBef>
                <a:spcPts val="700"/>
              </a:spcBef>
              <a:spcAft>
                <a:spcPts val="700"/>
              </a:spcAft>
              <a:buFont typeface="Wingdings" panose="05000000000000000000" pitchFamily="2" charset="2"/>
              <a:buChar char="Ø"/>
            </a:pPr>
            <a:r>
              <a:rPr lang="en-US" altLang="zh-CN" sz="1800" b="1" kern="0" spc="60" dirty="0">
                <a:solidFill>
                  <a:srgbClr val="333333"/>
                </a:solidFill>
                <a:latin typeface="微软雅黑" panose="020B0503020204020204" pitchFamily="34" charset="-122"/>
                <a:ea typeface="微软雅黑" panose="020B0503020204020204" pitchFamily="34" charset="-122"/>
              </a:rPr>
              <a:t>Talking-head</a:t>
            </a:r>
            <a:r>
              <a:rPr lang="zh-CN" altLang="en-US" sz="1800" b="1" kern="0" spc="60" dirty="0">
                <a:solidFill>
                  <a:srgbClr val="333333"/>
                </a:solidFill>
                <a:latin typeface="微软雅黑" panose="020B0503020204020204" pitchFamily="34" charset="-122"/>
                <a:ea typeface="微软雅黑" panose="020B0503020204020204" pitchFamily="34" charset="-122"/>
              </a:rPr>
              <a:t>视频生成检测</a:t>
            </a:r>
            <a:r>
              <a:rPr lang="zh-CN" altLang="en-US" sz="1800" kern="0" spc="60" dirty="0">
                <a:solidFill>
                  <a:srgbClr val="333333"/>
                </a:solidFill>
                <a:latin typeface="宋体" panose="02010600030101010101" pitchFamily="2" charset="-122"/>
                <a:ea typeface="宋体" panose="02010600030101010101" pitchFamily="2" charset="-122"/>
              </a:rPr>
              <a:t>（</a:t>
            </a:r>
            <a:r>
              <a:rPr lang="zh-CN" altLang="zh-CN" sz="1800" kern="0" spc="60" dirty="0">
                <a:solidFill>
                  <a:srgbClr val="333333"/>
                </a:solidFill>
                <a:latin typeface="宋体" panose="02010600030101010101" pitchFamily="2" charset="-122"/>
                <a:ea typeface="宋体" panose="02010600030101010101" pitchFamily="2" charset="-122"/>
              </a:rPr>
              <a:t>可解释且稳健的视频生成检测对于加速技术开发和防止技术滥用非常重要</a:t>
            </a:r>
            <a:r>
              <a:rPr lang="zh-CN" altLang="en-US" sz="1800" kern="0" spc="60" dirty="0">
                <a:solidFill>
                  <a:srgbClr val="333333"/>
                </a:solidFill>
                <a:latin typeface="宋体" panose="02010600030101010101" pitchFamily="2" charset="-122"/>
                <a:ea typeface="宋体" panose="02010600030101010101" pitchFamily="2" charset="-122"/>
              </a:rPr>
              <a:t>）</a:t>
            </a:r>
            <a:endParaRPr lang="en-US" altLang="zh-CN" sz="1800" kern="0" spc="60" dirty="0">
              <a:solidFill>
                <a:srgbClr val="333333"/>
              </a:solidFill>
              <a:latin typeface="宋体" panose="02010600030101010101" pitchFamily="2" charset="-122"/>
              <a:ea typeface="宋体" panose="02010600030101010101" pitchFamily="2" charset="-122"/>
            </a:endParaRPr>
          </a:p>
          <a:p>
            <a:pPr>
              <a:lnSpc>
                <a:spcPct val="150000"/>
              </a:lnSpc>
              <a:spcBef>
                <a:spcPts val="700"/>
              </a:spcBef>
              <a:spcAft>
                <a:spcPts val="700"/>
              </a:spcAft>
              <a:buFont typeface="Wingdings" panose="05000000000000000000" pitchFamily="2" charset="2"/>
              <a:buChar char="Ø"/>
            </a:pPr>
            <a:r>
              <a:rPr lang="zh-CN" altLang="en-US" sz="1800" b="1" kern="0" spc="60" dirty="0">
                <a:solidFill>
                  <a:srgbClr val="333333"/>
                </a:solidFill>
                <a:latin typeface="微软雅黑" panose="020B0503020204020204" pitchFamily="34" charset="-122"/>
                <a:ea typeface="微软雅黑" panose="020B0503020204020204" pitchFamily="34" charset="-122"/>
              </a:rPr>
              <a:t>多人</a:t>
            </a:r>
            <a:r>
              <a:rPr lang="en-US" altLang="zh-CN" sz="1800" b="1" kern="0" spc="60" dirty="0">
                <a:solidFill>
                  <a:srgbClr val="333333"/>
                </a:solidFill>
                <a:latin typeface="微软雅黑" panose="020B0503020204020204" pitchFamily="34" charset="-122"/>
                <a:ea typeface="微软雅黑" panose="020B0503020204020204" pitchFamily="34" charset="-122"/>
              </a:rPr>
              <a:t>talking-head</a:t>
            </a:r>
            <a:r>
              <a:rPr lang="zh-CN" altLang="en-US" sz="1800" b="1" kern="0" spc="60" dirty="0">
                <a:solidFill>
                  <a:srgbClr val="333333"/>
                </a:solidFill>
                <a:latin typeface="微软雅黑" panose="020B0503020204020204" pitchFamily="34" charset="-122"/>
                <a:ea typeface="微软雅黑" panose="020B0503020204020204" pitchFamily="34" charset="-122"/>
              </a:rPr>
              <a:t>视频生成</a:t>
            </a:r>
            <a:r>
              <a:rPr lang="zh-CN" altLang="en-US" sz="1800" kern="0" spc="60" dirty="0">
                <a:solidFill>
                  <a:srgbClr val="333333"/>
                </a:solidFill>
                <a:latin typeface="宋体" panose="02010600030101010101" pitchFamily="2" charset="-122"/>
                <a:ea typeface="宋体" panose="02010600030101010101" pitchFamily="2" charset="-122"/>
              </a:rPr>
              <a:t>（</a:t>
            </a:r>
            <a:r>
              <a:rPr lang="zh-CN" altLang="zh-CN" sz="1800" kern="0" spc="6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将一段语音</a:t>
            </a:r>
            <a:r>
              <a:rPr lang="zh-CN" altLang="en-US" sz="1800" kern="0" spc="6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的</a:t>
            </a:r>
            <a:r>
              <a:rPr lang="zh-CN" altLang="zh-CN" sz="1800" kern="0" spc="6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不同声纹映射到不同头像的面部关键点信息</a:t>
            </a:r>
            <a:r>
              <a:rPr lang="zh-CN" altLang="en-US" sz="1800" kern="0" spc="60" dirty="0">
                <a:solidFill>
                  <a:srgbClr val="333333"/>
                </a:solidFill>
                <a:latin typeface="宋体" panose="02010600030101010101" pitchFamily="2" charset="-122"/>
                <a:ea typeface="宋体" panose="02010600030101010101" pitchFamily="2" charset="-122"/>
              </a:rPr>
              <a:t>）</a:t>
            </a:r>
            <a:endParaRPr lang="en-US" altLang="zh-CN" sz="1800" kern="0" spc="60" dirty="0">
              <a:solidFill>
                <a:srgbClr val="333333"/>
              </a:solidFill>
              <a:latin typeface="宋体" panose="02010600030101010101" pitchFamily="2" charset="-122"/>
              <a:ea typeface="宋体" panose="02010600030101010101" pitchFamily="2" charset="-122"/>
            </a:endParaRPr>
          </a:p>
          <a:p>
            <a:pPr>
              <a:lnSpc>
                <a:spcPct val="150000"/>
              </a:lnSpc>
              <a:spcBef>
                <a:spcPts val="700"/>
              </a:spcBef>
              <a:spcAft>
                <a:spcPts val="700"/>
              </a:spcAft>
              <a:buFont typeface="Wingdings" panose="05000000000000000000" pitchFamily="2" charset="2"/>
              <a:buChar char="Ø"/>
            </a:pPr>
            <a:r>
              <a:rPr lang="zh-CN" altLang="en-US" sz="1800" b="1" kern="0" spc="60" dirty="0">
                <a:solidFill>
                  <a:srgbClr val="333333"/>
                </a:solidFill>
                <a:latin typeface="微软雅黑" panose="020B0503020204020204" pitchFamily="34" charset="-122"/>
                <a:ea typeface="微软雅黑" panose="020B0503020204020204" pitchFamily="34" charset="-122"/>
              </a:rPr>
              <a:t>基于</a:t>
            </a:r>
            <a:r>
              <a:rPr lang="en-US" altLang="zh-CN" sz="1800" b="1" kern="0" spc="60" dirty="0">
                <a:solidFill>
                  <a:srgbClr val="333333"/>
                </a:solidFill>
                <a:latin typeface="微软雅黑" panose="020B0503020204020204" pitchFamily="34" charset="-122"/>
                <a:ea typeface="微软雅黑" panose="020B0503020204020204" pitchFamily="34" charset="-122"/>
              </a:rPr>
              <a:t>CG</a:t>
            </a:r>
            <a:r>
              <a:rPr lang="zh-CN" altLang="en-US" sz="1800" b="1" kern="0" spc="60" dirty="0">
                <a:solidFill>
                  <a:srgbClr val="333333"/>
                </a:solidFill>
                <a:latin typeface="微软雅黑" panose="020B0503020204020204" pitchFamily="34" charset="-122"/>
                <a:ea typeface="微软雅黑" panose="020B0503020204020204" pitchFamily="34" charset="-122"/>
              </a:rPr>
              <a:t>的</a:t>
            </a:r>
            <a:r>
              <a:rPr lang="en-US" altLang="zh-CN" sz="1800" b="1" kern="0" spc="60" dirty="0">
                <a:solidFill>
                  <a:srgbClr val="333333"/>
                </a:solidFill>
                <a:latin typeface="微软雅黑" panose="020B0503020204020204" pitchFamily="34" charset="-122"/>
                <a:ea typeface="微软雅黑" panose="020B0503020204020204" pitchFamily="34" charset="-122"/>
              </a:rPr>
              <a:t>talking-head</a:t>
            </a:r>
            <a:r>
              <a:rPr lang="zh-CN" altLang="en-US" sz="1800" b="1" kern="0" spc="60" dirty="0">
                <a:solidFill>
                  <a:srgbClr val="333333"/>
                </a:solidFill>
                <a:latin typeface="微软雅黑" panose="020B0503020204020204" pitchFamily="34" charset="-122"/>
                <a:ea typeface="微软雅黑" panose="020B0503020204020204" pitchFamily="34" charset="-122"/>
              </a:rPr>
              <a:t>生成方法</a:t>
            </a:r>
            <a:r>
              <a:rPr lang="zh-CN" altLang="en-US" sz="1800" kern="0" spc="60" dirty="0">
                <a:solidFill>
                  <a:srgbClr val="333333"/>
                </a:solidFill>
                <a:latin typeface="宋体" panose="02010600030101010101" pitchFamily="2" charset="-122"/>
                <a:ea typeface="宋体" panose="02010600030101010101" pitchFamily="2" charset="-122"/>
              </a:rPr>
              <a:t>（</a:t>
            </a:r>
            <a:r>
              <a:rPr lang="zh-CN" altLang="zh-CN" sz="1800" kern="0" spc="6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将虚拟人的动作生成算法与</a:t>
            </a:r>
            <a:r>
              <a:rPr lang="en-US" altLang="zh-CN" sz="1800" kern="0" spc="6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3D</a:t>
            </a:r>
            <a:r>
              <a:rPr lang="zh-CN" altLang="zh-CN" sz="1800" kern="0" spc="6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引擎相结合</a:t>
            </a:r>
            <a:r>
              <a:rPr lang="zh-CN" altLang="en-US" sz="1800" kern="0" spc="60" dirty="0">
                <a:solidFill>
                  <a:srgbClr val="333333"/>
                </a:solidFill>
                <a:latin typeface="宋体" panose="02010600030101010101" pitchFamily="2" charset="-122"/>
                <a:ea typeface="宋体" panose="02010600030101010101" pitchFamily="2" charset="-122"/>
              </a:rPr>
              <a:t>）</a:t>
            </a:r>
            <a:endParaRPr lang="en-US" altLang="zh-CN" sz="1800" kern="0" spc="60" dirty="0">
              <a:solidFill>
                <a:srgbClr val="333333"/>
              </a:solidFill>
              <a:latin typeface="宋体" panose="02010600030101010101" pitchFamily="2" charset="-122"/>
              <a:ea typeface="宋体" panose="02010600030101010101" pitchFamily="2" charset="-122"/>
            </a:endParaRPr>
          </a:p>
          <a:p>
            <a:pPr>
              <a:lnSpc>
                <a:spcPct val="150000"/>
              </a:lnSpc>
              <a:spcBef>
                <a:spcPts val="700"/>
              </a:spcBef>
              <a:spcAft>
                <a:spcPts val="700"/>
              </a:spcAft>
              <a:buFont typeface="Wingdings" panose="05000000000000000000" pitchFamily="2" charset="2"/>
              <a:buChar char="Ø"/>
            </a:pPr>
            <a:r>
              <a:rPr lang="zh-CN" altLang="en-US" sz="1800" b="1" kern="0" spc="60" dirty="0">
                <a:solidFill>
                  <a:srgbClr val="333333"/>
                </a:solidFill>
                <a:latin typeface="微软雅黑" panose="020B0503020204020204" pitchFamily="34" charset="-122"/>
                <a:ea typeface="微软雅黑" panose="020B0503020204020204" pitchFamily="34" charset="-122"/>
              </a:rPr>
              <a:t>基于</a:t>
            </a:r>
            <a:r>
              <a:rPr lang="en-US" altLang="zh-CN" sz="1800" b="1" kern="0" spc="60" dirty="0" err="1">
                <a:solidFill>
                  <a:srgbClr val="333333"/>
                </a:solidFill>
                <a:latin typeface="微软雅黑" panose="020B0503020204020204" pitchFamily="34" charset="-122"/>
                <a:ea typeface="微软雅黑" panose="020B0503020204020204" pitchFamily="34" charset="-122"/>
              </a:rPr>
              <a:t>NeRF</a:t>
            </a:r>
            <a:r>
              <a:rPr lang="zh-CN" altLang="en-US" sz="1800" b="1" kern="0" spc="60" dirty="0">
                <a:solidFill>
                  <a:srgbClr val="333333"/>
                </a:solidFill>
                <a:latin typeface="微软雅黑" panose="020B0503020204020204" pitchFamily="34" charset="-122"/>
                <a:ea typeface="微软雅黑" panose="020B0503020204020204" pitchFamily="34" charset="-122"/>
              </a:rPr>
              <a:t>渲染的方法</a:t>
            </a:r>
            <a:r>
              <a:rPr lang="zh-CN" altLang="en-US" sz="1800" kern="0" spc="60" dirty="0">
                <a:solidFill>
                  <a:srgbClr val="333333"/>
                </a:solidFill>
                <a:latin typeface="宋体" panose="02010600030101010101" pitchFamily="2" charset="-122"/>
                <a:ea typeface="宋体" panose="02010600030101010101" pitchFamily="2" charset="-122"/>
              </a:rPr>
              <a:t>（</a:t>
            </a:r>
            <a:r>
              <a:rPr lang="zh-CN" altLang="zh-CN" sz="1800" kern="0" spc="6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利用深度神经网络对物体和场景进行编码是一个新的研究方向</a:t>
            </a:r>
            <a:r>
              <a:rPr lang="zh-CN" altLang="en-US" sz="1800" kern="0" spc="60" dirty="0">
                <a:solidFill>
                  <a:srgbClr val="333333"/>
                </a:solidFill>
                <a:latin typeface="宋体" panose="02010600030101010101" pitchFamily="2" charset="-122"/>
                <a:ea typeface="宋体" panose="02010600030101010101" pitchFamily="2" charset="-122"/>
              </a:rPr>
              <a:t>）</a:t>
            </a:r>
            <a:endParaRPr lang="en-US" altLang="zh-CN" sz="1800" kern="0" spc="60" dirty="0">
              <a:solidFill>
                <a:srgbClr val="333333"/>
              </a:solidFill>
              <a:latin typeface="宋体" panose="02010600030101010101" pitchFamily="2" charset="-122"/>
              <a:ea typeface="宋体" panose="02010600030101010101" pitchFamily="2" charset="-122"/>
            </a:endParaRPr>
          </a:p>
          <a:p>
            <a:pPr>
              <a:lnSpc>
                <a:spcPct val="150000"/>
              </a:lnSpc>
              <a:spcBef>
                <a:spcPts val="700"/>
              </a:spcBef>
              <a:spcAft>
                <a:spcPts val="700"/>
              </a:spcAft>
              <a:buFont typeface="Wingdings" panose="05000000000000000000" pitchFamily="2" charset="2"/>
              <a:buChar char="Ø"/>
            </a:pPr>
            <a:r>
              <a:rPr lang="zh-CN" altLang="en-US" sz="1800" b="1" kern="0" spc="60" dirty="0">
                <a:solidFill>
                  <a:srgbClr val="333333"/>
                </a:solidFill>
                <a:latin typeface="微软雅黑" panose="020B0503020204020204" pitchFamily="34" charset="-122"/>
                <a:ea typeface="微软雅黑" panose="020B0503020204020204" pitchFamily="34" charset="-122"/>
              </a:rPr>
              <a:t>融合</a:t>
            </a:r>
            <a:r>
              <a:rPr lang="en-US" altLang="zh-CN" sz="1800" b="1" kern="0" spc="60" dirty="0">
                <a:solidFill>
                  <a:srgbClr val="333333"/>
                </a:solidFill>
                <a:latin typeface="微软雅黑" panose="020B0503020204020204" pitchFamily="34" charset="-122"/>
                <a:ea typeface="微软雅黑" panose="020B0503020204020204" pitchFamily="34" charset="-122"/>
              </a:rPr>
              <a:t>ASR</a:t>
            </a:r>
            <a:r>
              <a:rPr lang="zh-CN" altLang="en-US" sz="1800" b="1" kern="0" spc="60" dirty="0">
                <a:solidFill>
                  <a:srgbClr val="333333"/>
                </a:solidFill>
                <a:latin typeface="微软雅黑" panose="020B0503020204020204" pitchFamily="34" charset="-122"/>
                <a:ea typeface="微软雅黑" panose="020B0503020204020204" pitchFamily="34" charset="-122"/>
              </a:rPr>
              <a:t>和计算机视觉的方法</a:t>
            </a:r>
            <a:r>
              <a:rPr lang="zh-CN" altLang="en-US" sz="1800" kern="0" spc="60" dirty="0">
                <a:solidFill>
                  <a:srgbClr val="333333"/>
                </a:solidFill>
                <a:latin typeface="宋体" panose="02010600030101010101" pitchFamily="2" charset="-122"/>
                <a:ea typeface="宋体" panose="02010600030101010101" pitchFamily="2" charset="-122"/>
              </a:rPr>
              <a:t>（实时输出</a:t>
            </a:r>
            <a:r>
              <a:rPr lang="en-US" altLang="zh-CN" sz="1800" kern="0" spc="60" dirty="0">
                <a:solidFill>
                  <a:srgbClr val="333333"/>
                </a:solidFill>
                <a:latin typeface="宋体" panose="02010600030101010101" pitchFamily="2" charset="-122"/>
                <a:ea typeface="宋体" panose="02010600030101010101" pitchFamily="2" charset="-122"/>
              </a:rPr>
              <a:t>talking-head</a:t>
            </a:r>
            <a:r>
              <a:rPr lang="zh-CN" altLang="en-US" sz="1800" kern="0" spc="60" dirty="0">
                <a:solidFill>
                  <a:srgbClr val="333333"/>
                </a:solidFill>
                <a:latin typeface="宋体" panose="02010600030101010101" pitchFamily="2" charset="-122"/>
                <a:ea typeface="宋体" panose="02010600030101010101" pitchFamily="2" charset="-122"/>
              </a:rPr>
              <a:t>视频）</a:t>
            </a:r>
            <a:endParaRPr lang="en-US" altLang="zh-CN" sz="1800" kern="0" spc="60" dirty="0">
              <a:solidFill>
                <a:srgbClr val="333333"/>
              </a:solidFill>
              <a:latin typeface="宋体" panose="02010600030101010101" pitchFamily="2" charset="-122"/>
              <a:ea typeface="宋体" panose="02010600030101010101" pitchFamily="2" charset="-122"/>
            </a:endParaRPr>
          </a:p>
        </p:txBody>
      </p:sp>
      <p:sp>
        <p:nvSpPr>
          <p:cNvPr id="5" name="文本框 4">
            <a:extLst>
              <a:ext uri="{FF2B5EF4-FFF2-40B4-BE49-F238E27FC236}">
                <a16:creationId xmlns:a16="http://schemas.microsoft.com/office/drawing/2014/main" id="{8DE03D95-3EF2-2699-21FD-FF63D207A5B4}"/>
              </a:ext>
            </a:extLst>
          </p:cNvPr>
          <p:cNvSpPr txBox="1"/>
          <p:nvPr/>
        </p:nvSpPr>
        <p:spPr>
          <a:xfrm>
            <a:off x="4734481" y="6519446"/>
            <a:ext cx="7457520" cy="338554"/>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文献作者：</a:t>
            </a:r>
            <a:r>
              <a:rPr lang="en-US" altLang="zh-CN" sz="1600" dirty="0">
                <a:latin typeface="微软雅黑 Light" panose="020B0502040204020203" pitchFamily="34" charset="-122"/>
                <a:ea typeface="微软雅黑 Light" panose="020B0502040204020203" pitchFamily="34" charset="-122"/>
              </a:rPr>
              <a:t>Rui Zhen , </a:t>
            </a:r>
            <a:r>
              <a:rPr lang="en-US" altLang="zh-CN" sz="1600" dirty="0" err="1">
                <a:latin typeface="微软雅黑 Light" panose="020B0502040204020203" pitchFamily="34" charset="-122"/>
                <a:ea typeface="微软雅黑 Light" panose="020B0502040204020203" pitchFamily="34" charset="-122"/>
              </a:rPr>
              <a:t>Wenchao</a:t>
            </a:r>
            <a:r>
              <a:rPr lang="en-US" altLang="zh-CN" sz="1600" dirty="0">
                <a:latin typeface="微软雅黑 Light" panose="020B0502040204020203" pitchFamily="34" charset="-122"/>
                <a:ea typeface="微软雅黑 Light" panose="020B0502040204020203" pitchFamily="34" charset="-122"/>
              </a:rPr>
              <a:t> Song, Qiang He, Juan Cao, Lei Shi, and Jia Luo</a:t>
            </a:r>
            <a:endParaRPr lang="zh-CN" altLang="en-US" sz="16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5399449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3183</TotalTime>
  <Words>1081</Words>
  <Application>Microsoft Office PowerPoint</Application>
  <PresentationFormat>宽屏</PresentationFormat>
  <Paragraphs>92</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-apple-system</vt:lpstr>
      <vt:lpstr>等线</vt:lpstr>
      <vt:lpstr>等线 Light</vt:lpstr>
      <vt:lpstr>宋体</vt:lpstr>
      <vt:lpstr>微软雅黑</vt:lpstr>
      <vt:lpstr>微软雅黑 Light</vt:lpstr>
      <vt:lpstr>Arial</vt:lpstr>
      <vt:lpstr>Wingdings</vt:lpstr>
      <vt:lpstr>Office 主题​​</vt:lpstr>
      <vt:lpstr>组会汇报 </vt:lpstr>
      <vt:lpstr>文章做了什么？</vt:lpstr>
      <vt:lpstr>一、Talking-Head生成模型的分类</vt:lpstr>
      <vt:lpstr>1.1基于模型的输入内容进行分类</vt:lpstr>
      <vt:lpstr>1.2基于模型的方法结构进行分类</vt:lpstr>
      <vt:lpstr>1.2基于模型的方法结构进行分类</vt:lpstr>
      <vt:lpstr>二、评价指标</vt:lpstr>
      <vt:lpstr>三、近五年技术发展趋势</vt:lpstr>
      <vt:lpstr>四、未来方向</vt:lpstr>
      <vt:lpstr>五、数据集总结</vt:lpstr>
      <vt:lpstr>六、多模态人机交互的系统框架</vt:lpstr>
      <vt:lpstr>感谢倾听 请老师和同学们批评指正</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组会汇报 </dc:title>
  <dc:creator>Zhu, Lidong</dc:creator>
  <cp:lastModifiedBy>Zhu, Lidong</cp:lastModifiedBy>
  <cp:revision>76</cp:revision>
  <dcterms:created xsi:type="dcterms:W3CDTF">2023-10-24T04:54:28Z</dcterms:created>
  <dcterms:modified xsi:type="dcterms:W3CDTF">2023-10-27T13:49:11Z</dcterms:modified>
</cp:coreProperties>
</file>