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86" r:id="rId4"/>
    <p:sldId id="345" r:id="rId5"/>
    <p:sldId id="403" r:id="rId6"/>
    <p:sldId id="365" r:id="rId7"/>
    <p:sldId id="285" r:id="rId8"/>
    <p:sldId id="385" r:id="rId10"/>
    <p:sldId id="387" r:id="rId11"/>
    <p:sldId id="389" r:id="rId12"/>
    <p:sldId id="335" r:id="rId13"/>
    <p:sldId id="337" r:id="rId14"/>
    <p:sldId id="367" r:id="rId15"/>
    <p:sldId id="404" r:id="rId16"/>
    <p:sldId id="390" r:id="rId17"/>
    <p:sldId id="391" r:id="rId18"/>
    <p:sldId id="392" r:id="rId19"/>
    <p:sldId id="393" r:id="rId20"/>
    <p:sldId id="394" r:id="rId21"/>
    <p:sldId id="395" r:id="rId22"/>
    <p:sldId id="397" r:id="rId23"/>
    <p:sldId id="398" r:id="rId24"/>
    <p:sldId id="399" r:id="rId25"/>
    <p:sldId id="400" r:id="rId26"/>
    <p:sldId id="401" r:id="rId27"/>
    <p:sldId id="281" r:id="rId28"/>
  </p:sldIdLst>
  <p:sldSz cx="9144000" cy="5143500" type="screen16x9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2" userDrawn="1">
          <p15:clr>
            <a:srgbClr val="A4A3A4"/>
          </p15:clr>
        </p15:guide>
        <p15:guide id="2" pos="2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60"/>
    <a:srgbClr val="961E19"/>
    <a:srgbClr val="E8E8E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49" autoAdjust="0"/>
  </p:normalViewPr>
  <p:slideViewPr>
    <p:cSldViewPr showGuides="1">
      <p:cViewPr varScale="1">
        <p:scale>
          <a:sx n="104" d="100"/>
          <a:sy n="104" d="100"/>
        </p:scale>
        <p:origin x="850" y="58"/>
      </p:cViewPr>
      <p:guideLst>
        <p:guide orient="horz" pos="1592"/>
        <p:guide pos="27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A9A1-B305-43A3-954F-7409640B2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23478"/>
            <a:ext cx="9144000" cy="3600400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2128"/>
            <a:ext cx="9144000" cy="3600400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5929" y="1667597"/>
            <a:ext cx="8280920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1680" y="2860040"/>
            <a:ext cx="2806700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研究方向：数字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7461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60147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779912" y="4169717"/>
            <a:ext cx="4968553" cy="345440"/>
            <a:chOff x="3779912" y="4169717"/>
            <a:chExt cx="4968553" cy="345440"/>
          </a:xfrm>
        </p:grpSpPr>
        <p:sp>
          <p:nvSpPr>
            <p:cNvPr id="9" name="矩形 8"/>
            <p:cNvSpPr/>
            <p:nvPr/>
          </p:nvSpPr>
          <p:spPr>
            <a:xfrm>
              <a:off x="4040307" y="4169717"/>
              <a:ext cx="4708158" cy="34544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：李亚慧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：余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银峰</a:t>
              </a:r>
              <a:endParaRPr lang="zh-CN" altLang="en-US" dirty="0">
                <a:solidFill>
                  <a:srgbClr val="3A46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779912" y="4210339"/>
              <a:ext cx="198097" cy="265004"/>
              <a:chOff x="5823704" y="503688"/>
              <a:chExt cx="198097" cy="265004"/>
            </a:xfrm>
            <a:solidFill>
              <a:srgbClr val="3A4660"/>
            </a:solidFill>
          </p:grpSpPr>
          <p:sp>
            <p:nvSpPr>
              <p:cNvPr id="13" name="Oval 33"/>
              <p:cNvSpPr>
                <a:spLocks noChangeArrowheads="1"/>
              </p:cNvSpPr>
              <p:nvPr/>
            </p:nvSpPr>
            <p:spPr bwMode="auto">
              <a:xfrm>
                <a:off x="5872244" y="503688"/>
                <a:ext cx="101016" cy="1075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/>
              <p:nvPr/>
            </p:nvSpPr>
            <p:spPr bwMode="auto">
              <a:xfrm>
                <a:off x="5823704" y="616511"/>
                <a:ext cx="198097" cy="152181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Freeform 504"/>
            <p:cNvSpPr>
              <a:spLocks noEditPoints="1"/>
            </p:cNvSpPr>
            <p:nvPr/>
          </p:nvSpPr>
          <p:spPr bwMode="auto">
            <a:xfrm>
              <a:off x="6076507" y="4210339"/>
              <a:ext cx="233967" cy="265004"/>
            </a:xfrm>
            <a:custGeom>
              <a:avLst/>
              <a:gdLst>
                <a:gd name="T0" fmla="*/ 25 w 255"/>
                <a:gd name="T1" fmla="*/ 19 h 288"/>
                <a:gd name="T2" fmla="*/ 0 w 255"/>
                <a:gd name="T3" fmla="*/ 35 h 288"/>
                <a:gd name="T4" fmla="*/ 25 w 255"/>
                <a:gd name="T5" fmla="*/ 51 h 288"/>
                <a:gd name="T6" fmla="*/ 15 w 255"/>
                <a:gd name="T7" fmla="*/ 62 h 288"/>
                <a:gd name="T8" fmla="*/ 15 w 255"/>
                <a:gd name="T9" fmla="*/ 95 h 288"/>
                <a:gd name="T10" fmla="*/ 25 w 255"/>
                <a:gd name="T11" fmla="*/ 106 h 288"/>
                <a:gd name="T12" fmla="*/ 0 w 255"/>
                <a:gd name="T13" fmla="*/ 122 h 288"/>
                <a:gd name="T14" fmla="*/ 25 w 255"/>
                <a:gd name="T15" fmla="*/ 139 h 288"/>
                <a:gd name="T16" fmla="*/ 25 w 255"/>
                <a:gd name="T17" fmla="*/ 146 h 288"/>
                <a:gd name="T18" fmla="*/ 15 w 255"/>
                <a:gd name="T19" fmla="*/ 150 h 288"/>
                <a:gd name="T20" fmla="*/ 15 w 255"/>
                <a:gd name="T21" fmla="*/ 182 h 288"/>
                <a:gd name="T22" fmla="*/ 25 w 255"/>
                <a:gd name="T23" fmla="*/ 193 h 288"/>
                <a:gd name="T24" fmla="*/ 0 w 255"/>
                <a:gd name="T25" fmla="*/ 210 h 288"/>
                <a:gd name="T26" fmla="*/ 25 w 255"/>
                <a:gd name="T27" fmla="*/ 226 h 288"/>
                <a:gd name="T28" fmla="*/ 15 w 255"/>
                <a:gd name="T29" fmla="*/ 237 h 288"/>
                <a:gd name="T30" fmla="*/ 15 w 255"/>
                <a:gd name="T31" fmla="*/ 270 h 288"/>
                <a:gd name="T32" fmla="*/ 25 w 255"/>
                <a:gd name="T33" fmla="*/ 288 h 288"/>
                <a:gd name="T34" fmla="*/ 255 w 255"/>
                <a:gd name="T35" fmla="*/ 146 h 288"/>
                <a:gd name="T36" fmla="*/ 255 w 255"/>
                <a:gd name="T37" fmla="*/ 0 h 288"/>
                <a:gd name="T38" fmla="*/ 41 w 255"/>
                <a:gd name="T39" fmla="*/ 261 h 288"/>
                <a:gd name="T40" fmla="*/ 9 w 255"/>
                <a:gd name="T41" fmla="*/ 253 h 288"/>
                <a:gd name="T42" fmla="*/ 41 w 255"/>
                <a:gd name="T43" fmla="*/ 246 h 288"/>
                <a:gd name="T44" fmla="*/ 41 w 255"/>
                <a:gd name="T45" fmla="*/ 261 h 288"/>
                <a:gd name="T46" fmla="*/ 15 w 255"/>
                <a:gd name="T47" fmla="*/ 217 h 288"/>
                <a:gd name="T48" fmla="*/ 15 w 255"/>
                <a:gd name="T49" fmla="*/ 202 h 288"/>
                <a:gd name="T50" fmla="*/ 48 w 255"/>
                <a:gd name="T51" fmla="*/ 210 h 288"/>
                <a:gd name="T52" fmla="*/ 41 w 255"/>
                <a:gd name="T53" fmla="*/ 174 h 288"/>
                <a:gd name="T54" fmla="*/ 9 w 255"/>
                <a:gd name="T55" fmla="*/ 166 h 288"/>
                <a:gd name="T56" fmla="*/ 41 w 255"/>
                <a:gd name="T57" fmla="*/ 159 h 288"/>
                <a:gd name="T58" fmla="*/ 41 w 255"/>
                <a:gd name="T59" fmla="*/ 174 h 288"/>
                <a:gd name="T60" fmla="*/ 15 w 255"/>
                <a:gd name="T61" fmla="*/ 130 h 288"/>
                <a:gd name="T62" fmla="*/ 15 w 255"/>
                <a:gd name="T63" fmla="*/ 115 h 288"/>
                <a:gd name="T64" fmla="*/ 48 w 255"/>
                <a:gd name="T65" fmla="*/ 122 h 288"/>
                <a:gd name="T66" fmla="*/ 41 w 255"/>
                <a:gd name="T67" fmla="*/ 86 h 288"/>
                <a:gd name="T68" fmla="*/ 9 w 255"/>
                <a:gd name="T69" fmla="*/ 79 h 288"/>
                <a:gd name="T70" fmla="*/ 41 w 255"/>
                <a:gd name="T71" fmla="*/ 71 h 288"/>
                <a:gd name="T72" fmla="*/ 41 w 255"/>
                <a:gd name="T73" fmla="*/ 86 h 288"/>
                <a:gd name="T74" fmla="*/ 15 w 255"/>
                <a:gd name="T75" fmla="*/ 43 h 288"/>
                <a:gd name="T76" fmla="*/ 15 w 255"/>
                <a:gd name="T77" fmla="*/ 28 h 288"/>
                <a:gd name="T78" fmla="*/ 48 w 255"/>
                <a:gd name="T79" fmla="*/ 35 h 288"/>
                <a:gd name="T80" fmla="*/ 214 w 255"/>
                <a:gd name="T81" fmla="*/ 205 h 288"/>
                <a:gd name="T82" fmla="*/ 76 w 255"/>
                <a:gd name="T83" fmla="*/ 191 h 288"/>
                <a:gd name="T84" fmla="*/ 132 w 255"/>
                <a:gd name="T85" fmla="*/ 159 h 288"/>
                <a:gd name="T86" fmla="*/ 118 w 255"/>
                <a:gd name="T87" fmla="*/ 120 h 288"/>
                <a:gd name="T88" fmla="*/ 145 w 255"/>
                <a:gd name="T89" fmla="*/ 85 h 288"/>
                <a:gd name="T90" fmla="*/ 171 w 255"/>
                <a:gd name="T91" fmla="*/ 120 h 288"/>
                <a:gd name="T92" fmla="*/ 157 w 255"/>
                <a:gd name="T93" fmla="*/ 159 h 288"/>
                <a:gd name="T94" fmla="*/ 214 w 255"/>
                <a:gd name="T95" fmla="*/ 19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5" h="288">
                  <a:moveTo>
                    <a:pt x="25" y="0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6" y="19"/>
                    <a:pt x="0" y="25"/>
                    <a:pt x="0" y="35"/>
                  </a:cubicBezTo>
                  <a:cubicBezTo>
                    <a:pt x="0" y="45"/>
                    <a:pt x="6" y="51"/>
                    <a:pt x="1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6" y="62"/>
                    <a:pt x="0" y="68"/>
                    <a:pt x="0" y="79"/>
                  </a:cubicBezTo>
                  <a:cubicBezTo>
                    <a:pt x="0" y="89"/>
                    <a:pt x="6" y="95"/>
                    <a:pt x="1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6" y="106"/>
                    <a:pt x="0" y="112"/>
                    <a:pt x="0" y="122"/>
                  </a:cubicBezTo>
                  <a:cubicBezTo>
                    <a:pt x="0" y="132"/>
                    <a:pt x="6" y="139"/>
                    <a:pt x="15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6" y="150"/>
                    <a:pt x="0" y="156"/>
                    <a:pt x="0" y="166"/>
                  </a:cubicBezTo>
                  <a:cubicBezTo>
                    <a:pt x="0" y="176"/>
                    <a:pt x="6" y="182"/>
                    <a:pt x="15" y="182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6" y="193"/>
                    <a:pt x="0" y="199"/>
                    <a:pt x="0" y="210"/>
                  </a:cubicBezTo>
                  <a:cubicBezTo>
                    <a:pt x="0" y="220"/>
                    <a:pt x="6" y="226"/>
                    <a:pt x="15" y="22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15" y="237"/>
                    <a:pt x="15" y="237"/>
                    <a:pt x="15" y="237"/>
                  </a:cubicBezTo>
                  <a:cubicBezTo>
                    <a:pt x="6" y="237"/>
                    <a:pt x="0" y="243"/>
                    <a:pt x="0" y="253"/>
                  </a:cubicBezTo>
                  <a:cubicBezTo>
                    <a:pt x="0" y="263"/>
                    <a:pt x="6" y="270"/>
                    <a:pt x="15" y="270"/>
                  </a:cubicBezTo>
                  <a:cubicBezTo>
                    <a:pt x="25" y="270"/>
                    <a:pt x="25" y="270"/>
                    <a:pt x="25" y="270"/>
                  </a:cubicBezTo>
                  <a:cubicBezTo>
                    <a:pt x="25" y="288"/>
                    <a:pt x="25" y="288"/>
                    <a:pt x="25" y="288"/>
                  </a:cubicBezTo>
                  <a:cubicBezTo>
                    <a:pt x="255" y="288"/>
                    <a:pt x="255" y="288"/>
                    <a:pt x="255" y="288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0"/>
                    <a:pt x="255" y="0"/>
                    <a:pt x="255" y="0"/>
                  </a:cubicBezTo>
                  <a:lnTo>
                    <a:pt x="25" y="0"/>
                  </a:lnTo>
                  <a:close/>
                  <a:moveTo>
                    <a:pt x="41" y="261"/>
                  </a:moveTo>
                  <a:cubicBezTo>
                    <a:pt x="15" y="261"/>
                    <a:pt x="15" y="261"/>
                    <a:pt x="15" y="261"/>
                  </a:cubicBezTo>
                  <a:cubicBezTo>
                    <a:pt x="11" y="261"/>
                    <a:pt x="9" y="259"/>
                    <a:pt x="9" y="253"/>
                  </a:cubicBezTo>
                  <a:cubicBezTo>
                    <a:pt x="9" y="248"/>
                    <a:pt x="11" y="246"/>
                    <a:pt x="15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6" y="246"/>
                    <a:pt x="48" y="248"/>
                    <a:pt x="48" y="253"/>
                  </a:cubicBezTo>
                  <a:cubicBezTo>
                    <a:pt x="48" y="259"/>
                    <a:pt x="46" y="261"/>
                    <a:pt x="41" y="261"/>
                  </a:cubicBezTo>
                  <a:close/>
                  <a:moveTo>
                    <a:pt x="41" y="217"/>
                  </a:moveTo>
                  <a:cubicBezTo>
                    <a:pt x="15" y="217"/>
                    <a:pt x="15" y="217"/>
                    <a:pt x="15" y="217"/>
                  </a:cubicBezTo>
                  <a:cubicBezTo>
                    <a:pt x="11" y="217"/>
                    <a:pt x="9" y="215"/>
                    <a:pt x="9" y="210"/>
                  </a:cubicBezTo>
                  <a:cubicBezTo>
                    <a:pt x="9" y="204"/>
                    <a:pt x="11" y="202"/>
                    <a:pt x="15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6" y="202"/>
                    <a:pt x="48" y="204"/>
                    <a:pt x="48" y="210"/>
                  </a:cubicBezTo>
                  <a:cubicBezTo>
                    <a:pt x="48" y="215"/>
                    <a:pt x="46" y="217"/>
                    <a:pt x="41" y="217"/>
                  </a:cubicBezTo>
                  <a:close/>
                  <a:moveTo>
                    <a:pt x="41" y="174"/>
                  </a:moveTo>
                  <a:cubicBezTo>
                    <a:pt x="15" y="174"/>
                    <a:pt x="15" y="174"/>
                    <a:pt x="15" y="174"/>
                  </a:cubicBezTo>
                  <a:cubicBezTo>
                    <a:pt x="11" y="174"/>
                    <a:pt x="9" y="171"/>
                    <a:pt x="9" y="166"/>
                  </a:cubicBezTo>
                  <a:cubicBezTo>
                    <a:pt x="9" y="161"/>
                    <a:pt x="11" y="159"/>
                    <a:pt x="15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6" y="159"/>
                    <a:pt x="48" y="161"/>
                    <a:pt x="48" y="166"/>
                  </a:cubicBezTo>
                  <a:cubicBezTo>
                    <a:pt x="48" y="171"/>
                    <a:pt x="46" y="174"/>
                    <a:pt x="41" y="174"/>
                  </a:cubicBezTo>
                  <a:close/>
                  <a:moveTo>
                    <a:pt x="41" y="13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1" y="130"/>
                    <a:pt x="9" y="128"/>
                    <a:pt x="9" y="122"/>
                  </a:cubicBezTo>
                  <a:cubicBezTo>
                    <a:pt x="9" y="117"/>
                    <a:pt x="11" y="115"/>
                    <a:pt x="15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6" y="115"/>
                    <a:pt x="48" y="117"/>
                    <a:pt x="48" y="122"/>
                  </a:cubicBezTo>
                  <a:cubicBezTo>
                    <a:pt x="48" y="128"/>
                    <a:pt x="46" y="130"/>
                    <a:pt x="41" y="130"/>
                  </a:cubicBezTo>
                  <a:close/>
                  <a:moveTo>
                    <a:pt x="41" y="86"/>
                  </a:moveTo>
                  <a:cubicBezTo>
                    <a:pt x="15" y="86"/>
                    <a:pt x="15" y="86"/>
                    <a:pt x="15" y="86"/>
                  </a:cubicBezTo>
                  <a:cubicBezTo>
                    <a:pt x="11" y="86"/>
                    <a:pt x="9" y="84"/>
                    <a:pt x="9" y="79"/>
                  </a:cubicBezTo>
                  <a:cubicBezTo>
                    <a:pt x="9" y="73"/>
                    <a:pt x="11" y="71"/>
                    <a:pt x="15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6" y="71"/>
                    <a:pt x="48" y="73"/>
                    <a:pt x="48" y="79"/>
                  </a:cubicBezTo>
                  <a:cubicBezTo>
                    <a:pt x="48" y="84"/>
                    <a:pt x="46" y="86"/>
                    <a:pt x="41" y="86"/>
                  </a:cubicBezTo>
                  <a:close/>
                  <a:moveTo>
                    <a:pt x="41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1" y="43"/>
                    <a:pt x="9" y="40"/>
                    <a:pt x="9" y="35"/>
                  </a:cubicBezTo>
                  <a:cubicBezTo>
                    <a:pt x="9" y="30"/>
                    <a:pt x="11" y="28"/>
                    <a:pt x="1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6" y="28"/>
                    <a:pt x="48" y="30"/>
                    <a:pt x="48" y="35"/>
                  </a:cubicBezTo>
                  <a:cubicBezTo>
                    <a:pt x="48" y="40"/>
                    <a:pt x="46" y="43"/>
                    <a:pt x="41" y="43"/>
                  </a:cubicBezTo>
                  <a:close/>
                  <a:moveTo>
                    <a:pt x="214" y="205"/>
                  </a:moveTo>
                  <a:cubicBezTo>
                    <a:pt x="76" y="205"/>
                    <a:pt x="76" y="205"/>
                    <a:pt x="76" y="205"/>
                  </a:cubicBezTo>
                  <a:cubicBezTo>
                    <a:pt x="76" y="191"/>
                    <a:pt x="76" y="191"/>
                    <a:pt x="76" y="191"/>
                  </a:cubicBezTo>
                  <a:cubicBezTo>
                    <a:pt x="76" y="191"/>
                    <a:pt x="76" y="183"/>
                    <a:pt x="93" y="175"/>
                  </a:cubicBezTo>
                  <a:cubicBezTo>
                    <a:pt x="101" y="172"/>
                    <a:pt x="114" y="162"/>
                    <a:pt x="132" y="159"/>
                  </a:cubicBezTo>
                  <a:cubicBezTo>
                    <a:pt x="127" y="154"/>
                    <a:pt x="124" y="146"/>
                    <a:pt x="120" y="137"/>
                  </a:cubicBezTo>
                  <a:cubicBezTo>
                    <a:pt x="118" y="131"/>
                    <a:pt x="118" y="127"/>
                    <a:pt x="118" y="120"/>
                  </a:cubicBezTo>
                  <a:cubicBezTo>
                    <a:pt x="118" y="115"/>
                    <a:pt x="117" y="108"/>
                    <a:pt x="118" y="103"/>
                  </a:cubicBezTo>
                  <a:cubicBezTo>
                    <a:pt x="122" y="89"/>
                    <a:pt x="133" y="85"/>
                    <a:pt x="145" y="85"/>
                  </a:cubicBezTo>
                  <a:cubicBezTo>
                    <a:pt x="157" y="85"/>
                    <a:pt x="167" y="89"/>
                    <a:pt x="171" y="103"/>
                  </a:cubicBezTo>
                  <a:cubicBezTo>
                    <a:pt x="172" y="108"/>
                    <a:pt x="171" y="115"/>
                    <a:pt x="171" y="120"/>
                  </a:cubicBezTo>
                  <a:cubicBezTo>
                    <a:pt x="171" y="127"/>
                    <a:pt x="171" y="131"/>
                    <a:pt x="169" y="137"/>
                  </a:cubicBezTo>
                  <a:cubicBezTo>
                    <a:pt x="166" y="146"/>
                    <a:pt x="162" y="154"/>
                    <a:pt x="157" y="159"/>
                  </a:cubicBezTo>
                  <a:cubicBezTo>
                    <a:pt x="176" y="162"/>
                    <a:pt x="188" y="171"/>
                    <a:pt x="196" y="175"/>
                  </a:cubicBezTo>
                  <a:cubicBezTo>
                    <a:pt x="214" y="183"/>
                    <a:pt x="214" y="191"/>
                    <a:pt x="214" y="191"/>
                  </a:cubicBezTo>
                  <a:lnTo>
                    <a:pt x="214" y="205"/>
                  </a:lnTo>
                  <a:close/>
                </a:path>
              </a:pathLst>
            </a:custGeom>
            <a:solidFill>
              <a:srgbClr val="3A4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KSO_Shape"/>
          <p:cNvSpPr>
            <a:spLocks noChangeArrowheads="1"/>
          </p:cNvSpPr>
          <p:nvPr/>
        </p:nvSpPr>
        <p:spPr bwMode="auto">
          <a:xfrm>
            <a:off x="6660232" y="-236562"/>
            <a:ext cx="2624111" cy="1791403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 trans="75000"/>
                    </a14:imgEffect>
                    <a14:imgEffect>
                      <a14:brightnessContrast bright="100000" contras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0" y="411510"/>
            <a:ext cx="2661353" cy="7463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G-N</a:t>
                </a:r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eRF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experiment setting</a:t>
                </a:r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6" name="文本框 5"/>
          <p:cNvSpPr txBox="1"/>
          <p:nvPr/>
        </p:nvSpPr>
        <p:spPr>
          <a:xfrm>
            <a:off x="971550" y="987425"/>
            <a:ext cx="72116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实验</a:t>
            </a:r>
            <a:r>
              <a:rPr lang="zh-CN" altLang="en-US" b="1"/>
              <a:t>设置：</a:t>
            </a:r>
            <a:endParaRPr lang="zh-CN" altLang="en-US" b="1"/>
          </a:p>
          <a:p>
            <a:r>
              <a:rPr lang="en-US" altLang="zh-CN"/>
              <a:t>1. </a:t>
            </a:r>
            <a:r>
              <a:rPr lang="zh-CN" altLang="en-US"/>
              <a:t>训练数据集</a:t>
            </a:r>
            <a:r>
              <a:rPr lang="en-US"/>
              <a:t>FFHQ</a:t>
            </a:r>
            <a:r>
              <a:rPr lang="zh-CN" altLang="en-US"/>
              <a:t>（</a:t>
            </a:r>
            <a:r>
              <a:rPr lang="en-US" altLang="zh-CN"/>
              <a:t>70k</a:t>
            </a:r>
            <a:r>
              <a:rPr lang="zh-CN" altLang="en-US"/>
              <a:t>张高清人脸）和</a:t>
            </a:r>
            <a:r>
              <a:rPr lang="en-US" altLang="zh-CN"/>
              <a:t>AFHQv2-Cats</a:t>
            </a:r>
            <a:r>
              <a:rPr lang="zh-CN" altLang="en-US"/>
              <a:t>（</a:t>
            </a:r>
            <a:r>
              <a:rPr lang="en-US" altLang="zh-CN"/>
              <a:t>5065</a:t>
            </a:r>
            <a:r>
              <a:rPr lang="zh-CN" altLang="en-US"/>
              <a:t>张</a:t>
            </a:r>
            <a:r>
              <a:rPr lang="zh-CN" altLang="en-US"/>
              <a:t>猫）；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随机选择</a:t>
            </a:r>
            <a:r>
              <a:rPr lang="en-US" altLang="zh-CN"/>
              <a:t>4000</a:t>
            </a:r>
            <a:r>
              <a:rPr lang="zh-CN" altLang="en-US"/>
              <a:t>张作为训练集，余下的作为测试</a:t>
            </a:r>
            <a:r>
              <a:rPr lang="zh-CN" altLang="en-US"/>
              <a:t>集；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评估数据集CelebAMask-HQ（</a:t>
            </a:r>
            <a:r>
              <a:rPr lang="en-US" altLang="zh-CN"/>
              <a:t>30k</a:t>
            </a:r>
            <a:r>
              <a:rPr lang="zh-CN" altLang="en-US"/>
              <a:t>张高分辨率人脸）。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评价指标：</a:t>
            </a:r>
            <a:endParaRPr lang="zh-CN" altLang="en-US" b="1"/>
          </a:p>
          <a:p>
            <a:r>
              <a:rPr lang="en-US" altLang="zh-CN"/>
              <a:t>FID</a:t>
            </a:r>
            <a:r>
              <a:rPr lang="en-US" altLang="zh-CN">
                <a:sym typeface="+mn-ea"/>
              </a:rPr>
              <a:t>↓</a:t>
            </a:r>
            <a:r>
              <a:rPr lang="zh-CN" altLang="en-US"/>
              <a:t>、</a:t>
            </a:r>
            <a:r>
              <a:rPr lang="en-US" altLang="zh-CN"/>
              <a:t>KID</a:t>
            </a:r>
            <a:r>
              <a:rPr lang="en-US" altLang="zh-CN">
                <a:sym typeface="+mn-ea"/>
              </a:rPr>
              <a:t>↓</a:t>
            </a:r>
            <a:r>
              <a:rPr lang="zh-CN" altLang="en-US"/>
              <a:t>、</a:t>
            </a:r>
            <a:r>
              <a:rPr lang="en-US" altLang="zh-CN"/>
              <a:t>MSE</a:t>
            </a:r>
            <a:r>
              <a:rPr lang="zh-CN" altLang="en-US"/>
              <a:t>损失（衡量深度质量）</a:t>
            </a:r>
            <a:r>
              <a:rPr lang="en-US" altLang="zh-CN"/>
              <a:t>↓</a:t>
            </a:r>
            <a:r>
              <a:rPr lang="zh-CN" altLang="en-US"/>
              <a:t>、多视图一致性</a:t>
            </a:r>
            <a:r>
              <a:rPr lang="en-US" altLang="zh-CN"/>
              <a:t>ID</a:t>
            </a:r>
            <a:r>
              <a:rPr lang="zh-CN" altLang="en-US"/>
              <a:t>（用平均</a:t>
            </a:r>
            <a:r>
              <a:rPr lang="en-US" altLang="zh-CN"/>
              <a:t>Arcface</a:t>
            </a:r>
            <a:r>
              <a:rPr lang="zh-CN" altLang="en-US"/>
              <a:t>余弦相似度</a:t>
            </a:r>
            <a:r>
              <a:rPr lang="zh-CN" altLang="en-US"/>
              <a:t>衡量）↑。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G-N</a:t>
                </a:r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eRF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quantitative experiment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987425"/>
            <a:ext cx="6919595" cy="29648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G-N</a:t>
                </a:r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eRF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qualitative experiment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30" y="843915"/>
            <a:ext cx="5843270" cy="3589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G-N</a:t>
                </a:r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eRF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ablation </a:t>
                </a:r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study 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915670"/>
            <a:ext cx="4229735" cy="8972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60290" y="988060"/>
            <a:ext cx="33839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对截断机制和深度鉴别器进行</a:t>
            </a:r>
            <a:r>
              <a:rPr lang="zh-CN" altLang="en-US"/>
              <a:t>消融。</a:t>
            </a:r>
            <a:endParaRPr lang="zh-CN" altLang="en-US"/>
          </a:p>
          <a:p>
            <a:r>
              <a:rPr lang="zh-CN" altLang="en-US"/>
              <a:t>与没有合成数据的模型相比，使用合成数据的模型获得了更好的深度</a:t>
            </a:r>
            <a:r>
              <a:rPr lang="zh-CN" altLang="en-US"/>
              <a:t>指标。</a:t>
            </a:r>
            <a:endParaRPr lang="zh-CN" altLang="en-US"/>
          </a:p>
          <a:p>
            <a:r>
              <a:rPr lang="zh-CN" altLang="en-US"/>
              <a:t>没有深度感知鉴别器，正面和侧面深度指标即</a:t>
            </a:r>
            <a:r>
              <a:rPr lang="en-US" altLang="zh-CN"/>
              <a:t>MSE</a:t>
            </a:r>
            <a:r>
              <a:rPr lang="zh-CN" altLang="en-US"/>
              <a:t>值效果不</a:t>
            </a:r>
            <a:r>
              <a:rPr lang="zh-CN" altLang="en-US"/>
              <a:t>佳。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740" y="1851660"/>
            <a:ext cx="2449830" cy="26104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FC-TFG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4763" y="395418"/>
                <a:ext cx="1256997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ACM MM 2023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6" name="文本框 5"/>
          <p:cNvSpPr txBox="1"/>
          <p:nvPr/>
        </p:nvSpPr>
        <p:spPr>
          <a:xfrm>
            <a:off x="2627630" y="3579495"/>
            <a:ext cx="3455035" cy="370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FC-TFG</a:t>
            </a:r>
            <a:r>
              <a:rPr lang="zh-CN" altLang="en-US"/>
              <a:t>：完全可控的说话头</a:t>
            </a:r>
            <a:r>
              <a:rPr lang="zh-CN" altLang="en-US"/>
              <a:t>合成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5" y="843280"/>
            <a:ext cx="5742305" cy="2679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FC-TFG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ACM MM 2023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贡献：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提出了一个完全可控的说话脸生成（FC-TFG），生成具有可控目标运动的说话脸；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将</a:t>
            </a:r>
            <a:r>
              <a:rPr lang="en-US" altLang="zh-CN"/>
              <a:t>StyleGAN</a:t>
            </a:r>
            <a:r>
              <a:rPr lang="zh-CN" altLang="en-US"/>
              <a:t>的潜在空间划分为</a:t>
            </a:r>
            <a:r>
              <a:rPr lang="zh-CN" altLang="en-US">
                <a:solidFill>
                  <a:srgbClr val="FF0000"/>
                </a:solidFill>
              </a:rPr>
              <a:t>规范空间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多模态运动空间</a:t>
            </a:r>
            <a:r>
              <a:rPr lang="zh-CN" altLang="en-US"/>
              <a:t>，对两个空间施加正交性约束，产生详细可控的面部动画；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3. 提出了一种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自监督</a:t>
            </a:r>
            <a:r>
              <a:rPr lang="en-US" altLang="zh-CN">
                <a:sym typeface="+mn-ea"/>
              </a:rPr>
              <a:t>方法，</a:t>
            </a:r>
            <a:r>
              <a:rPr lang="zh-CN" altLang="en-US">
                <a:sym typeface="+mn-ea"/>
              </a:rPr>
              <a:t>能够</a:t>
            </a:r>
            <a:r>
              <a:rPr lang="en-US" altLang="zh-CN">
                <a:sym typeface="+mn-ea"/>
              </a:rPr>
              <a:t>将复杂的动作从</a:t>
            </a:r>
            <a:r>
              <a:rPr lang="zh-CN" altLang="en-US">
                <a:sym typeface="+mn-ea"/>
              </a:rPr>
              <a:t>驱动</a:t>
            </a:r>
            <a:r>
              <a:rPr lang="en-US" altLang="zh-CN">
                <a:sym typeface="+mn-ea"/>
              </a:rPr>
              <a:t>视频转移到源身份图像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FC-TFG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91071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overview of FC-TFG framework</a:t>
                </a:r>
                <a:endParaRPr lang="zh-CN" altLang="en-US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5" y="987425"/>
            <a:ext cx="6500495" cy="21507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75740" y="3363595"/>
            <a:ext cx="6128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第一个映射</a:t>
            </a:r>
            <a:r>
              <a:rPr lang="en-US" altLang="zh-CN">
                <a:sym typeface="+mn-ea"/>
              </a:rPr>
              <a:t>得到具有相同运动特征</a:t>
            </a:r>
            <a:r>
              <a:rPr lang="zh-CN" altLang="en-US">
                <a:sym typeface="+mn-ea"/>
              </a:rPr>
              <a:t>但</a:t>
            </a:r>
            <a:r>
              <a:rPr lang="en-US" altLang="zh-CN">
                <a:sym typeface="+mn-ea"/>
              </a:rPr>
              <a:t>不同身份的</a:t>
            </a:r>
            <a:r>
              <a:rPr lang="zh-CN" altLang="en-US">
                <a:sym typeface="+mn-ea"/>
              </a:rPr>
              <a:t>规范</a:t>
            </a:r>
            <a:r>
              <a:rPr lang="en-US" altLang="zh-CN">
                <a:sym typeface="+mn-ea"/>
              </a:rPr>
              <a:t>图像</a:t>
            </a:r>
            <a:r>
              <a:rPr lang="zh-CN" altLang="en-US">
                <a:sym typeface="+mn-ea"/>
              </a:rPr>
              <a:t>；</a:t>
            </a:r>
            <a:endParaRPr lang="en-US" altLang="zh-CN">
              <a:sym typeface="+mn-ea"/>
            </a:endParaRPr>
          </a:p>
          <a:p>
            <a:r>
              <a:rPr lang="zh-CN" altLang="en-US"/>
              <a:t>第二个映射产生运动向量，将驱动视频</a:t>
            </a:r>
            <a:r>
              <a:rPr lang="zh-CN" altLang="en-US"/>
              <a:t>的运动所需的运动转移到</a:t>
            </a:r>
            <a:r>
              <a:rPr lang="zh-CN" altLang="en-US"/>
              <a:t>源图像上。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FC-TFG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84531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overview of FC-TFG framework</a:t>
                </a:r>
                <a:endParaRPr lang="zh-CN" altLang="en-US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65" y="987425"/>
            <a:ext cx="6777990" cy="2811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240" y="3939540"/>
            <a:ext cx="620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r>
              <a:rPr lang="en-US" altLang="zh-CN" baseline="-25000"/>
              <a:t>inv</a:t>
            </a:r>
            <a:r>
              <a:rPr lang="zh-CN" altLang="en-US"/>
              <a:t>生成器采用</a:t>
            </a:r>
            <a:r>
              <a:rPr lang="en-US" altLang="zh-CN"/>
              <a:t>StyleGAN</a:t>
            </a:r>
            <a:r>
              <a:rPr lang="zh-CN" altLang="en-US"/>
              <a:t>的反演网络从图像中获取其潜在</a:t>
            </a:r>
            <a:r>
              <a:rPr lang="zh-CN" altLang="en-US"/>
              <a:t>向量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FC-TFG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ACM MM 2023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375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源图</a:t>
            </a:r>
            <a:r>
              <a:rPr lang="en-US" altLang="zh-CN" b="1"/>
              <a:t>——&gt;</a:t>
            </a:r>
            <a:r>
              <a:rPr lang="zh-CN" altLang="en-US" b="1"/>
              <a:t>规范空间：</a:t>
            </a:r>
            <a:endParaRPr lang="zh-CN" altLang="en-US" b="1"/>
          </a:p>
          <a:p>
            <a:r>
              <a:rPr lang="zh-CN" altLang="en-US"/>
              <a:t>为获得</a:t>
            </a:r>
            <a:r>
              <a:rPr lang="en-US" altLang="zh-CN"/>
              <a:t>z</a:t>
            </a:r>
            <a:r>
              <a:rPr lang="en-US" altLang="zh-CN" baseline="-25000">
                <a:sym typeface="+mn-ea"/>
              </a:rPr>
              <a:t>s—&gt;d</a:t>
            </a:r>
            <a:r>
              <a:rPr lang="zh-CN" altLang="en-US">
                <a:sym typeface="+mn-ea"/>
              </a:rPr>
              <a:t>，将其分解为</a:t>
            </a:r>
            <a:r>
              <a:rPr lang="en-US" altLang="zh-CN">
                <a:sym typeface="+mn-ea"/>
              </a:rPr>
              <a:t>                               </a:t>
            </a:r>
            <a:r>
              <a:rPr lang="en-US" altLang="zh-CN"/>
              <a:t>z</a:t>
            </a:r>
            <a:r>
              <a:rPr lang="en-US" altLang="zh-CN" baseline="-25000"/>
              <a:t>s—&gt;c</a:t>
            </a:r>
            <a:r>
              <a:rPr lang="zh-CN" altLang="en-US"/>
              <a:t>表示从源图像到规范空间的图像，在该阶段</a:t>
            </a:r>
            <a:r>
              <a:rPr lang="en-US" altLang="zh-CN"/>
              <a:t>z</a:t>
            </a:r>
            <a:r>
              <a:rPr lang="en-US" altLang="zh-CN" baseline="-25000"/>
              <a:t>s</a:t>
            </a:r>
            <a:r>
              <a:rPr lang="zh-CN" altLang="en-US"/>
              <a:t>被生成器编码为潜在向量，通过一个具有</a:t>
            </a:r>
            <a:r>
              <a:rPr lang="en-US" altLang="zh-CN"/>
              <a:t>2</a:t>
            </a:r>
            <a:r>
              <a:rPr lang="zh-CN" altLang="en-US"/>
              <a:t>层</a:t>
            </a:r>
            <a:r>
              <a:rPr lang="en-US" altLang="zh-CN"/>
              <a:t>MLP</a:t>
            </a:r>
            <a:r>
              <a:rPr lang="zh-CN" altLang="en-US"/>
              <a:t>的</a:t>
            </a:r>
            <a:r>
              <a:rPr lang="zh-CN" altLang="en-US"/>
              <a:t>规范编码器；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 b="1">
                <a:sym typeface="+mn-ea"/>
              </a:rPr>
              <a:t>音视频空间</a:t>
            </a:r>
            <a:r>
              <a:rPr lang="en-US" altLang="zh-CN" b="1">
                <a:sym typeface="+mn-ea"/>
              </a:rPr>
              <a:t>——&gt;</a:t>
            </a:r>
            <a:r>
              <a:rPr lang="zh-CN" altLang="en-US" b="1">
                <a:sym typeface="+mn-ea"/>
              </a:rPr>
              <a:t>多模态运动</a:t>
            </a:r>
            <a:r>
              <a:rPr lang="zh-CN" altLang="en-US" b="1">
                <a:sym typeface="+mn-ea"/>
              </a:rPr>
              <a:t>空间：</a:t>
            </a:r>
            <a:endParaRPr lang="zh-CN" altLang="en-US" b="1">
              <a:sym typeface="+mn-ea"/>
            </a:endParaRPr>
          </a:p>
          <a:p>
            <a:r>
              <a:rPr lang="zh-CN" altLang="en-US">
                <a:sym typeface="+mn-ea"/>
              </a:rPr>
              <a:t>在多模态空间中提取音视频中包含与运动相关的特征，因此需要解缠身份和运动特征，</a:t>
            </a:r>
            <a:r>
              <a:rPr lang="zh-CN" altLang="en-US">
                <a:sym typeface="+mn-ea"/>
              </a:rPr>
              <a:t>从多模态运动编码器（一个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层</a:t>
            </a:r>
            <a:r>
              <a:rPr lang="en-US" altLang="zh-CN">
                <a:sym typeface="+mn-ea"/>
              </a:rPr>
              <a:t>MLP</a:t>
            </a:r>
            <a:r>
              <a:rPr lang="zh-CN" altLang="en-US">
                <a:sym typeface="+mn-ea"/>
              </a:rPr>
              <a:t>）获得</a:t>
            </a:r>
            <a:r>
              <a:rPr lang="en-US" altLang="zh-CN">
                <a:sym typeface="+mn-ea"/>
              </a:rPr>
              <a:t>z</a:t>
            </a:r>
            <a:r>
              <a:rPr lang="en-US" altLang="zh-CN" baseline="-25000">
                <a:sym typeface="+mn-ea"/>
              </a:rPr>
              <a:t>c</a:t>
            </a:r>
            <a:r>
              <a:rPr lang="en-US" altLang="zh-CN" baseline="-25000">
                <a:sym typeface="+mn-ea"/>
              </a:rPr>
              <a:t>—&gt;d</a:t>
            </a:r>
            <a:r>
              <a:rPr lang="zh-CN" altLang="en-US">
                <a:sym typeface="+mn-ea"/>
              </a:rPr>
              <a:t>；</a:t>
            </a:r>
            <a:endParaRPr lang="en-US" altLang="zh-CN" baseline="-25000">
              <a:sym typeface="+mn-ea"/>
            </a:endParaRPr>
          </a:p>
          <a:p>
            <a:endParaRPr lang="en-US" altLang="zh-CN" baseline="-25000">
              <a:sym typeface="+mn-ea"/>
            </a:endParaRPr>
          </a:p>
          <a:p>
            <a:endParaRPr lang="en-US" altLang="zh-CN" baseline="-25000">
              <a:sym typeface="+mn-ea"/>
            </a:endParaRPr>
          </a:p>
          <a:p>
            <a:r>
              <a:rPr lang="zh-CN" altLang="en-US">
                <a:sym typeface="+mn-ea"/>
              </a:rPr>
              <a:t>将两向量进行线性组合，为解缠两空间中得到的向量</a:t>
            </a:r>
            <a:r>
              <a:rPr lang="en-US" altLang="zh-CN">
                <a:sym typeface="+mn-ea"/>
              </a:rPr>
              <a:t>z</a:t>
            </a:r>
            <a:r>
              <a:rPr lang="en-US" altLang="zh-CN" baseline="-25000">
                <a:sym typeface="+mn-ea"/>
              </a:rPr>
              <a:t>s—&gt;c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z</a:t>
            </a:r>
            <a:r>
              <a:rPr lang="en-US" altLang="zh-CN" baseline="-25000">
                <a:sym typeface="+mn-ea"/>
              </a:rPr>
              <a:t>c—&gt;d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在每个通道出施加正交性</a:t>
            </a:r>
            <a:r>
              <a:rPr lang="zh-CN" altLang="en-US">
                <a:sym typeface="+mn-ea"/>
              </a:rPr>
              <a:t>约束。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255" y="1275715"/>
            <a:ext cx="1409700" cy="270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110" y="3219450"/>
            <a:ext cx="2006600" cy="2635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FC-TFG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ACM MM 2023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375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损失函数：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正交损失：确保</a:t>
            </a:r>
            <a:r>
              <a:rPr lang="en-US" altLang="zh-CN">
                <a:sym typeface="+mn-ea"/>
              </a:rPr>
              <a:t>z</a:t>
            </a:r>
            <a:r>
              <a:rPr lang="en-US" altLang="zh-CN" baseline="-25000">
                <a:sym typeface="+mn-ea"/>
              </a:rPr>
              <a:t>s—&gt;c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z</a:t>
            </a:r>
            <a:r>
              <a:rPr lang="en-US" altLang="zh-CN" baseline="-25000">
                <a:sym typeface="+mn-ea"/>
              </a:rPr>
              <a:t>c—&gt;d</a:t>
            </a:r>
            <a:r>
              <a:rPr lang="zh-CN" altLang="en-US"/>
              <a:t>解缠，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同步损失：音频和嘴型的同步，同步损失函数，采用</a:t>
            </a:r>
            <a:r>
              <a:rPr lang="en-US" altLang="zh-CN"/>
              <a:t>SyncNet</a:t>
            </a:r>
            <a:r>
              <a:rPr lang="zh-CN" altLang="en-US"/>
              <a:t>（一个预训练模型，包括</a:t>
            </a:r>
            <a:r>
              <a:rPr lang="en-US" altLang="zh-CN"/>
              <a:t>E</a:t>
            </a:r>
            <a:r>
              <a:rPr lang="en-US" altLang="zh-CN" baseline="-25000"/>
              <a:t>a</a:t>
            </a:r>
            <a:r>
              <a:rPr lang="zh-CN" altLang="en-US"/>
              <a:t>和</a:t>
            </a:r>
            <a:r>
              <a:rPr lang="en-US" altLang="zh-CN"/>
              <a:t>E</a:t>
            </a:r>
            <a:r>
              <a:rPr lang="en-US" altLang="zh-CN" baseline="-25000"/>
              <a:t>v</a:t>
            </a:r>
            <a:r>
              <a:rPr lang="zh-CN" altLang="en-US"/>
              <a:t>），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身份损失：保持运动变化后的身份，使用一个预训练的面部识别网络</a:t>
            </a:r>
            <a:r>
              <a:rPr lang="en-US" altLang="zh-CN"/>
              <a:t>E</a:t>
            </a:r>
            <a:r>
              <a:rPr lang="en-US" altLang="zh-CN" baseline="-25000"/>
              <a:t>id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重建损失：像素级，</a:t>
            </a:r>
            <a:r>
              <a:rPr lang="en-US" altLang="zh-CN"/>
              <a:t>                     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感知损失：特征</a:t>
            </a:r>
            <a:r>
              <a:rPr lang="zh-CN" altLang="en-US"/>
              <a:t>级，感知与目标图的颜色、纹理等</a:t>
            </a:r>
            <a:r>
              <a:rPr lang="zh-CN" altLang="en-US"/>
              <a:t>差距，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非饱和</a:t>
            </a:r>
            <a:r>
              <a:rPr lang="en-US" altLang="zh-CN"/>
              <a:t>GAN</a:t>
            </a:r>
            <a:r>
              <a:rPr lang="zh-CN" altLang="en-US"/>
              <a:t>损失：</a:t>
            </a:r>
            <a:r>
              <a:rPr lang="en-US" altLang="zh-CN"/>
              <a:t>G</a:t>
            </a:r>
            <a:r>
              <a:rPr lang="zh-CN" altLang="en-US"/>
              <a:t>和</a:t>
            </a:r>
            <a:r>
              <a:rPr lang="en-US" altLang="zh-CN"/>
              <a:t>D</a:t>
            </a:r>
            <a:r>
              <a:rPr lang="zh-CN" altLang="en-US"/>
              <a:t>之间，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03325"/>
            <a:ext cx="1895475" cy="301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665" y="1814830"/>
            <a:ext cx="2242185" cy="2711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40" y="2355850"/>
            <a:ext cx="2232660" cy="273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560" y="2628900"/>
            <a:ext cx="1234440" cy="2597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550" y="3147695"/>
            <a:ext cx="2025015" cy="4273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 flipH="1" flipV="1">
            <a:off x="4211955" y="3651885"/>
            <a:ext cx="2959100" cy="350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G-NeRF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4763" y="395418"/>
                <a:ext cx="1256997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6" name="文本框 5"/>
          <p:cNvSpPr txBox="1"/>
          <p:nvPr/>
        </p:nvSpPr>
        <p:spPr>
          <a:xfrm>
            <a:off x="2123440" y="3291840"/>
            <a:ext cx="4740275" cy="370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G-NeRF：单视角图像的几何增强新视</a:t>
            </a:r>
            <a:r>
              <a:rPr lang="zh-CN" altLang="en-US"/>
              <a:t>角合成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987425"/>
            <a:ext cx="8364855" cy="22885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FC-TFG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experiment setting</a:t>
                </a:r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6" name="文本框 5"/>
          <p:cNvSpPr txBox="1"/>
          <p:nvPr/>
        </p:nvSpPr>
        <p:spPr>
          <a:xfrm>
            <a:off x="971550" y="987425"/>
            <a:ext cx="72116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实验设置：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训练数据集VoxCeleb2（视频</a:t>
            </a:r>
            <a:r>
              <a:rPr lang="zh-CN" altLang="en-US"/>
              <a:t>数据集，6112种不同的身份和超过100万的话语）；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评估数据集VoxCeleb2和MEAD（情感驱动的</a:t>
            </a:r>
            <a:r>
              <a:rPr lang="zh-CN" altLang="en-US"/>
              <a:t>视频数据集，30多个演员和八个情感类别）。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评价指标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LMD</a:t>
            </a:r>
            <a:r>
              <a:rPr lang="en-US" altLang="zh-CN">
                <a:sym typeface="+mn-ea"/>
              </a:rPr>
              <a:t>↓</a:t>
            </a:r>
            <a:r>
              <a:rPr lang="zh-CN" altLang="en-US"/>
              <a:t>、LSE-C</a:t>
            </a:r>
            <a:r>
              <a:rPr lang="en-US" altLang="zh-CN">
                <a:sym typeface="+mn-ea"/>
              </a:rPr>
              <a:t>↑</a:t>
            </a:r>
            <a:r>
              <a:rPr lang="zh-CN" altLang="en-US"/>
              <a:t>、</a:t>
            </a:r>
            <a:r>
              <a:t>SSIM</a:t>
            </a:r>
            <a:r>
              <a:rPr lang="en-US" altLang="zh-CN"/>
              <a:t>↑</a:t>
            </a:r>
            <a:r>
              <a:rPr lang="zh-CN" altLang="en-US"/>
              <a:t>、多尺度结构相似指数(MS-SSIM)↑、</a:t>
            </a:r>
            <a:r>
              <a:rPr lang="en-US" altLang="zh-CN"/>
              <a:t>PSNR↑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FC-TFG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experiment setting</a:t>
                </a:r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6" name="文本框 5"/>
          <p:cNvSpPr txBox="1"/>
          <p:nvPr/>
        </p:nvSpPr>
        <p:spPr>
          <a:xfrm>
            <a:off x="971550" y="987425"/>
            <a:ext cx="72116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实验细节：</a:t>
            </a:r>
            <a:endParaRPr lang="zh-CN" altLang="en-US"/>
          </a:p>
          <a:p>
            <a:r>
              <a:rPr lang="zh-CN" altLang="en-US"/>
              <a:t>在VoxCeleb2数据集上预训练StyleGAN2，然后使用预训练的</a:t>
            </a:r>
            <a:r>
              <a:rPr lang="en-US" altLang="zh-CN"/>
              <a:t>StyleGAN2</a:t>
            </a:r>
            <a:r>
              <a:rPr lang="zh-CN" altLang="en-US"/>
              <a:t>，训练</a:t>
            </a:r>
            <a:r>
              <a:rPr lang="en-US" altLang="zh-CN"/>
              <a:t>HyperStyle</a:t>
            </a:r>
            <a:r>
              <a:rPr lang="zh-CN" altLang="en-US"/>
              <a:t>反演网络，其中编码器被替换为</a:t>
            </a:r>
            <a:r>
              <a:rPr lang="en-US" altLang="zh-CN"/>
              <a:t>pSp encoder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对于音频源，</a:t>
            </a:r>
            <a:r>
              <a:rPr lang="zh-CN" altLang="en-US">
                <a:sym typeface="+mn-ea"/>
              </a:rPr>
              <a:t>使用预训练音频编码器提取音频特征，</a:t>
            </a:r>
            <a:r>
              <a:rPr lang="zh-CN" altLang="en-US"/>
              <a:t>将音频下采样到16kHz，将其转换为窗口大小为800、跳长为200、滤波器数为</a:t>
            </a:r>
            <a:r>
              <a:rPr lang="en-US" altLang="zh-CN"/>
              <a:t>80</a:t>
            </a:r>
            <a:r>
              <a:rPr lang="zh-CN" altLang="en-US"/>
              <a:t>的梅尔谱图。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FC-TFG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quantitative experiment 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1491615"/>
            <a:ext cx="6548120" cy="13131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FC-TFG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qualitative experiment 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871855"/>
            <a:ext cx="4793615" cy="3400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600" y="1419225"/>
            <a:ext cx="3333115" cy="25577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FC-TFG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</a:t>
                </a:r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lation study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1955165"/>
            <a:ext cx="3960495" cy="12325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5" y="915670"/>
            <a:ext cx="3371850" cy="9918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15695" y="1648460"/>
            <a:ext cx="3101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对时间融合层和鉴别器的选择的</a:t>
            </a:r>
            <a:r>
              <a:rPr lang="zh-CN" altLang="en-US" sz="1400"/>
              <a:t>消融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5724525" y="627380"/>
            <a:ext cx="189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对正交性约束的</a:t>
            </a:r>
            <a:r>
              <a:rPr lang="zh-CN" altLang="en-US" sz="1400"/>
              <a:t>消融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695" y="2067560"/>
            <a:ext cx="3242310" cy="27412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478"/>
            <a:ext cx="9144000" cy="4104456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0538"/>
            <a:ext cx="9144000" cy="4104456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9754" y="1544638"/>
            <a:ext cx="6048672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非常感谢您的阅览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2889" y="2400295"/>
            <a:ext cx="4623287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very much for your reading.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KSO_Shape"/>
          <p:cNvSpPr>
            <a:spLocks noChangeArrowheads="1"/>
          </p:cNvSpPr>
          <p:nvPr/>
        </p:nvSpPr>
        <p:spPr bwMode="auto">
          <a:xfrm>
            <a:off x="6026935" y="-197200"/>
            <a:ext cx="3375761" cy="2304532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31640" y="2283718"/>
            <a:ext cx="43924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G-N</a:t>
                </a:r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eRF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现存问题：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单视</a:t>
            </a:r>
            <a:r>
              <a:rPr lang="zh-CN" altLang="en-US"/>
              <a:t>角图片提供的先验信息</a:t>
            </a:r>
            <a:r>
              <a:rPr lang="zh-CN" altLang="en-US"/>
              <a:t>少；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现实中并没有足够多的多视</a:t>
            </a:r>
            <a:r>
              <a:rPr lang="zh-CN" altLang="en-US"/>
              <a:t>角数据集用以</a:t>
            </a:r>
            <a:r>
              <a:rPr lang="zh-CN" altLang="en-US"/>
              <a:t>监督；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2D</a:t>
            </a:r>
            <a:r>
              <a:rPr lang="zh-CN" altLang="en-US"/>
              <a:t>图像中存在的</a:t>
            </a:r>
            <a:r>
              <a:rPr lang="en-US" altLang="zh-CN"/>
              <a:t>3D</a:t>
            </a:r>
            <a:r>
              <a:rPr lang="zh-CN" altLang="en-US"/>
              <a:t>隐式信息没有被很好的利用</a:t>
            </a:r>
            <a:r>
              <a:rPr lang="zh-CN" altLang="en-US"/>
              <a:t>起来。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G-NeRF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340" y="771525"/>
            <a:ext cx="3741420" cy="2751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5740" y="3651885"/>
            <a:ext cx="6043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NeRF</a:t>
            </a:r>
            <a:r>
              <a:rPr lang="zh-CN" altLang="en-US"/>
              <a:t>需要多视图数据，</a:t>
            </a:r>
            <a:r>
              <a:rPr lang="en-US" altLang="zh-CN"/>
              <a:t>3DGAN</a:t>
            </a:r>
            <a:r>
              <a:rPr lang="zh-CN" altLang="en-US"/>
              <a:t>从单视角图像中学习</a:t>
            </a:r>
            <a:r>
              <a:rPr lang="en-US" altLang="zh-CN"/>
              <a:t>3D</a:t>
            </a:r>
            <a:r>
              <a:rPr lang="zh-CN" altLang="en-US"/>
              <a:t>几何信息，如角度变换</a:t>
            </a:r>
            <a:r>
              <a:rPr lang="zh-CN" altLang="en-US"/>
              <a:t>以生成多角度</a:t>
            </a:r>
            <a:r>
              <a:rPr lang="zh-CN" altLang="en-US"/>
              <a:t>序列，本文将二者结合</a:t>
            </a:r>
            <a:r>
              <a:rPr lang="zh-CN" altLang="en-US"/>
              <a:t>起来。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G-N</a:t>
                </a:r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eRF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贡献：</a:t>
            </a:r>
            <a:endParaRPr lang="zh-CN" altLang="en-US" b="1"/>
          </a:p>
          <a:p>
            <a:r>
              <a:rPr lang="en-US" altLang="zh-CN"/>
              <a:t>1. </a:t>
            </a:r>
            <a:r>
              <a:rPr lang="zh-CN" altLang="en-US"/>
              <a:t>提出了一种几何引导多视图合成，合成一组多视图数据来构建足够的几何先验；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引入了</a:t>
            </a:r>
            <a:r>
              <a:rPr lang="en-US" altLang="zh-CN"/>
              <a:t>StyleGAN</a:t>
            </a:r>
            <a:r>
              <a:rPr lang="zh-CN" altLang="en-US"/>
              <a:t>中对多样性和几何质量间的权衡</a:t>
            </a:r>
            <a:r>
              <a:rPr lang="en-US" altLang="zh-CN"/>
              <a:t>——</a:t>
            </a:r>
            <a:r>
              <a:rPr lang="zh-CN" altLang="en-US">
                <a:solidFill>
                  <a:srgbClr val="FF0000"/>
                </a:solidFill>
              </a:rPr>
              <a:t>截断策略</a:t>
            </a:r>
            <a:r>
              <a:rPr lang="zh-CN" altLang="en-US"/>
              <a:t>，增强几何先验的多视图数据合成；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设计了一种深度感知训练方法，采用</a:t>
            </a:r>
            <a:r>
              <a:rPr lang="zh-CN" altLang="en-US">
                <a:solidFill>
                  <a:srgbClr val="FF0000"/>
                </a:solidFill>
              </a:rPr>
              <a:t>深度感知判别器</a:t>
            </a:r>
            <a:r>
              <a:rPr lang="zh-CN" altLang="en-US"/>
              <a:t>来加强深度监督，引导模型产生更真实的结果。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G-NeRF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12661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overview of </a:t>
                </a:r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G-NeRF</a:t>
                </a:r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framework</a:t>
                </a:r>
                <a:endParaRPr lang="zh-CN" altLang="en-US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915670"/>
            <a:ext cx="7849870" cy="3061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G-N</a:t>
                </a:r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eRF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375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截断：</a:t>
            </a:r>
            <a:endParaRPr lang="zh-CN" altLang="en-US" b="1"/>
          </a:p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仅在</a:t>
            </a:r>
            <a:r>
              <a:rPr lang="en-US" altLang="zh-CN">
                <a:sym typeface="+mn-ea"/>
              </a:rPr>
              <a:t>3DGAN</a:t>
            </a:r>
            <a:r>
              <a:rPr lang="zh-CN" altLang="en-US">
                <a:sym typeface="+mn-ea"/>
              </a:rPr>
              <a:t>上生成多视图图像，会出现不现实的</a:t>
            </a:r>
            <a:r>
              <a:rPr lang="en-US" altLang="zh-CN">
                <a:sym typeface="+mn-ea"/>
              </a:rPr>
              <a:t>3D</a:t>
            </a:r>
            <a:r>
              <a:rPr lang="zh-CN" altLang="en-US">
                <a:sym typeface="+mn-ea"/>
              </a:rPr>
              <a:t>形状，因此引入截断法。</a:t>
            </a:r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一个随机向量</a:t>
            </a:r>
            <a:r>
              <a:rPr lang="en-US" altLang="zh-CN">
                <a:sym typeface="+mn-ea"/>
              </a:rPr>
              <a:t>z</a:t>
            </a:r>
            <a:r>
              <a:rPr lang="en-US" altLang="zh-CN" baseline="-25000">
                <a:sym typeface="+mn-ea"/>
              </a:rPr>
              <a:t>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                        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</a:t>
            </a:r>
            <a:r>
              <a:rPr lang="en-US" altLang="zh-CN" baseline="-25000">
                <a:sym typeface="+mn-ea"/>
              </a:rPr>
              <a:t>z</a:t>
            </a:r>
            <a:r>
              <a:rPr lang="zh-CN" altLang="en-US">
                <a:sym typeface="+mn-ea"/>
              </a:rPr>
              <a:t>为正态分布，通过</a:t>
            </a:r>
            <a:r>
              <a:rPr lang="en-US" altLang="zh-CN">
                <a:sym typeface="+mn-ea"/>
              </a:rPr>
              <a:t>mapping network</a:t>
            </a: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z</a:t>
            </a:r>
            <a:r>
              <a:rPr lang="en-US" altLang="zh-CN" baseline="-25000">
                <a:sym typeface="+mn-ea"/>
              </a:rPr>
              <a:t>d</a:t>
            </a:r>
            <a:r>
              <a:rPr lang="zh-CN" altLang="en-US">
                <a:sym typeface="+mn-ea"/>
              </a:rPr>
              <a:t>映射到潜在空间，记为</a:t>
            </a:r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，利用</a:t>
            </a:r>
            <a:r>
              <a:rPr lang="en-US" altLang="zh-CN">
                <a:sym typeface="+mn-ea"/>
              </a:rPr>
              <a:t>                                </a:t>
            </a:r>
            <a:r>
              <a:rPr lang="zh-CN" altLang="en-US">
                <a:sym typeface="+mn-ea"/>
              </a:rPr>
              <a:t>作为最后传入</a:t>
            </a:r>
            <a:r>
              <a:rPr lang="en-US" altLang="zh-CN">
                <a:sym typeface="+mn-ea"/>
              </a:rPr>
              <a:t>3DGAN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latent code</a:t>
            </a:r>
            <a:r>
              <a:rPr lang="zh-CN" altLang="en-US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 b="1">
                <a:sym typeface="+mn-ea"/>
              </a:rPr>
              <a:t>几何指导的多视图合成：</a:t>
            </a:r>
            <a:endParaRPr lang="zh-CN" altLang="en-US" b="1">
              <a:sym typeface="+mn-ea"/>
            </a:endParaRPr>
          </a:p>
          <a:p>
            <a:r>
              <a:rPr lang="en-US" altLang="zh-CN"/>
              <a:t>                                                                         </a:t>
            </a:r>
            <a:r>
              <a:rPr lang="zh-CN" altLang="en-US"/>
              <a:t>是相机</a:t>
            </a:r>
            <a:r>
              <a:rPr lang="zh-CN" altLang="en-US"/>
              <a:t>位姿，</a:t>
            </a:r>
            <a:endParaRPr lang="zh-CN" altLang="en-US"/>
          </a:p>
          <a:p>
            <a:r>
              <a:rPr lang="en-US" altLang="zh-CN"/>
              <a:t>I</a:t>
            </a:r>
            <a:r>
              <a:rPr lang="en-US" altLang="zh-CN" baseline="-25000"/>
              <a:t>f</a:t>
            </a:r>
            <a:r>
              <a:rPr lang="zh-CN" altLang="en-US"/>
              <a:t>和</a:t>
            </a:r>
            <a:r>
              <a:rPr lang="en-US" altLang="zh-CN"/>
              <a:t>I</a:t>
            </a:r>
            <a:r>
              <a:rPr lang="en-US" altLang="zh-CN" baseline="-25000"/>
              <a:t>s</a:t>
            </a:r>
            <a:r>
              <a:rPr lang="zh-CN" altLang="en-US"/>
              <a:t>是第一视角和第二视角图片，</a:t>
            </a:r>
            <a:r>
              <a:rPr lang="en-US" altLang="zh-CN"/>
              <a:t>D</a:t>
            </a:r>
            <a:r>
              <a:rPr lang="en-US" altLang="zh-CN" baseline="-25000"/>
              <a:t>syn</a:t>
            </a:r>
            <a:r>
              <a:rPr lang="zh-CN" altLang="en-US"/>
              <a:t>是生成的</a:t>
            </a:r>
            <a:r>
              <a:rPr lang="zh-CN" altLang="en-US"/>
              <a:t>深</a:t>
            </a:r>
            <a:endParaRPr lang="zh-CN" altLang="en-US"/>
          </a:p>
          <a:p>
            <a:r>
              <a:rPr lang="zh-CN" altLang="en-US"/>
              <a:t>度</a:t>
            </a:r>
            <a:r>
              <a:rPr lang="zh-CN" altLang="en-US"/>
              <a:t>图。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430" y="1779905"/>
            <a:ext cx="1254125" cy="287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845" y="2067560"/>
            <a:ext cx="1464310" cy="304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25" y="2787650"/>
            <a:ext cx="1610995" cy="1361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50" y="3157855"/>
            <a:ext cx="2527300" cy="2901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3620" y="3220085"/>
            <a:ext cx="1085850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G-N</a:t>
                </a:r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eRF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166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深度感知判别器：</a:t>
            </a:r>
            <a:endParaRPr lang="en-US" altLang="zh-CN"/>
          </a:p>
          <a:p>
            <a:r>
              <a:rPr lang="en-US" altLang="zh-CN"/>
              <a:t>                                                                </a:t>
            </a:r>
            <a:r>
              <a:rPr lang="en-US" altLang="zh-CN">
                <a:sym typeface="+mn-ea"/>
              </a:rPr>
              <a:t>D</a:t>
            </a:r>
            <a:r>
              <a:rPr lang="en-US" altLang="zh-CN" baseline="-25000">
                <a:sym typeface="+mn-ea"/>
              </a:rPr>
              <a:t>g</a:t>
            </a:r>
            <a:r>
              <a:rPr lang="en-US" altLang="zh-CN">
                <a:sym typeface="+mn-ea"/>
              </a:rPr>
              <a:t>被训练来区分合成数据中生成的</a:t>
            </a:r>
            <a:r>
              <a:rPr lang="zh-CN" altLang="en-US">
                <a:sym typeface="+mn-ea"/>
              </a:rPr>
              <a:t>深</a:t>
            </a:r>
            <a:r>
              <a:rPr lang="en-US" altLang="zh-CN">
                <a:sym typeface="+mn-ea"/>
              </a:rPr>
              <a:t>                       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                                                度图D</a:t>
            </a:r>
            <a:r>
              <a:rPr lang="en-US" altLang="zh-CN" baseline="-25000">
                <a:sym typeface="+mn-ea"/>
              </a:rPr>
              <a:t>fake</a:t>
            </a:r>
            <a:r>
              <a:rPr lang="en-US" altLang="zh-CN">
                <a:sym typeface="+mn-ea"/>
              </a:rPr>
              <a:t>和地面真值D</a:t>
            </a:r>
            <a:r>
              <a:rPr lang="en-US" altLang="zh-CN" baseline="-25000">
                <a:sym typeface="+mn-ea"/>
              </a:rPr>
              <a:t>syn</a:t>
            </a:r>
            <a:r>
              <a:rPr lang="zh-CN" altLang="en-US">
                <a:sym typeface="+mn-ea"/>
              </a:rPr>
              <a:t>，D</a:t>
            </a:r>
            <a:r>
              <a:rPr lang="zh-CN" altLang="en-US" baseline="-25000">
                <a:sym typeface="+mn-ea"/>
              </a:rPr>
              <a:t>g</a:t>
            </a:r>
            <a:r>
              <a:rPr lang="zh-CN" altLang="en-US">
                <a:sym typeface="+mn-ea"/>
              </a:rPr>
              <a:t>对真实</a:t>
            </a:r>
            <a:r>
              <a:rPr lang="zh-CN" altLang="en-US">
                <a:sym typeface="+mn-ea"/>
              </a:rPr>
              <a:t>单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                                                         </a:t>
            </a:r>
            <a:r>
              <a:rPr lang="zh-CN" altLang="en-US">
                <a:sym typeface="+mn-ea"/>
              </a:rPr>
              <a:t>视图图像和</a:t>
            </a:r>
            <a:r>
              <a:rPr lang="zh-CN" altLang="en-US">
                <a:sym typeface="+mn-ea"/>
              </a:rPr>
              <a:t>合成图像进行深度监督，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                 </a:t>
            </a:r>
            <a:r>
              <a:rPr lang="zh-CN" altLang="en-US"/>
              <a:t>其中，I</a:t>
            </a:r>
            <a:r>
              <a:rPr lang="zh-CN" altLang="en-US" baseline="-25000"/>
              <a:t>r</a:t>
            </a:r>
            <a:r>
              <a:rPr lang="zh-CN" altLang="en-US"/>
              <a:t>是与姿态P</a:t>
            </a:r>
            <a:r>
              <a:rPr lang="zh-CN" altLang="en-US" baseline="-25000"/>
              <a:t>r</a:t>
            </a:r>
            <a:r>
              <a:rPr lang="zh-CN" altLang="en-US"/>
              <a:t>相关的真实图像，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                                                </a:t>
            </a:r>
            <a:r>
              <a:rPr lang="zh-CN" altLang="en-US">
                <a:sym typeface="+mn-ea"/>
              </a:rPr>
              <a:t>G</a:t>
            </a:r>
            <a:r>
              <a:rPr lang="zh-CN" altLang="en-US" baseline="-25000">
                <a:sym typeface="+mn-ea"/>
              </a:rPr>
              <a:t>n</a:t>
            </a:r>
            <a:r>
              <a:rPr lang="zh-CN" altLang="en-US">
                <a:sym typeface="+mn-ea"/>
              </a:rPr>
              <a:t>是基于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e</a:t>
            </a:r>
            <a:r>
              <a:rPr lang="en-US" altLang="zh-CN">
                <a:sym typeface="+mn-ea"/>
              </a:rPr>
              <a:t>RF</a:t>
            </a:r>
            <a:r>
              <a:rPr lang="zh-CN" altLang="en-US">
                <a:sym typeface="+mn-ea"/>
              </a:rPr>
              <a:t>的生成器，选择</a:t>
            </a:r>
            <a:r>
              <a:rPr lang="zh-CN" altLang="en-US">
                <a:sym typeface="+mn-ea"/>
              </a:rPr>
              <a:t>因子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                                                          γ ~ U(0,1)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65" y="1491615"/>
            <a:ext cx="2895600" cy="20193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9595" y="1779905"/>
            <a:ext cx="57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en-US" altLang="zh-CN" baseline="-25000"/>
              <a:t>syn</a:t>
            </a:r>
            <a:endParaRPr lang="en-US" altLang="zh-CN" baseline="-25000"/>
          </a:p>
        </p:txBody>
      </p:sp>
      <p:sp>
        <p:nvSpPr>
          <p:cNvPr id="14" name="文本框 13"/>
          <p:cNvSpPr txBox="1"/>
          <p:nvPr/>
        </p:nvSpPr>
        <p:spPr>
          <a:xfrm>
            <a:off x="788035" y="2499995"/>
            <a:ext cx="367030" cy="343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I</a:t>
            </a:r>
            <a:r>
              <a:rPr lang="en-US" altLang="zh-CN" baseline="-25000"/>
              <a:t>f</a:t>
            </a:r>
            <a:endParaRPr lang="en-US" altLang="zh-CN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778510" y="2156460"/>
            <a:ext cx="367030" cy="343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I</a:t>
            </a:r>
            <a:r>
              <a:rPr lang="en-US" altLang="zh-CN" baseline="-25000"/>
              <a:t>s</a:t>
            </a:r>
            <a:endParaRPr lang="en-US" altLang="zh-CN" baseline="-250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655" y="2244725"/>
            <a:ext cx="2590800" cy="507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G-N</a:t>
                </a:r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eRF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375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损失函数：</a:t>
            </a:r>
            <a:endParaRPr lang="zh-CN" altLang="en-US" b="1"/>
          </a:p>
          <a:p>
            <a:r>
              <a:rPr lang="en-US" altLang="zh-CN"/>
              <a:t>1. </a:t>
            </a:r>
            <a:r>
              <a:rPr lang="zh-CN" altLang="en-US"/>
              <a:t>重建损失：生成图像与参考图像之间的损失，参考图像为</a:t>
            </a:r>
            <a:r>
              <a:rPr lang="en-US" altLang="zh-CN"/>
              <a:t>I</a:t>
            </a:r>
            <a:r>
              <a:rPr lang="en-US" altLang="zh-CN" baseline="-25000"/>
              <a:t>f</a:t>
            </a:r>
            <a:r>
              <a:rPr lang="zh-CN" altLang="en-US"/>
              <a:t>和</a:t>
            </a:r>
            <a:r>
              <a:rPr lang="en-US" altLang="zh-CN"/>
              <a:t>I</a:t>
            </a:r>
            <a:r>
              <a:rPr lang="en-US" altLang="zh-CN" baseline="-25000"/>
              <a:t>r</a:t>
            </a:r>
            <a:r>
              <a:rPr lang="zh-CN" altLang="en-US"/>
              <a:t>，生成图像为</a:t>
            </a:r>
            <a:r>
              <a:rPr lang="en-US" altLang="zh-CN"/>
              <a:t>     </a:t>
            </a:r>
            <a:r>
              <a:rPr lang="zh-CN" altLang="en-US"/>
              <a:t>和</a:t>
            </a:r>
            <a:r>
              <a:rPr lang="en-US" altLang="zh-CN"/>
              <a:t>     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其中，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非饱和</a:t>
            </a:r>
            <a:r>
              <a:rPr lang="en-US" altLang="zh-CN"/>
              <a:t>GAN</a:t>
            </a:r>
            <a:r>
              <a:rPr lang="zh-CN" altLang="en-US"/>
              <a:t>损失：合成的深度图</a:t>
            </a:r>
            <a:r>
              <a:rPr lang="en-US" altLang="zh-CN"/>
              <a:t>D</a:t>
            </a:r>
            <a:r>
              <a:rPr lang="en-US" altLang="zh-CN" baseline="-25000"/>
              <a:t>fake</a:t>
            </a:r>
            <a:r>
              <a:rPr lang="zh-CN" altLang="en-US"/>
              <a:t>和充当</a:t>
            </a:r>
            <a:r>
              <a:rPr lang="en-US" altLang="zh-CN"/>
              <a:t>ground truth</a:t>
            </a:r>
            <a:r>
              <a:rPr lang="zh-CN" altLang="en-US"/>
              <a:t>的深度图</a:t>
            </a:r>
            <a:r>
              <a:rPr lang="en-US" altLang="zh-CN"/>
              <a:t>D</a:t>
            </a:r>
            <a:r>
              <a:rPr lang="en-US" altLang="zh-CN" baseline="-25000"/>
              <a:t>syn</a:t>
            </a:r>
            <a:r>
              <a:rPr lang="zh-CN" altLang="en-US"/>
              <a:t>之间的</a:t>
            </a:r>
            <a:r>
              <a:rPr lang="zh-CN" altLang="en-US"/>
              <a:t>损失，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整体损失：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30" y="3723640"/>
            <a:ext cx="2170430" cy="384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1979930" y="1851660"/>
            <a:ext cx="5064125" cy="3625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685" y="3219450"/>
            <a:ext cx="5415915" cy="34861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030" y="2283460"/>
            <a:ext cx="1950720" cy="23685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9930" y="1491615"/>
            <a:ext cx="232410" cy="2984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1730" y="1475105"/>
            <a:ext cx="246380" cy="3168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ZiZjBjN2YyM2Q3YWZkOGVjZTIzYzdkYTU5OGViNm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3095</Words>
  <Application>WPS 演示</Application>
  <PresentationFormat>全屏显示(16:9)</PresentationFormat>
  <Paragraphs>230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just like fire</cp:lastModifiedBy>
  <cp:revision>72</cp:revision>
  <dcterms:created xsi:type="dcterms:W3CDTF">2019-03-04T02:28:00Z</dcterms:created>
  <dcterms:modified xsi:type="dcterms:W3CDTF">2024-06-20T09:02:15Z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472652ABCA8243399631952E9ED76C51_13</vt:lpwstr>
  </property>
</Properties>
</file>