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8.svg" ContentType="image/svg+xml"/>
  <Override PartName="/ppt/media/image2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6" r:id="rId5"/>
    <p:sldId id="290" r:id="rId6"/>
    <p:sldId id="259" r:id="rId8"/>
    <p:sldId id="364" r:id="rId9"/>
    <p:sldId id="365" r:id="rId10"/>
    <p:sldId id="263" r:id="rId11"/>
    <p:sldId id="363" r:id="rId12"/>
    <p:sldId id="367" r:id="rId13"/>
    <p:sldId id="306" r:id="rId14"/>
    <p:sldId id="366" r:id="rId15"/>
    <p:sldId id="376" r:id="rId16"/>
    <p:sldId id="262" r:id="rId17"/>
    <p:sldId id="275" r:id="rId18"/>
    <p:sldId id="362" r:id="rId19"/>
    <p:sldId id="382" r:id="rId20"/>
    <p:sldId id="267" r:id="rId21"/>
    <p:sldId id="276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6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46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image" Target="../media/image9.png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221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3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image" Target="file:///C:\Users\1V994W2\Documents\Tencent%20Files\574576071\FileRecv\&#25340;&#35013;&#32032;&#26448;\forright\\34\subject_holdleft_102,205,226_0_staid_full_0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246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56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64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71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83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6.png"/><Relationship Id="rId6" Type="http://schemas.openxmlformats.org/officeDocument/2006/relationships/tags" Target="../tags/tag3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5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41275" y="539115"/>
            <a:ext cx="12232640" cy="6361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6592253" y="41227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659225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59225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15749" y="239236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61574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47.xml"/><Relationship Id="rId23" Type="http://schemas.openxmlformats.org/officeDocument/2006/relationships/tags" Target="../tags/tag346.xml"/><Relationship Id="rId22" Type="http://schemas.openxmlformats.org/officeDocument/2006/relationships/tags" Target="../tags/tag34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svg"/><Relationship Id="rId7" Type="http://schemas.openxmlformats.org/officeDocument/2006/relationships/image" Target="../media/image19.png"/><Relationship Id="rId6" Type="http://schemas.openxmlformats.org/officeDocument/2006/relationships/tags" Target="../tags/tag35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image" Target="../media/image21.png"/><Relationship Id="rId3" Type="http://schemas.openxmlformats.org/officeDocument/2006/relationships/tags" Target="../tags/tag407.xml"/><Relationship Id="rId2" Type="http://schemas.openxmlformats.org/officeDocument/2006/relationships/image" Target="../media/image31.png"/><Relationship Id="rId1" Type="http://schemas.openxmlformats.org/officeDocument/2006/relationships/tags" Target="../tags/tag40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image" Target="../media/image32.png"/><Relationship Id="rId7" Type="http://schemas.openxmlformats.org/officeDocument/2006/relationships/tags" Target="../tags/tag416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image" Target="../media/image21.png"/><Relationship Id="rId3" Type="http://schemas.openxmlformats.org/officeDocument/2006/relationships/tags" Target="../tags/tag413.xml"/><Relationship Id="rId2" Type="http://schemas.openxmlformats.org/officeDocument/2006/relationships/image" Target="../media/image31.png"/><Relationship Id="rId10" Type="http://schemas.openxmlformats.org/officeDocument/2006/relationships/slideLayout" Target="../slideLayouts/slideLayout19.xml"/><Relationship Id="rId1" Type="http://schemas.openxmlformats.org/officeDocument/2006/relationships/tags" Target="../tags/tag41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image" Target="../media/image21.png"/><Relationship Id="rId1" Type="http://schemas.openxmlformats.org/officeDocument/2006/relationships/tags" Target="../tags/tag4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image" Target="../media/image33.png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image" Target="../media/image21.png"/><Relationship Id="rId1" Type="http://schemas.openxmlformats.org/officeDocument/2006/relationships/tags" Target="../tags/tag4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31.xml"/><Relationship Id="rId6" Type="http://schemas.openxmlformats.org/officeDocument/2006/relationships/tags" Target="../tags/tag430.xml"/><Relationship Id="rId5" Type="http://schemas.openxmlformats.org/officeDocument/2006/relationships/tags" Target="../tags/tag429.xml"/><Relationship Id="rId4" Type="http://schemas.openxmlformats.org/officeDocument/2006/relationships/tags" Target="../tags/tag428.xml"/><Relationship Id="rId3" Type="http://schemas.openxmlformats.org/officeDocument/2006/relationships/image" Target="../media/image21.png"/><Relationship Id="rId2" Type="http://schemas.openxmlformats.org/officeDocument/2006/relationships/tags" Target="../tags/tag427.xml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36.xml"/><Relationship Id="rId6" Type="http://schemas.openxmlformats.org/officeDocument/2006/relationships/tags" Target="../tags/tag435.xml"/><Relationship Id="rId5" Type="http://schemas.openxmlformats.org/officeDocument/2006/relationships/tags" Target="../tags/tag434.xml"/><Relationship Id="rId4" Type="http://schemas.openxmlformats.org/officeDocument/2006/relationships/tags" Target="../tags/tag433.xml"/><Relationship Id="rId3" Type="http://schemas.openxmlformats.org/officeDocument/2006/relationships/image" Target="../media/image21.png"/><Relationship Id="rId2" Type="http://schemas.openxmlformats.org/officeDocument/2006/relationships/tags" Target="../tags/tag432.xml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image" Target="../media/image21.png"/><Relationship Id="rId1" Type="http://schemas.openxmlformats.org/officeDocument/2006/relationships/tags" Target="../tags/tag43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image" Target="../media/image22.png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363.xml"/><Relationship Id="rId1" Type="http://schemas.openxmlformats.org/officeDocument/2006/relationships/tags" Target="../tags/tag35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image" Target="../media/image21.png"/><Relationship Id="rId1" Type="http://schemas.openxmlformats.org/officeDocument/2006/relationships/tags" Target="../tags/tag3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75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image" Target="../media/image21.png"/><Relationship Id="rId1" Type="http://schemas.openxmlformats.org/officeDocument/2006/relationships/tags" Target="../tags/tag37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81.xml"/><Relationship Id="rId6" Type="http://schemas.openxmlformats.org/officeDocument/2006/relationships/tags" Target="../tags/tag380.xml"/><Relationship Id="rId5" Type="http://schemas.openxmlformats.org/officeDocument/2006/relationships/tags" Target="../tags/tag379.xml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image" Target="../media/image21.png"/><Relationship Id="rId1" Type="http://schemas.openxmlformats.org/officeDocument/2006/relationships/tags" Target="../tags/tag37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386.xml"/><Relationship Id="rId7" Type="http://schemas.openxmlformats.org/officeDocument/2006/relationships/tags" Target="../tags/tag385.xml"/><Relationship Id="rId6" Type="http://schemas.openxmlformats.org/officeDocument/2006/relationships/image" Target="../media/image24.png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image" Target="../media/image21.png"/><Relationship Id="rId2" Type="http://schemas.openxmlformats.org/officeDocument/2006/relationships/tags" Target="../tags/tag382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image" Target="../media/image21.png"/><Relationship Id="rId5" Type="http://schemas.openxmlformats.org/officeDocument/2006/relationships/tags" Target="../tags/tag388.xml"/><Relationship Id="rId4" Type="http://schemas.openxmlformats.org/officeDocument/2006/relationships/image" Target="../media/image23.png"/><Relationship Id="rId3" Type="http://schemas.openxmlformats.org/officeDocument/2006/relationships/tags" Target="../tags/tag387.xml"/><Relationship Id="rId2" Type="http://schemas.openxmlformats.org/officeDocument/2006/relationships/image" Target="../media/image26.png"/><Relationship Id="rId13" Type="http://schemas.openxmlformats.org/officeDocument/2006/relationships/slideLayout" Target="../slideLayouts/slideLayout19.xml"/><Relationship Id="rId12" Type="http://schemas.openxmlformats.org/officeDocument/2006/relationships/tags" Target="../tags/tag393.xml"/><Relationship Id="rId11" Type="http://schemas.openxmlformats.org/officeDocument/2006/relationships/image" Target="../media/image27.png"/><Relationship Id="rId10" Type="http://schemas.openxmlformats.org/officeDocument/2006/relationships/tags" Target="../tags/tag392.xml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4" Type="http://schemas.openxmlformats.org/officeDocument/2006/relationships/image" Target="../media/image21.png"/><Relationship Id="rId3" Type="http://schemas.openxmlformats.org/officeDocument/2006/relationships/tags" Target="../tags/tag394.xml"/><Relationship Id="rId2" Type="http://schemas.openxmlformats.org/officeDocument/2006/relationships/image" Target="../media/image29.png"/><Relationship Id="rId13" Type="http://schemas.openxmlformats.org/officeDocument/2006/relationships/slideLayout" Target="../slideLayouts/slideLayout19.xml"/><Relationship Id="rId12" Type="http://schemas.openxmlformats.org/officeDocument/2006/relationships/tags" Target="../tags/tag400.xml"/><Relationship Id="rId11" Type="http://schemas.openxmlformats.org/officeDocument/2006/relationships/image" Target="../media/image30.png"/><Relationship Id="rId10" Type="http://schemas.openxmlformats.org/officeDocument/2006/relationships/image" Target="../media/image23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05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Relationship Id="rId3" Type="http://schemas.openxmlformats.org/officeDocument/2006/relationships/image" Target="../media/image21.png"/><Relationship Id="rId2" Type="http://schemas.openxmlformats.org/officeDocument/2006/relationships/tags" Target="../tags/tag401.xml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122045"/>
            <a:ext cx="9799320" cy="2362835"/>
          </a:xfrm>
        </p:spPr>
        <p:txBody>
          <a:bodyPr>
            <a:normAutofit/>
          </a:bodyPr>
          <a:p>
            <a:pPr algn="ctr"/>
            <a:r>
              <a:rPr lang="en-US" sz="3600">
                <a:latin typeface="等线" panose="02010600030101010101" charset="-122"/>
                <a:ea typeface="等线" panose="02010600030101010101" charset="-122"/>
              </a:rPr>
              <a:t>   </a:t>
            </a:r>
            <a:r>
              <a:rPr altLang="zh-CN" sz="4000">
                <a:latin typeface="等线" panose="02010600030101010101" charset="-122"/>
                <a:ea typeface="等线" panose="02010600030101010101" charset="-122"/>
              </a:rPr>
              <a:t>Grad-TTS</a:t>
            </a:r>
            <a:r>
              <a:rPr lang="en-US" sz="4000">
                <a:latin typeface="等线" panose="02010600030101010101" charset="-122"/>
                <a:ea typeface="等线" panose="02010600030101010101" charset="-122"/>
              </a:rPr>
              <a:t>:</a:t>
            </a:r>
            <a:r>
              <a:rPr altLang="zh-CN" sz="4000">
                <a:latin typeface="等线" panose="02010600030101010101" charset="-122"/>
                <a:ea typeface="等线" panose="02010600030101010101" charset="-122"/>
              </a:rPr>
              <a:t> A Diffusion Probabilistic Model for Text-to-Speech</a:t>
            </a:r>
            <a:endParaRPr altLang="zh-CN" sz="4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674110"/>
            <a:ext cx="9799320" cy="838200"/>
          </a:xfrm>
        </p:spPr>
        <p:txBody>
          <a:bodyPr/>
          <a:p>
            <a:r>
              <a:rPr lang="zh-CN" altLang="en-US"/>
              <a:t>Grad-TTS：文本转语音的扩散概率模型</a:t>
            </a:r>
            <a:endParaRPr lang="zh-CN" altLang="en-US"/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Grad-TTS 推理方案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375" r="67919"/>
          <a:stretch>
            <a:fillRect/>
          </a:stretch>
        </p:blipFill>
        <p:spPr>
          <a:xfrm>
            <a:off x="719455" y="1293495"/>
            <a:ext cx="3449955" cy="425450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---Grad-TTS 模型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-5715" y="6417310"/>
            <a:ext cx="12065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1510" y="1511935"/>
            <a:ext cx="66401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2400"/>
              <a:t>编码器 </a:t>
            </a:r>
            <a:r>
              <a:rPr lang="en-US" altLang="zh-CN" sz="2400">
                <a:solidFill>
                  <a:srgbClr val="FF0000"/>
                </a:solidFill>
              </a:rPr>
              <a:t>(Encoder</a:t>
            </a:r>
            <a:r>
              <a:rPr lang="en-US" altLang="zh-CN" sz="2400"/>
              <a:t>)：它接收文本输入（例如 "Hello, world!"），并将其转换成一个中间表示形式。</a:t>
            </a:r>
            <a:endParaRPr lang="en-US" altLang="zh-CN" sz="2400"/>
          </a:p>
          <a:p>
            <a:pPr indent="457200"/>
            <a:r>
              <a:rPr lang="en-US" altLang="zh-CN" sz="2400"/>
              <a:t>时长预测器 (</a:t>
            </a:r>
            <a:r>
              <a:rPr lang="en-US" altLang="zh-CN" sz="2400">
                <a:solidFill>
                  <a:srgbClr val="FF0000"/>
                </a:solidFill>
              </a:rPr>
              <a:t>Duration Predictor</a:t>
            </a:r>
            <a:r>
              <a:rPr lang="en-US" altLang="zh-CN" sz="2400"/>
              <a:t>)：这一部分接收编码器的输出，并预测文本中每个元素（如音素或字母）的持续时间。</a:t>
            </a:r>
            <a:endParaRPr lang="en-US" altLang="zh-CN" sz="2400"/>
          </a:p>
          <a:p>
            <a:pPr indent="457200"/>
            <a:r>
              <a:rPr lang="en-US" altLang="zh-CN" sz="2400"/>
              <a:t>对齐器 (</a:t>
            </a:r>
            <a:r>
              <a:rPr lang="en-US" altLang="zh-CN" sz="2400">
                <a:solidFill>
                  <a:srgbClr val="FF0000"/>
                </a:solidFill>
              </a:rPr>
              <a:t>Aligner</a:t>
            </a:r>
            <a:r>
              <a:rPr lang="en-US" altLang="zh-CN" sz="2400"/>
              <a:t>)：使用时长预测器的信息，对齐器创建一个对齐图，这个图指示了输入文本和输出声学特征之间的对应关系。对齐图以色块的形式展示了各个输入元素的时长。</a:t>
            </a:r>
            <a:endParaRPr lang="en-US" altLang="zh-CN" sz="2400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Grad-TTS 推理方案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1768" t="868" r="757" b="2457"/>
          <a:stretch>
            <a:fillRect/>
          </a:stretch>
        </p:blipFill>
        <p:spPr>
          <a:xfrm>
            <a:off x="186055" y="1380490"/>
            <a:ext cx="7256145" cy="4097655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---Grad-TTS 模型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-5715" y="6417310"/>
            <a:ext cx="12065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69530" y="1247140"/>
                <a:ext cx="4382770" cy="5015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457200"/>
                <a:r>
                  <a:rPr lang="zh-CN" altLang="en-US" sz="2000">
                    <a:solidFill>
                      <a:srgbClr val="FF0000"/>
                    </a:solidFill>
                  </a:rPr>
                  <a:t>concat</a:t>
                </a:r>
                <a:r>
                  <a:rPr lang="zh-CN" altLang="en-US" sz="2000"/>
                  <a:t>：这表示连接操作，将当前时间步的mel频谱图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/>
                  <a:t>和时间</a:t>
                </a:r>
                <a:r>
                  <a:rPr lang="en-US" altLang="zh-CN" sz="2000"/>
                  <a:t>t结合起来，作为Unet的输入。</a:t>
                </a:r>
                <a:endParaRPr lang="en-US" altLang="zh-CN" sz="2000"/>
              </a:p>
              <a:p>
                <a:pPr indent="457200"/>
                <a:r>
                  <a:rPr lang="en-US" altLang="zh-CN" sz="2000">
                    <a:solidFill>
                      <a:srgbClr val="FF0000"/>
                    </a:solidFill>
                  </a:rPr>
                  <a:t>Unet</a:t>
                </a:r>
                <a:r>
                  <a:rPr lang="en-US" altLang="zh-CN" sz="2000"/>
                  <a:t>：是一个特定的神经网络结构，在这里，它被用来处理mel频谱图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/>
                  <a:t>和时间信息t，将它们结合起来，以便生成下一状态。</a:t>
                </a:r>
                <a:endParaRPr lang="en-US" altLang="zh-CN" sz="2000"/>
              </a:p>
              <a:p>
                <a:pPr marL="0" lvl="0" indent="45720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>
                        <a:latin typeface="Cambria Math" panose="02040503050406030204" charset="0"/>
                        <a:sym typeface="+mn-ea"/>
                      </a:rPr>
                      <m:t>µ</m:t>
                    </m:r>
                    <m:r>
                      <a:rPr lang="en-US" altLang="zh-CN" sz="2000">
                        <a:latin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/>
                  <a:t>:这是Unet的输出，它代表了在当前时间步t下，给定均值μ 和当前状态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/>
                  <a:t>时的得分函数或梯度信息。</a:t>
                </a:r>
                <a:r>
                  <a:rPr lang="en-US" altLang="zh-CN" sz="2000"/>
                  <a:t> </a:t>
                </a:r>
                <a:endParaRPr lang="en-US" altLang="zh-CN" sz="2000"/>
              </a:p>
              <a:p>
                <a:pPr indent="457200"/>
                <a:r>
                  <a:rPr lang="en-US" altLang="zh-CN" sz="2000">
                    <a:solidFill>
                      <a:srgbClr val="FF0000"/>
                    </a:solidFill>
                  </a:rPr>
                  <a:t>Decoder = ODE Solver </a:t>
                </a:r>
                <a:r>
                  <a:rPr lang="en-US" altLang="zh-CN" sz="2000"/>
                  <a:t>(解码器 = 常微分方程求解器): 这是一个使用常微分方程求解器的解码器，它根据上述过程中生成的信息来重建mel频谱图。 </a:t>
                </a:r>
                <a:endParaRPr lang="en-US" altLang="zh-CN" sz="20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530" y="1247140"/>
                <a:ext cx="4382770" cy="50158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150" y="1302385"/>
            <a:ext cx="11013440" cy="440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fontAlgn="auto">
              <a:lnSpc>
                <a:spcPct val="150000"/>
              </a:lnSpc>
            </a:pPr>
            <a:r>
              <a:rPr sz="2400"/>
              <a:t>Grad-TTS模型的训练使用了</a:t>
            </a:r>
            <a:r>
              <a:rPr sz="2400">
                <a:solidFill>
                  <a:srgbClr val="FF0000"/>
                </a:solidFill>
              </a:rPr>
              <a:t>LJSpeech数据集</a:t>
            </a:r>
            <a:r>
              <a:rPr lang="en-US" sz="2400" baseline="30000">
                <a:solidFill>
                  <a:schemeClr val="tx1"/>
                </a:solidFill>
              </a:rPr>
              <a:t>[1]</a:t>
            </a:r>
            <a:r>
              <a:rPr sz="2400"/>
              <a:t>，该数据集包含大约24小时的英语女性语音录音，采样率为22.05kHz。为了评估模型的效果，构建了一个包含约500段时长不超过10秒的短音频录音</a:t>
            </a:r>
            <a:r>
              <a:rPr lang="zh-CN" sz="2400"/>
              <a:t>的测试集</a:t>
            </a:r>
            <a:r>
              <a:rPr sz="2400"/>
              <a:t>。在训练过程中，首先对输入文本进行音素化处理，然后才传递给编码器。关于输出的声学特征，选择使用了</a:t>
            </a:r>
            <a:r>
              <a:rPr lang="zh-CN" sz="2400"/>
              <a:t>常规</a:t>
            </a:r>
            <a:r>
              <a:rPr sz="2400"/>
              <a:t>的80维mel频谱图。</a:t>
            </a:r>
            <a:endParaRPr sz="2400"/>
          </a:p>
          <a:p>
            <a:pPr indent="457200" fontAlgn="auto">
              <a:lnSpc>
                <a:spcPct val="150000"/>
              </a:lnSpc>
            </a:pPr>
            <a:r>
              <a:rPr sz="2400"/>
              <a:t>Grad-TTS在单个GPU上（NVIDIA RTX 2080 Ti，内存11GB）进行了1.7百万次迭代训练，每批次大小为16。在模型训练中使用了Adam优化器，并将学习率设置为0.0001。</a:t>
            </a:r>
            <a:endParaRPr sz="2400"/>
          </a:p>
        </p:txBody>
      </p:sp>
      <p:sp>
        <p:nvSpPr>
          <p:cNvPr id="3" name="文本框 2"/>
          <p:cNvSpPr txBox="1"/>
          <p:nvPr/>
        </p:nvSpPr>
        <p:spPr>
          <a:xfrm>
            <a:off x="-5715" y="6386830"/>
            <a:ext cx="12065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effectLst/>
              </a:rPr>
              <a:t>[</a:t>
            </a:r>
            <a:r>
              <a:rPr lang="zh-CN" altLang="en-US" sz="1600">
                <a:effectLst/>
              </a:rPr>
              <a:t>1]Ito, K. The LJ Speech Dataset, 2017. URL https:// keithito.com/LJ-Speech-Dataset/</a:t>
            </a:r>
            <a:r>
              <a:rPr lang="zh-CN" altLang="en-US" sz="1400">
                <a:effectLst/>
              </a:rPr>
              <a:t>.</a:t>
            </a:r>
            <a:endParaRPr lang="zh-CN" altLang="en-US" sz="1400">
              <a:effectLst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 descr="模型比较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33" y="1897380"/>
            <a:ext cx="11443335" cy="349123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0" y="6417310"/>
            <a:ext cx="12192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典型错误发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03680"/>
            <a:ext cx="5324475" cy="382651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0" y="6417310"/>
            <a:ext cx="12192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5950" y="1824355"/>
            <a:ext cx="572960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2000">
                <a:solidFill>
                  <a:srgbClr val="FF0000"/>
                </a:solidFill>
              </a:rPr>
              <a:t>Sonic</a:t>
            </a:r>
            <a:r>
              <a:rPr lang="en-US" altLang="zh-CN" sz="2000"/>
              <a:t>: 声音质量问题，可能包括噪声、杂音等。</a:t>
            </a:r>
            <a:endParaRPr lang="en-US" altLang="zh-CN" sz="2000"/>
          </a:p>
          <a:p>
            <a:pPr indent="457200"/>
            <a:r>
              <a:rPr lang="en-US" altLang="zh-CN" sz="2000">
                <a:solidFill>
                  <a:srgbClr val="FF0000"/>
                </a:solidFill>
              </a:rPr>
              <a:t>Mispron</a:t>
            </a:r>
            <a:r>
              <a:rPr lang="en-US" altLang="zh-CN" sz="2000"/>
              <a:t>: 发音错误，指的是模型在发音上的错误。</a:t>
            </a:r>
            <a:endParaRPr lang="en-US" altLang="zh-CN" sz="2000"/>
          </a:p>
          <a:p>
            <a:pPr indent="457200"/>
            <a:r>
              <a:rPr lang="en-US" altLang="zh-CN" sz="2000">
                <a:solidFill>
                  <a:srgbClr val="FF0000"/>
                </a:solidFill>
              </a:rPr>
              <a:t>Pause</a:t>
            </a:r>
            <a:r>
              <a:rPr lang="en-US" altLang="zh-CN" sz="2000"/>
              <a:t>: 暂停错误，可能是指不自然的停顿或是漏掉应该有的停顿。</a:t>
            </a:r>
            <a:endParaRPr lang="en-US" altLang="zh-CN" sz="2000"/>
          </a:p>
          <a:p>
            <a:pPr indent="457200"/>
            <a:r>
              <a:rPr lang="en-US" altLang="zh-CN" sz="2000">
                <a:solidFill>
                  <a:srgbClr val="FF0000"/>
                </a:solidFill>
              </a:rPr>
              <a:t>Monotonic</a:t>
            </a:r>
            <a:r>
              <a:rPr lang="en-US" altLang="zh-CN" sz="2000"/>
              <a:t>: 单调性错误，指的是语音缺乏适当的抑扬顿挫，听起来太单调。</a:t>
            </a:r>
            <a:endParaRPr lang="en-US" altLang="zh-CN" sz="2000"/>
          </a:p>
          <a:p>
            <a:pPr indent="457200"/>
            <a:r>
              <a:rPr lang="en-US" altLang="zh-CN" sz="2000">
                <a:solidFill>
                  <a:srgbClr val="FF0000"/>
                </a:solidFill>
              </a:rPr>
              <a:t>Robotic</a:t>
            </a:r>
            <a:r>
              <a:rPr lang="en-US" altLang="zh-CN" sz="2000"/>
              <a:t>: 机械化的声音，指的是语音缺乏自然的语调，听起来像机器人。</a:t>
            </a:r>
            <a:endParaRPr lang="en-US" altLang="zh-CN" sz="2000"/>
          </a:p>
          <a:p>
            <a:pPr indent="457200"/>
            <a:r>
              <a:rPr lang="en-US" altLang="zh-CN" sz="2000">
                <a:solidFill>
                  <a:srgbClr val="FF0000"/>
                </a:solidFill>
              </a:rPr>
              <a:t>Stress</a:t>
            </a:r>
            <a:r>
              <a:rPr lang="en-US" altLang="zh-CN" sz="2000"/>
              <a:t>: 重音错误，指的是在错误的音节上加重音或者没有正确地标出重音。</a:t>
            </a:r>
            <a:endParaRPr lang="en-US" altLang="zh-CN" sz="2000"/>
          </a:p>
          <a:p>
            <a:pPr indent="457200"/>
            <a:r>
              <a:rPr lang="en-US" altLang="zh-CN" sz="2000"/>
              <a:t>Other: 其他类型的错误。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475740" y="5410835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错误发生</a:t>
            </a:r>
            <a:r>
              <a:rPr lang="zh-CN" altLang="en-US"/>
              <a:t>率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推理速度比较，文本长度以字符为单位给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233" y="1503680"/>
            <a:ext cx="8217535" cy="394843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0" y="6417310"/>
            <a:ext cx="12192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8338" y="5602605"/>
            <a:ext cx="323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Inference speed comparison. 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84200" y="1529080"/>
            <a:ext cx="10671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en-US" altLang="zh-CN" sz="2400"/>
              <a:t>Grad-TTS是第一个使用扩散概率模型来生成声学特征的系统。它的核心是一个扩散解码器，能够把高斯噪声转换成mel频谱图，并通过单调对齐搜索进行精确对齐。这个模型可以调整解码步骤的数量，以平衡推理速度和语音合成质量。</a:t>
            </a:r>
            <a:endParaRPr lang="en-US" altLang="zh-CN" sz="2400"/>
          </a:p>
          <a:p>
            <a:pPr indent="457200" fontAlgn="auto">
              <a:lnSpc>
                <a:spcPct val="150000"/>
              </a:lnSpc>
            </a:pPr>
            <a:r>
              <a:rPr lang="en-US" altLang="zh-CN" sz="2400"/>
              <a:t>尽管其解码是迭代的，Grad-TTS仍能实现实时合成。更重要的是，它在保持竞争性合成质量的同时，生成mel频谱图的速度是Tacotron2的两倍。</a:t>
            </a:r>
            <a:endParaRPr lang="en-US" altLang="zh-CN" sz="2400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0" y="6417310"/>
            <a:ext cx="12192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210820" y="6497320"/>
            <a:ext cx="12613640" cy="360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163310" y="308292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方法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163310" y="384048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实验和结果分析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163310" y="455930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6163310" y="229298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背景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7375" y="1503680"/>
            <a:ext cx="107035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深度生成模型已经在多个机器学习领域证明了其有效性，特别是在语音合成方面。现代TTS</a:t>
            </a:r>
            <a:r>
              <a:rPr lang="zh-CN" sz="2400"/>
              <a:t>（</a:t>
            </a:r>
            <a:r>
              <a:rPr lang="zh-CN" altLang="en-US" sz="2400"/>
              <a:t>文本到语音）</a:t>
            </a:r>
            <a:r>
              <a:rPr sz="2400"/>
              <a:t>系统一般由设计为深度神经网络</a:t>
            </a:r>
            <a:r>
              <a:rPr lang="zh-CN" sz="2400"/>
              <a:t>的两部分</a:t>
            </a:r>
            <a:r>
              <a:rPr sz="2400"/>
              <a:t>组成：一个特征生成器将文本转换成声学特征，另一个声码器根据这些特征合成原始波形。</a:t>
            </a:r>
            <a:endParaRPr sz="2400"/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自回归模型如Tacotron2和WaveNet的出现开启了神经TTS时代，它们提供了高质量的特征生成和声波合成。随着技术的发展，例如生成对抗网络（GANs</a:t>
            </a:r>
            <a:r>
              <a:rPr lang="en-US" sz="2400"/>
              <a:t>,Generative Adversarial Networks</a:t>
            </a:r>
            <a:r>
              <a:rPr sz="2400"/>
              <a:t>）和正则化流等框架被用于设计TTS引擎，实现了并行处理并保持了高合成语音质量。</a:t>
            </a:r>
            <a:endParaRPr sz="2400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-5715" y="6417310"/>
            <a:ext cx="12065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7375" y="1503680"/>
            <a:ext cx="107035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TTS领域的进一步发展涉及到声码器性能的提升，特别是对于在CPU上生成波形的性能。新兴的</a:t>
            </a:r>
            <a:r>
              <a:rPr lang="zh-CN" sz="2400"/>
              <a:t>基于</a:t>
            </a:r>
            <a:r>
              <a:rPr sz="2400"/>
              <a:t>GAN</a:t>
            </a:r>
            <a:r>
              <a:rPr lang="zh-CN" sz="2400"/>
              <a:t>的</a:t>
            </a:r>
            <a:r>
              <a:rPr sz="2400"/>
              <a:t>声码器如Parallel WaveGAN和HiFi-GAN在提升波形生成性能上取得了显著进展。此外，HiFi-GAN在声音质量上甚至超越了先前的标杆WaveNet。</a:t>
            </a:r>
            <a:endParaRPr sz="2400"/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与此同时，特征生成器如Tacotron2和Transformer-TTS虽然实现了高度自然的语音合成，但它们在计算效率和发音准确性方面存在问题。非自回归模型如FastSpeech和Parallel Tacotron则显著提高了推理速度和发音鲁棒性。</a:t>
            </a:r>
            <a:endParaRPr sz="2400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-5715" y="6417310"/>
            <a:ext cx="12065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7375" y="1503680"/>
            <a:ext cx="107035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最近，扩散概率模型（</a:t>
            </a:r>
            <a:r>
              <a:rPr sz="2400">
                <a:solidFill>
                  <a:srgbClr val="FF0000"/>
                </a:solidFill>
              </a:rPr>
              <a:t>DPMs</a:t>
            </a:r>
            <a:r>
              <a:rPr sz="2400"/>
              <a:t>）在处理复杂数据分布方面展示了巨大的潜力，它们已被成功应用于图像、形状、图形和手写文本。特别是在TTS领域，WaveGrad和DiffWave这两种基于DPM的声码器在原始波形重建方面取得了令人瞩目的成果，它们不仅在合成质量上与WaveNet相匹敌，而且大大减少了序列操作的需求。</a:t>
            </a:r>
            <a:endParaRPr sz="2400"/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本文介绍的</a:t>
            </a:r>
            <a:r>
              <a:rPr sz="2400">
                <a:solidFill>
                  <a:srgbClr val="FF0000"/>
                </a:solidFill>
              </a:rPr>
              <a:t>Grad-TTS</a:t>
            </a:r>
            <a:r>
              <a:rPr sz="2400"/>
              <a:t>则是基于DPM的声学特征生成器的创新之作，它利用</a:t>
            </a:r>
            <a:r>
              <a:rPr lang="zh-CN" sz="2400"/>
              <a:t>基于</a:t>
            </a:r>
            <a:r>
              <a:rPr sz="2400"/>
              <a:t>得分</a:t>
            </a:r>
            <a:r>
              <a:rPr lang="zh-CN" sz="2400"/>
              <a:t>的</a:t>
            </a:r>
            <a:r>
              <a:rPr sz="2400"/>
              <a:t>解码器和单调对齐搜索算法，在保持高合成质量的同时，显著提高了在GPU设备上的合成速度。</a:t>
            </a:r>
            <a:endParaRPr sz="2400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-5715" y="6417310"/>
            <a:ext cx="12065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梅尔谱图的扩散概率建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1388" y="1399540"/>
            <a:ext cx="5229225" cy="2390775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扩散概率模型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89598" y="3750310"/>
                <a:ext cx="11012805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609600" algn="l" fontAlgn="auto">
                  <a:extLst>
                    <a:ext uri="{35155182-B16C-46BC-9424-99874614C6A1}">
                      <wpsdc:indentchars xmlns:wpsdc="http://www.wps.cn/officeDocument/2017/drawingmlCustomData" val="200" checksum="4158780845"/>
                    </a:ext>
                  </a:extLst>
                </a:pPr>
                <a:r>
                  <a:rPr lang="zh-CN" altLang="en-US" sz="2400"/>
                  <a:t>扩散概率模型用于从复杂数据转换到简单的高斯分布，然后再逆向恢复这一过程。这个模型通过随机微分方程（SDE</a:t>
                </a:r>
                <a:r>
                  <a:rPr lang="en-US" altLang="zh-CN" sz="2400"/>
                  <a:t>,S</a:t>
                </a:r>
                <a:r>
                  <a:rPr lang="zh-CN" altLang="en-US" sz="2400"/>
                  <a:t>tochastic </a:t>
                </a:r>
                <a:r>
                  <a:rPr lang="en-US" altLang="zh-CN" sz="2400"/>
                  <a:t>D</a:t>
                </a:r>
                <a:r>
                  <a:rPr lang="zh-CN" altLang="en-US" sz="2400"/>
                  <a:t>ifferential </a:t>
                </a:r>
                <a:r>
                  <a:rPr lang="en-US" altLang="zh-CN" sz="2400"/>
                  <a:t>E</a:t>
                </a:r>
                <a:r>
                  <a:rPr lang="zh-CN" altLang="en-US" sz="2400"/>
                  <a:t>quation）来表征数据的随机演化，具体的方程为：</a:t>
                </a:r>
                <a:endParaRPr lang="zh-CN" altLang="en-US" sz="2400"/>
              </a:p>
              <a:p>
                <a:pPr indent="609600" algn="l" fontAlgn="auto">
                  <a:extLst>
                    <a:ext uri="{35155182-B16C-46BC-9424-99874614C6A1}">
                      <wpsdc:indentchars xmlns:wpsdc="http://www.wps.cn/officeDocument/2017/drawingmlCustomData" val="200" checksum="4158780845"/>
                    </a:ext>
                  </a:ext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𝑑𝑡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609600" algn="l" fontAlgn="auto">
                  <a:extLst>
                    <a:ext uri="{35155182-B16C-46BC-9424-99874614C6A1}">
                      <wpsdc:indentchars xmlns:wpsdc="http://www.wps.cn/officeDocument/2017/drawingmlCustomData" val="200" checksum="4158780845"/>
                    </a:ext>
                  </a:extLst>
                </a:pPr>
                <a:r>
                  <a:rPr lang="zh-CN" altLang="en-US" sz="2400"/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/>
                  <a:t>表示随机变量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/>
                  <a:t>随时间</a:t>
                </a:r>
                <a:r>
                  <a:rPr lang="en-US" altLang="zh-CN" sz="2400"/>
                  <a:t>t</a:t>
                </a:r>
                <a:r>
                  <a:rPr lang="zh-CN" altLang="en-US" sz="2400"/>
                  <a:t>的微分变化。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代表漂移项，它指导数据点的预期变化方向，而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则是扩散项，通过与标准布朗运动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/>
                  <a:t>，它引入了随机性，导致数据路径的不确定性。</a:t>
                </a:r>
                <a:r>
                  <a:rPr lang="en-US" altLang="zh-CN"/>
                  <a:t> 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8" y="3750310"/>
                <a:ext cx="11012805" cy="2676525"/>
              </a:xfrm>
              <a:prstGeom prst="rect">
                <a:avLst/>
              </a:prstGeom>
              <a:blipFill rotWithShape="1">
                <a:blip r:embed="rId6"/>
                <a:stretch>
                  <a:fillRect l="-3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-5715" y="6417310"/>
            <a:ext cx="12065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3510" y="2320290"/>
            <a:ext cx="4819650" cy="1400175"/>
          </a:xfrm>
          <a:prstGeom prst="rect">
            <a:avLst/>
          </a:prstGeom>
        </p:spPr>
      </p:pic>
      <p:pic>
        <p:nvPicPr>
          <p:cNvPr id="3" name="图片 2" descr="F1"/>
          <p:cNvPicPr>
            <a:picLocks noChangeAspect="1"/>
          </p:cNvPicPr>
          <p:nvPr/>
        </p:nvPicPr>
        <p:blipFill>
          <a:blip r:embed="rId2"/>
          <a:srcRect t="10131" r="8783"/>
          <a:stretch>
            <a:fillRect/>
          </a:stretch>
        </p:blipFill>
        <p:spPr>
          <a:xfrm>
            <a:off x="4923790" y="1426845"/>
            <a:ext cx="6006465" cy="1024890"/>
          </a:xfrm>
          <a:prstGeom prst="rect">
            <a:avLst/>
          </a:prstGeom>
        </p:spPr>
      </p:pic>
      <p:pic>
        <p:nvPicPr>
          <p:cNvPr id="2" name="图片 1" descr="梅尔谱图的扩散概率建模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6032" y="2233295"/>
            <a:ext cx="5229225" cy="2390775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扩散概率模型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587375" y="1503680"/>
            <a:ext cx="2916555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</a:rPr>
              <a:t>Forward diffusion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endParaRPr lang="zh-CN" altLang="en-US" sz="2400">
              <a:solidFill>
                <a:schemeClr val="tx1"/>
              </a:solidFill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-5715" y="6417310"/>
            <a:ext cx="12065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412105" y="3907155"/>
                <a:ext cx="6013450" cy="1642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其中，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charset="0"/>
                            <a:sym typeface="+mn-ea"/>
                          </a:rPr>
                          <m:t>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000"/>
                  <a:t>是协方差矩阵</a:t>
                </a:r>
                <a:r>
                  <a:rPr lang="zh-CN" altLang="en-US" sz="2000">
                    <a:sym typeface="+mn-ea"/>
                  </a:rPr>
                  <a:t>Σ</a:t>
                </a:r>
                <a:r>
                  <a:rPr lang="zh-CN" altLang="en-US" sz="2000"/>
                  <a:t>的逆矩阵，它在这里用于调整漂移项的方向和大小</a:t>
                </a:r>
                <a:r>
                  <a:rPr lang="en-US" altLang="zh-CN" sz="2000"/>
                  <a:t>;µ</a:t>
                </a:r>
                <a:r>
                  <a:rPr lang="zh-CN" altLang="en-US" sz="2000"/>
                  <a:t>是</a:t>
                </a:r>
                <a:r>
                  <a:rPr lang="en-US" altLang="zh-CN" sz="2000"/>
                  <a:t>均值向量，代表随机变量在没有噪声干扰时趋向的状态</a:t>
                </a:r>
                <a:r>
                  <a:rPr lang="zh-CN" altLang="en-US" sz="2000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/>
                  <a:t>噪声强度函数，它是一个非负函数，随时间t可能会改变，影响噪声的加入速率。</a:t>
                </a:r>
                <a:endParaRPr lang="zh-CN" altLang="en-US" sz="20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5" y="3907155"/>
                <a:ext cx="6013450" cy="164274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1360" y="812165"/>
            <a:ext cx="5061585" cy="1532255"/>
          </a:xfrm>
          <a:prstGeom prst="rect">
            <a:avLst/>
          </a:prstGeom>
        </p:spPr>
      </p:pic>
      <p:pic>
        <p:nvPicPr>
          <p:cNvPr id="3" name="图片 2" descr="n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2167255"/>
            <a:ext cx="5610225" cy="115189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扩散概率模型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87375" y="1503680"/>
            <a:ext cx="3703955" cy="65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</a:rPr>
              <a:t>Reverse diffusion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endParaRPr lang="zh-CN" altLang="en-US" sz="2400">
              <a:solidFill>
                <a:schemeClr val="tx1"/>
              </a:solidFill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0" y="5986780"/>
            <a:ext cx="12065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effectLst/>
                <a:sym typeface="+mn-ea"/>
              </a:rPr>
              <a:t>[1]</a:t>
            </a:r>
            <a:r>
              <a:rPr lang="zh-CN" altLang="en-US" sz="1400">
                <a:effectLst/>
                <a:sym typeface="+mn-ea"/>
              </a:rPr>
              <a:t>Song, Y., Sohl-Dickstein, J., Kingma, D. P., Kumar, A., Ermon, S., and Poole, B. </a:t>
            </a:r>
            <a:r>
              <a:rPr lang="zh-CN" altLang="en-US" sz="1400">
                <a:solidFill>
                  <a:srgbClr val="FF0000"/>
                </a:solidFill>
                <a:effectLst/>
                <a:sym typeface="+mn-ea"/>
              </a:rPr>
              <a:t>Score-Based Generative Modeling through Stochastic Differential Equations</a:t>
            </a:r>
            <a:r>
              <a:rPr lang="zh-CN" altLang="en-US" sz="1400">
                <a:effectLst/>
                <a:sym typeface="+mn-ea"/>
              </a:rPr>
              <a:t>. In International Conference on Learning Representations, 2021.</a:t>
            </a:r>
            <a:endParaRPr lang="zh-CN" altLang="en-US" sz="1400">
              <a:effectLst/>
              <a:sym typeface="+mn-ea"/>
            </a:endParaRPr>
          </a:p>
          <a:p>
            <a:r>
              <a:rPr lang="en-US" altLang="zh-CN" sz="1400">
                <a:effectLst/>
                <a:sym typeface="+mn-ea"/>
              </a:rPr>
              <a:t>[2]</a:t>
            </a:r>
            <a:r>
              <a:rPr lang="zh-CN" altLang="en-US" sz="1400"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  <p:pic>
        <p:nvPicPr>
          <p:cNvPr id="2" name="图片 1" descr="梅尔谱图的扩散概率建模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317" y="2167255"/>
            <a:ext cx="5229225" cy="2390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801360" y="3195955"/>
                <a:ext cx="5795645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457200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是概率密度函数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/>
                  <a:t>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/>
                  <a:t>的梯度，也称为得分函数，它表示数据的概率密度在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/>
                  <a:t>处的变化率。</a:t>
                </a:r>
                <a:endParaRPr lang="en-US" altLang="zh-CN" sz="2000"/>
              </a:p>
              <a:p>
                <a:pPr indent="457200"/>
                <a:r>
                  <a:rPr lang="zh-CN" altLang="en-US" sz="2400"/>
                  <a:t>利用</a:t>
                </a:r>
                <a:r>
                  <a:rPr lang="en-US" altLang="zh-CN" sz="2400"/>
                  <a:t>神经网络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来估计随机变量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/>
                  <a:t>在时间t的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r>
                  <a:rPr sz="2400"/>
                  <a:t>有了这个梯度的估计，就可以利用它来从数据的噪声版本逆向重构出原始数据。</a:t>
                </a:r>
                <a:endParaRPr sz="24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360" y="3195955"/>
                <a:ext cx="5795645" cy="267652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1369040" y="182054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Grad-TTS 推理方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138" y="1309370"/>
            <a:ext cx="10753725" cy="4238625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---Grad-TTS 模型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-5715" y="6417310"/>
            <a:ext cx="12065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/>
                <a:sym typeface="+mn-ea"/>
              </a:rPr>
              <a:t>Popov, Vadim, et al. "Grad-tts: A diffusion probabilistic model for text-to-speech." International Conference on Machine Learning. PMLR, 2021.</a:t>
            </a:r>
            <a:endParaRPr lang="zh-CN" altLang="en-US" sz="140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20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TEMPLATE_THUMBS_INDEX" val="1、4、7、9、11、12、16、19、20、21、22、23、26、31、35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6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56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3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43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60_37*a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SLIDE_ID" val="custom2020466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60"/>
  <p:tag name="KSO_WM_SLIDE_LAYOUT" val="a_b"/>
  <p:tag name="KSO_WM_SLIDE_LAYOUT_CNT" val="1_1"/>
</p:tagLst>
</file>

<file path=ppt/tags/tag446.xml><?xml version="1.0" encoding="utf-8"?>
<p:tagLst xmlns:p="http://schemas.openxmlformats.org/presentationml/2006/main">
  <p:tag name="commondata" val="eyJoZGlkIjoiOTc2M2ZiZDA5YThjZTYwZWIxODdjODFlYzIyZTg2MGMifQ==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66CDE1"/>
      </a:accent1>
      <a:accent2>
        <a:srgbClr val="62BBF7"/>
      </a:accent2>
      <a:accent3>
        <a:srgbClr val="73A5FD"/>
      </a:accent3>
      <a:accent4>
        <a:srgbClr val="978DEC"/>
      </a:accent4>
      <a:accent5>
        <a:srgbClr val="C176C3"/>
      </a:accent5>
      <a:accent6>
        <a:srgbClr val="E164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5164</Words>
  <Application>WPS 演示</Application>
  <PresentationFormat>宽屏</PresentationFormat>
  <Paragraphs>132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等线</vt:lpstr>
      <vt:lpstr>Cambria Math</vt:lpstr>
      <vt:lpstr>Arial Unicode MS</vt:lpstr>
      <vt:lpstr>Calibri</vt:lpstr>
      <vt:lpstr>WPS</vt:lpstr>
      <vt:lpstr>1_Office 主题​​</vt:lpstr>
      <vt:lpstr>2_Office 主题​​</vt:lpstr>
      <vt:lpstr>   Grad-TTS: A Diffusion Probabilistic Model for Text-to-Speech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等待</cp:lastModifiedBy>
  <cp:revision>216</cp:revision>
  <dcterms:created xsi:type="dcterms:W3CDTF">2019-06-19T02:08:00Z</dcterms:created>
  <dcterms:modified xsi:type="dcterms:W3CDTF">2023-12-01T09:11:52Z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7F5800B880404A90BCF35B4EF327E1E6_13</vt:lpwstr>
  </property>
</Properties>
</file>