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61" r:id="rId7"/>
    <p:sldId id="263" r:id="rId8"/>
    <p:sldId id="270" r:id="rId9"/>
    <p:sldId id="260" r:id="rId10"/>
    <p:sldId id="267" r:id="rId11"/>
    <p:sldId id="268" r:id="rId12"/>
    <p:sldId id="269" r:id="rId13"/>
    <p:sldId id="264" r:id="rId14"/>
    <p:sldId id="265" r:id="rId15"/>
    <p:sldId id="271" r:id="rId16"/>
    <p:sldId id="272" r:id="rId17"/>
    <p:sldId id="285" r:id="rId18"/>
    <p:sldId id="273" r:id="rId19"/>
    <p:sldId id="274" r:id="rId20"/>
    <p:sldId id="275" r:id="rId21"/>
    <p:sldId id="276" r:id="rId22"/>
    <p:sldId id="283" r:id="rId23"/>
    <p:sldId id="284"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6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5.xml"/><Relationship Id="rId6" Type="http://schemas.openxmlformats.org/officeDocument/2006/relationships/image" Target="../media/image5.png"/><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jpeg"/><Relationship Id="rId2" Type="http://schemas.openxmlformats.org/officeDocument/2006/relationships/tags" Target="../tags/tag102.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image" Target="../media/image1.jpe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1.jpeg"/><Relationship Id="rId2" Type="http://schemas.openxmlformats.org/officeDocument/2006/relationships/tags" Target="../tags/tag111.xml"/><Relationship Id="rId1" Type="http://schemas.openxmlformats.org/officeDocument/2006/relationships/tags" Target="../tags/tag110.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8.xml"/><Relationship Id="rId6" Type="http://schemas.openxmlformats.org/officeDocument/2006/relationships/image" Target="../media/image6.png"/><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image" Target="../media/image1.jpeg"/><Relationship Id="rId2" Type="http://schemas.openxmlformats.org/officeDocument/2006/relationships/tags" Target="../tags/tag115.xml"/><Relationship Id="rId1" Type="http://schemas.openxmlformats.org/officeDocument/2006/relationships/tags" Target="../tags/tag11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1.jpeg"/><Relationship Id="rId2" Type="http://schemas.openxmlformats.org/officeDocument/2006/relationships/tags" Target="../tags/tag120.xml"/><Relationship Id="rId1" Type="http://schemas.openxmlformats.org/officeDocument/2006/relationships/tags" Target="../tags/tag119.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image" Target="../media/image1.jpeg"/><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7.png"/><Relationship Id="rId1" Type="http://schemas.openxmlformats.org/officeDocument/2006/relationships/tags" Target="../tags/tag123.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image" Target="../media/image1.jpeg"/><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image" Target="../media/image8.png"/><Relationship Id="rId1" Type="http://schemas.openxmlformats.org/officeDocument/2006/relationships/tags" Target="../tags/tag128.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37.xml"/><Relationship Id="rId6" Type="http://schemas.openxmlformats.org/officeDocument/2006/relationships/image" Target="../media/image9.png"/><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1.jpeg"/><Relationship Id="rId2" Type="http://schemas.openxmlformats.org/officeDocument/2006/relationships/tags" Target="../tags/tag134.xml"/><Relationship Id="rId1" Type="http://schemas.openxmlformats.org/officeDocument/2006/relationships/tags" Target="../tags/tag133.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image" Target="../media/image1.jpeg"/><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image" Target="../media/image10.png"/><Relationship Id="rId1" Type="http://schemas.openxmlformats.org/officeDocument/2006/relationships/tags" Target="../tags/tag138.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image" Target="../media/image1.jpeg"/><Relationship Id="rId2" Type="http://schemas.openxmlformats.org/officeDocument/2006/relationships/tags" Target="../tags/tag144.xml"/><Relationship Id="rId1" Type="http://schemas.openxmlformats.org/officeDocument/2006/relationships/tags" Target="../tags/tag14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51.xml"/><Relationship Id="rId6" Type="http://schemas.openxmlformats.org/officeDocument/2006/relationships/image" Target="../media/image11.png"/><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image" Target="../media/image1.jpeg"/><Relationship Id="rId2" Type="http://schemas.openxmlformats.org/officeDocument/2006/relationships/tags" Target="../tags/tag148.xml"/><Relationship Id="rId1" Type="http://schemas.openxmlformats.org/officeDocument/2006/relationships/tags" Target="../tags/tag147.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56.xml"/><Relationship Id="rId6" Type="http://schemas.openxmlformats.org/officeDocument/2006/relationships/image" Target="../media/image12.png"/><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image" Target="../media/image1.jpeg"/><Relationship Id="rId2" Type="http://schemas.openxmlformats.org/officeDocument/2006/relationships/tags" Target="../tags/tag153.xml"/><Relationship Id="rId1" Type="http://schemas.openxmlformats.org/officeDocument/2006/relationships/tags" Target="../tags/tag15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1.jpeg"/><Relationship Id="rId2" Type="http://schemas.openxmlformats.org/officeDocument/2006/relationships/tags" Target="../tags/tag158.xml"/><Relationship Id="rId1" Type="http://schemas.openxmlformats.org/officeDocument/2006/relationships/tags" Target="../tags/tag15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1.jpeg"/><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0.xml"/><Relationship Id="rId6" Type="http://schemas.openxmlformats.org/officeDocument/2006/relationships/image" Target="../media/image2.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1.jpeg"/><Relationship Id="rId2" Type="http://schemas.openxmlformats.org/officeDocument/2006/relationships/tags" Target="../tags/tag87.xml"/><Relationship Id="rId1" Type="http://schemas.openxmlformats.org/officeDocument/2006/relationships/tags" Target="../tags/tag8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5.xml"/><Relationship Id="rId6" Type="http://schemas.openxmlformats.org/officeDocument/2006/relationships/image" Target="../media/image3.png"/><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jpeg"/><Relationship Id="rId2" Type="http://schemas.openxmlformats.org/officeDocument/2006/relationships/tags" Target="../tags/tag9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0.xml"/><Relationship Id="rId6" Type="http://schemas.openxmlformats.org/officeDocument/2006/relationships/image" Target="../media/image4.png"/><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1.jpeg"/><Relationship Id="rId2" Type="http://schemas.openxmlformats.org/officeDocument/2006/relationships/tags" Target="../tags/tag97.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2023.11.03</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43840" y="1115060"/>
            <a:ext cx="5931535" cy="520700"/>
          </a:xfrm>
          <a:prstGeom prst="rect">
            <a:avLst/>
          </a:prstGeom>
          <a:noFill/>
        </p:spPr>
        <p:txBody>
          <a:bodyPr wrap="square" rtlCol="0">
            <a:noAutofit/>
          </a:bodyPr>
          <a:p>
            <a:pPr algn="ctr"/>
            <a:r>
              <a:rPr lang="zh-CN" altLang="en-US" sz="3200"/>
              <a:t>双线性注意力融合模块</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5" name="图片 4"/>
          <p:cNvPicPr>
            <a:picLocks noChangeAspect="1"/>
          </p:cNvPicPr>
          <p:nvPr>
            <p:custDataLst>
              <p:tags r:id="rId5"/>
            </p:custDataLst>
          </p:nvPr>
        </p:nvPicPr>
        <p:blipFill>
          <a:blip r:embed="rId6"/>
          <a:stretch>
            <a:fillRect/>
          </a:stretch>
        </p:blipFill>
        <p:spPr>
          <a:xfrm>
            <a:off x="377825" y="1878330"/>
            <a:ext cx="11775440" cy="4010025"/>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目的是为了自适应地增强信息丰富的部分并抑制无用的部分</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43840" y="1115060"/>
            <a:ext cx="5931535" cy="520700"/>
          </a:xfrm>
          <a:prstGeom prst="rect">
            <a:avLst/>
          </a:prstGeom>
          <a:noFill/>
        </p:spPr>
        <p:txBody>
          <a:bodyPr wrap="square" rtlCol="0">
            <a:noAutofit/>
          </a:bodyPr>
          <a:p>
            <a:pPr algn="ctr"/>
            <a:r>
              <a:rPr lang="zh-CN" altLang="en-US" sz="3200"/>
              <a:t> Gate Mechanism门控机制</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旨在增强HSI和LiDAR数据的上下文表示。</a:t>
            </a:r>
            <a:endParaRPr lang="zh-CN" altLang="en-US"/>
          </a:p>
          <a:p>
            <a:pPr algn="l"/>
            <a:r>
              <a:rPr lang="zh-CN" altLang="en-US"/>
              <a:t>该模块捕获了多源数据之间的二阶特征交互</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1066800"/>
            <a:ext cx="4472940" cy="520700"/>
          </a:xfrm>
          <a:prstGeom prst="rect">
            <a:avLst/>
          </a:prstGeom>
          <a:noFill/>
        </p:spPr>
        <p:txBody>
          <a:bodyPr wrap="square" rtlCol="0">
            <a:noAutofit/>
          </a:bodyPr>
          <a:p>
            <a:pPr algn="ctr"/>
            <a:r>
              <a:rPr lang="zh-CN" altLang="en-US" sz="3200"/>
              <a:t>双线性注意力融合模块</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en-US" altLang="zh-CN" sz="3200"/>
              <a:t>NNCNet</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5" name="图片 4"/>
          <p:cNvPicPr>
            <a:picLocks noChangeAspect="1"/>
          </p:cNvPicPr>
          <p:nvPr>
            <p:custDataLst>
              <p:tags r:id="rId5"/>
            </p:custDataLst>
          </p:nvPr>
        </p:nvPicPr>
        <p:blipFill>
          <a:blip r:embed="rId6"/>
          <a:stretch>
            <a:fillRect/>
          </a:stretch>
        </p:blipFill>
        <p:spPr>
          <a:xfrm>
            <a:off x="512445" y="1767840"/>
            <a:ext cx="11188700" cy="389382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通过在Houston 2013、Trento、MUUFL 和 Houston 2018 数据集上的实验，验证了所提出的NNCNet的有效性</a:t>
            </a:r>
            <a:r>
              <a:rPr lang="en-US" altLang="zh-CN"/>
              <a:t>.</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zh-CN" altLang="en-US" sz="3200"/>
              <a:t>模型评估</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868045" y="1075690"/>
            <a:ext cx="9311640" cy="5135880"/>
          </a:xfrm>
          <a:prstGeom prst="rect">
            <a:avLst/>
          </a:prstGeom>
        </p:spPr>
      </p:pic>
      <p:sp>
        <p:nvSpPr>
          <p:cNvPr id="3" name="副标题 2"/>
          <p:cNvSpPr>
            <a:spLocks noGrp="1"/>
          </p:cNvSpPr>
          <p:nvPr>
            <p:ph type="subTitle" idx="1"/>
            <p:custDataLst>
              <p:tags r:id="rId3"/>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93345" y="1001395"/>
            <a:ext cx="4472940" cy="520700"/>
          </a:xfrm>
          <a:prstGeom prst="rect">
            <a:avLst/>
          </a:prstGeom>
          <a:noFill/>
        </p:spPr>
        <p:txBody>
          <a:bodyPr wrap="square" rtlCol="0">
            <a:noAutofit/>
          </a:bodyPr>
          <a:p>
            <a:pPr algn="ctr"/>
            <a:r>
              <a:rPr lang="en-US" altLang="zh-CN" sz="3200"/>
              <a:t>Hous-ton 2013</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934085" y="1001395"/>
            <a:ext cx="9420225" cy="5593080"/>
          </a:xfrm>
          <a:prstGeom prst="rect">
            <a:avLst/>
          </a:prstGeom>
        </p:spPr>
      </p:pic>
      <p:sp>
        <p:nvSpPr>
          <p:cNvPr id="3" name="副标题 2"/>
          <p:cNvSpPr>
            <a:spLocks noGrp="1"/>
          </p:cNvSpPr>
          <p:nvPr>
            <p:ph type="subTitle" idx="1"/>
            <p:custDataLst>
              <p:tags r:id="rId3"/>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93345" y="1001395"/>
            <a:ext cx="4472940" cy="520700"/>
          </a:xfrm>
          <a:prstGeom prst="rect">
            <a:avLst/>
          </a:prstGeom>
          <a:noFill/>
        </p:spPr>
        <p:txBody>
          <a:bodyPr wrap="square" rtlCol="0">
            <a:noAutofit/>
          </a:bodyPr>
          <a:p>
            <a:pPr algn="ctr"/>
            <a:r>
              <a:rPr lang="en-US" altLang="zh-CN" sz="3200"/>
              <a:t>Hous-ton 2018</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en-US" altLang="zh-CN" sz="3200"/>
              <a:t>Trento数据集</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5" name="图片 4"/>
          <p:cNvPicPr>
            <a:picLocks noChangeAspect="1"/>
          </p:cNvPicPr>
          <p:nvPr>
            <p:custDataLst>
              <p:tags r:id="rId5"/>
            </p:custDataLst>
          </p:nvPr>
        </p:nvPicPr>
        <p:blipFill>
          <a:blip r:embed="rId6"/>
          <a:stretch>
            <a:fillRect/>
          </a:stretch>
        </p:blipFill>
        <p:spPr>
          <a:xfrm>
            <a:off x="1200150" y="1779270"/>
            <a:ext cx="9791700" cy="3299460"/>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1581150" y="1245870"/>
            <a:ext cx="9806940" cy="4366260"/>
          </a:xfrm>
          <a:prstGeom prst="rect">
            <a:avLst/>
          </a:prstGeom>
        </p:spPr>
      </p:pic>
      <p:sp>
        <p:nvSpPr>
          <p:cNvPr id="3" name="副标题 2"/>
          <p:cNvSpPr>
            <a:spLocks noGrp="1"/>
          </p:cNvSpPr>
          <p:nvPr>
            <p:ph type="subTitle" idx="1"/>
            <p:custDataLst>
              <p:tags r:id="rId3"/>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93345" y="1001395"/>
            <a:ext cx="4472940" cy="520700"/>
          </a:xfrm>
          <a:prstGeom prst="rect">
            <a:avLst/>
          </a:prstGeom>
          <a:noFill/>
        </p:spPr>
        <p:txBody>
          <a:bodyPr wrap="square" rtlCol="0">
            <a:noAutofit/>
          </a:bodyPr>
          <a:p>
            <a:pPr algn="ctr"/>
            <a:r>
              <a:rPr lang="en-US" altLang="zh-CN" sz="3200"/>
              <a:t>MUUFL数据集</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en-US" altLang="zh-CN"/>
              <a:t>通过一系列消融实验验证了每个提出的模块提高分类准确性的有效性</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zh-CN" altLang="en-US" sz="3200"/>
              <a:t>消融研究</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10000"/>
          </a:bodyPr>
          <a:p>
            <a:r>
              <a:rPr lang="en-US" altLang="zh-CN" sz="3200"/>
              <a:t>Nearest Neighbor-Based Contrastive Learning for</a:t>
            </a:r>
            <a:endParaRPr lang="en-US" altLang="zh-CN" sz="3200"/>
          </a:p>
          <a:p>
            <a:r>
              <a:rPr lang="en-US" altLang="zh-CN" sz="3200"/>
              <a:t>Hyperspectral and LiDAR Data Classification</a:t>
            </a:r>
            <a:endParaRPr lang="en-US" altLang="zh-CN" sz="3200"/>
          </a:p>
          <a:p>
            <a:r>
              <a:rPr lang="en-US" altLang="zh-CN"/>
              <a:t>Meng Wang , Feng Gao </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zh-CN" altLang="en-US" sz="3200"/>
              <a:t>消融研究</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5" name="图片 4"/>
          <p:cNvPicPr>
            <a:picLocks noChangeAspect="1"/>
          </p:cNvPicPr>
          <p:nvPr>
            <p:custDataLst>
              <p:tags r:id="rId5"/>
            </p:custDataLst>
          </p:nvPr>
        </p:nvPicPr>
        <p:blipFill>
          <a:blip r:embed="rId6"/>
          <a:stretch>
            <a:fillRect/>
          </a:stretch>
        </p:blipFill>
        <p:spPr>
          <a:xfrm>
            <a:off x="878840" y="1927860"/>
            <a:ext cx="9846310" cy="3674745"/>
          </a:xfrm>
          <a:prstGeom prst="rect">
            <a:avLst/>
          </a:prstGeom>
        </p:spPr>
      </p:pic>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zh-CN" altLang="en-US" sz="3200"/>
              <a:t>消融研究</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7" name="图片 6"/>
          <p:cNvPicPr>
            <a:picLocks noChangeAspect="1"/>
          </p:cNvPicPr>
          <p:nvPr>
            <p:custDataLst>
              <p:tags r:id="rId5"/>
            </p:custDataLst>
          </p:nvPr>
        </p:nvPicPr>
        <p:blipFill>
          <a:blip r:embed="rId6"/>
          <a:stretch>
            <a:fillRect/>
          </a:stretch>
        </p:blipFill>
        <p:spPr>
          <a:xfrm>
            <a:off x="206375" y="1732915"/>
            <a:ext cx="11264900" cy="4130675"/>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最后作者还设置了一系列的参数：包括正负样本之间的最小空间距离，负键字典的大小，关键编码器更新速度，3D卷积的有效性。</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高光谱图像（HSI）：为识别地面指定对象提供了详细的光谱信息。</a:t>
            </a:r>
            <a:endParaRPr lang="zh-CN" altLang="en-US"/>
          </a:p>
          <a:p>
            <a:pPr algn="l"/>
            <a:endParaRPr lang="zh-CN" altLang="en-US"/>
          </a:p>
          <a:p>
            <a:pPr algn="l"/>
            <a:r>
              <a:rPr lang="zh-CN" altLang="en-US"/>
              <a:t>LiDAR</a:t>
            </a:r>
            <a:r>
              <a:rPr lang="en-US" altLang="zh-CN"/>
              <a:t>                 </a:t>
            </a:r>
            <a:r>
              <a:rPr lang="zh-CN" altLang="en-US"/>
              <a:t>：提供了区域的高程信息</a:t>
            </a:r>
            <a:endParaRPr lang="zh-CN" altLang="en-US"/>
          </a:p>
          <a:p>
            <a:pPr algn="l"/>
            <a:endParaRPr lang="zh-CN" altLang="en-US"/>
          </a:p>
          <a:p>
            <a:pPr algn="l"/>
            <a:r>
              <a:rPr lang="zh-CN" altLang="en-US"/>
              <a:t>HSI和LiDAR数据的联合利用能够让我们以更详细和精确的级别解释地面物体。</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HSI 及</a:t>
            </a:r>
            <a:r>
              <a:rPr lang="en-US" altLang="zh-CN" sz="3200"/>
              <a:t>LiDAR</a:t>
            </a:r>
            <a:r>
              <a:rPr lang="zh-CN" altLang="en-US" sz="3200"/>
              <a:t>特点</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10000"/>
          </a:bodyPr>
          <a:p>
            <a:pPr algn="l"/>
            <a:r>
              <a:rPr lang="en-US" altLang="zh-CN"/>
              <a:t>提出了一种基于最近邻的数据增强方案，用于利用附近区域之间增强的语义关系</a:t>
            </a:r>
            <a:r>
              <a:rPr lang="zh-CN" altLang="en-US"/>
              <a:t>，</a:t>
            </a:r>
            <a:r>
              <a:rPr lang="en-US" altLang="zh-CN"/>
              <a:t>可以更准确地捕捉跨模态语义对齐。</a:t>
            </a:r>
            <a:r>
              <a:rPr lang="zh-CN" altLang="en-US"/>
              <a:t>还</a:t>
            </a:r>
            <a:r>
              <a:rPr lang="en-US" altLang="zh-CN"/>
              <a:t>设计了一个双线性注意模块，以利用 HSI 和 LiDAR 数据之间的二阶甚至高阶特征交互</a:t>
            </a:r>
            <a:r>
              <a:rPr lang="zh-CN" altLang="en-US"/>
              <a:t>。</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主要贡献</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10000"/>
          </a:bodyPr>
          <a:p>
            <a:pPr algn="l"/>
            <a:r>
              <a:rPr lang="zh-CN" altLang="en-US"/>
              <a:t>旨在构建一个有效的自监督模型来解决数据增强方案中没有考虑到的正负样本之间的空间距离以及没有利用邻近区域的语义相似性的问题，并填补异构间隙这一问题。</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主要目标</a:t>
            </a:r>
            <a:endParaRPr lang="en-US" altLang="zh-CN"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10000"/>
          </a:bodyPr>
          <a:p>
            <a:pPr algn="l"/>
            <a:r>
              <a:rPr lang="en-US" altLang="zh-CN"/>
              <a:t>1.</a:t>
            </a:r>
            <a:r>
              <a:rPr lang="zh-CN" altLang="en-US"/>
              <a:t>提出了一个基于最近邻的框架</a:t>
            </a:r>
            <a:endParaRPr lang="zh-CN" altLang="en-US"/>
          </a:p>
          <a:p>
            <a:pPr algn="l"/>
            <a:r>
              <a:rPr lang="en-US" altLang="zh-CN"/>
              <a:t>2.</a:t>
            </a:r>
            <a:r>
              <a:rPr lang="zh-CN" altLang="en-US"/>
              <a:t>设计了一个双线性注意力融合模块</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解决方案</a:t>
            </a:r>
            <a:endParaRPr lang="zh-CN" altLang="en-US" sz="320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en-US" altLang="zh-CN" sz="3200"/>
              <a:t>NNC</a:t>
            </a:r>
            <a:r>
              <a:rPr lang="zh-CN" altLang="en-US" sz="3200"/>
              <a:t>依据</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7" name="图片 6"/>
          <p:cNvPicPr>
            <a:picLocks noChangeAspect="1"/>
          </p:cNvPicPr>
          <p:nvPr>
            <p:custDataLst>
              <p:tags r:id="rId5"/>
            </p:custDataLst>
          </p:nvPr>
        </p:nvPicPr>
        <p:blipFill>
          <a:blip r:embed="rId6"/>
          <a:stretch>
            <a:fillRect/>
          </a:stretch>
        </p:blipFill>
        <p:spPr>
          <a:xfrm>
            <a:off x="-537845" y="1656715"/>
            <a:ext cx="12277090" cy="393446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基于最近邻的框架</a:t>
            </a:r>
            <a:endParaRPr lang="zh-CN" altLang="en-US" sz="3200"/>
          </a:p>
        </p:txBody>
      </p:sp>
      <p:pic>
        <p:nvPicPr>
          <p:cNvPr id="5" name="图片 4"/>
          <p:cNvPicPr>
            <a:picLocks noChangeAspect="1"/>
          </p:cNvPicPr>
          <p:nvPr>
            <p:custDataLst>
              <p:tags r:id="rId5"/>
            </p:custDataLst>
          </p:nvPr>
        </p:nvPicPr>
        <p:blipFill>
          <a:blip r:embed="rId6"/>
          <a:stretch>
            <a:fillRect/>
          </a:stretch>
        </p:blipFill>
        <p:spPr>
          <a:xfrm>
            <a:off x="1199515" y="1787525"/>
            <a:ext cx="10198100" cy="3412490"/>
          </a:xfrm>
          <a:prstGeom prst="rect">
            <a:avLst/>
          </a:prstGeom>
        </p:spPr>
      </p:pic>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5931535" cy="520700"/>
          </a:xfrm>
          <a:prstGeom prst="rect">
            <a:avLst/>
          </a:prstGeom>
          <a:noFill/>
        </p:spPr>
        <p:txBody>
          <a:bodyPr wrap="square" rtlCol="0">
            <a:noAutofit/>
          </a:bodyPr>
          <a:p>
            <a:pPr algn="ctr"/>
            <a:r>
              <a:rPr lang="zh-CN" altLang="en-US" sz="3200"/>
              <a:t>基于双线性注意力的多源编码器</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Wang M, Gao F, Dong J, et al. Nearest Neighbor-Based Contrastive Learning for Hyperspectral and LiDAR Data Classification[J]. IEEE Transactions on Geoscience and Remote Sensing, 2023, 61: 1-16</a:t>
            </a:r>
            <a:endParaRPr lang="zh-CN" altLang="en-US" sz="1200"/>
          </a:p>
        </p:txBody>
      </p:sp>
      <p:pic>
        <p:nvPicPr>
          <p:cNvPr id="7" name="图片 6"/>
          <p:cNvPicPr>
            <a:picLocks noChangeAspect="1"/>
          </p:cNvPicPr>
          <p:nvPr>
            <p:custDataLst>
              <p:tags r:id="rId5"/>
            </p:custDataLst>
          </p:nvPr>
        </p:nvPicPr>
        <p:blipFill>
          <a:blip r:embed="rId6"/>
          <a:stretch>
            <a:fillRect/>
          </a:stretch>
        </p:blipFill>
        <p:spPr>
          <a:xfrm>
            <a:off x="114300" y="2015490"/>
            <a:ext cx="10502900" cy="367538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UNIT_PLACING_PICTURE_USER_VIEWPORT" val="{&quot;height&quot;:580,&quot;width&quot;:4035}"/>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UNIT_PLACING_PICTURE_USER_VIEWPORT" val="{&quot;height&quot;:580,&quot;width&quot;:4035}"/>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PLACING_PICTURE_USER_VIEWPORT" val="{&quot;height&quot;:580,&quot;width&quot;:4035}"/>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UNIT_PLACING_PICTURE_USER_VIEWPORT" val="{&quot;height&quot;:580,&quot;width&quot;:4035}"/>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UNIT_PLACING_PICTURE_USER_VIEWPORT" val="{&quot;height&quot;:580,&quot;width&quot;:4035}"/>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PLACING_PICTURE_USER_VIEWPORT" val="{&quot;height&quot;:580,&quot;width&quot;:4035}"/>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UNIT_PLACING_PICTURE_USER_VIEWPORT" val="{&quot;height&quot;:580,&quot;width&quot;:4035}"/>
</p:tagLst>
</file>

<file path=ppt/tags/tag1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PLACING_PICTURE_USER_VIEWPORT" val="{&quot;height&quot;:580,&quot;width&quot;:4035}"/>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PLACING_PICTURE_USER_VIEWPORT" val="{&quot;height&quot;:580,&quot;width&quot;:4035}"/>
</p:tagLst>
</file>

<file path=ppt/tags/tag14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UNIT_PLACING_PICTURE_USER_VIEWPORT" val="{&quot;height&quot;:580,&quot;width&quot;:4035}"/>
</p:tagLst>
</file>

<file path=ppt/tags/tag14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UNIT_PLACING_PICTURE_USER_VIEWPORT" val="{&quot;height&quot;:580,&quot;width&quot;:403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UNIT_PLACING_PICTURE_USER_VIEWPORT" val="{&quot;height&quot;:580,&quot;width&quot;:4035}"/>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UNIT_PLACING_PICTURE_USER_VIEWPORT" val="{&quot;height&quot;:580,&quot;width&quot;:403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commondata" val="eyJoZGlkIjoiZjI2NDJmMDAwOTA0MGNkYWNhZGE0Mjk0YjBlNWYzM2M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580,&quot;width&quot;:4035}"/>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UNIT_PLACING_PICTURE_USER_VIEWPORT" val="{&quot;height&quot;:580,&quot;width&quot;:4035}"/>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580,&quot;width&quot;:4035}"/>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PLACING_PICTURE_USER_VIEWPORT" val="{&quot;height&quot;:580,&quot;width&quot;:4035}"/>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UNIT_PLACING_PICTURE_USER_VIEWPORT" val="{&quot;height&quot;:580,&quot;width&quot;:4035}"/>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3127</Words>
  <Application>WPS 演示</Application>
  <PresentationFormat>宽屏</PresentationFormat>
  <Paragraphs>95</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161</cp:revision>
  <dcterms:created xsi:type="dcterms:W3CDTF">2019-06-19T02:08:00Z</dcterms:created>
  <dcterms:modified xsi:type="dcterms:W3CDTF">2023-11-02T14:35:05Z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9156E51EB8D34B82820B3C2A18640034_11</vt:lpwstr>
  </property>
</Properties>
</file>