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6" r:id="rId5"/>
    <p:sldId id="266" r:id="rId6"/>
    <p:sldId id="259" r:id="rId8"/>
    <p:sldId id="268" r:id="rId9"/>
    <p:sldId id="269" r:id="rId10"/>
    <p:sldId id="277" r:id="rId11"/>
    <p:sldId id="264" r:id="rId12"/>
    <p:sldId id="263" r:id="rId13"/>
    <p:sldId id="271" r:id="rId14"/>
    <p:sldId id="279" r:id="rId15"/>
    <p:sldId id="270" r:id="rId16"/>
    <p:sldId id="262" r:id="rId17"/>
    <p:sldId id="280" r:id="rId18"/>
    <p:sldId id="275" r:id="rId19"/>
    <p:sldId id="273" r:id="rId20"/>
    <p:sldId id="267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50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tags" Target="../tags/tag35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16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image" Target="../media/image25.png"/><Relationship Id="rId3" Type="http://schemas.openxmlformats.org/officeDocument/2006/relationships/tags" Target="../tags/tag413.xml"/><Relationship Id="rId2" Type="http://schemas.openxmlformats.org/officeDocument/2006/relationships/image" Target="../media/image21.png"/><Relationship Id="rId1" Type="http://schemas.openxmlformats.org/officeDocument/2006/relationships/tags" Target="../tags/tag4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image" Target="../media/image26.png"/><Relationship Id="rId3" Type="http://schemas.openxmlformats.org/officeDocument/2006/relationships/tags" Target="../tags/tag418.xml"/><Relationship Id="rId2" Type="http://schemas.openxmlformats.org/officeDocument/2006/relationships/image" Target="../media/image21.png"/><Relationship Id="rId1" Type="http://schemas.openxmlformats.org/officeDocument/2006/relationships/tags" Target="../tags/tag41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image" Target="../media/image21.png"/><Relationship Id="rId1" Type="http://schemas.openxmlformats.org/officeDocument/2006/relationships/tags" Target="../tags/tag42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image" Target="../media/image21.png"/><Relationship Id="rId1" Type="http://schemas.openxmlformats.org/officeDocument/2006/relationships/tags" Target="../tags/tag4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8" Type="http://schemas.openxmlformats.org/officeDocument/2006/relationships/tags" Target="../tags/tag43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image" Target="../media/image21.png"/><Relationship Id="rId3" Type="http://schemas.openxmlformats.org/officeDocument/2006/relationships/tags" Target="../tags/tag432.xml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19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image" Target="../media/image21.png"/><Relationship Id="rId2" Type="http://schemas.openxmlformats.org/officeDocument/2006/relationships/tags" Target="../tags/tag438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image" Target="../media/image21.png"/><Relationship Id="rId1" Type="http://schemas.openxmlformats.org/officeDocument/2006/relationships/tags" Target="../tags/tag44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image" Target="../media/image22.png"/><Relationship Id="rId3" Type="http://schemas.openxmlformats.org/officeDocument/2006/relationships/tags" Target="../tags/tag356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372.xml"/><Relationship Id="rId2" Type="http://schemas.openxmlformats.org/officeDocument/2006/relationships/tags" Target="../tags/tag355.xml"/><Relationship Id="rId19" Type="http://schemas.openxmlformats.org/officeDocument/2006/relationships/tags" Target="../tags/tag371.xml"/><Relationship Id="rId18" Type="http://schemas.openxmlformats.org/officeDocument/2006/relationships/tags" Target="../tags/tag370.xml"/><Relationship Id="rId17" Type="http://schemas.openxmlformats.org/officeDocument/2006/relationships/tags" Target="../tags/tag369.xml"/><Relationship Id="rId16" Type="http://schemas.openxmlformats.org/officeDocument/2006/relationships/tags" Target="../tags/tag368.xml"/><Relationship Id="rId15" Type="http://schemas.openxmlformats.org/officeDocument/2006/relationships/tags" Target="../tags/tag367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77.xml"/><Relationship Id="rId6" Type="http://schemas.openxmlformats.org/officeDocument/2006/relationships/image" Target="../media/image23.png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21.png"/><Relationship Id="rId1" Type="http://schemas.openxmlformats.org/officeDocument/2006/relationships/tags" Target="../tags/tag37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82.xml"/><Relationship Id="rId6" Type="http://schemas.openxmlformats.org/officeDocument/2006/relationships/image" Target="../media/image23.png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21.png"/><Relationship Id="rId1" Type="http://schemas.openxmlformats.org/officeDocument/2006/relationships/tags" Target="../tags/tag37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image" Target="../media/image23.png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38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2.xml"/><Relationship Id="rId1" Type="http://schemas.openxmlformats.org/officeDocument/2006/relationships/tags" Target="../tags/tag39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00.xml"/><Relationship Id="rId4" Type="http://schemas.openxmlformats.org/officeDocument/2006/relationships/tags" Target="../tags/tag399.xml"/><Relationship Id="rId3" Type="http://schemas.openxmlformats.org/officeDocument/2006/relationships/tags" Target="../tags/tag398.xml"/><Relationship Id="rId2" Type="http://schemas.openxmlformats.org/officeDocument/2006/relationships/image" Target="../media/image21.png"/><Relationship Id="rId1" Type="http://schemas.openxmlformats.org/officeDocument/2006/relationships/tags" Target="../tags/tag3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image" Target="../media/image21.png"/><Relationship Id="rId2" Type="http://schemas.openxmlformats.org/officeDocument/2006/relationships/tags" Target="../tags/tag401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image" Target="../media/image21.png"/><Relationship Id="rId1" Type="http://schemas.openxmlformats.org/officeDocument/2006/relationships/tags" Target="../tags/tag4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rmAutofit/>
          </a:bodyPr>
          <a:p>
            <a:pPr algn="ctr"/>
            <a:r>
              <a:rPr lang="zh-CN" altLang="zh-CN" sz="3600">
                <a:latin typeface="等线" panose="02010600030101010101" charset="-122"/>
                <a:ea typeface="等线" panose="02010600030101010101" charset="-122"/>
              </a:rPr>
              <a:t>Pronunciation Dictionary-Free Multilingual Speech</a:t>
            </a:r>
            <a:r>
              <a:rPr lang="en-US" altLang="zh-CN" sz="360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zh-CN" sz="3600">
                <a:latin typeface="等线" panose="02010600030101010101" charset="-122"/>
                <a:ea typeface="等线" panose="02010600030101010101" charset="-122"/>
              </a:rPr>
              <a:t>Synthesis Using Learned Phonetic Representations</a:t>
            </a:r>
            <a:endParaRPr lang="zh-CN" altLang="zh-CN" sz="36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/>
          <a:p>
            <a:r>
              <a:rPr lang="zh-CN" altLang="en-US"/>
              <a:t>基于学习语音表示的无发音词典</a:t>
            </a:r>
            <a:r>
              <a:rPr lang="zh-CN" altLang="en-US"/>
              <a:t>的多语言语音合成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85090" y="616712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TM结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0" y="-85090"/>
            <a:ext cx="4181475" cy="638175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研究内容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---RTM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570" y="1682115"/>
            <a:ext cx="5093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000">
                <a:sym typeface="+mn-ea"/>
              </a:rPr>
              <a:t>RTM转换器</a:t>
            </a:r>
            <a:r>
              <a:rPr lang="zh-CN" altLang="en-US" sz="2000"/>
              <a:t>包含一个编码器和一个解码器，编码器采用</a:t>
            </a:r>
            <a:r>
              <a:rPr lang="zh-CN" altLang="en-US" sz="2000">
                <a:solidFill>
                  <a:srgbClr val="FF0000"/>
                </a:solidFill>
              </a:rPr>
              <a:t>Transformer</a:t>
            </a:r>
            <a:r>
              <a:rPr lang="zh-CN" altLang="en-US" sz="2000"/>
              <a:t>结构,可以合并UPR和SPR，首先用卷积层处理SPR以获取局部特征，将位置编码加入UPR和SPR,然后进行自注意力和融合。</a:t>
            </a:r>
            <a:endParaRPr lang="zh-CN" altLang="en-US" sz="2000"/>
          </a:p>
          <a:p>
            <a:pPr indent="457200"/>
            <a:r>
              <a:rPr lang="zh-CN" altLang="en-US" sz="2000"/>
              <a:t>解码器与</a:t>
            </a:r>
            <a:r>
              <a:rPr lang="zh-CN" altLang="en-US" sz="2000">
                <a:solidFill>
                  <a:srgbClr val="FF0000"/>
                </a:solidFill>
              </a:rPr>
              <a:t>Tacotron2</a:t>
            </a:r>
            <a:r>
              <a:rPr lang="zh-CN" altLang="en-US" sz="2000"/>
              <a:t>相同,进行注意力解码生成mel频谱</a:t>
            </a:r>
            <a:endParaRPr lang="zh-CN" altLang="en-US" sz="200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85090" y="620204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基于学习语音表示的多语言语音合成框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868680"/>
            <a:ext cx="8678545" cy="5465445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研究内容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0" y="626808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1602105"/>
            <a:ext cx="107092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在六种目标语言上进行了性能评估：英语（en），西班牙语（es），哈萨克语（kk），印地语（hi），保加利亚语（bg）和马来语（ms）。对于英语，使用了LJSpeech数据集</a:t>
            </a:r>
            <a:r>
              <a:rPr lang="en-US" altLang="zh-CN" sz="2000" baseline="30000"/>
              <a:t>[1]</a:t>
            </a:r>
            <a:r>
              <a:rPr lang="zh-CN" altLang="en-US" sz="2000"/>
              <a:t>，其他语言使用了专有的单发音者语音合成数据集，所有发音者都是女性。每种语言的训练集大小均为5小时，对应于不同数量的发音。验证集和测试集包括300、400、200、250、150和200个发音。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为构建LI-ASR模型，采用了Facebook发布的多语言wav2vec 2.0模型（XLSR-53），它经过56,000小时的预训练。对于LI-ASR模型的微调，使用包含19种语言的专有语音识别语料库，每种语言提供了100到150小时的数据。微调语料库和合成语料库之间没有重叠的语言。使用的所有语音记录都以16 kHz采样，否则被降采样到16 kHz。</a:t>
            </a:r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0" y="6334760"/>
            <a:ext cx="1219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[1]K. Ito and L. Johnson, “The LJ speech dataset,” 2017. [Online]. Available: https://keithito.com/LJ-Speech-Dataset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200" y="1602105"/>
            <a:ext cx="107092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）Taco_Char：使用字符序列作为输入的Tacotron2模型。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）Taco_Phone：这个模型与Taco_Char相似，但使用音素序列作为输入，而不是字符序列。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）Proposed：这是</a:t>
            </a:r>
            <a:r>
              <a:rPr lang="zh-CN" altLang="en-US" sz="2000"/>
              <a:t>文章提出的方法，不进行预训练。它包括两个预测器和一个RTM转换器，直接在目标语言上训练。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）Proposed_PT：这是</a:t>
            </a:r>
            <a:r>
              <a:rPr lang="zh-CN" altLang="en-US" sz="2000"/>
              <a:t>文章提出的方法，进行了预训练。与Proposed不同，它的两个预测器和RTM转换器首先在包含多种语言的合成语音数据上进行预训练，然后在每种目标语言上进行微调。</a:t>
            </a:r>
            <a:endParaRPr lang="zh-CN" altLang="en-US" sz="2000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85090" y="616712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不同方法对六种目标语言的自然度平均意见得分（MOS）及其95%置信区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7540"/>
            <a:ext cx="7080250" cy="2276475"/>
          </a:xfrm>
          <a:prstGeom prst="rect">
            <a:avLst/>
          </a:prstGeom>
        </p:spPr>
      </p:pic>
      <p:pic>
        <p:nvPicPr>
          <p:cNvPr id="3" name="图片 2" descr="表二四个客观指标对六种目标语言的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70" y="1125220"/>
            <a:ext cx="3629025" cy="546100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60" y="6177915"/>
            <a:ext cx="6611620" cy="161290"/>
          </a:xfrm>
          <a:prstGeom prst="rect">
            <a:avLst/>
          </a:prstGeom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23150" y="6177915"/>
            <a:ext cx="3547745" cy="199390"/>
          </a:xfrm>
          <a:prstGeom prst="rect">
            <a:avLst/>
          </a:prstGeom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23150" y="3759835"/>
            <a:ext cx="3471545" cy="161290"/>
          </a:xfrm>
          <a:prstGeom prst="rect">
            <a:avLst/>
          </a:prstGeom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7423150" y="4949825"/>
            <a:ext cx="3547745" cy="199390"/>
          </a:xfrm>
          <a:prstGeom prst="rect">
            <a:avLst/>
          </a:prstGeom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7423150" y="2517140"/>
            <a:ext cx="3547745" cy="199390"/>
          </a:xfrm>
          <a:prstGeom prst="rect">
            <a:avLst/>
          </a:prstGeom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1620" y="1488440"/>
            <a:ext cx="6677660" cy="304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MCD (Mel-Cepstrum Distortion):计算合成音频和参考音频的mel倒谱系数之间的距离，评估合成音频的谱特征精度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F0 RMSE:计算合成音高和参考音高的均方根误差，评估合成音高的精度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F0 CORR:计算合成音高和参考音高的相关系数，评估合成音高的准确性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V/UV Error Rate:计算合成音频的有声/无声判断错误率，评估合成音的有声/无声准确性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MOS:采用主观听评测试获得的自然度平均意见分，评估合成语音的自然度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六种目标语言上提出的模型及其消融模型的客观度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25" y="0"/>
            <a:ext cx="4091940" cy="6534785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---Ablation实验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0" y="1455420"/>
            <a:ext cx="6018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000">
                <a:solidFill>
                  <a:srgbClr val="FF0000"/>
                </a:solidFill>
              </a:rPr>
              <a:t>消融(Ablation)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实验</a:t>
            </a:r>
            <a:r>
              <a:rPr lang="zh-CN" altLang="en-US" sz="2000">
                <a:solidFill>
                  <a:srgbClr val="FF0000"/>
                </a:solidFill>
              </a:rPr>
              <a:t>来验证模型设计的有效性。</a:t>
            </a:r>
            <a:endParaRPr lang="zh-CN" altLang="en-US" sz="2000">
              <a:solidFill>
                <a:srgbClr val="FF0000"/>
              </a:solidFill>
            </a:endParaRPr>
          </a:p>
          <a:p>
            <a:pPr indent="457200"/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Proposed:完整模型,包含UPR和SPR两个预测器,以及表示转换器。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Proposed-UPR:在Proposed的基础上移除UPR部分。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Proposed-SPR:在Proposed的基础上移除SPR部分。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Proposed-UPR-Tr:在Proposed-UPR的基础上,将转换器中的编码器改为Tacotron2结构。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Proposed-SPR-Tr:在Proposed-SPR的基础上,将转换器中的编码器改为Tacotron2结构。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685" y="5652770"/>
            <a:ext cx="6515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C00000"/>
                </a:solidFill>
              </a:rPr>
              <a:t>再次证实了使用学习的语音表示作为声学建模的中间表示的有效性。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575" y="1422400"/>
            <a:ext cx="114585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）消除了对发音词典的依赖,实现了无词典的多语言语音合成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通过组合监督和无监督语音表示进行声学建模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在六种语言上验证了方法的有效性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）学习语音表示增强了声学模型的建模能力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SPR带来发音信息,UPR提供韵律信息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组合两者获得高质量合成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5090" y="6167120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210820" y="6497320"/>
            <a:ext cx="12613640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6209983" y="2322512"/>
            <a:ext cx="3762375" cy="577850"/>
            <a:chOff x="3192" y="3209"/>
            <a:chExt cx="5925" cy="910"/>
          </a:xfrm>
        </p:grpSpPr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3192" y="3235"/>
              <a:ext cx="1078" cy="88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p>
              <a:pPr>
                <a:lnSpc>
                  <a:spcPct val="100000"/>
                </a:lnSpc>
              </a:pPr>
              <a:r>
                <a:rPr lang="en-US" altLang="zh-CN" sz="2800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01.</a:t>
              </a:r>
              <a:endPara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7"/>
              </p:custDataLst>
            </p:nvPr>
          </p:nvSpPr>
          <p:spPr>
            <a:xfrm>
              <a:off x="4307" y="3209"/>
              <a:ext cx="4811" cy="83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研究背景</a:t>
              </a:r>
              <a:endParaRPr lang="zh-CN" altLang="en-US" sz="20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6209983" y="3097212"/>
            <a:ext cx="3762375" cy="577850"/>
            <a:chOff x="3192" y="4450"/>
            <a:chExt cx="5925" cy="910"/>
          </a:xfrm>
        </p:grpSpPr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3192" y="4476"/>
              <a:ext cx="1078" cy="88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p>
              <a:pPr>
                <a:lnSpc>
                  <a:spcPct val="100000"/>
                </a:lnSpc>
              </a:pPr>
              <a:r>
                <a:rPr lang="en-US" altLang="zh-CN" sz="2800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02.</a:t>
              </a:r>
              <a:endPara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10"/>
              </p:custDataLst>
            </p:nvPr>
          </p:nvSpPr>
          <p:spPr>
            <a:xfrm>
              <a:off x="4307" y="4450"/>
              <a:ext cx="4811" cy="83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研究</a:t>
              </a: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目的</a:t>
              </a:r>
              <a:endParaRPr lang="zh-CN" altLang="en-US" sz="20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6209983" y="3871912"/>
            <a:ext cx="3762375" cy="577850"/>
            <a:chOff x="3192" y="5691"/>
            <a:chExt cx="5925" cy="910"/>
          </a:xfrm>
        </p:grpSpPr>
        <p:sp>
          <p:nvSpPr>
            <p:cNvPr id="27" name="文本框 26"/>
            <p:cNvSpPr txBox="1"/>
            <p:nvPr>
              <p:custDataLst>
                <p:tags r:id="rId12"/>
              </p:custDataLst>
            </p:nvPr>
          </p:nvSpPr>
          <p:spPr>
            <a:xfrm>
              <a:off x="3192" y="5717"/>
              <a:ext cx="1078" cy="88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p>
              <a:pPr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03.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3"/>
              </p:custDataLst>
            </p:nvPr>
          </p:nvSpPr>
          <p:spPr>
            <a:xfrm>
              <a:off x="4307" y="5691"/>
              <a:ext cx="4811" cy="83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研究</a:t>
              </a: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内容</a:t>
              </a:r>
              <a:endParaRPr lang="zh-CN" altLang="en-US" sz="20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6209983" y="4646612"/>
            <a:ext cx="3762375" cy="577850"/>
            <a:chOff x="3192" y="6932"/>
            <a:chExt cx="5925" cy="910"/>
          </a:xfrm>
        </p:grpSpPr>
        <p:sp>
          <p:nvSpPr>
            <p:cNvPr id="29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192" y="6958"/>
              <a:ext cx="1078" cy="88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p>
              <a:pPr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04.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6"/>
              </p:custDataLst>
            </p:nvPr>
          </p:nvSpPr>
          <p:spPr>
            <a:xfrm>
              <a:off x="4307" y="6932"/>
              <a:ext cx="4811" cy="83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实验和结果</a:t>
              </a:r>
              <a:r>
                <a:rPr lang="zh-CN" altLang="en-US" sz="2000" b="1" spc="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分析</a:t>
              </a:r>
              <a:endParaRPr lang="zh-CN" altLang="en-US" sz="20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7"/>
            </p:custDataLst>
          </p:nvPr>
        </p:nvGrpSpPr>
        <p:grpSpPr>
          <a:xfrm>
            <a:off x="6209983" y="5421312"/>
            <a:ext cx="3762375" cy="577850"/>
            <a:chOff x="3192" y="8173"/>
            <a:chExt cx="5925" cy="910"/>
          </a:xfrm>
        </p:grpSpPr>
        <p:sp>
          <p:nvSpPr>
            <p:cNvPr id="46" name="文本框 45"/>
            <p:cNvSpPr txBox="1"/>
            <p:nvPr>
              <p:custDataLst>
                <p:tags r:id="rId18"/>
              </p:custDataLst>
            </p:nvPr>
          </p:nvSpPr>
          <p:spPr>
            <a:xfrm>
              <a:off x="3192" y="8199"/>
              <a:ext cx="1078" cy="88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/>
            </a:bodyPr>
            <a:p>
              <a:pPr>
                <a:lnSpc>
                  <a:spcPct val="10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05.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9"/>
              </p:custDataLst>
            </p:nvPr>
          </p:nvSpPr>
          <p:spPr>
            <a:xfrm>
              <a:off x="4307" y="8173"/>
              <a:ext cx="4811" cy="83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2000" b="1" spc="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总结</a:t>
              </a:r>
              <a:endPara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2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占位符 9" descr="TTS框架图"/>
          <p:cNvPicPr>
            <a:picLocks noChangeAspect="1"/>
          </p:cNvPicPr>
          <p:nvPr>
            <p:ph type="pic" idx="1"/>
            <p:custDataLst>
              <p:tags r:id="rId5"/>
            </p:custDataLst>
          </p:nvPr>
        </p:nvPicPr>
        <p:blipFill>
          <a:blip r:embed="rId6"/>
          <a:srcRect b="17258"/>
          <a:stretch>
            <a:fillRect/>
          </a:stretch>
        </p:blipFill>
        <p:spPr>
          <a:xfrm>
            <a:off x="290195" y="1585595"/>
            <a:ext cx="5837555" cy="15252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27750" y="1503680"/>
            <a:ext cx="5719445" cy="192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text-to-speech（TTS，</a:t>
            </a:r>
            <a:r>
              <a:rPr lang="zh-CN" altLang="en-US" sz="2400">
                <a:sym typeface="+mn-ea"/>
              </a:rPr>
              <a:t>文本到语音</a:t>
            </a:r>
            <a:r>
              <a:rPr lang="zh-CN" altLang="en-US" sz="2400"/>
              <a:t>）是一种开发用于从给定文本产生自然和可理解的语音的技术。TTS系统通常由两个主要部分组成：前端和后端。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占位符 9" descr="TTS框架图"/>
          <p:cNvPicPr>
            <a:picLocks noChangeAspect="1"/>
          </p:cNvPicPr>
          <p:nvPr>
            <p:ph type="pic" idx="1"/>
            <p:custDataLst>
              <p:tags r:id="rId5"/>
            </p:custDataLst>
          </p:nvPr>
        </p:nvPicPr>
        <p:blipFill>
          <a:blip r:embed="rId6"/>
          <a:srcRect b="17258"/>
          <a:stretch>
            <a:fillRect/>
          </a:stretch>
        </p:blipFill>
        <p:spPr>
          <a:xfrm>
            <a:off x="290195" y="1585595"/>
            <a:ext cx="5837555" cy="15252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27750" y="1503680"/>
            <a:ext cx="5719445" cy="1925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G2P转换的目的是从字符序列中导出音素序列。</a:t>
            </a:r>
            <a:endParaRPr lang="zh-CN" altLang="en-US" sz="2000"/>
          </a:p>
          <a:p>
            <a:pPr indent="457200"/>
            <a:r>
              <a:rPr lang="zh-CN" altLang="en-US" sz="2000"/>
              <a:t>发音词典则是</a:t>
            </a:r>
            <a:r>
              <a:rPr lang="en-US" altLang="zh-CN" sz="2000"/>
              <a:t>G2P</a:t>
            </a:r>
            <a:r>
              <a:rPr lang="zh-CN" altLang="en-US" sz="2000"/>
              <a:t>转换的</a:t>
            </a:r>
            <a:r>
              <a:rPr lang="zh-CN" altLang="en-US" sz="2000"/>
              <a:t>关键，因为它包含特定语言的单词发音对。然而，由于发音词典的语言特定性，因此出现了重大挑战。</a:t>
            </a:r>
            <a:endParaRPr lang="zh-CN" altLang="en-US" sz="2000"/>
          </a:p>
          <a:p>
            <a:pPr indent="457200"/>
            <a:r>
              <a:rPr lang="zh-CN" altLang="en-US" sz="2000"/>
              <a:t>为一种新的语言创建词典需要语言本身和音素符号系统的专业知识，这使得这个过程比获得语言的语音录音更费力，耗时，更复杂</a:t>
            </a:r>
            <a:r>
              <a:rPr lang="zh-CN" altLang="en-US" sz="2000" baseline="30000"/>
              <a:t>[</a:t>
            </a:r>
            <a:r>
              <a:rPr lang="en-US" altLang="zh-CN" sz="2000" baseline="30000"/>
              <a:t>1</a:t>
            </a:r>
            <a:r>
              <a:rPr lang="zh-CN" altLang="en-US" sz="2000" baseline="30000"/>
              <a:t>]</a:t>
            </a:r>
            <a:r>
              <a:rPr lang="zh-CN" altLang="en-US" sz="2000"/>
              <a:t>。</a:t>
            </a:r>
            <a:endParaRPr lang="zh-CN" altLang="en-US" sz="2000"/>
          </a:p>
          <a:p>
            <a:pPr indent="457200"/>
            <a:r>
              <a:rPr lang="zh-CN" altLang="en-US" sz="2000"/>
              <a:t>虽然有一些开源的多语言G2P工具可用，但考虑到全世界大约有7000种语言，这些工具覆盖的语言数量仍然有限</a:t>
            </a:r>
            <a:r>
              <a:rPr lang="en-US" altLang="zh-CN" sz="2000" baseline="30000"/>
              <a:t>[2]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2" name="下箭头标注 1"/>
          <p:cNvSpPr/>
          <p:nvPr/>
        </p:nvSpPr>
        <p:spPr>
          <a:xfrm>
            <a:off x="1694180" y="2143760"/>
            <a:ext cx="1214120" cy="1734185"/>
          </a:xfrm>
          <a:prstGeom prst="downArrowCallout">
            <a:avLst>
              <a:gd name="adj1" fmla="val 21966"/>
              <a:gd name="adj2" fmla="val 21861"/>
              <a:gd name="adj3" fmla="val 42207"/>
              <a:gd name="adj4" fmla="val 4381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5930" y="3929380"/>
            <a:ext cx="56718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000"/>
              <a:t>前端负责基于输入文本构建语言特征，包括各种功能，如文本规范化、词分割、词性标注、韵律预测以及</a:t>
            </a:r>
            <a:r>
              <a:rPr lang="en-US" altLang="zh-CN" sz="2000">
                <a:solidFill>
                  <a:srgbClr val="FF0000"/>
                </a:solidFill>
              </a:rPr>
              <a:t>G</a:t>
            </a:r>
            <a:r>
              <a:rPr lang="zh-CN" altLang="en-US" sz="2000">
                <a:solidFill>
                  <a:srgbClr val="FF0000"/>
                </a:solidFill>
              </a:rPr>
              <a:t>rapheme-to-</a:t>
            </a:r>
            <a:r>
              <a:rPr lang="en-US" altLang="zh-CN" sz="2000">
                <a:solidFill>
                  <a:srgbClr val="FF0000"/>
                </a:solidFill>
              </a:rPr>
              <a:t>P</a:t>
            </a:r>
            <a:r>
              <a:rPr lang="zh-CN" altLang="en-US" sz="2000">
                <a:solidFill>
                  <a:srgbClr val="FF0000"/>
                </a:solidFill>
              </a:rPr>
              <a:t>honeme</a:t>
            </a:r>
            <a:r>
              <a:rPr lang="zh-CN" altLang="en-US" sz="2000"/>
              <a:t>（G2P，</a:t>
            </a:r>
            <a:r>
              <a:rPr lang="zh-CN" altLang="en-US" sz="2000">
                <a:sym typeface="+mn-ea"/>
              </a:rPr>
              <a:t>字母到音素</a:t>
            </a:r>
            <a:r>
              <a:rPr lang="zh-CN" altLang="en-US" sz="2000"/>
              <a:t>）的转换。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0" y="5986780"/>
            <a:ext cx="12192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[1]A.Deri and K.Knight, “Grapheme-to-phoneme models for (almost) any language,” in Proc. 54th Annu. Meeting Assoc. Comput. Linguistics, 2016, pp. 399–408.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[2]A.Pereltsvaig, Languages of the World. Cambridge, U.K.: Cambridge Univ. Press, 2020.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占位符 9" descr="TTS框架图"/>
          <p:cNvPicPr>
            <a:picLocks noChangeAspect="1"/>
          </p:cNvPicPr>
          <p:nvPr>
            <p:ph type="pic" idx="1"/>
            <p:custDataLst>
              <p:tags r:id="rId5"/>
            </p:custDataLst>
          </p:nvPr>
        </p:nvPicPr>
        <p:blipFill>
          <a:blip r:embed="rId6"/>
          <a:srcRect b="17258"/>
          <a:stretch>
            <a:fillRect/>
          </a:stretch>
        </p:blipFill>
        <p:spPr>
          <a:xfrm>
            <a:off x="290195" y="1585595"/>
            <a:ext cx="5837555" cy="15252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27750" y="1503680"/>
            <a:ext cx="5719445" cy="344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000"/>
              <a:t>目前，基于神经网络的序列到序列声学建模已经成为一种突出的方法。其中一些模型直接将字符序列作为输入。</a:t>
            </a:r>
            <a:endParaRPr lang="zh-CN" altLang="en-US" sz="2000"/>
          </a:p>
          <a:p>
            <a:pPr indent="457200"/>
            <a:r>
              <a:rPr lang="zh-CN" altLang="en-US" sz="2000"/>
              <a:t>这为多语言语音合成提供了好处，因为它消除了对发音字典和G2P转换的需要。然而，与使用音素序列相比，使用字符序列作为输入通常会导致合成语音的自然度和可懂度下降。</a:t>
            </a:r>
            <a:endParaRPr lang="zh-CN" altLang="en-US" sz="2000"/>
          </a:p>
          <a:p>
            <a:pPr indent="457200"/>
            <a:r>
              <a:rPr lang="en-US" altLang="zh-CN" sz="2000"/>
              <a:t>除了利用音素来表示发音之外，还开发了许多无监督模型来学习与发音相关的表示。</a:t>
            </a:r>
            <a:r>
              <a:rPr lang="zh-CN" altLang="en-US" sz="2000"/>
              <a:t>例如</a:t>
            </a:r>
            <a:r>
              <a:rPr lang="en-US" altLang="zh-CN" sz="2000"/>
              <a:t>从wav 2 vec 2.0或vq-wav 2 vec中提取的表示已被用作中间特征，以取代mel频谱图的作用</a:t>
            </a:r>
            <a:r>
              <a:rPr lang="en-US" altLang="zh-CN" sz="2000" baseline="30000"/>
              <a:t>[1]</a:t>
            </a:r>
            <a:r>
              <a:rPr lang="zh-CN" altLang="en-US" sz="2000"/>
              <a:t>。</a:t>
            </a:r>
            <a:endParaRPr lang="zh-CN" altLang="en-US" sz="2000"/>
          </a:p>
          <a:p>
            <a:pPr indent="457200"/>
            <a:endParaRPr lang="zh-CN" altLang="en-US" sz="2000"/>
          </a:p>
        </p:txBody>
      </p:sp>
      <p:sp>
        <p:nvSpPr>
          <p:cNvPr id="2" name="下箭头标注 1"/>
          <p:cNvSpPr/>
          <p:nvPr/>
        </p:nvSpPr>
        <p:spPr>
          <a:xfrm>
            <a:off x="3249930" y="2143760"/>
            <a:ext cx="1214120" cy="1734185"/>
          </a:xfrm>
          <a:prstGeom prst="downArrowCallout">
            <a:avLst>
              <a:gd name="adj1" fmla="val 21966"/>
              <a:gd name="adj2" fmla="val 21861"/>
              <a:gd name="adj3" fmla="val 42207"/>
              <a:gd name="adj4" fmla="val 4381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55930" y="3929380"/>
            <a:ext cx="567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sz="2000"/>
              <a:t>后端通常包括两个组件：负责</a:t>
            </a:r>
            <a:r>
              <a:rPr sz="2000">
                <a:solidFill>
                  <a:srgbClr val="FF0000"/>
                </a:solidFill>
              </a:rPr>
              <a:t>从语言特征生成声学特征的声学模型</a:t>
            </a:r>
            <a:r>
              <a:rPr sz="2000"/>
              <a:t>，以及用于从这些声学特征重建波形的声码器。</a:t>
            </a:r>
            <a:endParaRPr sz="2000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0" y="620204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[1]H.Siuzdak,P.Dura,P.van Rijn, and N.Jacoby, “WavThruVec: Latent speech representation as intermediate features for neural speech synthesis,” in Proc.Annu.Conf.Int. Speech Commun. Assoc., 2022, pp. 833–837.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0" y="5986780"/>
            <a:ext cx="12192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[1]A. Baevski, W.-N. Hsu, A. Conneau, and M. Auli, “Unsupervised speech recognition,” in Proc. Adv. Neural Inf. Process. Syst., 2021, pp. 27826– 27839.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[2]L. Sun, H.Wang, S. Kang,K. Li, andH.Meng, “Personalized, cross-lingual TTS using phonetic posteriorgrams,” in Proc. Annu. Conf. Int. Speech Commun. Assoc., 2016, pp. 322–326.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56565" y="1406525"/>
            <a:ext cx="10968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2000">
                <a:sym typeface="+mn-ea"/>
              </a:rPr>
              <a:t>学习语音表示包括无监督语音表示（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UPR</a:t>
            </a:r>
            <a:r>
              <a:rPr lang="zh-CN" altLang="en-US" sz="2000">
                <a:sym typeface="+mn-ea"/>
              </a:rPr>
              <a:t>）和监督语音表示（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SPR</a:t>
            </a:r>
            <a:r>
              <a:rPr lang="zh-CN" altLang="en-US" sz="2000">
                <a:sym typeface="+mn-ea"/>
              </a:rPr>
              <a:t>）。</a:t>
            </a:r>
            <a:endParaRPr lang="en-US" sz="2000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096000" y="1927860"/>
            <a:ext cx="5719445" cy="344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动语音识别（ASR）是将语音转录为文本的任务。目前的基于神经网络的ASR模型是监督训练的，用于将语音波形映射到字符或音素的概率分布。输出的概率（PPGs）和接近输出层的隐藏层激活（瓶颈特征）包含更多语言信息和更少声学信息，更适合不受说话者影响的应用，如语音识别、语音合成、语音转换和疾病检测</a:t>
            </a:r>
            <a:r>
              <a:rPr lang="en-US" sz="2000" baseline="30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[2]</a:t>
            </a:r>
            <a:r>
              <a:rPr 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en-US" sz="2000"/>
          </a:p>
          <a:p>
            <a:pPr indent="457200"/>
            <a:r>
              <a:rPr lang="en-US" sz="2000">
                <a:sym typeface="+mn-ea"/>
              </a:rPr>
              <a:t>在本文将使用经过监督训练的ASR模型提取的这些音韵表示称为受监督的</a:t>
            </a:r>
            <a:r>
              <a:rPr lang="zh-CN" altLang="en-US" sz="2000">
                <a:sym typeface="+mn-ea"/>
              </a:rPr>
              <a:t>语音</a:t>
            </a:r>
            <a:r>
              <a:rPr lang="en-US" sz="2000">
                <a:sym typeface="+mn-ea"/>
              </a:rPr>
              <a:t>表示（SPR），并设计了一种提取分段级别SPR的方法</a:t>
            </a:r>
            <a:r>
              <a:rPr lang="zh-CN" altLang="en-US" sz="2000">
                <a:sym typeface="+mn-ea"/>
              </a:rPr>
              <a:t>，且</a:t>
            </a:r>
            <a:r>
              <a:rPr lang="en-US" sz="2000">
                <a:sym typeface="+mn-ea"/>
              </a:rPr>
              <a:t>提出的SPR不是帧级的，而是与音素具有类似粒度的分段级别的特征。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550545" y="1927860"/>
            <a:ext cx="47421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随着自监督学习技术的发展，基于无监督模型提取潜在语音表示的方法近年来受到了广泛关注。Wav2vec 2.0将来自BERT的掩码语言建模思想引入，通过在潜在空间中随机掩盖语音输入，并解决了基于量化的潜在表示的对比任务</a:t>
            </a:r>
            <a:r>
              <a:rPr lang="en-US" altLang="zh-CN" sz="2000" baseline="30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[1]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457200"/>
            <a:r>
              <a:rPr lang="en-US" altLang="zh-CN"/>
              <a:t>由于从无监督模型中提取的语音表示</a:t>
            </a:r>
            <a:r>
              <a:rPr lang="zh-CN" altLang="en-US"/>
              <a:t>，</a:t>
            </a:r>
            <a:r>
              <a:rPr lang="en-US" altLang="zh-CN"/>
              <a:t>包含音韵信息，因此被称为无监督</a:t>
            </a:r>
            <a:r>
              <a:rPr lang="zh-CN" altLang="en-US"/>
              <a:t>语音</a:t>
            </a:r>
            <a:r>
              <a:rPr lang="en-US" altLang="zh-CN"/>
              <a:t>表示（UPR）。</a:t>
            </a:r>
            <a:r>
              <a:rPr lang="zh-CN" altLang="en-US"/>
              <a:t>在本文</a:t>
            </a:r>
            <a:r>
              <a:rPr lang="en-US" altLang="zh-CN"/>
              <a:t>使用的UPR是以与先前研究中相同的方式获取的，该研究提出了一种方法，通过k均值聚类和主成分分析（PCA）将wav2vec 2.0提取的自监督语音表示转换为分段表示。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目的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050" y="1450340"/>
            <a:ext cx="9940925" cy="506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）消除对发音词典的依赖</a:t>
            </a:r>
            <a:endParaRPr lang="zh-CN" altLang="en-US" sz="2000"/>
          </a:p>
          <a:p>
            <a:pPr lvl="0" indent="45720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避免人工构建发音词典的高成本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降低支持新语言的难度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）实现无发音词典的多语言语音合成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通过学习到的语音表示进行声学建模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不需要目标语言的发音词典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）提升多语言合成的质量</a:t>
            </a:r>
            <a:endParaRPr lang="zh-CN" altLang="en-US" sz="2000"/>
          </a:p>
          <a:p>
            <a:pPr indent="0" fontAlgn="auto"/>
            <a:endParaRPr lang="zh-CN" altLang="en-US" sz="2000"/>
          </a:p>
          <a:p>
            <a:pPr indent="0" fontAlgn="auto"/>
            <a:endParaRPr lang="zh-CN" altLang="en-US" sz="2000"/>
          </a:p>
          <a:p>
            <a:pPr indent="0" fontAlgn="auto"/>
            <a:r>
              <a:rPr lang="zh-CN" altLang="en-US" sz="2000">
                <a:sym typeface="+mn-ea"/>
              </a:rPr>
              <a:t>作者提出了一种在目标语音的发音词典不可用情况下，利用学习语音表示的多语言语音合成</a:t>
            </a:r>
            <a:r>
              <a:rPr lang="zh-CN" altLang="en-US" sz="2000">
                <a:sym typeface="+mn-ea"/>
              </a:rPr>
              <a:t>方法。</a:t>
            </a:r>
            <a:endParaRPr lang="zh-CN" altLang="en-US" sz="2000"/>
          </a:p>
          <a:p>
            <a:pPr indent="457200"/>
            <a:endParaRPr lang="zh-CN" altLang="en-US" sz="2000"/>
          </a:p>
          <a:p>
            <a:pPr indent="457200"/>
            <a:endParaRPr lang="zh-CN" altLang="en-US" sz="20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SPR提取过程。这里，以英语单词“work”的音频片段为例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4980" y="3166745"/>
            <a:ext cx="5003165" cy="3192780"/>
          </a:xfrm>
          <a:prstGeom prst="rect">
            <a:avLst/>
          </a:prstGeom>
        </p:spPr>
      </p:pic>
      <p:pic>
        <p:nvPicPr>
          <p:cNvPr id="5" name="图片 4" descr="新疆大学校徽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研究内容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提取语音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465" y="1564640"/>
            <a:ext cx="10083800" cy="1983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）提取</a:t>
            </a:r>
            <a:r>
              <a:rPr lang="en-US" altLang="zh-CN" sz="2000"/>
              <a:t>无监督语音表示(UPR)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使用预训练的多语言wav2vec 2.0模型,从语音波形中提取1024维的语音表示，对表示进行K-means聚类,聚类数设置为128，再对聚类结果进行主成分分析(PCA),将表示降维到512维，</a:t>
            </a:r>
            <a:r>
              <a:rPr lang="zh-CN" altLang="en-US" sz="2000"/>
              <a:t>最后对降维后的表示序列进行平均池化,得到UPR。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45465" y="3470910"/>
            <a:ext cx="61563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）提取监督语音表示(SPR)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使用多语言语音识别语料库构建了一个独立于语言的自动语音识别（LI-ASR）模型，对语音进行前向传播,得到每帧的瓶颈层表示，根据ASR模型输出层结果给每个帧打上语音单元标签，将相邻帧且标签相同的表示平均池化,得到SPR。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620204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Liu C, Ling Z H, Chen L H. Pronunciation Dictionary-Free Multilingual Speech Synthesis Using Learned Phonetic Representations[J]. IEEE/ACM Transactions on Audio, Speech, and Language Processing, 2023.</a:t>
            </a:r>
            <a:endParaRPr lang="zh-CN" altLang="en-US" sz="1400">
              <a:solidFill>
                <a:schemeClr val="tx1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-210820" y="6724015"/>
            <a:ext cx="12613640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研究内容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用UPR和SPR进行声学建模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45465" y="1564640"/>
            <a:ext cx="100838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）UPR和SPR预测器：两种预测器均采用Tacotron 2架构</a:t>
            </a:r>
            <a:r>
              <a:rPr lang="zh-CN" altLang="en-US" sz="2000" baseline="30000"/>
              <a:t>[1]</a:t>
            </a:r>
            <a:r>
              <a:rPr lang="zh-CN" altLang="en-US" sz="2000"/>
              <a:t>，但有三个差异。首先，将预测目标从80维mel</a:t>
            </a:r>
            <a:r>
              <a:rPr lang="en-US" altLang="zh-CN" sz="2000"/>
              <a:t> </a:t>
            </a:r>
            <a:r>
              <a:rPr lang="zh-CN" altLang="en-US" sz="2000"/>
              <a:t>spectrograms修改为512维UPR或SPR。其次，由于UPR和SPR的时间连续性不像声学特征那样明显，因此从预测器中移除后网络。最后，根据初步的实验结果，在推理过程中不使用前网中的dropout。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）RTM</a:t>
            </a:r>
            <a:r>
              <a:rPr lang="en-US" altLang="zh-CN" sz="2000"/>
              <a:t>(representation-to-mel-spectrogram)</a:t>
            </a:r>
            <a:r>
              <a:rPr lang="zh-CN" altLang="en-US" sz="2000"/>
              <a:t>转换器：SPR主要描述音段级别的音素类别，而UPR除了发音之外还包含丰富的韵律信息。为了利用这两种表示的优点，RTM转换器合并UPR和SPR以获得用于声学特征预测的全面的语音描述。</a:t>
            </a:r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0" y="6202045"/>
            <a:ext cx="1219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等线" panose="02010600030101010101" charset="-122"/>
                <a:ea typeface="等线" panose="02010600030101010101" charset="-122"/>
              </a:rPr>
              <a:t>[1]J.Shen et al., “Natural TTS synthesis by conditioning wavenet on MEL spectrogram predictions,” in Proc. IEEE Int. Conf. Acoust., Speech Signal Process., 2018, pp. 4779–4783.</a:t>
            </a:r>
            <a:endParaRPr lang="en-US" altLang="zh-CN" sz="14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5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4613_5*i*2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613_5*l_h_i*1_1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5*l_h_f*1_1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4613_5*i*3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613_5*l_h_i*1_2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613_5*l_h_f*1_2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4613_5*i*4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613_5*l_h_i*1_3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613_5*l_h_f*1_3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4613_5*i*5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613_5*l_h_i*1_4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613_5*l_h_f*1_4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4613_5*i*6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613_5*l_h_i*1_5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613_5*l_h_f*1_5_1"/>
  <p:tag name="KSO_WM_TEMPLATE_CATEGORY" val="custom"/>
  <p:tag name="KSO_WM_TEMPLATE_INDEX" val="20204613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7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commondata" val="eyJoZGlkIjoiOTc2M2ZiZDA5YThjZTYwZWIxODdjODFlYzIyZTg2MGMifQ==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5783</Words>
  <Application>WPS 演示</Application>
  <PresentationFormat>宽屏</PresentationFormat>
  <Paragraphs>168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等线</vt:lpstr>
      <vt:lpstr>仿宋</vt:lpstr>
      <vt:lpstr>Arial Unicode MS</vt:lpstr>
      <vt:lpstr>Calibri</vt:lpstr>
      <vt:lpstr>WPS</vt:lpstr>
      <vt:lpstr>1_Office 主题​​</vt:lpstr>
      <vt:lpstr>2_Office 主题​​</vt:lpstr>
      <vt:lpstr>Pronunciation Dictionary-Free Multilingual Speech Synthesis Using Learned Phonetic Representations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等待</cp:lastModifiedBy>
  <cp:revision>161</cp:revision>
  <dcterms:created xsi:type="dcterms:W3CDTF">2019-06-19T02:08:00Z</dcterms:created>
  <dcterms:modified xsi:type="dcterms:W3CDTF">2023-11-03T09:56:09Z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72FCC19B7BC1428392D6BA05693AACC4_11</vt:lpwstr>
  </property>
</Properties>
</file>