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72" r:id="rId3"/>
    <p:sldId id="274" r:id="rId4"/>
    <p:sldId id="258" r:id="rId5"/>
    <p:sldId id="11089795" r:id="rId6"/>
    <p:sldId id="11089796" r:id="rId7"/>
    <p:sldId id="11089797" r:id="rId8"/>
    <p:sldId id="11089871" r:id="rId9"/>
    <p:sldId id="11089872" r:id="rId10"/>
    <p:sldId id="11089873" r:id="rId11"/>
    <p:sldId id="11089874" r:id="rId12"/>
    <p:sldId id="11089875" r:id="rId13"/>
    <p:sldId id="11089876" r:id="rId14"/>
    <p:sldId id="11089803" r:id="rId15"/>
    <p:sldId id="11089811" r:id="rId16"/>
    <p:sldId id="11089812" r:id="rId17"/>
    <p:sldId id="11089877" r:id="rId18"/>
    <p:sldId id="11089862" r:id="rId19"/>
    <p:sldId id="11089814" r:id="rId20"/>
    <p:sldId id="11089815" r:id="rId21"/>
    <p:sldId id="267"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9"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079"/>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59.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image" Target="../media/image20.png"/><Relationship Id="rId3" Type="http://schemas.openxmlformats.org/officeDocument/2006/relationships/image" Target="../media/image4.png"/><Relationship Id="rId2" Type="http://schemas.openxmlformats.org/officeDocument/2006/relationships/tags" Target="../tags/tag26.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4.png"/><Relationship Id="rId6" Type="http://schemas.openxmlformats.org/officeDocument/2006/relationships/tags" Target="../tags/tag32.xml"/><Relationship Id="rId5" Type="http://schemas.openxmlformats.org/officeDocument/2006/relationships/image" Target="../media/image23.png"/><Relationship Id="rId4" Type="http://schemas.openxmlformats.org/officeDocument/2006/relationships/tags" Target="../tags/tag31.xml"/><Relationship Id="rId3" Type="http://schemas.openxmlformats.org/officeDocument/2006/relationships/image" Target="../media/image4.png"/><Relationship Id="rId2" Type="http://schemas.openxmlformats.org/officeDocument/2006/relationships/tags" Target="../tags/tag30.xml"/><Relationship Id="rId1" Type="http://schemas.openxmlformats.org/officeDocument/2006/relationships/tags" Target="../tags/tag29.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6.xml"/><Relationship Id="rId5" Type="http://schemas.openxmlformats.org/officeDocument/2006/relationships/image" Target="../media/image25.png"/><Relationship Id="rId4" Type="http://schemas.openxmlformats.org/officeDocument/2006/relationships/tags" Target="../tags/tag35.xml"/><Relationship Id="rId3" Type="http://schemas.openxmlformats.org/officeDocument/2006/relationships/image" Target="../media/image4.png"/><Relationship Id="rId2" Type="http://schemas.openxmlformats.org/officeDocument/2006/relationships/tags" Target="../tags/tag34.xml"/><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9.xml"/><Relationship Id="rId1" Type="http://schemas.openxmlformats.org/officeDocument/2006/relationships/tags" Target="../tags/tag38.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6.png"/><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image" Target="../media/image4.png"/><Relationship Id="rId2" Type="http://schemas.openxmlformats.org/officeDocument/2006/relationships/tags" Target="../tags/tag41.xml"/><Relationship Id="rId1" Type="http://schemas.openxmlformats.org/officeDocument/2006/relationships/tags" Target="../tags/tag40.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7.png"/><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image" Target="../media/image4.png"/><Relationship Id="rId2" Type="http://schemas.openxmlformats.org/officeDocument/2006/relationships/tags" Target="../tags/tag46.xml"/><Relationship Id="rId1" Type="http://schemas.openxmlformats.org/officeDocument/2006/relationships/tags" Target="../tags/tag45.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54.xml"/><Relationship Id="rId6" Type="http://schemas.openxmlformats.org/officeDocument/2006/relationships/image" Target="../media/image28.png"/><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image" Target="../media/image4.png"/><Relationship Id="rId2" Type="http://schemas.openxmlformats.org/officeDocument/2006/relationships/tags" Target="../tags/tag51.xml"/><Relationship Id="rId1" Type="http://schemas.openxmlformats.org/officeDocument/2006/relationships/tags" Target="../tags/tag5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5.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57.xml"/><Relationship Id="rId1" Type="http://schemas.openxmlformats.org/officeDocument/2006/relationships/tags" Target="../tags/tag5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8.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tags" Target="../tags/tag11.xml"/><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tags" Target="../tags/tag10.xml"/><Relationship Id="rId11" Type="http://schemas.openxmlformats.org/officeDocument/2006/relationships/slideLayout" Target="../slideLayouts/slideLayout7.xml"/><Relationship Id="rId10" Type="http://schemas.openxmlformats.org/officeDocument/2006/relationships/tags" Target="../tags/tag1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8.png"/><Relationship Id="rId5" Type="http://schemas.openxmlformats.org/officeDocument/2006/relationships/tags" Target="../tags/tag15.xml"/><Relationship Id="rId4" Type="http://schemas.openxmlformats.org/officeDocument/2006/relationships/image" Target="../media/image12.png"/><Relationship Id="rId3" Type="http://schemas.openxmlformats.org/officeDocument/2006/relationships/image" Target="../media/image4.png"/><Relationship Id="rId2" Type="http://schemas.openxmlformats.org/officeDocument/2006/relationships/tags" Target="../tags/tag14.xml"/><Relationship Id="rId11" Type="http://schemas.openxmlformats.org/officeDocument/2006/relationships/slideLayout" Target="../slideLayouts/slideLayout7.xml"/><Relationship Id="rId10" Type="http://schemas.openxmlformats.org/officeDocument/2006/relationships/tags" Target="../tags/tag16.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0.xml"/><Relationship Id="rId5" Type="http://schemas.openxmlformats.org/officeDocument/2006/relationships/image" Target="../media/image16.png"/><Relationship Id="rId4" Type="http://schemas.openxmlformats.org/officeDocument/2006/relationships/tags" Target="../tags/tag19.xml"/><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4.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tags" Target="../tags/tag23.xml"/><Relationship Id="rId4" Type="http://schemas.openxmlformats.org/officeDocument/2006/relationships/image" Target="../media/image17.png"/><Relationship Id="rId3" Type="http://schemas.openxmlformats.org/officeDocument/2006/relationships/image" Target="../media/image4.png"/><Relationship Id="rId2" Type="http://schemas.openxmlformats.org/officeDocument/2006/relationships/tags" Target="../tags/tag22.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25295" y="1319530"/>
            <a:ext cx="8661400" cy="226314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Locate, Refine and Restore:</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A Progressive Enhancement Network</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for Camouflaged Object Detection</a:t>
            </a:r>
            <a:endParaRPr lang="zh-CN" altLang="en-US" sz="4400" dirty="0">
              <a:solidFill>
                <a:schemeClr val="bg1"/>
              </a:solidFill>
              <a:latin typeface="+mj-ea"/>
              <a:ea typeface="+mj-ea"/>
              <a:sym typeface="+mn-ea"/>
            </a:endParaRPr>
          </a:p>
        </p:txBody>
      </p:sp>
      <p:sp>
        <p:nvSpPr>
          <p:cNvPr id="4" name="文本框 3"/>
          <p:cNvSpPr txBox="1"/>
          <p:nvPr/>
        </p:nvSpPr>
        <p:spPr>
          <a:xfrm>
            <a:off x="2324099" y="3582369"/>
            <a:ext cx="7543800" cy="276860"/>
          </a:xfrm>
          <a:prstGeom prst="rect">
            <a:avLst/>
          </a:prstGeom>
          <a:noFill/>
        </p:spPr>
        <p:txBody>
          <a:bodyPr wrap="none" lIns="0" tIns="0" rIns="0" bIns="0" rtlCol="0" anchor="t">
            <a:spAutoFit/>
          </a:bodyPr>
          <a:lstStyle/>
          <a:p>
            <a:pPr algn="l"/>
            <a:r>
              <a:rPr dirty="0">
                <a:solidFill>
                  <a:schemeClr val="bg1"/>
                </a:solidFill>
                <a:latin typeface="+mn-ea"/>
                <a:sym typeface="+mn-ea"/>
              </a:rPr>
              <a:t>Xiaofei Li, Jiaxin Yang, Shuohao Li, Jun Lei, Jun Zhang</a:t>
            </a:r>
            <a:r>
              <a:rPr lang="en-US" dirty="0">
                <a:solidFill>
                  <a:schemeClr val="bg1"/>
                </a:solidFill>
                <a:latin typeface="+mn-ea"/>
                <a:sym typeface="+mn-ea"/>
              </a:rPr>
              <a:t>, </a:t>
            </a:r>
            <a:r>
              <a:rPr dirty="0">
                <a:solidFill>
                  <a:schemeClr val="bg1"/>
                </a:solidFill>
                <a:latin typeface="+mn-ea"/>
                <a:sym typeface="+mn-ea"/>
              </a:rPr>
              <a:t>Dong Chen</a:t>
            </a:r>
            <a:endParaRPr dirty="0">
              <a:solidFill>
                <a:schemeClr val="bg1"/>
              </a:solidFill>
              <a:latin typeface="+mn-ea"/>
              <a:sym typeface="+mn-ea"/>
            </a:endParaRPr>
          </a:p>
        </p:txBody>
      </p:sp>
      <p:sp>
        <p:nvSpPr>
          <p:cNvPr id="9" name="文本框 8"/>
          <p:cNvSpPr txBox="1"/>
          <p:nvPr/>
        </p:nvSpPr>
        <p:spPr>
          <a:xfrm>
            <a:off x="3222625" y="416496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03085" y="416496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2023-12-08</a:t>
            </a:r>
            <a:endParaRPr lang="en-US" altLang="zh-CN" sz="1600" dirty="0">
              <a:solidFill>
                <a:schemeClr val="bg1"/>
              </a:solidFill>
              <a:latin typeface="+mn-ea"/>
            </a:endParaRPr>
          </a:p>
        </p:txBody>
      </p:sp>
      <p:cxnSp>
        <p:nvCxnSpPr>
          <p:cNvPr id="13" name="直接连接符 12"/>
          <p:cNvCxnSpPr/>
          <p:nvPr/>
        </p:nvCxnSpPr>
        <p:spPr>
          <a:xfrm flipH="1">
            <a:off x="1724406" y="123599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lang="en-US" altLang="zh-CN" sz="3200" noProof="0" dirty="0">
                <a:ln>
                  <a:noFill/>
                </a:ln>
                <a:solidFill>
                  <a:schemeClr val="accent1"/>
                </a:solidFill>
                <a:effectLst/>
                <a:uLnTx/>
                <a:uFillTx/>
                <a:latin typeface="+mj-ea"/>
                <a:ea typeface="+mj-ea"/>
                <a:sym typeface="+mn-ea"/>
              </a:rPr>
              <a:t>Context Boundary Restoration</a:t>
            </a:r>
            <a:endParaRPr lang="en-US" altLang="zh-CN" sz="320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5708650" y="5882640"/>
            <a:ext cx="44640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3" name="文本框 2"/>
              <p:cNvSpPr txBox="1"/>
              <p:nvPr/>
            </p:nvSpPr>
            <p:spPr>
              <a:xfrm>
                <a:off x="271145" y="1103630"/>
                <a:ext cx="11403330" cy="2322195"/>
              </a:xfrm>
              <a:prstGeom prst="rect">
                <a:avLst/>
              </a:prstGeom>
              <a:noFill/>
            </p:spPr>
            <p:txBody>
              <a:bodyPr wrap="square" rtlCol="0">
                <a:spAutoFit/>
              </a:bodyPr>
              <a:p>
                <a:r>
                  <a:rPr lang="en-US" sz="2400" b="1">
                    <a:sym typeface="+mn-ea"/>
                  </a:rPr>
                  <a:t>C</a:t>
                </a:r>
                <a:r>
                  <a:rPr sz="2400" b="1">
                    <a:sym typeface="+mn-ea"/>
                  </a:rPr>
                  <a:t>ontext </a:t>
                </a:r>
                <a:r>
                  <a:rPr lang="en-US" sz="2400" b="1">
                    <a:sym typeface="+mn-ea"/>
                  </a:rPr>
                  <a:t>F</a:t>
                </a:r>
                <a:r>
                  <a:rPr sz="2400" b="1">
                    <a:sym typeface="+mn-ea"/>
                  </a:rPr>
                  <a:t>eature </a:t>
                </a:r>
                <a:r>
                  <a:rPr lang="en-US" sz="2400" b="1">
                    <a:sym typeface="+mn-ea"/>
                  </a:rPr>
                  <a:t>R</a:t>
                </a:r>
                <a:r>
                  <a:rPr sz="2400" b="1">
                    <a:sym typeface="+mn-ea"/>
                  </a:rPr>
                  <a:t>estoration </a:t>
                </a:r>
                <a:r>
                  <a:rPr lang="en-US" sz="2400" b="1">
                    <a:sym typeface="+mn-ea"/>
                  </a:rPr>
                  <a:t>M</a:t>
                </a:r>
                <a:r>
                  <a:rPr sz="2400" b="1">
                    <a:sym typeface="+mn-ea"/>
                  </a:rPr>
                  <a:t>odule</a:t>
                </a:r>
                <a:r>
                  <a:rPr lang="en-US" sz="2400" b="1">
                    <a:sym typeface="+mn-ea"/>
                  </a:rPr>
                  <a:t>(CFRM)</a:t>
                </a:r>
                <a:endParaRPr lang="en-US" sz="2400" b="1">
                  <a:sym typeface="+mn-ea"/>
                </a:endParaRPr>
              </a:p>
              <a:p>
                <a:r>
                  <a:rPr lang="en-US">
                    <a:sym typeface="+mn-ea"/>
                  </a:rPr>
                  <a:t>如图所示，CFRM由三个分支(即低级特征、全局特征和高级特征)组成。首先，为每个卷积层添加一个 3 × 3 卷积层。然后，全局特征通过连接操作</a:t>
                </a:r>
                <a:r>
                  <a:rPr lang="zh-CN" altLang="en-US">
                    <a:sym typeface="+mn-ea"/>
                  </a:rPr>
                  <a:t>来</a:t>
                </a:r>
                <a:r>
                  <a:rPr lang="en-US">
                    <a:sym typeface="+mn-ea"/>
                  </a:rPr>
                  <a:t>分别指导高级特征和低级特征。接下来，</a:t>
                </a:r>
                <a:r>
                  <a:rPr lang="zh-CN" altLang="en-US">
                    <a:sym typeface="+mn-ea"/>
                  </a:rPr>
                  <a:t>对</a:t>
                </a:r>
                <a:r>
                  <a:rPr lang="en-US">
                    <a:sym typeface="+mn-ea"/>
                  </a:rPr>
                  <a:t>低级特征和高级特征</a:t>
                </a:r>
                <a:r>
                  <a:rPr lang="zh-CN" altLang="en-US">
                    <a:sym typeface="+mn-ea"/>
                  </a:rPr>
                  <a:t>进行全局平均池化</a:t>
                </a:r>
                <a:r>
                  <a:rPr lang="en-US">
                    <a:sym typeface="+mn-ea"/>
                  </a:rPr>
                  <a:t>，得到池化特征</a:t>
                </a:r>
                <a14:m>
                  <m:oMath xmlns:m="http://schemas.openxmlformats.org/officeDocument/2006/math">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ℎ𝑖𝑔ℎ</m:t>
                        </m:r>
                      </m:sub>
                      <m:sup>
                        <m:r>
                          <a:rPr lang="en-US" i="1">
                            <a:latin typeface="Cambria Math" panose="02040503050406030204" charset="0"/>
                            <a:cs typeface="Cambria Math" panose="02040503050406030204" charset="0"/>
                            <a:sym typeface="+mn-ea"/>
                          </a:rPr>
                          <m:t>𝐺𝐴𝑃</m:t>
                        </m:r>
                      </m:sup>
                    </m:sSubSup>
                  </m:oMath>
                </a14:m>
                <a:r>
                  <a:rPr lang="en-US">
                    <a:sym typeface="+mn-ea"/>
                  </a:rPr>
                  <a:t>和</a:t>
                </a:r>
                <a14:m>
                  <m:oMath xmlns:m="http://schemas.openxmlformats.org/officeDocument/2006/math">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𝑙𝑜𝑤</m:t>
                        </m:r>
                      </m:sub>
                      <m:sup>
                        <m:r>
                          <a:rPr lang="en-US" i="1">
                            <a:latin typeface="Cambria Math" panose="02040503050406030204" charset="0"/>
                            <a:cs typeface="Cambria Math" panose="02040503050406030204" charset="0"/>
                            <a:sym typeface="+mn-ea"/>
                          </a:rPr>
                          <m:t>𝐺𝐴𝑃</m:t>
                        </m:r>
                      </m:sup>
                    </m:sSubSup>
                  </m:oMath>
                </a14:m>
                <a:r>
                  <a:rPr lang="en-US">
                    <a:sym typeface="+mn-ea"/>
                  </a:rPr>
                  <a:t>随后，采用连接操作和卷积层来获得下一个全局特征</a:t>
                </a:r>
                <a14:m>
                  <m:oMath xmlns:m="http://schemas.openxmlformats.org/officeDocument/2006/math">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𝑔𝑙𝑜𝑏𝑎𝑙</m:t>
                        </m:r>
                      </m:sub>
                      <m:sup>
                        <m:r>
                          <a:rPr lang="en-US" i="1">
                            <a:latin typeface="Cambria Math" panose="02040503050406030204" charset="0"/>
                            <a:cs typeface="Cambria Math" panose="02040503050406030204" charset="0"/>
                            <a:sym typeface="+mn-ea"/>
                          </a:rPr>
                          <m:t>’</m:t>
                        </m:r>
                      </m:sup>
                    </m:sSubSup>
                  </m:oMath>
                </a14:m>
                <a:r>
                  <a:rPr lang="zh-CN" altLang="en-US">
                    <a:latin typeface="Cambria Math" panose="02040503050406030204" charset="0"/>
                    <a:cs typeface="Cambria Math" panose="02040503050406030204" charset="0"/>
                    <a:sym typeface="+mn-ea"/>
                  </a:rPr>
                  <a:t>。</a:t>
                </a:r>
                <a:endParaRPr lang="zh-CN" altLang="en-US">
                  <a:latin typeface="Cambria Math" panose="02040503050406030204" charset="0"/>
                  <a:cs typeface="Cambria Math" panose="02040503050406030204" charset="0"/>
                  <a:sym typeface="+mn-ea"/>
                </a:endParaRPr>
              </a:p>
              <a:p>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𝑙𝑜𝑤</m:t>
                          </m:r>
                        </m:sub>
                        <m:sup>
                          <m:r>
                            <a:rPr lang="en-US" i="1">
                              <a:latin typeface="Cambria Math" panose="02040503050406030204" charset="0"/>
                              <a:cs typeface="Cambria Math" panose="02040503050406030204" charset="0"/>
                              <a:sym typeface="+mn-ea"/>
                            </a:rPr>
                            <m:t>𝐺𝐴𝑃</m:t>
                          </m:r>
                        </m:sup>
                      </m:sSubSup>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𝐺𝐴𝑃</m:t>
                      </m:r>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𝐶𝑜𝑛𝑐𝑎𝑡</m:t>
                      </m:r>
                      <m:r>
                        <a:rPr lang="en-US" i="1">
                          <a:latin typeface="Cambria Math" panose="02040503050406030204" charset="0"/>
                          <a:cs typeface="Cambria Math" panose="02040503050406030204" charset="0"/>
                          <a:sym typeface="+mn-ea"/>
                        </a:rPr>
                        <m:t>(</m:t>
                      </m:r>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𝐶𝑜𝑛𝑣</m:t>
                          </m:r>
                        </m:e>
                        <m:sub>
                          <m:r>
                            <a:rPr lang="en-US" i="1">
                              <a:latin typeface="Cambria Math" panose="02040503050406030204" charset="0"/>
                              <a:cs typeface="Cambria Math" panose="02040503050406030204" charset="0"/>
                              <a:sym typeface="+mn-ea"/>
                            </a:rPr>
                            <m:t>3</m:t>
                          </m:r>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3</m:t>
                          </m:r>
                        </m:sub>
                      </m:sSub>
                      <m:r>
                        <a:rPr lang="en-US" i="1">
                          <a:latin typeface="Cambria Math" panose="02040503050406030204" charset="0"/>
                          <a:cs typeface="Cambria Math" panose="02040503050406030204" charset="0"/>
                          <a:sym typeface="+mn-ea"/>
                        </a:rPr>
                        <m:t>(</m:t>
                      </m:r>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𝑙𝑜𝑤</m:t>
                          </m:r>
                        </m:sub>
                      </m:sSub>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𝑈𝑝</m:t>
                      </m:r>
                      <m:r>
                        <a:rPr lang="en-US" i="1">
                          <a:latin typeface="Cambria Math" panose="02040503050406030204" charset="0"/>
                          <a:cs typeface="Cambria Math" panose="02040503050406030204" charset="0"/>
                          <a:sym typeface="+mn-ea"/>
                        </a:rPr>
                        <m:t>(</m:t>
                      </m:r>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𝐶𝑜𝑛𝑣</m:t>
                          </m:r>
                        </m:e>
                        <m:sub>
                          <m:r>
                            <a:rPr lang="en-US" i="1">
                              <a:latin typeface="Cambria Math" panose="02040503050406030204" charset="0"/>
                              <a:cs typeface="Cambria Math" panose="02040503050406030204" charset="0"/>
                              <a:sym typeface="+mn-ea"/>
                            </a:rPr>
                            <m:t>3</m:t>
                          </m:r>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3</m:t>
                          </m:r>
                        </m:sub>
                      </m:sSub>
                      <m:r>
                        <a:rPr lang="en-US" i="1">
                          <a:latin typeface="Cambria Math" panose="02040503050406030204" charset="0"/>
                          <a:cs typeface="Cambria Math" panose="02040503050406030204" charset="0"/>
                          <a:sym typeface="+mn-ea"/>
                        </a:rPr>
                        <m:t>(</m:t>
                      </m:r>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𝑔𝑙𝑜𝑏𝑎𝑙</m:t>
                          </m:r>
                        </m:sub>
                      </m:sSub>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m:t>
                      </m:r>
                    </m:oMath>
                  </m:oMathPara>
                </a14:m>
                <a:endParaRPr lang="en-US" i="1">
                  <a:latin typeface="Cambria Math" panose="02040503050406030204" charset="0"/>
                  <a:cs typeface="Cambria Math" panose="02040503050406030204" charset="0"/>
                  <a:sym typeface="+mn-ea"/>
                </a:endParaRPr>
              </a:p>
              <a:p>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ℎ𝑖𝑔ℎ</m:t>
                          </m:r>
                        </m:sub>
                        <m:sup>
                          <m:r>
                            <a:rPr lang="en-US" i="1">
                              <a:latin typeface="Cambria Math" panose="02040503050406030204" charset="0"/>
                              <a:cs typeface="Cambria Math" panose="02040503050406030204" charset="0"/>
                              <a:sym typeface="+mn-ea"/>
                            </a:rPr>
                            <m:t>𝐺𝐴𝑃</m:t>
                          </m:r>
                        </m:sup>
                      </m:sSubSup>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𝐺𝐴𝑃</m:t>
                      </m:r>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𝐶𝑜𝑛𝑐𝑎𝑡</m:t>
                      </m:r>
                      <m:r>
                        <a:rPr lang="en-US" i="1">
                          <a:latin typeface="Cambria Math" panose="02040503050406030204" charset="0"/>
                          <a:cs typeface="Cambria Math" panose="02040503050406030204" charset="0"/>
                          <a:sym typeface="+mn-ea"/>
                        </a:rPr>
                        <m:t>(</m:t>
                      </m:r>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𝐶𝑜𝑛𝑣</m:t>
                          </m:r>
                        </m:e>
                        <m:sub>
                          <m:r>
                            <a:rPr lang="en-US" i="1">
                              <a:latin typeface="Cambria Math" panose="02040503050406030204" charset="0"/>
                              <a:cs typeface="Cambria Math" panose="02040503050406030204" charset="0"/>
                              <a:sym typeface="+mn-ea"/>
                            </a:rPr>
                            <m:t>3</m:t>
                          </m:r>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3</m:t>
                          </m:r>
                        </m:sub>
                      </m:sSub>
                      <m:r>
                        <a:rPr lang="en-US" i="1">
                          <a:latin typeface="Cambria Math" panose="02040503050406030204" charset="0"/>
                          <a:cs typeface="Cambria Math" panose="02040503050406030204" charset="0"/>
                          <a:sym typeface="+mn-ea"/>
                        </a:rPr>
                        <m:t>(</m:t>
                      </m:r>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ℎ𝑖𝑔ℎ</m:t>
                          </m:r>
                        </m:sub>
                      </m:sSub>
                      <m:r>
                        <a:rPr lang="en-US" i="1">
                          <a:latin typeface="Cambria Math" panose="02040503050406030204" charset="0"/>
                          <a:cs typeface="Cambria Math" panose="02040503050406030204" charset="0"/>
                          <a:sym typeface="+mn-ea"/>
                        </a:rPr>
                        <m:t>),</m:t>
                      </m:r>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𝐶𝑜𝑛𝑣</m:t>
                          </m:r>
                        </m:e>
                        <m:sub>
                          <m:r>
                            <a:rPr lang="en-US" i="1">
                              <a:latin typeface="Cambria Math" panose="02040503050406030204" charset="0"/>
                              <a:cs typeface="Cambria Math" panose="02040503050406030204" charset="0"/>
                              <a:sym typeface="+mn-ea"/>
                            </a:rPr>
                            <m:t>3</m:t>
                          </m:r>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3</m:t>
                          </m:r>
                        </m:sub>
                      </m:sSub>
                      <m:r>
                        <a:rPr lang="en-US" i="1">
                          <a:latin typeface="Cambria Math" panose="02040503050406030204" charset="0"/>
                          <a:cs typeface="Cambria Math" panose="02040503050406030204" charset="0"/>
                          <a:sym typeface="+mn-ea"/>
                        </a:rPr>
                        <m:t>(</m:t>
                      </m:r>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𝑔𝑙𝑜𝑏𝑎𝑙</m:t>
                          </m:r>
                        </m:sub>
                      </m:sSub>
                      <m:r>
                        <a:rPr lang="en-US" i="1">
                          <a:latin typeface="Cambria Math" panose="02040503050406030204" charset="0"/>
                          <a:cs typeface="Cambria Math" panose="02040503050406030204" charset="0"/>
                          <a:sym typeface="+mn-ea"/>
                        </a:rPr>
                        <m:t>)))</m:t>
                      </m:r>
                    </m:oMath>
                  </m:oMathPara>
                </a14:m>
                <a:endParaRPr lang="en-US" i="1">
                  <a:latin typeface="Cambria Math" panose="02040503050406030204" charset="0"/>
                  <a:cs typeface="Cambria Math" panose="02040503050406030204" charset="0"/>
                  <a:sym typeface="+mn-ea"/>
                </a:endParaRPr>
              </a:p>
              <a:p>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𝑔𝑙𝑜𝑏𝑎𝑙</m:t>
                          </m:r>
                        </m:sub>
                        <m:sup>
                          <m:r>
                            <a:rPr lang="en-US" i="1">
                              <a:latin typeface="Cambria Math" panose="02040503050406030204" charset="0"/>
                              <a:cs typeface="Cambria Math" panose="02040503050406030204" charset="0"/>
                              <a:sym typeface="+mn-ea"/>
                            </a:rPr>
                            <m:t>’</m:t>
                          </m:r>
                        </m:sup>
                      </m:sSubSup>
                      <m:r>
                        <a:rPr lang="en-US" i="1">
                          <a:latin typeface="Cambria Math" panose="02040503050406030204" charset="0"/>
                          <a:cs typeface="Cambria Math" panose="02040503050406030204" charset="0"/>
                          <a:sym typeface="+mn-ea"/>
                        </a:rPr>
                        <m:t>=</m:t>
                      </m:r>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𝐶𝑜𝑛𝑣</m:t>
                          </m:r>
                        </m:e>
                        <m:sub>
                          <m:r>
                            <a:rPr lang="en-US" i="1">
                              <a:latin typeface="Cambria Math" panose="02040503050406030204" charset="0"/>
                              <a:cs typeface="Cambria Math" panose="02040503050406030204" charset="0"/>
                              <a:sym typeface="+mn-ea"/>
                            </a:rPr>
                            <m:t>3</m:t>
                          </m:r>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3</m:t>
                          </m:r>
                        </m:sub>
                      </m:sSub>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𝐶𝑜𝑛𝑐𝑎𝑡</m:t>
                      </m:r>
                      <m:r>
                        <a:rPr lang="en-US" i="1">
                          <a:latin typeface="Cambria Math" panose="02040503050406030204" charset="0"/>
                          <a:cs typeface="Cambria Math" panose="02040503050406030204" charset="0"/>
                          <a:sym typeface="+mn-ea"/>
                        </a:rPr>
                        <m:t>(</m:t>
                      </m:r>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𝑙𝑜𝑤</m:t>
                          </m:r>
                        </m:sub>
                        <m:sup>
                          <m:r>
                            <a:rPr lang="en-US" i="1">
                              <a:latin typeface="Cambria Math" panose="02040503050406030204" charset="0"/>
                              <a:cs typeface="Cambria Math" panose="02040503050406030204" charset="0"/>
                              <a:sym typeface="+mn-ea"/>
                            </a:rPr>
                            <m:t>𝐺𝐴𝑃</m:t>
                          </m:r>
                        </m:sup>
                      </m:sSubSup>
                      <m:r>
                        <a:rPr lang="en-US" i="1">
                          <a:latin typeface="Cambria Math" panose="02040503050406030204" charset="0"/>
                          <a:cs typeface="Cambria Math" panose="02040503050406030204" charset="0"/>
                          <a:sym typeface="+mn-ea"/>
                        </a:rPr>
                        <m:t>,</m:t>
                      </m:r>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ℎ𝑖𝑔ℎ</m:t>
                          </m:r>
                        </m:sub>
                        <m:sup>
                          <m:r>
                            <a:rPr lang="en-US" i="1">
                              <a:latin typeface="Cambria Math" panose="02040503050406030204" charset="0"/>
                              <a:cs typeface="Cambria Math" panose="02040503050406030204" charset="0"/>
                              <a:sym typeface="+mn-ea"/>
                            </a:rPr>
                            <m:t>𝐺𝐴𝑃</m:t>
                          </m:r>
                        </m:sup>
                      </m:sSubSup>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m:t>
                      </m:r>
                    </m:oMath>
                  </m:oMathPara>
                </a14:m>
                <a:endParaRPr lang="en-US" altLang="zh-CN">
                  <a:latin typeface="Cambria Math" panose="02040503050406030204" charset="0"/>
                  <a:cs typeface="Cambria Math" panose="02040503050406030204" charset="0"/>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271145" y="1103630"/>
                <a:ext cx="11403330" cy="2322195"/>
              </a:xfrm>
              <a:prstGeom prst="rect">
                <a:avLst/>
              </a:prstGeom>
              <a:blipFill rotWithShape="1">
                <a:blip r:embed="rId4"/>
                <a:stretch>
                  <a:fillRect/>
                </a:stretch>
              </a:blipFill>
            </p:spPr>
            <p:txBody>
              <a:bodyPr/>
              <a:lstStyle/>
              <a:p>
                <a:r>
                  <a:rPr lang="zh-CN" altLang="en-US">
                    <a:noFill/>
                  </a:rPr>
                  <a:t> </a:t>
                </a:r>
              </a:p>
            </p:txBody>
          </p:sp>
        </mc:Fallback>
      </mc:AlternateContent>
      <p:sp>
        <p:nvSpPr>
          <p:cNvPr id="12" name="文本框 11"/>
          <p:cNvSpPr txBox="1"/>
          <p:nvPr>
            <p:custDataLst>
              <p:tags r:id="rId5"/>
            </p:custDataLst>
          </p:nvPr>
        </p:nvSpPr>
        <p:spPr>
          <a:xfrm>
            <a:off x="714375" y="6177280"/>
            <a:ext cx="11381105" cy="452120"/>
          </a:xfrm>
          <a:prstGeom prst="rect">
            <a:avLst/>
          </a:prstGeom>
          <a:noFill/>
        </p:spPr>
        <p:txBody>
          <a:bodyPr wrap="square" rtlCol="0">
            <a:noAutofit/>
          </a:bodyPr>
          <a:p>
            <a:r>
              <a:rPr lang="en-US" altLang="zh-CN" sz="1200"/>
              <a:t>[1]</a:t>
            </a:r>
            <a:r>
              <a:rPr sz="1200" dirty="0">
                <a:solidFill>
                  <a:schemeClr val="tx1"/>
                </a:solidFill>
                <a:latin typeface="+mn-ea"/>
                <a:sym typeface="+mn-ea"/>
              </a:rPr>
              <a:t>Xiaofei Li, Jiaxin Yang, Shuohao Li, Jun Lei, Jun Zhang</a:t>
            </a:r>
            <a:r>
              <a:rPr lang="en-US" sz="1200" dirty="0">
                <a:solidFill>
                  <a:schemeClr val="tx1"/>
                </a:solidFill>
                <a:latin typeface="+mn-ea"/>
                <a:sym typeface="+mn-ea"/>
              </a:rPr>
              <a:t>, </a:t>
            </a:r>
            <a:r>
              <a:rPr sz="1200" dirty="0">
                <a:solidFill>
                  <a:schemeClr val="tx1"/>
                </a:solidFill>
                <a:latin typeface="+mn-ea"/>
                <a:sym typeface="+mn-ea"/>
              </a:rPr>
              <a:t>Dong Chen</a:t>
            </a:r>
            <a:r>
              <a:rPr lang="zh-CN" altLang="en-US" sz="1200"/>
              <a:t>, "</a:t>
            </a:r>
            <a:r>
              <a:rPr sz="1200"/>
              <a:t>Locate, Refine and Restore: A Progressive Enhancement Network for Camouflaged Object Detection</a:t>
            </a:r>
            <a:r>
              <a:rPr lang="zh-CN" altLang="en-US" sz="1200"/>
              <a:t>," in </a:t>
            </a:r>
            <a:r>
              <a:rPr lang="en-US" altLang="zh-CN" sz="1200"/>
              <a:t>IJCAI</a:t>
            </a:r>
            <a:r>
              <a:rPr lang="zh-CN" altLang="en-US" sz="1200"/>
              <a:t> 2023</a:t>
            </a:r>
            <a:endParaRPr lang="zh-CN" altLang="en-US" sz="1200"/>
          </a:p>
        </p:txBody>
      </p:sp>
      <p:pic>
        <p:nvPicPr>
          <p:cNvPr id="2" name="图片 1"/>
          <p:cNvPicPr>
            <a:picLocks noChangeAspect="1"/>
          </p:cNvPicPr>
          <p:nvPr>
            <p:custDataLst>
              <p:tags r:id="rId6"/>
            </p:custDataLst>
          </p:nvPr>
        </p:nvPicPr>
        <p:blipFill>
          <a:blip r:embed="rId7"/>
          <a:stretch>
            <a:fillRect/>
          </a:stretch>
        </p:blipFill>
        <p:spPr>
          <a:xfrm>
            <a:off x="448945" y="3927475"/>
            <a:ext cx="5259705" cy="2214880"/>
          </a:xfrm>
          <a:prstGeom prst="rect">
            <a:avLst/>
          </a:prstGeom>
        </p:spPr>
      </p:pic>
      <mc:AlternateContent xmlns:mc="http://schemas.openxmlformats.org/markup-compatibility/2006">
        <mc:Choice xmlns:a14="http://schemas.microsoft.com/office/drawing/2010/main" Requires="a14">
          <p:sp>
            <p:nvSpPr>
              <p:cNvPr id="11" name="文本框 10"/>
              <p:cNvSpPr txBox="1"/>
              <p:nvPr/>
            </p:nvSpPr>
            <p:spPr>
              <a:xfrm>
                <a:off x="6165215" y="3663315"/>
                <a:ext cx="5563870" cy="2199005"/>
              </a:xfrm>
              <a:prstGeom prst="rect">
                <a:avLst/>
              </a:prstGeom>
              <a:noFill/>
            </p:spPr>
            <p:txBody>
              <a:bodyPr wrap="square" rtlCol="0">
                <a:spAutoFit/>
              </a:bodyPr>
              <a:p>
                <a:r>
                  <a:rPr lang="zh-CN" altLang="en-US"/>
                  <a:t>同时，在低级特征和高级特征中，利用逐元素加法操作来增强缺失的上下文特征。然后，将另一组 3 × 3 卷积层分别添加到两个分支中，以获得增强的特征 </a:t>
                </a:r>
                <a14:m>
                  <m:oMath xmlns:m="http://schemas.openxmlformats.org/officeDocument/2006/math">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𝑙𝑜𝑤</m:t>
                        </m:r>
                      </m:sub>
                      <m:sup>
                        <m:r>
                          <a:rPr lang="en-US" i="1">
                            <a:latin typeface="Cambria Math" panose="02040503050406030204" charset="0"/>
                            <a:cs typeface="Cambria Math" panose="02040503050406030204" charset="0"/>
                            <a:sym typeface="+mn-ea"/>
                          </a:rPr>
                          <m:t>’</m:t>
                        </m:r>
                      </m:sup>
                    </m:sSubSup>
                  </m:oMath>
                </a14:m>
                <a:r>
                  <a:rPr lang="zh-CN" altLang="en-US"/>
                  <a:t>和 </a:t>
                </a:r>
                <a14:m>
                  <m:oMath xmlns:m="http://schemas.openxmlformats.org/officeDocument/2006/math">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ℎ𝑖𝑔ℎ</m:t>
                        </m:r>
                      </m:sub>
                      <m:sup>
                        <m:r>
                          <a:rPr lang="en-US" i="1">
                            <a:latin typeface="Cambria Math" panose="02040503050406030204" charset="0"/>
                            <a:cs typeface="Cambria Math" panose="02040503050406030204" charset="0"/>
                            <a:sym typeface="+mn-ea"/>
                          </a:rPr>
                          <m:t>’</m:t>
                        </m:r>
                      </m:sup>
                    </m:sSubSup>
                  </m:oMath>
                </a14:m>
                <a:r>
                  <a:rPr lang="zh-CN" altLang="en-US"/>
                  <a:t>。</a:t>
                </a:r>
                <a:endParaRPr lang="zh-CN" altLang="en-US"/>
              </a:p>
              <a:p>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𝑙𝑜𝑤</m:t>
                          </m:r>
                        </m:sub>
                        <m:sup>
                          <m:r>
                            <a:rPr lang="en-US" i="1">
                              <a:latin typeface="Cambria Math" panose="02040503050406030204" charset="0"/>
                              <a:cs typeface="Cambria Math" panose="02040503050406030204" charset="0"/>
                              <a:sym typeface="+mn-ea"/>
                            </a:rPr>
                            <m:t>’</m:t>
                          </m:r>
                        </m:sup>
                      </m:sSubSup>
                      <m:r>
                        <a:rPr lang="en-US" i="1">
                          <a:latin typeface="Cambria Math" panose="02040503050406030204" charset="0"/>
                          <a:cs typeface="Cambria Math" panose="02040503050406030204" charset="0"/>
                          <a:sym typeface="+mn-ea"/>
                        </a:rPr>
                        <m:t>=</m:t>
                      </m:r>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𝐶𝑜𝑛𝑣</m:t>
                          </m:r>
                        </m:e>
                        <m:sub>
                          <m:r>
                            <a:rPr lang="en-US" i="1">
                              <a:latin typeface="Cambria Math" panose="02040503050406030204" charset="0"/>
                              <a:cs typeface="Cambria Math" panose="02040503050406030204" charset="0"/>
                              <a:sym typeface="+mn-ea"/>
                            </a:rPr>
                            <m:t>3</m:t>
                          </m:r>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3</m:t>
                          </m:r>
                        </m:sub>
                      </m:sSub>
                      <m:r>
                        <a:rPr lang="en-US" i="1">
                          <a:latin typeface="Cambria Math" panose="02040503050406030204" charset="0"/>
                          <a:cs typeface="Cambria Math" panose="02040503050406030204" charset="0"/>
                          <a:sym typeface="+mn-ea"/>
                        </a:rPr>
                        <m:t>(</m:t>
                      </m:r>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𝑙𝑜𝑤</m:t>
                          </m:r>
                        </m:sub>
                        <m:sup>
                          <m:r>
                            <a:rPr lang="en-US" i="1">
                              <a:latin typeface="Cambria Math" panose="02040503050406030204" charset="0"/>
                              <a:cs typeface="Cambria Math" panose="02040503050406030204" charset="0"/>
                              <a:sym typeface="+mn-ea"/>
                            </a:rPr>
                            <m:t>𝐺𝐴𝑃</m:t>
                          </m:r>
                        </m:sup>
                      </m:sSubSup>
                      <m:r>
                        <a:rPr lang="en-US" i="1">
                          <a:latin typeface="Cambria Math" panose="02040503050406030204" charset="0"/>
                          <a:cs typeface="Cambria Math" panose="02040503050406030204" charset="0"/>
                          <a:sym typeface="+mn-ea"/>
                        </a:rPr>
                        <m:t>+</m:t>
                      </m:r>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𝐶𝑜𝑛𝑣</m:t>
                          </m:r>
                        </m:e>
                        <m:sub>
                          <m:r>
                            <a:rPr lang="en-US" i="1">
                              <a:latin typeface="Cambria Math" panose="02040503050406030204" charset="0"/>
                              <a:cs typeface="Cambria Math" panose="02040503050406030204" charset="0"/>
                              <a:sym typeface="+mn-ea"/>
                            </a:rPr>
                            <m:t>3</m:t>
                          </m:r>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3</m:t>
                          </m:r>
                        </m:sub>
                      </m:sSub>
                      <m:r>
                        <a:rPr lang="en-US" i="1">
                          <a:latin typeface="Cambria Math" panose="02040503050406030204" charset="0"/>
                          <a:cs typeface="Cambria Math" panose="02040503050406030204" charset="0"/>
                          <a:sym typeface="+mn-ea"/>
                        </a:rPr>
                        <m:t>(</m:t>
                      </m:r>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𝑙𝑜𝑤</m:t>
                          </m:r>
                        </m:sub>
                      </m:sSub>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m:t>
                      </m:r>
                    </m:oMath>
                  </m:oMathPara>
                </a14:m>
                <a:endParaRPr lang="en-US" i="1">
                  <a:latin typeface="Cambria Math" panose="02040503050406030204" charset="0"/>
                  <a:cs typeface="Cambria Math" panose="02040503050406030204" charset="0"/>
                  <a:sym typeface="+mn-ea"/>
                </a:endParaRPr>
              </a:p>
              <a:p>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ℎ𝑖𝑔ℎ</m:t>
                          </m:r>
                        </m:sub>
                        <m:sup>
                          <m:r>
                            <a:rPr lang="en-US" i="1">
                              <a:latin typeface="Cambria Math" panose="02040503050406030204" charset="0"/>
                              <a:cs typeface="Cambria Math" panose="02040503050406030204" charset="0"/>
                              <a:sym typeface="+mn-ea"/>
                            </a:rPr>
                            <m:t>’</m:t>
                          </m:r>
                        </m:sup>
                      </m:sSubSup>
                      <m:r>
                        <a:rPr lang="en-US" i="1">
                          <a:latin typeface="Cambria Math" panose="02040503050406030204" charset="0"/>
                          <a:cs typeface="Cambria Math" panose="02040503050406030204" charset="0"/>
                          <a:sym typeface="+mn-ea"/>
                        </a:rPr>
                        <m:t>=</m:t>
                      </m:r>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𝐶𝑜𝑛𝑣</m:t>
                          </m:r>
                        </m:e>
                        <m:sub>
                          <m:r>
                            <a:rPr lang="en-US" i="1">
                              <a:latin typeface="Cambria Math" panose="02040503050406030204" charset="0"/>
                              <a:cs typeface="Cambria Math" panose="02040503050406030204" charset="0"/>
                              <a:sym typeface="+mn-ea"/>
                            </a:rPr>
                            <m:t>3</m:t>
                          </m:r>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3</m:t>
                          </m:r>
                        </m:sub>
                      </m:sSub>
                      <m:r>
                        <a:rPr lang="en-US" i="1">
                          <a:latin typeface="Cambria Math" panose="02040503050406030204" charset="0"/>
                          <a:cs typeface="Cambria Math" panose="02040503050406030204" charset="0"/>
                          <a:sym typeface="+mn-ea"/>
                        </a:rPr>
                        <m:t>(</m:t>
                      </m:r>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ℎ𝑖𝑔ℎ</m:t>
                          </m:r>
                        </m:sub>
                        <m:sup>
                          <m:r>
                            <a:rPr lang="en-US" i="1">
                              <a:latin typeface="Cambria Math" panose="02040503050406030204" charset="0"/>
                              <a:cs typeface="Cambria Math" panose="02040503050406030204" charset="0"/>
                              <a:sym typeface="+mn-ea"/>
                            </a:rPr>
                            <m:t>𝐺𝐴𝑃</m:t>
                          </m:r>
                        </m:sup>
                      </m:sSubSup>
                      <m:r>
                        <a:rPr lang="en-US" i="1">
                          <a:latin typeface="Cambria Math" panose="02040503050406030204" charset="0"/>
                          <a:cs typeface="Cambria Math" panose="02040503050406030204" charset="0"/>
                          <a:sym typeface="+mn-ea"/>
                        </a:rPr>
                        <m:t>+</m:t>
                      </m:r>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𝐶𝑜𝑛𝑣</m:t>
                          </m:r>
                        </m:e>
                        <m:sub>
                          <m:r>
                            <a:rPr lang="en-US" i="1">
                              <a:latin typeface="Cambria Math" panose="02040503050406030204" charset="0"/>
                              <a:cs typeface="Cambria Math" panose="02040503050406030204" charset="0"/>
                              <a:sym typeface="+mn-ea"/>
                            </a:rPr>
                            <m:t>3</m:t>
                          </m:r>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3</m:t>
                          </m:r>
                        </m:sub>
                      </m:sSub>
                      <m:r>
                        <a:rPr lang="en-US" i="1">
                          <a:latin typeface="Cambria Math" panose="02040503050406030204" charset="0"/>
                          <a:cs typeface="Cambria Math" panose="02040503050406030204" charset="0"/>
                          <a:sym typeface="+mn-ea"/>
                        </a:rPr>
                        <m:t>(</m:t>
                      </m:r>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ℎ𝑖𝑔ℎ</m:t>
                          </m:r>
                        </m:sub>
                      </m:sSub>
                      <m:r>
                        <a:rPr lang="en-US" i="1">
                          <a:latin typeface="Cambria Math" panose="02040503050406030204" charset="0"/>
                          <a:cs typeface="Cambria Math" panose="02040503050406030204" charset="0"/>
                          <a:sym typeface="+mn-ea"/>
                        </a:rPr>
                        <m:t>))</m:t>
                      </m:r>
                    </m:oMath>
                  </m:oMathPara>
                </a14:m>
                <a:endParaRPr lang="en-US" i="1">
                  <a:latin typeface="Cambria Math" panose="02040503050406030204" charset="0"/>
                  <a:cs typeface="Cambria Math" panose="02040503050406030204" charset="0"/>
                  <a:sym typeface="+mn-ea"/>
                </a:endParaRPr>
              </a:p>
              <a:p>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𝑓</m:t>
                          </m:r>
                        </m:e>
                        <m:sup>
                          <m:r>
                            <a:rPr lang="en-US" altLang="zh-CN" i="1">
                              <a:latin typeface="Cambria Math" panose="02040503050406030204" charset="0"/>
                              <a:cs typeface="Cambria Math" panose="02040503050406030204" charset="0"/>
                            </a:rPr>
                            <m:t>’</m:t>
                          </m:r>
                        </m:sup>
                      </m:sSup>
                      <m:r>
                        <a:rPr lang="en-US" altLang="zh-CN"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𝐶𝑜𝑛𝑣</m:t>
                          </m:r>
                        </m:e>
                        <m:sub>
                          <m:r>
                            <a:rPr lang="en-US" i="1">
                              <a:latin typeface="Cambria Math" panose="02040503050406030204" charset="0"/>
                              <a:cs typeface="Cambria Math" panose="02040503050406030204" charset="0"/>
                              <a:sym typeface="+mn-ea"/>
                            </a:rPr>
                            <m:t>3</m:t>
                          </m:r>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3</m:t>
                          </m:r>
                        </m:sub>
                      </m:sSub>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𝐶𝑜𝑛𝑐𝑎𝑡</m:t>
                      </m:r>
                      <m:r>
                        <a:rPr lang="en-US" i="1">
                          <a:latin typeface="Cambria Math" panose="02040503050406030204" charset="0"/>
                          <a:cs typeface="Cambria Math" panose="02040503050406030204" charset="0"/>
                          <a:sym typeface="+mn-ea"/>
                        </a:rPr>
                        <m:t>(</m:t>
                      </m:r>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𝑙𝑜𝑤</m:t>
                          </m:r>
                        </m:sub>
                        <m:sup>
                          <m:r>
                            <a:rPr lang="en-US" i="1">
                              <a:latin typeface="Cambria Math" panose="02040503050406030204" charset="0"/>
                              <a:cs typeface="Cambria Math" panose="02040503050406030204" charset="0"/>
                              <a:sym typeface="+mn-ea"/>
                            </a:rPr>
                            <m:t>’</m:t>
                          </m:r>
                        </m:sup>
                      </m:sSubSup>
                      <m:r>
                        <a:rPr lang="en-US" i="1">
                          <a:latin typeface="Cambria Math" panose="02040503050406030204" charset="0"/>
                          <a:cs typeface="Cambria Math" panose="02040503050406030204" charset="0"/>
                          <a:sym typeface="+mn-ea"/>
                        </a:rPr>
                        <m:t>,</m:t>
                      </m:r>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𝑔𝑙𝑜𝑏𝑎𝑙</m:t>
                          </m:r>
                        </m:sub>
                        <m:sup>
                          <m:r>
                            <a:rPr lang="en-US" i="1">
                              <a:latin typeface="Cambria Math" panose="02040503050406030204" charset="0"/>
                              <a:cs typeface="Cambria Math" panose="02040503050406030204" charset="0"/>
                              <a:sym typeface="+mn-ea"/>
                            </a:rPr>
                            <m:t>’</m:t>
                          </m:r>
                        </m:sup>
                      </m:sSubSup>
                      <m:r>
                        <a:rPr lang="en-US" i="1">
                          <a:latin typeface="Cambria Math" panose="02040503050406030204" charset="0"/>
                          <a:cs typeface="Cambria Math" panose="02040503050406030204" charset="0"/>
                          <a:sym typeface="+mn-ea"/>
                        </a:rPr>
                        <m:t>,</m:t>
                      </m:r>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ℎ𝑖𝑔ℎ</m:t>
                          </m:r>
                        </m:sub>
                        <m:sup>
                          <m:r>
                            <a:rPr lang="en-US" i="1">
                              <a:latin typeface="Cambria Math" panose="02040503050406030204" charset="0"/>
                              <a:cs typeface="Cambria Math" panose="02040503050406030204" charset="0"/>
                              <a:sym typeface="+mn-ea"/>
                            </a:rPr>
                            <m:t>’</m:t>
                          </m:r>
                        </m:sup>
                      </m:sSubSup>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m:t>
                      </m:r>
                    </m:oMath>
                  </m:oMathPara>
                </a14:m>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6165215" y="3663315"/>
                <a:ext cx="5563870" cy="2199005"/>
              </a:xfrm>
              <a:prstGeom prst="rect">
                <a:avLst/>
              </a:prstGeom>
              <a:blipFill rotWithShape="1">
                <a:blip r:embed="rId8"/>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lang="en-US" altLang="zh-CN" sz="3200" noProof="0" dirty="0">
                <a:ln>
                  <a:noFill/>
                </a:ln>
                <a:solidFill>
                  <a:schemeClr val="accent1"/>
                </a:solidFill>
                <a:effectLst/>
                <a:uLnTx/>
                <a:uFillTx/>
                <a:latin typeface="+mj-ea"/>
                <a:ea typeface="+mj-ea"/>
                <a:sym typeface="+mn-ea"/>
              </a:rPr>
              <a:t>Context Boundary Restoration</a:t>
            </a:r>
            <a:endParaRPr lang="en-US" altLang="zh-CN" sz="320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5708650" y="5882640"/>
            <a:ext cx="446405" cy="275590"/>
          </a:xfrm>
          <a:prstGeom prst="rect">
            <a:avLst/>
          </a:prstGeom>
          <a:noFill/>
        </p:spPr>
        <p:txBody>
          <a:bodyPr wrap="square" rtlCol="0">
            <a:spAutoFit/>
          </a:bodyPr>
          <a:p>
            <a:r>
              <a:rPr lang="en-US" altLang="zh-CN" sz="1200"/>
              <a:t>[1]</a:t>
            </a:r>
            <a:endParaRPr lang="en-US" altLang="zh-CN" sz="1200"/>
          </a:p>
        </p:txBody>
      </p:sp>
      <p:sp>
        <p:nvSpPr>
          <p:cNvPr id="12" name="文本框 11"/>
          <p:cNvSpPr txBox="1"/>
          <p:nvPr>
            <p:custDataLst>
              <p:tags r:id="rId4"/>
            </p:custDataLst>
          </p:nvPr>
        </p:nvSpPr>
        <p:spPr>
          <a:xfrm>
            <a:off x="714375" y="6177280"/>
            <a:ext cx="11381105" cy="452120"/>
          </a:xfrm>
          <a:prstGeom prst="rect">
            <a:avLst/>
          </a:prstGeom>
          <a:noFill/>
        </p:spPr>
        <p:txBody>
          <a:bodyPr wrap="square" rtlCol="0">
            <a:noAutofit/>
          </a:bodyPr>
          <a:p>
            <a:r>
              <a:rPr lang="en-US" altLang="zh-CN" sz="1200"/>
              <a:t>[1]</a:t>
            </a:r>
            <a:r>
              <a:rPr sz="1200" dirty="0">
                <a:solidFill>
                  <a:schemeClr val="tx1"/>
                </a:solidFill>
                <a:latin typeface="+mn-ea"/>
                <a:sym typeface="+mn-ea"/>
              </a:rPr>
              <a:t>Xiaofei Li, Jiaxin Yang, Shuohao Li, Jun Lei, Jun Zhang</a:t>
            </a:r>
            <a:r>
              <a:rPr lang="en-US" sz="1200" dirty="0">
                <a:solidFill>
                  <a:schemeClr val="tx1"/>
                </a:solidFill>
                <a:latin typeface="+mn-ea"/>
                <a:sym typeface="+mn-ea"/>
              </a:rPr>
              <a:t>, </a:t>
            </a:r>
            <a:r>
              <a:rPr sz="1200" dirty="0">
                <a:solidFill>
                  <a:schemeClr val="tx1"/>
                </a:solidFill>
                <a:latin typeface="+mn-ea"/>
                <a:sym typeface="+mn-ea"/>
              </a:rPr>
              <a:t>Dong Chen</a:t>
            </a:r>
            <a:r>
              <a:rPr lang="zh-CN" altLang="en-US" sz="1200"/>
              <a:t>, "</a:t>
            </a:r>
            <a:r>
              <a:rPr sz="1200"/>
              <a:t>Locate, Refine and Restore: A Progressive Enhancement Network for Camouflaged Object Detection</a:t>
            </a:r>
            <a:r>
              <a:rPr lang="zh-CN" altLang="en-US" sz="1200"/>
              <a:t>," in </a:t>
            </a:r>
            <a:r>
              <a:rPr lang="en-US" altLang="zh-CN" sz="1200"/>
              <a:t>IJCAI</a:t>
            </a:r>
            <a:r>
              <a:rPr lang="zh-CN" altLang="en-US" sz="1200"/>
              <a:t> 2023</a:t>
            </a:r>
            <a:endParaRPr lang="zh-CN" altLang="en-US" sz="1200"/>
          </a:p>
        </p:txBody>
      </p:sp>
      <mc:AlternateContent xmlns:mc="http://schemas.openxmlformats.org/markup-compatibility/2006">
        <mc:Choice xmlns:a14="http://schemas.microsoft.com/office/drawing/2010/main" Requires="a14">
          <p:sp>
            <p:nvSpPr>
              <p:cNvPr id="11" name="文本框 10"/>
              <p:cNvSpPr txBox="1"/>
              <p:nvPr/>
            </p:nvSpPr>
            <p:spPr>
              <a:xfrm>
                <a:off x="189865" y="1065530"/>
                <a:ext cx="11684635" cy="4206240"/>
              </a:xfrm>
              <a:prstGeom prst="rect">
                <a:avLst/>
              </a:prstGeom>
              <a:noFill/>
            </p:spPr>
            <p:txBody>
              <a:bodyPr wrap="square" rtlCol="0">
                <a:noAutofit/>
              </a:bodyPr>
              <a:p>
                <a:r>
                  <a:rPr lang="zh-CN" altLang="en-US"/>
                  <a:t>具体来说，在高级特征（即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5</m:t>
                        </m:r>
                      </m:sub>
                      <m:sup>
                        <m:r>
                          <a:rPr lang="en-US" altLang="zh-CN" i="1">
                            <a:latin typeface="Cambria Math" panose="02040503050406030204" charset="0"/>
                            <a:cs typeface="Cambria Math" panose="02040503050406030204" charset="0"/>
                          </a:rPr>
                          <m:t>’</m:t>
                        </m:r>
                      </m:sup>
                    </m:sSubSup>
                  </m:oMath>
                </a14:m>
                <a:r>
                  <a:rPr lang="zh-CN" altLang="en-US"/>
                  <a:t>）中执行残差通道注意块（</a:t>
                </a:r>
                <a:r>
                  <a:rPr lang="en-US" altLang="zh-CN"/>
                  <a:t>R</a:t>
                </a:r>
                <a:r>
                  <a:rPr lang="zh-CN" altLang="en-US"/>
                  <a:t>esidual </a:t>
                </a:r>
                <a:r>
                  <a:rPr lang="en-US" altLang="zh-CN"/>
                  <a:t>C</a:t>
                </a:r>
                <a:r>
                  <a:rPr lang="zh-CN" altLang="en-US"/>
                  <a:t>hannel </a:t>
                </a:r>
                <a:r>
                  <a:rPr lang="en-US" altLang="zh-CN"/>
                  <a:t>A</a:t>
                </a:r>
                <a:r>
                  <a:rPr lang="zh-CN" altLang="en-US"/>
                  <a:t>ttention </a:t>
                </a:r>
                <a:r>
                  <a:rPr lang="en-US" altLang="zh-CN"/>
                  <a:t>B</a:t>
                </a:r>
                <a:r>
                  <a:rPr lang="zh-CN" altLang="en-US"/>
                  <a:t>lock</a:t>
                </a:r>
                <a:r>
                  <a:rPr lang="en-US" altLang="zh-CN"/>
                  <a:t>,</a:t>
                </a:r>
                <a:r>
                  <a:rPr lang="zh-CN" altLang="en-US"/>
                  <a:t>RCAB）作为引导信息，并使用低级特征（即</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2</m:t>
                        </m:r>
                      </m:sub>
                      <m:sup>
                        <m:r>
                          <a:rPr lang="en-US" altLang="zh-CN" i="1">
                            <a:latin typeface="Cambria Math" panose="02040503050406030204" charset="0"/>
                            <a:cs typeface="Cambria Math" panose="02040503050406030204" charset="0"/>
                          </a:rPr>
                          <m:t>’</m:t>
                        </m:r>
                      </m:sup>
                    </m:sSubSup>
                  </m:oMath>
                </a14:m>
                <a:r>
                  <a:rPr lang="zh-CN" altLang="en-US"/>
                  <a:t>）执行逐元素乘法运算，然后是两个 3×3 卷积层、归一化层和 ReLU 层以获得融合的边缘图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𝑒𝑑𝑔𝑒</m:t>
                        </m:r>
                      </m:sub>
                    </m:sSub>
                  </m:oMath>
                </a14:m>
                <a:r>
                  <a:rPr lang="zh-CN" altLang="en-US"/>
                  <a:t>。这个过程可以表述为：</a:t>
                </a:r>
                <a:endParaRPr lang="zh-CN" altLang="en-US"/>
              </a:p>
              <a:p>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𝑒𝑑𝑔𝑒</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𝐶𝐵𝑅</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𝐶𝐵𝑅</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𝑅𝐶𝐴𝐵</m:t>
                      </m:r>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5</m:t>
                          </m:r>
                        </m:sub>
                        <m:sup>
                          <m:r>
                            <a:rPr lang="en-US" altLang="zh-CN" i="1">
                              <a:latin typeface="Cambria Math" panose="02040503050406030204" charset="0"/>
                              <a:cs typeface="Cambria Math" panose="02040503050406030204" charset="0"/>
                            </a:rPr>
                            <m:t>’</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2</m:t>
                          </m:r>
                        </m:sub>
                        <m:sup>
                          <m:r>
                            <a:rPr lang="en-US" altLang="zh-CN" i="1">
                              <a:latin typeface="Cambria Math" panose="02040503050406030204" charset="0"/>
                              <a:cs typeface="Cambria Math" panose="02040503050406030204" charset="0"/>
                            </a:rPr>
                            <m:t>’</m:t>
                          </m:r>
                        </m:sup>
                      </m:sSub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189865" y="1065530"/>
                <a:ext cx="11684635" cy="4206240"/>
              </a:xfrm>
              <a:prstGeom prst="rect">
                <a:avLst/>
              </a:prstGeom>
              <a:blipFill rotWithShape="1">
                <a:blip r:embed="rId5"/>
                <a:stretch>
                  <a:fillRect/>
                </a:stretch>
              </a:blipFill>
            </p:spPr>
            <p:txBody>
              <a:bodyPr/>
              <a:lstStyle/>
              <a:p>
                <a:r>
                  <a:rPr lang="zh-CN" altLang="en-US">
                    <a:noFill/>
                  </a:rPr>
                  <a:t> </a:t>
                </a:r>
              </a:p>
            </p:txBody>
          </p:sp>
        </mc:Fallback>
      </mc:AlternateContent>
      <p:pic>
        <p:nvPicPr>
          <p:cNvPr id="4" name="图片 3"/>
          <p:cNvPicPr>
            <a:picLocks noChangeAspect="1"/>
          </p:cNvPicPr>
          <p:nvPr>
            <p:custDataLst>
              <p:tags r:id="rId6"/>
            </p:custDataLst>
          </p:nvPr>
        </p:nvPicPr>
        <p:blipFill>
          <a:blip r:embed="rId7"/>
          <a:stretch>
            <a:fillRect/>
          </a:stretch>
        </p:blipFill>
        <p:spPr>
          <a:xfrm>
            <a:off x="1400175" y="2439670"/>
            <a:ext cx="4308475" cy="36614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损失函数</a:t>
            </a:r>
            <a:endParaRPr lang="zh-CN" altLang="en-US" sz="320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2" name="文本框 11"/>
          <p:cNvSpPr txBox="1"/>
          <p:nvPr>
            <p:custDataLst>
              <p:tags r:id="rId4"/>
            </p:custDataLst>
          </p:nvPr>
        </p:nvSpPr>
        <p:spPr>
          <a:xfrm>
            <a:off x="714375" y="6177280"/>
            <a:ext cx="11381105" cy="452120"/>
          </a:xfrm>
          <a:prstGeom prst="rect">
            <a:avLst/>
          </a:prstGeom>
          <a:noFill/>
        </p:spPr>
        <p:txBody>
          <a:bodyPr wrap="square" rtlCol="0">
            <a:noAutofit/>
          </a:bodyPr>
          <a:p>
            <a:r>
              <a:rPr lang="en-US" altLang="zh-CN" sz="1200"/>
              <a:t>[1]</a:t>
            </a:r>
            <a:r>
              <a:rPr sz="1200" dirty="0">
                <a:solidFill>
                  <a:schemeClr val="tx1"/>
                </a:solidFill>
                <a:latin typeface="+mn-ea"/>
                <a:sym typeface="+mn-ea"/>
              </a:rPr>
              <a:t>Xiaofei Li, Jiaxin Yang, Shuohao Li, Jun Lei, Jun Zhang</a:t>
            </a:r>
            <a:r>
              <a:rPr lang="en-US" sz="1200" dirty="0">
                <a:solidFill>
                  <a:schemeClr val="tx1"/>
                </a:solidFill>
                <a:latin typeface="+mn-ea"/>
                <a:sym typeface="+mn-ea"/>
              </a:rPr>
              <a:t>, </a:t>
            </a:r>
            <a:r>
              <a:rPr sz="1200" dirty="0">
                <a:solidFill>
                  <a:schemeClr val="tx1"/>
                </a:solidFill>
                <a:latin typeface="+mn-ea"/>
                <a:sym typeface="+mn-ea"/>
              </a:rPr>
              <a:t>Dong Chen</a:t>
            </a:r>
            <a:r>
              <a:rPr lang="zh-CN" altLang="en-US" sz="1200"/>
              <a:t>, "</a:t>
            </a:r>
            <a:r>
              <a:rPr sz="1200"/>
              <a:t>Locate, Refine and Restore: A Progressive Enhancement Network for Camouflaged Object Detection</a:t>
            </a:r>
            <a:r>
              <a:rPr lang="zh-CN" altLang="en-US" sz="1200"/>
              <a:t>," in </a:t>
            </a:r>
            <a:r>
              <a:rPr lang="en-US" altLang="zh-CN" sz="1200"/>
              <a:t>IJCAI</a:t>
            </a:r>
            <a:r>
              <a:rPr lang="zh-CN" altLang="en-US" sz="1200"/>
              <a:t> 2023</a:t>
            </a:r>
            <a:endParaRPr lang="zh-CN" altLang="en-US" sz="1200"/>
          </a:p>
        </p:txBody>
      </p:sp>
      <mc:AlternateContent xmlns:mc="http://schemas.openxmlformats.org/markup-compatibility/2006">
        <mc:Choice xmlns:a14="http://schemas.microsoft.com/office/drawing/2010/main" Requires="a14">
          <p:sp>
            <p:nvSpPr>
              <p:cNvPr id="11" name="文本框 10"/>
              <p:cNvSpPr txBox="1"/>
              <p:nvPr/>
            </p:nvSpPr>
            <p:spPr>
              <a:xfrm>
                <a:off x="189865" y="1065530"/>
                <a:ext cx="11684635" cy="2364105"/>
              </a:xfrm>
              <a:prstGeom prst="rect">
                <a:avLst/>
              </a:prstGeom>
              <a:noFill/>
            </p:spPr>
            <p:txBody>
              <a:bodyPr wrap="square" rtlCol="0">
                <a:noAutofit/>
              </a:bodyPr>
              <a:p>
                <a:r>
                  <a:rPr lang="zh-CN" altLang="en-US"/>
                  <a:t>在本文中，作者使用加权二元交叉熵损失 (wBCE) 和 IoU 损失 (wIoU)，它可以计算中心像素与其周围环境之间的差异，更加关注硬像素以增强模型的泛化能力。特别是，使用 Consistency</a:t>
                </a:r>
                <a:r>
                  <a:rPr lang="en-US" altLang="zh-CN"/>
                  <a:t>-</a:t>
                </a:r>
                <a:r>
                  <a:rPr lang="zh-CN" altLang="en-US"/>
                  <a:t>Enhanced Loss (CEL) 作为助手，它考虑了像素间的关系并突出了整个伪装区域。综上所述，模型的损失函数定义如下：</a:t>
                </a:r>
                <a:endParaRPr lang="zh-CN" altLang="en-US"/>
              </a:p>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𝐿</m:t>
                      </m:r>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𝐵𝐶𝐸</m:t>
                          </m:r>
                        </m:sub>
                        <m:sup>
                          <m:r>
                            <a:rPr lang="en-US" altLang="zh-CN" i="1">
                              <a:latin typeface="Cambria Math" panose="02040503050406030204" charset="0"/>
                              <a:cs typeface="Cambria Math" panose="02040503050406030204" charset="0"/>
                            </a:rPr>
                            <m:t>𝑊</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𝐼𝑜𝑈</m:t>
                          </m:r>
                        </m:sub>
                        <m:sup>
                          <m:r>
                            <a:rPr lang="en-US" altLang="zh-CN" i="1">
                              <a:latin typeface="Cambria Math" panose="02040503050406030204" charset="0"/>
                              <a:cs typeface="Cambria Math" panose="02040503050406030204" charset="0"/>
                            </a:rPr>
                            <m:t>𝑊</m:t>
                          </m:r>
                        </m:sup>
                      </m:sSub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𝜆</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𝐶𝐸𝐿</m:t>
                          </m:r>
                        </m:sub>
                      </m:sSub>
                    </m:oMath>
                  </m:oMathPara>
                </a14:m>
                <a:endParaRPr lang="en-US" altLang="zh-CN" i="1">
                  <a:latin typeface="Cambria Math" panose="02040503050406030204" charset="0"/>
                  <a:cs typeface="Cambria Math" panose="02040503050406030204" charset="0"/>
                </a:endParaRPr>
              </a:p>
              <a:p>
                <a:r>
                  <a:rPr lang="en-US" altLang="zh-CN">
                    <a:latin typeface="Cambria Math" panose="02040503050406030204" charset="0"/>
                    <a:cs typeface="Cambria Math" panose="02040503050406030204" charset="0"/>
                  </a:rPr>
                  <a:t>其中 λ 是一个超参数，它被设置为 1 以平衡三个损失的贡献。</a:t>
                </a:r>
                <a:endParaRPr lang="en-US" altLang="zh-CN">
                  <a:latin typeface="Cambria Math" panose="02040503050406030204" charset="0"/>
                  <a:cs typeface="Cambria Math" panose="02040503050406030204" charset="0"/>
                </a:endParaRPr>
              </a:p>
              <a:p>
                <a:r>
                  <a:rPr lang="en-US" altLang="zh-CN">
                    <a:latin typeface="Cambria Math" panose="02040503050406030204" charset="0"/>
                    <a:cs typeface="Cambria Math" panose="02040503050406030204" charset="0"/>
                  </a:rPr>
                  <a:t>此外，</a:t>
                </a:r>
                <a:r>
                  <a:rPr lang="zh-CN" altLang="en-US">
                    <a:latin typeface="Cambria Math" panose="02040503050406030204" charset="0"/>
                    <a:cs typeface="Cambria Math" panose="02040503050406030204" charset="0"/>
                  </a:rPr>
                  <a:t>作者还</a:t>
                </a:r>
                <a:r>
                  <a:rPr lang="en-US" altLang="zh-CN">
                    <a:latin typeface="Cambria Math" panose="02040503050406030204" charset="0"/>
                    <a:cs typeface="Cambria Math" panose="02040503050406030204" charset="0"/>
                  </a:rPr>
                  <a:t>使用dice Loss(Ldice)来解决正样本和负样本之间的强不平衡。最后，总损失可以表示为</a:t>
                </a:r>
                <a:r>
                  <a:rPr lang="zh-CN" altLang="en-US">
                    <a:latin typeface="Cambria Math" panose="02040503050406030204" charset="0"/>
                    <a:cs typeface="Cambria Math" panose="02040503050406030204" charset="0"/>
                  </a:rPr>
                  <a:t>：</a:t>
                </a:r>
                <a:endParaRPr lang="zh-CN" altLang="en-US">
                  <a:latin typeface="Cambria Math" panose="02040503050406030204" charset="0"/>
                  <a:cs typeface="Cambria Math" panose="02040503050406030204" charset="0"/>
                </a:endParaRPr>
              </a:p>
              <a:p>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𝑡𝑜𝑡𝑎𝑙</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𝐿</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𝑙𝑜𝑐</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𝐺</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𝐿</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𝑟𝑒𝑠</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𝐺</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𝑑𝑖𝑐𝑒</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𝑒𝑑𝑔𝑒</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𝐸</m:t>
                      </m:r>
                      <m:r>
                        <a:rPr lang="en-US" altLang="zh-CN" i="1">
                          <a:latin typeface="Cambria Math" panose="02040503050406030204" charset="0"/>
                          <a:cs typeface="Cambria Math" panose="02040503050406030204" charset="0"/>
                        </a:rPr>
                        <m:t>)</m:t>
                      </m:r>
                    </m:oMath>
                  </m:oMathPara>
                </a14:m>
                <a:endParaRPr lang="en-US" altLang="zh-CN" i="1">
                  <a:latin typeface="Cambria Math" panose="02040503050406030204" charset="0"/>
                  <a:cs typeface="Cambria Math" panose="02040503050406030204" charset="0"/>
                </a:endParaRPr>
              </a:p>
              <a:p>
                <a:r>
                  <a:rPr lang="zh-CN" altLang="en-US">
                    <a:latin typeface="Cambria Math" panose="02040503050406030204" charset="0"/>
                    <a:cs typeface="Cambria Math" panose="02040503050406030204" charset="0"/>
                  </a:rPr>
                  <a:t>其中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𝑙𝑜𝑐</m:t>
                        </m:r>
                      </m:sub>
                    </m:sSub>
                  </m:oMath>
                </a14:m>
                <a:r>
                  <a:rPr lang="zh-CN" altLang="en-US">
                    <a:latin typeface="Cambria Math" panose="02040503050406030204" charset="0"/>
                    <a:cs typeface="Cambria Math" panose="02040503050406030204" charset="0"/>
                  </a:rPr>
                  <a:t>是预测的位置图，</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𝑟𝑒𝑠</m:t>
                        </m:r>
                      </m:sub>
                    </m:sSub>
                  </m:oMath>
                </a14:m>
                <a:r>
                  <a:rPr lang="zh-CN" altLang="en-US">
                    <a:latin typeface="Cambria Math" panose="02040503050406030204" charset="0"/>
                    <a:cs typeface="Cambria Math" panose="02040503050406030204" charset="0"/>
                  </a:rPr>
                  <a:t> 是预测恢复图，G 是真值图，E 是边缘</a:t>
                </a:r>
                <a:r>
                  <a:rPr lang="zh-CN" altLang="en-US">
                    <a:latin typeface="Cambria Math" panose="02040503050406030204" charset="0"/>
                    <a:cs typeface="Cambria Math" panose="02040503050406030204" charset="0"/>
                  </a:rPr>
                  <a:t>信息图。</a:t>
                </a:r>
                <a:endParaRPr lang="zh-CN" altLang="en-US">
                  <a:latin typeface="Cambria Math" panose="02040503050406030204" charset="0"/>
                  <a:cs typeface="Cambria Math" panose="02040503050406030204"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189865" y="1065530"/>
                <a:ext cx="11684635" cy="2364105"/>
              </a:xfrm>
              <a:prstGeom prst="rect">
                <a:avLst/>
              </a:prstGeom>
              <a:blipFill rotWithShape="1">
                <a:blip r:embed="rId5"/>
                <a:stretch>
                  <a:fillRect/>
                </a:stretch>
              </a:blipFill>
            </p:spPr>
            <p:txBody>
              <a:bodyPr/>
              <a:lstStyle/>
              <a:p>
                <a:r>
                  <a:rPr lang="zh-CN" altLang="en-US">
                    <a:noFill/>
                  </a:rPr>
                  <a:t> </a:t>
                </a:r>
              </a:p>
            </p:txBody>
          </p:sp>
        </mc:Fallback>
      </mc:AlternateContent>
      <p:sp>
        <p:nvSpPr>
          <p:cNvPr id="2" name="文本框 1"/>
          <p:cNvSpPr txBox="1"/>
          <p:nvPr/>
        </p:nvSpPr>
        <p:spPr>
          <a:xfrm>
            <a:off x="8449945" y="2765425"/>
            <a:ext cx="473710"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custDataLst>
              <p:tags r:id="rId6"/>
            </p:custDataLst>
          </p:nvPr>
        </p:nvSpPr>
        <p:spPr>
          <a:xfrm>
            <a:off x="7197725" y="1929130"/>
            <a:ext cx="473710"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4612640"/>
          </a:xfrm>
          <a:prstGeom prst="rect">
            <a:avLst/>
          </a:prstGeom>
          <a:noFill/>
        </p:spPr>
        <p:txBody>
          <a:bodyPr wrap="square" rtlCol="0">
            <a:noAutofit/>
          </a:bodyPr>
          <a:p>
            <a:pPr algn="l"/>
            <a:r>
              <a:rPr lang="zh-CN" sz="2400"/>
              <a:t>作者</a:t>
            </a:r>
            <a:r>
              <a:rPr sz="2400"/>
              <a:t>使用PyTorch实现模型，并采用在ImageNet上预训练的Res2Net50作为主干。将所有输入图像和</a:t>
            </a:r>
            <a:r>
              <a:rPr lang="zh-CN" sz="2400"/>
              <a:t>真值图</a:t>
            </a:r>
            <a:r>
              <a:rPr sz="2400"/>
              <a:t>的大小调整为 352 × 352 进行训练和测试。在训练期间，将批量大小设置为 36，并使用 Adam 算法以 1e-4 的学习率优化网络参数，每</a:t>
            </a:r>
            <a:r>
              <a:rPr lang="en-US" sz="2400"/>
              <a:t>3</a:t>
            </a:r>
            <a:r>
              <a:rPr sz="2400"/>
              <a:t>0个 epoch 将其衰减 0.1。</a:t>
            </a:r>
            <a:r>
              <a:rPr lang="zh-CN" sz="2400"/>
              <a:t>并且</a:t>
            </a:r>
            <a:r>
              <a:rPr sz="2400"/>
              <a:t>应用随机水平翻转、随机裁剪和随机旋转来增强训练数据。训练和测试过程是在 NVIDIA Tesla V100 GPU和 Intel(R) Xeon(R) Gold 6,240, 2.60 GHz CPU 设备上进行的。</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2400">
              <a:latin typeface="宋体" panose="02010600030101010101" pitchFamily="2" charset="-122"/>
              <a:ea typeface="宋体" panose="02010600030101010101" pitchFamily="2" charset="-122"/>
              <a:cs typeface="宋体" panose="02010600030101010101" pitchFamily="2" charset="-122"/>
            </a:endParaRPr>
          </a:p>
          <a:p>
            <a:pPr algn="l"/>
            <a:r>
              <a:rPr lang="zh-CN" altLang="en-US" sz="2400">
                <a:latin typeface="宋体" panose="02010600030101010101" pitchFamily="2" charset="-122"/>
                <a:ea typeface="宋体" panose="02010600030101010101" pitchFamily="2" charset="-122"/>
                <a:cs typeface="宋体" panose="02010600030101010101" pitchFamily="2" charset="-122"/>
              </a:rPr>
              <a:t>数据集：CHAMELEON，CAMO,</a:t>
            </a:r>
            <a:r>
              <a:rPr lang="en-US" altLang="zh-CN" sz="2400">
                <a:latin typeface="宋体" panose="02010600030101010101" pitchFamily="2" charset="-122"/>
                <a:ea typeface="宋体" panose="02010600030101010101" pitchFamily="2" charset="-122"/>
                <a:cs typeface="宋体" panose="02010600030101010101" pitchFamily="2" charset="-122"/>
              </a:rPr>
              <a:t> </a:t>
            </a:r>
            <a:r>
              <a:rPr lang="zh-CN" altLang="en-US" sz="2400">
                <a:latin typeface="宋体" panose="02010600030101010101" pitchFamily="2" charset="-122"/>
                <a:ea typeface="宋体" panose="02010600030101010101" pitchFamily="2" charset="-122"/>
                <a:cs typeface="宋体" panose="02010600030101010101" pitchFamily="2" charset="-122"/>
              </a:rPr>
              <a:t>COD10K,</a:t>
            </a:r>
            <a:r>
              <a:rPr lang="en-US" altLang="zh-CN" sz="2400">
                <a:latin typeface="宋体" panose="02010600030101010101" pitchFamily="2" charset="-122"/>
                <a:ea typeface="宋体" panose="02010600030101010101" pitchFamily="2" charset="-122"/>
                <a:cs typeface="宋体" panose="02010600030101010101" pitchFamily="2" charset="-122"/>
              </a:rPr>
              <a:t> </a:t>
            </a:r>
            <a:r>
              <a:rPr lang="zh-CN" altLang="en-US" sz="2400">
                <a:latin typeface="宋体" panose="02010600030101010101" pitchFamily="2" charset="-122"/>
                <a:ea typeface="宋体" panose="02010600030101010101" pitchFamily="2" charset="-122"/>
                <a:cs typeface="宋体" panose="02010600030101010101" pitchFamily="2" charset="-122"/>
              </a:rPr>
              <a:t>NC4K。</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2400">
              <a:latin typeface="宋体" panose="02010600030101010101" pitchFamily="2" charset="-122"/>
              <a:ea typeface="宋体" panose="02010600030101010101" pitchFamily="2" charset="-122"/>
              <a:cs typeface="宋体" panose="02010600030101010101" pitchFamily="2" charset="-122"/>
            </a:endParaRPr>
          </a:p>
          <a:p>
            <a:pPr algn="l"/>
            <a:r>
              <a:rPr lang="zh-CN" altLang="en-US" sz="2400">
                <a:latin typeface="宋体" panose="02010600030101010101" pitchFamily="2" charset="-122"/>
                <a:ea typeface="宋体" panose="02010600030101010101" pitchFamily="2" charset="-122"/>
                <a:cs typeface="宋体" panose="02010600030101010101" pitchFamily="2" charset="-122"/>
              </a:rPr>
              <a:t>评估指标：</a:t>
            </a:r>
            <a:r>
              <a:rPr sz="2400">
                <a:latin typeface="宋体" panose="02010600030101010101" pitchFamily="2" charset="-122"/>
                <a:ea typeface="宋体" panose="02010600030101010101" pitchFamily="2" charset="-122"/>
                <a:cs typeface="宋体" panose="02010600030101010101" pitchFamily="2" charset="-122"/>
              </a:rPr>
              <a:t>采用</a:t>
            </a:r>
            <a:r>
              <a:rPr lang="en-US" sz="2400">
                <a:latin typeface="宋体" panose="02010600030101010101" pitchFamily="2" charset="-122"/>
                <a:ea typeface="宋体" panose="02010600030101010101" pitchFamily="2" charset="-122"/>
                <a:cs typeface="宋体" panose="02010600030101010101" pitchFamily="2" charset="-122"/>
              </a:rPr>
              <a:t>4</a:t>
            </a:r>
            <a:r>
              <a:rPr sz="2400">
                <a:latin typeface="宋体" panose="02010600030101010101" pitchFamily="2" charset="-122"/>
                <a:ea typeface="宋体" panose="02010600030101010101" pitchFamily="2" charset="-122"/>
                <a:cs typeface="宋体" panose="02010600030101010101" pitchFamily="2" charset="-122"/>
              </a:rPr>
              <a:t>个著名的评估指标，</a:t>
            </a:r>
            <a:r>
              <a:rPr lang="en-US" sz="2400">
                <a:latin typeface="宋体" panose="02010600030101010101" pitchFamily="2" charset="-122"/>
                <a:ea typeface="宋体" panose="02010600030101010101" pitchFamily="2" charset="-122"/>
                <a:cs typeface="宋体" panose="02010600030101010101" pitchFamily="2" charset="-122"/>
              </a:rPr>
              <a:t>S-measure,E-measure,F-measure,</a:t>
            </a:r>
            <a:r>
              <a:rPr lang="zh-CN" altLang="en-US" sz="2400">
                <a:latin typeface="宋体" panose="02010600030101010101" pitchFamily="2" charset="-122"/>
                <a:ea typeface="宋体" panose="02010600030101010101" pitchFamily="2" charset="-122"/>
                <a:cs typeface="宋体" panose="02010600030101010101" pitchFamily="2" charset="-122"/>
              </a:rPr>
              <a:t>平均绝对误差</a:t>
            </a:r>
            <a:r>
              <a:rPr lang="en-US" altLang="zh-CN" sz="2400">
                <a:latin typeface="宋体" panose="02010600030101010101" pitchFamily="2" charset="-122"/>
                <a:ea typeface="宋体" panose="02010600030101010101" pitchFamily="2" charset="-122"/>
                <a:cs typeface="宋体" panose="02010600030101010101" pitchFamily="2" charset="-122"/>
              </a:rPr>
              <a:t>M</a:t>
            </a:r>
            <a:r>
              <a:rPr lang="zh-CN" altLang="en-US" sz="2400">
                <a:latin typeface="宋体" panose="02010600030101010101" pitchFamily="2" charset="-122"/>
                <a:ea typeface="宋体" panose="02010600030101010101" pitchFamily="2" charset="-122"/>
                <a:cs typeface="宋体" panose="02010600030101010101" pitchFamily="2" charset="-122"/>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9297035" y="5901690"/>
            <a:ext cx="361315" cy="275590"/>
          </a:xfrm>
          <a:prstGeom prst="rect">
            <a:avLst/>
          </a:prstGeom>
          <a:noFill/>
        </p:spPr>
        <p:txBody>
          <a:bodyPr wrap="square" rtlCol="0">
            <a:spAutoFit/>
          </a:bodyPr>
          <a:p>
            <a:r>
              <a:rPr lang="en-US" altLang="zh-CN" sz="1200"/>
              <a:t>[1]</a:t>
            </a:r>
            <a:endParaRPr lang="en-US" altLang="zh-CN" sz="1200"/>
          </a:p>
        </p:txBody>
      </p:sp>
      <p:sp>
        <p:nvSpPr>
          <p:cNvPr id="12" name="文本框 11"/>
          <p:cNvSpPr txBox="1"/>
          <p:nvPr>
            <p:custDataLst>
              <p:tags r:id="rId5"/>
            </p:custDataLst>
          </p:nvPr>
        </p:nvSpPr>
        <p:spPr>
          <a:xfrm>
            <a:off x="714375" y="6177280"/>
            <a:ext cx="11381105" cy="452120"/>
          </a:xfrm>
          <a:prstGeom prst="rect">
            <a:avLst/>
          </a:prstGeom>
          <a:noFill/>
        </p:spPr>
        <p:txBody>
          <a:bodyPr wrap="square" rtlCol="0">
            <a:noAutofit/>
          </a:bodyPr>
          <a:p>
            <a:r>
              <a:rPr lang="en-US" altLang="zh-CN" sz="1200"/>
              <a:t>[1]</a:t>
            </a:r>
            <a:r>
              <a:rPr sz="1200" dirty="0">
                <a:solidFill>
                  <a:schemeClr val="tx1"/>
                </a:solidFill>
                <a:latin typeface="+mn-ea"/>
                <a:sym typeface="+mn-ea"/>
              </a:rPr>
              <a:t>Xiaofei Li, Jiaxin Yang, Shuohao Li, Jun Lei, Jun Zhang</a:t>
            </a:r>
            <a:r>
              <a:rPr lang="en-US" sz="1200" dirty="0">
                <a:solidFill>
                  <a:schemeClr val="tx1"/>
                </a:solidFill>
                <a:latin typeface="+mn-ea"/>
                <a:sym typeface="+mn-ea"/>
              </a:rPr>
              <a:t>, </a:t>
            </a:r>
            <a:r>
              <a:rPr sz="1200" dirty="0">
                <a:solidFill>
                  <a:schemeClr val="tx1"/>
                </a:solidFill>
                <a:latin typeface="+mn-ea"/>
                <a:sym typeface="+mn-ea"/>
              </a:rPr>
              <a:t>Dong Chen</a:t>
            </a:r>
            <a:r>
              <a:rPr lang="zh-CN" altLang="en-US" sz="1200"/>
              <a:t>, "</a:t>
            </a:r>
            <a:r>
              <a:rPr sz="1200"/>
              <a:t>Locate, Refine and Restore: A Progressive Enhancement Network for Camouflaged Object Detection</a:t>
            </a:r>
            <a:r>
              <a:rPr lang="zh-CN" altLang="en-US" sz="1200"/>
              <a:t>," in </a:t>
            </a:r>
            <a:r>
              <a:rPr lang="en-US" altLang="zh-CN" sz="1200"/>
              <a:t>IJCAI</a:t>
            </a:r>
            <a:r>
              <a:rPr lang="zh-CN" altLang="en-US" sz="1200"/>
              <a:t> 2023</a:t>
            </a:r>
            <a:endParaRPr lang="zh-CN" altLang="en-US" sz="1200"/>
          </a:p>
        </p:txBody>
      </p:sp>
      <p:pic>
        <p:nvPicPr>
          <p:cNvPr id="3" name="图片 2"/>
          <p:cNvPicPr>
            <a:picLocks noChangeAspect="1"/>
          </p:cNvPicPr>
          <p:nvPr>
            <p:custDataLst>
              <p:tags r:id="rId6"/>
            </p:custDataLst>
          </p:nvPr>
        </p:nvPicPr>
        <p:blipFill>
          <a:blip r:embed="rId7"/>
          <a:stretch>
            <a:fillRect/>
          </a:stretch>
        </p:blipFill>
        <p:spPr>
          <a:xfrm>
            <a:off x="1916430" y="1050290"/>
            <a:ext cx="7380605" cy="512699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0777855" y="5202555"/>
            <a:ext cx="361315" cy="275590"/>
          </a:xfrm>
          <a:prstGeom prst="rect">
            <a:avLst/>
          </a:prstGeom>
          <a:noFill/>
        </p:spPr>
        <p:txBody>
          <a:bodyPr wrap="square" rtlCol="0">
            <a:spAutoFit/>
          </a:bodyPr>
          <a:p>
            <a:r>
              <a:rPr lang="en-US" altLang="zh-CN" sz="1200"/>
              <a:t>[1]</a:t>
            </a:r>
            <a:endParaRPr lang="en-US" altLang="zh-CN" sz="1200"/>
          </a:p>
        </p:txBody>
      </p:sp>
      <p:sp>
        <p:nvSpPr>
          <p:cNvPr id="12" name="文本框 11"/>
          <p:cNvSpPr txBox="1"/>
          <p:nvPr>
            <p:custDataLst>
              <p:tags r:id="rId5"/>
            </p:custDataLst>
          </p:nvPr>
        </p:nvSpPr>
        <p:spPr>
          <a:xfrm>
            <a:off x="714375" y="6177280"/>
            <a:ext cx="11381105" cy="452120"/>
          </a:xfrm>
          <a:prstGeom prst="rect">
            <a:avLst/>
          </a:prstGeom>
          <a:noFill/>
        </p:spPr>
        <p:txBody>
          <a:bodyPr wrap="square" rtlCol="0">
            <a:noAutofit/>
          </a:bodyPr>
          <a:p>
            <a:r>
              <a:rPr lang="en-US" altLang="zh-CN" sz="1200"/>
              <a:t>[1]</a:t>
            </a:r>
            <a:r>
              <a:rPr sz="1200" dirty="0">
                <a:solidFill>
                  <a:schemeClr val="tx1"/>
                </a:solidFill>
                <a:latin typeface="+mn-ea"/>
                <a:sym typeface="+mn-ea"/>
              </a:rPr>
              <a:t>Xiaofei Li, Jiaxin Yang, Shuohao Li, Jun Lei, Jun Zhang</a:t>
            </a:r>
            <a:r>
              <a:rPr lang="en-US" sz="1200" dirty="0">
                <a:solidFill>
                  <a:schemeClr val="tx1"/>
                </a:solidFill>
                <a:latin typeface="+mn-ea"/>
                <a:sym typeface="+mn-ea"/>
              </a:rPr>
              <a:t>, </a:t>
            </a:r>
            <a:r>
              <a:rPr sz="1200" dirty="0">
                <a:solidFill>
                  <a:schemeClr val="tx1"/>
                </a:solidFill>
                <a:latin typeface="+mn-ea"/>
                <a:sym typeface="+mn-ea"/>
              </a:rPr>
              <a:t>Dong Chen</a:t>
            </a:r>
            <a:r>
              <a:rPr lang="zh-CN" altLang="en-US" sz="1200"/>
              <a:t>, "</a:t>
            </a:r>
            <a:r>
              <a:rPr sz="1200"/>
              <a:t>Locate, Refine and Restore: A Progressive Enhancement Network for Camouflaged Object Detection</a:t>
            </a:r>
            <a:r>
              <a:rPr lang="zh-CN" altLang="en-US" sz="1200"/>
              <a:t>," in </a:t>
            </a:r>
            <a:r>
              <a:rPr lang="en-US" altLang="zh-CN" sz="1200"/>
              <a:t>IJCAI</a:t>
            </a:r>
            <a:r>
              <a:rPr lang="zh-CN" altLang="en-US" sz="1200"/>
              <a:t> 2023</a:t>
            </a:r>
            <a:endParaRPr lang="zh-CN" altLang="en-US" sz="1200"/>
          </a:p>
        </p:txBody>
      </p:sp>
      <p:pic>
        <p:nvPicPr>
          <p:cNvPr id="2" name="图片 1"/>
          <p:cNvPicPr>
            <a:picLocks noChangeAspect="1"/>
          </p:cNvPicPr>
          <p:nvPr>
            <p:custDataLst>
              <p:tags r:id="rId6"/>
            </p:custDataLst>
          </p:nvPr>
        </p:nvPicPr>
        <p:blipFill>
          <a:blip r:embed="rId7"/>
          <a:stretch>
            <a:fillRect/>
          </a:stretch>
        </p:blipFill>
        <p:spPr>
          <a:xfrm>
            <a:off x="1100455" y="1300480"/>
            <a:ext cx="9677400" cy="42570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1330940" y="3997325"/>
            <a:ext cx="36131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nvSpPr>
        <p:spPr>
          <a:xfrm>
            <a:off x="280035" y="1113155"/>
            <a:ext cx="11441430" cy="527050"/>
          </a:xfrm>
          <a:prstGeom prst="rect">
            <a:avLst/>
          </a:prstGeom>
          <a:noFill/>
        </p:spPr>
        <p:txBody>
          <a:bodyPr wrap="square" rtlCol="0">
            <a:noAutofit/>
          </a:bodyPr>
          <a:p>
            <a:r>
              <a:rPr lang="zh-CN" altLang="en-US" sz="2400" b="1"/>
              <a:t>消融实验</a:t>
            </a:r>
            <a:endParaRPr lang="zh-CN" altLang="en-US" sz="2400" b="1"/>
          </a:p>
        </p:txBody>
      </p:sp>
      <p:pic>
        <p:nvPicPr>
          <p:cNvPr id="3" name="图片 2"/>
          <p:cNvPicPr>
            <a:picLocks noChangeAspect="1"/>
          </p:cNvPicPr>
          <p:nvPr>
            <p:custDataLst>
              <p:tags r:id="rId5"/>
            </p:custDataLst>
          </p:nvPr>
        </p:nvPicPr>
        <p:blipFill>
          <a:blip r:embed="rId6"/>
          <a:stretch>
            <a:fillRect/>
          </a:stretch>
        </p:blipFill>
        <p:spPr>
          <a:xfrm>
            <a:off x="713105" y="2814955"/>
            <a:ext cx="10617835" cy="1605280"/>
          </a:xfrm>
          <a:prstGeom prst="rect">
            <a:avLst/>
          </a:prstGeom>
        </p:spPr>
      </p:pic>
      <p:sp>
        <p:nvSpPr>
          <p:cNvPr id="12" name="文本框 11"/>
          <p:cNvSpPr txBox="1"/>
          <p:nvPr>
            <p:custDataLst>
              <p:tags r:id="rId7"/>
            </p:custDataLst>
          </p:nvPr>
        </p:nvSpPr>
        <p:spPr>
          <a:xfrm>
            <a:off x="714375" y="6177280"/>
            <a:ext cx="11381105" cy="452120"/>
          </a:xfrm>
          <a:prstGeom prst="rect">
            <a:avLst/>
          </a:prstGeom>
          <a:noFill/>
        </p:spPr>
        <p:txBody>
          <a:bodyPr wrap="square" rtlCol="0">
            <a:noAutofit/>
          </a:bodyPr>
          <a:p>
            <a:r>
              <a:rPr lang="en-US" altLang="zh-CN" sz="1200"/>
              <a:t>[1]</a:t>
            </a:r>
            <a:r>
              <a:rPr sz="1200" dirty="0">
                <a:solidFill>
                  <a:schemeClr val="tx1"/>
                </a:solidFill>
                <a:latin typeface="+mn-ea"/>
                <a:sym typeface="+mn-ea"/>
              </a:rPr>
              <a:t>Xiaofei Li, Jiaxin Yang, Shuohao Li, Jun Lei, Jun Zhang</a:t>
            </a:r>
            <a:r>
              <a:rPr lang="en-US" sz="1200" dirty="0">
                <a:solidFill>
                  <a:schemeClr val="tx1"/>
                </a:solidFill>
                <a:latin typeface="+mn-ea"/>
                <a:sym typeface="+mn-ea"/>
              </a:rPr>
              <a:t>, </a:t>
            </a:r>
            <a:r>
              <a:rPr sz="1200" dirty="0">
                <a:solidFill>
                  <a:schemeClr val="tx1"/>
                </a:solidFill>
                <a:latin typeface="+mn-ea"/>
                <a:sym typeface="+mn-ea"/>
              </a:rPr>
              <a:t>Dong Chen</a:t>
            </a:r>
            <a:r>
              <a:rPr lang="zh-CN" altLang="en-US" sz="1200"/>
              <a:t>, "</a:t>
            </a:r>
            <a:r>
              <a:rPr sz="1200"/>
              <a:t>Locate, Refine and Restore: A Progressive Enhancement Network for Camouflaged Object Detection</a:t>
            </a:r>
            <a:r>
              <a:rPr lang="zh-CN" altLang="en-US" sz="1200"/>
              <a:t>," in </a:t>
            </a:r>
            <a:r>
              <a:rPr lang="en-US" altLang="zh-CN" sz="1200"/>
              <a:t>IJCAI</a:t>
            </a:r>
            <a:r>
              <a:rPr lang="zh-CN" altLang="en-US" sz="1200"/>
              <a:t> 2023</a:t>
            </a:r>
            <a:endParaRPr lang="zh-CN" alt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在本文中，</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致力于解决</a:t>
            </a:r>
            <a:r>
              <a:rPr lang="zh-CN" sz="2000">
                <a:latin typeface="宋体" panose="02010600030101010101" pitchFamily="2" charset="-122"/>
                <a:ea typeface="宋体" panose="02010600030101010101" pitchFamily="2" charset="-122"/>
                <a:cs typeface="宋体" panose="02010600030101010101" pitchFamily="2" charset="-122"/>
                <a:sym typeface="+mn-ea"/>
              </a:rPr>
              <a:t>精准</a:t>
            </a:r>
            <a:r>
              <a:rPr sz="2000">
                <a:latin typeface="宋体" panose="02010600030101010101" pitchFamily="2" charset="-122"/>
                <a:ea typeface="宋体" panose="02010600030101010101" pitchFamily="2" charset="-122"/>
                <a:cs typeface="宋体" panose="02010600030101010101" pitchFamily="2" charset="-122"/>
                <a:sym typeface="+mn-ea"/>
              </a:rPr>
              <a:t>COD的挑战。</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开发了一种“定位-细化-恢复”策略，逐步恢复清晰完整的伪装对象，有助于提高伪装对象的理解和判断。具体来说，首先提出了一个对象位置模块(OLM)来初步定位伪装区域。然后，设计了一个组注意模块（GAM）来增强纹理特征表示。最后，引入了一个上下文特征恢复模块（CFRM），通过融合上下文特征来恢复清晰的边界。</a:t>
            </a:r>
            <a:r>
              <a:rPr lang="zh-CN" sz="2000">
                <a:latin typeface="宋体" panose="02010600030101010101" pitchFamily="2" charset="-122"/>
                <a:ea typeface="宋体" panose="02010600030101010101" pitchFamily="2" charset="-122"/>
                <a:cs typeface="宋体" panose="02010600030101010101" pitchFamily="2" charset="-122"/>
                <a:sym typeface="+mn-ea"/>
              </a:rPr>
              <a:t>最后</a:t>
            </a:r>
            <a:r>
              <a:rPr sz="2000">
                <a:latin typeface="宋体" panose="02010600030101010101" pitchFamily="2" charset="-122"/>
                <a:ea typeface="宋体" panose="02010600030101010101" pitchFamily="2" charset="-122"/>
                <a:cs typeface="宋体" panose="02010600030101010101" pitchFamily="2" charset="-122"/>
                <a:sym typeface="+mn-ea"/>
              </a:rPr>
              <a:t>使用四个广泛使用的评估指标在四个基准数据集上进行了广泛的实验，这表明</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的</a:t>
            </a:r>
            <a:r>
              <a:rPr lang="zh-CN" sz="2000">
                <a:latin typeface="宋体" panose="02010600030101010101" pitchFamily="2" charset="-122"/>
                <a:ea typeface="宋体" panose="02010600030101010101" pitchFamily="2" charset="-122"/>
                <a:cs typeface="宋体" panose="02010600030101010101" pitchFamily="2" charset="-122"/>
                <a:sym typeface="+mn-ea"/>
              </a:rPr>
              <a:t>模型</a:t>
            </a:r>
            <a:r>
              <a:rPr sz="2000">
                <a:latin typeface="宋体" panose="02010600030101010101" pitchFamily="2" charset="-122"/>
                <a:ea typeface="宋体" panose="02010600030101010101" pitchFamily="2" charset="-122"/>
                <a:cs typeface="宋体" panose="02010600030101010101" pitchFamily="2" charset="-122"/>
                <a:sym typeface="+mn-ea"/>
              </a:rPr>
              <a:t>可以实现最先进的性能</a:t>
            </a:r>
            <a:r>
              <a:rPr lang="zh-CN" sz="2000">
                <a:latin typeface="宋体" panose="02010600030101010101" pitchFamily="2" charset="-122"/>
                <a:ea typeface="宋体" panose="02010600030101010101" pitchFamily="2" charset="-122"/>
                <a:cs typeface="宋体" panose="02010600030101010101" pitchFamily="2" charset="-122"/>
                <a:sym typeface="+mn-ea"/>
              </a:rPr>
              <a:t>。</a:t>
            </a:r>
            <a:endParaRPr lang="zh-CN"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2023-12-08</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3476625"/>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近年来，许多基于深度神经网络的COD算法被提出，可以同时提取低层纹理特征和高层语义信息。尽管取得了不错的成绩，但仍有很大的进步</a:t>
            </a:r>
            <a:r>
              <a:rPr lang="zh-CN" altLang="en-US" sz="2000">
                <a:latin typeface="宋体" panose="02010600030101010101" pitchFamily="2" charset="-122"/>
                <a:ea typeface="宋体" panose="02010600030101010101" pitchFamily="2" charset="-122"/>
                <a:cs typeface="宋体" panose="02010600030101010101" pitchFamily="2" charset="-122"/>
              </a:rPr>
              <a:t>空间。首先，大多数现有方法的想法是以单阶段方式使用 ASPP 模块来提取上下文，然后使用一些简单的融合方法解码分割结果。该方法没有考虑伪装对象的定位，因此在分割对象时往往不准确。其次，虽然有一些两阶段方法，但它们通常只考虑从粗到细预测的伪装对象，而不考虑目标定位、纹理增强和边界恢复。</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以前的生物学研究表明人眼在查看对象时会首先定位对象的一般位置，然后关注对象的主要区域以找到细节，然后进一步融合和细化边界，直到对象完全从背景中检测。</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为此，作者开发了一种新的仿生框架，称为渐进增强网络(</a:t>
            </a:r>
            <a:r>
              <a:rPr lang="en-US" altLang="zh-CN" sz="2000">
                <a:latin typeface="宋体" panose="02010600030101010101" pitchFamily="2" charset="-122"/>
                <a:ea typeface="宋体" panose="02010600030101010101" pitchFamily="2" charset="-122"/>
                <a:cs typeface="宋体" panose="02010600030101010101" pitchFamily="2" charset="-122"/>
              </a:rPr>
              <a:t>P</a:t>
            </a:r>
            <a:r>
              <a:rPr lang="zh-CN" altLang="en-US" sz="2000">
                <a:latin typeface="宋体" panose="02010600030101010101" pitchFamily="2" charset="-122"/>
                <a:ea typeface="宋体" panose="02010600030101010101" pitchFamily="2" charset="-122"/>
                <a:cs typeface="宋体" panose="02010600030101010101" pitchFamily="2" charset="-122"/>
              </a:rPr>
              <a:t>rogressive </a:t>
            </a:r>
            <a:r>
              <a:rPr lang="en-US" altLang="zh-CN" sz="2000">
                <a:latin typeface="宋体" panose="02010600030101010101" pitchFamily="2" charset="-122"/>
                <a:ea typeface="宋体" panose="02010600030101010101" pitchFamily="2" charset="-122"/>
                <a:cs typeface="宋体" panose="02010600030101010101" pitchFamily="2" charset="-122"/>
              </a:rPr>
              <a:t>E</a:t>
            </a:r>
            <a:r>
              <a:rPr lang="zh-CN" altLang="en-US" sz="2000">
                <a:latin typeface="宋体" panose="02010600030101010101" pitchFamily="2" charset="-122"/>
                <a:ea typeface="宋体" panose="02010600030101010101" pitchFamily="2" charset="-122"/>
                <a:cs typeface="宋体" panose="02010600030101010101" pitchFamily="2" charset="-122"/>
              </a:rPr>
              <a:t>nhancement </a:t>
            </a:r>
            <a:r>
              <a:rPr lang="en-US" altLang="zh-CN" sz="2000">
                <a:latin typeface="宋体" panose="02010600030101010101" pitchFamily="2" charset="-122"/>
                <a:ea typeface="宋体" panose="02010600030101010101" pitchFamily="2" charset="-122"/>
                <a:cs typeface="宋体" panose="02010600030101010101" pitchFamily="2" charset="-122"/>
              </a:rPr>
              <a:t>N</a:t>
            </a:r>
            <a:r>
              <a:rPr lang="zh-CN" altLang="en-US" sz="2000">
                <a:latin typeface="宋体" panose="02010600030101010101" pitchFamily="2" charset="-122"/>
                <a:ea typeface="宋体" panose="02010600030101010101" pitchFamily="2" charset="-122"/>
                <a:cs typeface="宋体" panose="02010600030101010101" pitchFamily="2" charset="-122"/>
              </a:rPr>
              <a:t>etwork</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PENet)，显著提高了现有的伪装目标分割性能。</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714375" y="6177280"/>
            <a:ext cx="11381105" cy="452120"/>
          </a:xfrm>
          <a:prstGeom prst="rect">
            <a:avLst/>
          </a:prstGeom>
          <a:noFill/>
        </p:spPr>
        <p:txBody>
          <a:bodyPr wrap="square" rtlCol="0">
            <a:noAutofit/>
          </a:bodyPr>
          <a:p>
            <a:r>
              <a:rPr lang="en-US" altLang="zh-CN" sz="1200"/>
              <a:t>[1]</a:t>
            </a:r>
            <a:r>
              <a:rPr sz="1200" dirty="0">
                <a:solidFill>
                  <a:schemeClr val="tx1"/>
                </a:solidFill>
                <a:latin typeface="+mn-ea"/>
                <a:sym typeface="+mn-ea"/>
              </a:rPr>
              <a:t>Xiaofei Li, Jiaxin Yang, Shuohao Li, Jun Lei, Jun Zhang</a:t>
            </a:r>
            <a:r>
              <a:rPr lang="en-US" sz="1200" dirty="0">
                <a:solidFill>
                  <a:schemeClr val="tx1"/>
                </a:solidFill>
                <a:latin typeface="+mn-ea"/>
                <a:sym typeface="+mn-ea"/>
              </a:rPr>
              <a:t>, </a:t>
            </a:r>
            <a:r>
              <a:rPr sz="1200" dirty="0">
                <a:solidFill>
                  <a:schemeClr val="tx1"/>
                </a:solidFill>
                <a:latin typeface="+mn-ea"/>
                <a:sym typeface="+mn-ea"/>
              </a:rPr>
              <a:t>Dong Chen</a:t>
            </a:r>
            <a:r>
              <a:rPr lang="zh-CN" altLang="en-US" sz="1200"/>
              <a:t>, "</a:t>
            </a:r>
            <a:r>
              <a:rPr sz="1200"/>
              <a:t>Locate, Refine and Restore: A Progressive Enhancement Network for Camouflaged Object Detection</a:t>
            </a:r>
            <a:r>
              <a:rPr lang="zh-CN" altLang="en-US" sz="1200"/>
              <a:t>," in </a:t>
            </a:r>
            <a:r>
              <a:rPr lang="en-US" altLang="zh-CN" sz="1200"/>
              <a:t>IJCAI</a:t>
            </a:r>
            <a:r>
              <a:rPr lang="zh-CN" altLang="en-US" sz="1200"/>
              <a:t> 2023</a:t>
            </a:r>
            <a:endParaRPr lang="zh-CN" altLang="en-US" sz="1200"/>
          </a:p>
        </p:txBody>
      </p:sp>
      <p:pic>
        <p:nvPicPr>
          <p:cNvPr id="3" name="图片 2"/>
          <p:cNvPicPr>
            <a:picLocks noChangeAspect="1"/>
          </p:cNvPicPr>
          <p:nvPr>
            <p:custDataLst>
              <p:tags r:id="rId5"/>
            </p:custDataLst>
          </p:nvPr>
        </p:nvPicPr>
        <p:blipFill>
          <a:blip r:embed="rId6"/>
          <a:stretch>
            <a:fillRect/>
          </a:stretch>
        </p:blipFill>
        <p:spPr>
          <a:xfrm>
            <a:off x="339090" y="904240"/>
            <a:ext cx="8471535" cy="5312410"/>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8914130" y="962025"/>
                <a:ext cx="3086735" cy="3899535"/>
              </a:xfrm>
              <a:prstGeom prst="rect">
                <a:avLst/>
              </a:prstGeom>
              <a:noFill/>
            </p:spPr>
            <p:txBody>
              <a:bodyPr wrap="square" rtlCol="0">
                <a:noAutofit/>
              </a:bodyPr>
              <a:p>
                <a:r>
                  <a:rPr lang="zh-CN" altLang="en-US"/>
                  <a:t>PENet 的总体框架如图所示。具体来说，对于大小为 H × W 的输入 RGB 图像 I，采用 Res2Net-50 作为主干从输入图像中提取其多级特征，表示为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𝑖</m:t>
                        </m:r>
                      </m:sub>
                    </m:sSub>
                  </m:oMath>
                </a14:m>
                <a:r>
                  <a:rPr lang="zh-CN" altLang="en-US"/>
                  <a:t>(i = 1, 2,..., 5)。然后，使用三个对象位置模块(OLM)来定位潜在的伪装对象。接下来，将这些特征及其初始位置馈送到三个卷积块和组注意模块 (GAM) 以细化细节。最后，利用三个上下文特征恢复模块（CFRM）来恢复清晰完整的对象。</a:t>
                </a:r>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8914130" y="962025"/>
                <a:ext cx="3086735" cy="3899535"/>
              </a:xfrm>
              <a:prstGeom prst="rect">
                <a:avLst/>
              </a:prstGeom>
              <a:blipFill rotWithShape="1">
                <a:blip r:embed="rId7"/>
                <a:stretch>
                  <a:fillRect/>
                </a:stretch>
              </a:blipFill>
            </p:spPr>
            <p:txBody>
              <a:bodyPr/>
              <a:lstStyle/>
              <a:p>
                <a:r>
                  <a:rPr lang="zh-CN" altLang="en-US">
                    <a:noFill/>
                  </a:rPr>
                  <a:t> </a:t>
                </a:r>
              </a:p>
            </p:txBody>
          </p:sp>
        </mc:Fallback>
      </mc:AlternateContent>
      <p:sp>
        <p:nvSpPr>
          <p:cNvPr id="8" name="文本框 7"/>
          <p:cNvSpPr txBox="1"/>
          <p:nvPr/>
        </p:nvSpPr>
        <p:spPr>
          <a:xfrm>
            <a:off x="8810625" y="590169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Initial Object Location</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89865" y="1005205"/>
                <a:ext cx="11407140" cy="1324610"/>
              </a:xfrm>
              <a:prstGeom prst="rect">
                <a:avLst/>
              </a:prstGeom>
              <a:noFill/>
            </p:spPr>
            <p:txBody>
              <a:bodyPr wrap="square" rtlCol="0">
                <a:noAutofit/>
              </a:bodyPr>
              <a:p>
                <a:r>
                  <a:rPr lang="en-US" altLang="zh-CN" sz="2400" b="1" noProof="0" dirty="0">
                    <a:ln>
                      <a:noFill/>
                    </a:ln>
                    <a:solidFill>
                      <a:schemeClr val="tx1"/>
                    </a:solidFill>
                    <a:effectLst/>
                    <a:uLnTx/>
                    <a:uFillTx/>
                    <a:latin typeface="+mj-ea"/>
                    <a:ea typeface="+mj-ea"/>
                    <a:sym typeface="+mn-ea"/>
                  </a:rPr>
                  <a:t>Object Location Module(OLM)</a:t>
                </a:r>
                <a:endParaRPr kumimoji="0" lang="en-US" altLang="zh-CN" sz="2400" b="1" i="0" u="none" strike="noStrike" kern="1200" cap="none" spc="0" normalizeH="0" baseline="0" noProof="0" dirty="0">
                  <a:ln>
                    <a:noFill/>
                  </a:ln>
                  <a:solidFill>
                    <a:schemeClr val="tx1"/>
                  </a:solidFill>
                  <a:effectLst/>
                  <a:uLnTx/>
                  <a:uFillTx/>
                  <a:latin typeface="+mj-ea"/>
                  <a:ea typeface="+mj-ea"/>
                  <a:sym typeface="+mn-ea"/>
                </a:endParaRPr>
              </a:p>
              <a:p>
                <a:r>
                  <a:rPr lang="en-US" altLang="zh-CN" sz="2000"/>
                  <a:t>具体来说，首先利用感受野块 (RFB) 结构来扩大感受野，通过四个 1×1 卷积层获得四个特征图 B、C、D 和 E，其中 {B, C, D, E} ∈ </a:t>
                </a:r>
                <a14:m>
                  <m:oMath xmlns:m="http://schemas.openxmlformats.org/officeDocument/2006/math">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𝑅</m:t>
                        </m:r>
                      </m:e>
                      <m:sup>
                        <m:r>
                          <a:rPr lang="en-US" altLang="zh-CN" sz="2000" i="1">
                            <a:latin typeface="Cambria Math" panose="02040503050406030204" charset="0"/>
                            <a:cs typeface="Cambria Math" panose="02040503050406030204" charset="0"/>
                          </a:rPr>
                          <m:t>𝐶</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𝑁</m:t>
                        </m:r>
                      </m:sup>
                    </m:sSup>
                  </m:oMath>
                </a14:m>
                <a:r>
                  <a:rPr lang="en-US" altLang="zh-CN" sz="2000"/>
                  <a:t> ，N = H</a:t>
                </a:r>
                <a:r>
                  <a:rPr lang="en-US" altLang="zh-CN" sz="2000">
                    <a:sym typeface="+mn-ea"/>
                  </a:rPr>
                  <a:t>×</a:t>
                </a:r>
                <a:r>
                  <a:rPr lang="en-US" altLang="zh-CN" sz="2000"/>
                  <a:t>W</a:t>
                </a:r>
                <a:r>
                  <a:rPr lang="zh-CN" altLang="en-US" sz="2000"/>
                  <a:t>。</a:t>
                </a:r>
                <a:r>
                  <a:rPr lang="en-US" altLang="zh-CN" sz="2000"/>
                  <a:t>接下来，将B</a:t>
                </a:r>
                <a:r>
                  <a:rPr lang="zh-CN" altLang="en-US" sz="2000"/>
                  <a:t>图像</a:t>
                </a:r>
                <a:r>
                  <a:rPr lang="en-US" altLang="zh-CN" sz="2000"/>
                  <a:t>的转置</a:t>
                </a:r>
                <a:r>
                  <a:rPr lang="zh-CN" altLang="en-US" sz="2000"/>
                  <a:t>矩阵</a:t>
                </a:r>
                <a:r>
                  <a:rPr lang="en-US" altLang="zh-CN" sz="2000"/>
                  <a:t>乘以C矩阵，并执行softmax层来计算全局空间注意力图 </a:t>
                </a:r>
                <a14:m>
                  <m:oMath xmlns:m="http://schemas.openxmlformats.org/officeDocument/2006/math">
                    <m:r>
                      <a:rPr lang="en-US" altLang="zh-CN" sz="2000" i="1">
                        <a:latin typeface="Cambria Math" panose="02040503050406030204" charset="0"/>
                        <a:cs typeface="Cambria Math" panose="02040503050406030204" charset="0"/>
                      </a:rPr>
                      <m:t>𝑔𝑠𝑎</m:t>
                    </m:r>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𝑅</m:t>
                        </m:r>
                      </m:e>
                      <m:sup>
                        <m:r>
                          <a:rPr lang="en-US" altLang="zh-CN" sz="2000" i="1">
                            <a:latin typeface="Cambria Math" panose="02040503050406030204" charset="0"/>
                            <a:cs typeface="Cambria Math" panose="02040503050406030204" charset="0"/>
                          </a:rPr>
                          <m:t>𝑁</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𝑁</m:t>
                        </m:r>
                      </m:sup>
                    </m:sSup>
                  </m:oMath>
                </a14:m>
                <a:r>
                  <a:rPr lang="en-US" altLang="zh-CN" sz="2000"/>
                  <a:t>。</a:t>
                </a:r>
                <a:r>
                  <a:rPr lang="zh-CN" altLang="en-US" sz="2000"/>
                  <a:t>随后，与</a:t>
                </a:r>
                <a:r>
                  <a:rPr lang="en-US" altLang="zh-CN" sz="2000"/>
                  <a:t>D</a:t>
                </a:r>
                <a:r>
                  <a:rPr lang="zh-CN" altLang="en-US" sz="2000"/>
                  <a:t>进行</a:t>
                </a:r>
                <a:r>
                  <a:rPr lang="en-US" altLang="zh-CN" sz="2000"/>
                  <a:t>矩阵乘法运算</a:t>
                </a:r>
                <a:r>
                  <a:rPr lang="zh-CN" altLang="en-US" sz="2000"/>
                  <a:t>再与输入的</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𝑓</m:t>
                        </m:r>
                      </m:e>
                      <m:sub>
                        <m:r>
                          <a:rPr lang="en-US" altLang="zh-CN" sz="2000" i="1">
                            <a:latin typeface="Cambria Math" panose="02040503050406030204" charset="0"/>
                            <a:cs typeface="Cambria Math" panose="02040503050406030204" charset="0"/>
                          </a:rPr>
                          <m:t>𝑖</m:t>
                        </m:r>
                      </m:sub>
                    </m:sSub>
                  </m:oMath>
                </a14:m>
                <a:r>
                  <a:rPr lang="zh-CN" altLang="en-US" sz="2000">
                    <a:latin typeface="Cambria Math" panose="02040503050406030204" charset="0"/>
                    <a:cs typeface="Cambria Math" panose="02040503050406030204" charset="0"/>
                  </a:rPr>
                  <a:t>进行相加，</a:t>
                </a:r>
                <a:r>
                  <a:rPr lang="en-US" altLang="zh-CN" sz="2000"/>
                  <a:t>得到语义增强的全局特征</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𝑓</m:t>
                        </m:r>
                      </m:e>
                      <m:sub>
                        <m:r>
                          <a:rPr lang="en-US" altLang="zh-CN" sz="2000" i="1">
                            <a:latin typeface="Cambria Math" panose="02040503050406030204" charset="0"/>
                            <a:cs typeface="Cambria Math" panose="02040503050406030204" charset="0"/>
                          </a:rPr>
                          <m:t>𝑔lobal</m:t>
                        </m:r>
                      </m:sub>
                    </m:sSub>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𝑅</m:t>
                        </m:r>
                      </m:e>
                      <m:sup>
                        <m:r>
                          <a:rPr lang="en-US" altLang="zh-CN" sz="2000" i="1">
                            <a:latin typeface="Cambria Math" panose="02040503050406030204" charset="0"/>
                            <a:cs typeface="Cambria Math" panose="02040503050406030204" charset="0"/>
                          </a:rPr>
                          <m:t>𝐶</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𝐻</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𝑊</m:t>
                        </m:r>
                      </m:sup>
                    </m:sSup>
                  </m:oMath>
                </a14:m>
                <a:r>
                  <a:rPr lang="en-US" altLang="zh-CN" sz="2000"/>
                  <a:t>。该过程可以描述如下：</a:t>
                </a:r>
                <a:endParaRPr lang="en-US" altLang="zh-CN" sz="2000"/>
              </a:p>
              <a:p>
                <a:endParaRPr lang="en-US" altLang="zh-CN" sz="2000" i="1">
                  <a:latin typeface="Cambria Math" panose="02040503050406030204" charset="0"/>
                  <a:cs typeface="Cambria Math" panose="02040503050406030204" charset="0"/>
                </a:endParaRPr>
              </a:p>
              <a:p>
                <a:endParaRPr lang="en-US" altLang="zh-CN" sz="2000"/>
              </a:p>
            </p:txBody>
          </p:sp>
        </mc:Choice>
        <mc:Fallback>
          <p:sp>
            <p:nvSpPr>
              <p:cNvPr id="3" name="文本框 2"/>
              <p:cNvSpPr txBox="1">
                <a:spLocks noRot="1" noChangeAspect="1" noMove="1" noResize="1" noEditPoints="1" noAdjustHandles="1" noChangeArrowheads="1" noChangeShapeType="1" noTextEdit="1"/>
              </p:cNvSpPr>
              <p:nvPr/>
            </p:nvSpPr>
            <p:spPr>
              <a:xfrm>
                <a:off x="189865" y="1005205"/>
                <a:ext cx="11407140" cy="1324610"/>
              </a:xfrm>
              <a:prstGeom prst="rect">
                <a:avLst/>
              </a:prstGeom>
              <a:blipFill rotWithShape="1">
                <a:blip r:embed="rId4"/>
                <a:stretch>
                  <a:fillRect b="-76989"/>
                </a:stretch>
              </a:blipFill>
            </p:spPr>
            <p:txBody>
              <a:bodyPr/>
              <a:lstStyle/>
              <a:p>
                <a:r>
                  <a:rPr lang="zh-CN" altLang="en-US">
                    <a:noFill/>
                  </a:rPr>
                  <a:t> </a:t>
                </a:r>
              </a:p>
            </p:txBody>
          </p:sp>
        </mc:Fallback>
      </mc:AlternateContent>
      <p:sp>
        <p:nvSpPr>
          <p:cNvPr id="8" name="文本框 7"/>
          <p:cNvSpPr txBox="1"/>
          <p:nvPr/>
        </p:nvSpPr>
        <p:spPr>
          <a:xfrm>
            <a:off x="6096000" y="5805805"/>
            <a:ext cx="44640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custDataLst>
              <p:tags r:id="rId5"/>
            </p:custDataLst>
          </p:nvPr>
        </p:nvPicPr>
        <p:blipFill>
          <a:blip r:embed="rId6"/>
          <a:stretch>
            <a:fillRect/>
          </a:stretch>
        </p:blipFill>
        <p:spPr>
          <a:xfrm>
            <a:off x="336550" y="3447415"/>
            <a:ext cx="5669280" cy="2736215"/>
          </a:xfrm>
          <a:prstGeom prst="rect">
            <a:avLst/>
          </a:prstGeom>
        </p:spPr>
      </p:pic>
      <mc:AlternateContent xmlns:mc="http://schemas.openxmlformats.org/markup-compatibility/2006">
        <mc:Choice xmlns:a14="http://schemas.microsoft.com/office/drawing/2010/main" Requires="a14">
          <p:sp>
            <p:nvSpPr>
              <p:cNvPr id="4" name="文本框 3"/>
              <p:cNvSpPr txBox="1"/>
              <p:nvPr/>
            </p:nvSpPr>
            <p:spPr>
              <a:xfrm>
                <a:off x="6292850" y="2485390"/>
                <a:ext cx="6096000" cy="81597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𝑔𝑠𝑎</m:t>
                          </m:r>
                        </m:e>
                        <m:sub>
                          <m:r>
                            <a:rPr lang="en-US" altLang="zh-CN" sz="2000" i="1">
                              <a:latin typeface="Cambria Math" panose="02040503050406030204" charset="0"/>
                              <a:cs typeface="Cambria Math" panose="02040503050406030204" charset="0"/>
                            </a:rPr>
                            <m:t>𝑖𝑗</m:t>
                          </m:r>
                        </m:sub>
                      </m:sSub>
                      <m:r>
                        <a:rPr lang="en-US" altLang="zh-CN" sz="2000" i="1">
                          <a:latin typeface="Cambria Math" panose="02040503050406030204" charset="0"/>
                          <a:cs typeface="Cambria Math" panose="02040503050406030204" charset="0"/>
                        </a:rPr>
                        <m:t>=</m:t>
                      </m:r>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𝑒𝑥𝑝</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𝐵</m:t>
                              </m:r>
                            </m:e>
                            <m:sub>
                              <m:r>
                                <a:rPr lang="en-US" altLang="zh-CN" sz="2000" i="1">
                                  <a:latin typeface="Cambria Math" panose="02040503050406030204" charset="0"/>
                                  <a:cs typeface="Cambria Math" panose="02040503050406030204" charset="0"/>
                                </a:rPr>
                                <m:t>𝑖</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𝐶</m:t>
                              </m:r>
                            </m:e>
                            <m:sub>
                              <m:r>
                                <a:rPr lang="en-US" altLang="zh-CN" sz="2000" i="1">
                                  <a:latin typeface="Cambria Math" panose="02040503050406030204" charset="0"/>
                                  <a:cs typeface="Cambria Math" panose="02040503050406030204" charset="0"/>
                                </a:rPr>
                                <m:t>𝑗</m:t>
                              </m:r>
                            </m:sub>
                          </m:sSub>
                          <m:r>
                            <a:rPr lang="en-US" altLang="zh-CN" sz="2000" i="1">
                              <a:latin typeface="Cambria Math" panose="02040503050406030204" charset="0"/>
                              <a:cs typeface="Cambria Math" panose="02040503050406030204" charset="0"/>
                            </a:rPr>
                            <m:t>)</m:t>
                          </m:r>
                        </m:num>
                        <m:den>
                          <m:nary>
                            <m:naryPr>
                              <m:chr m:val="∑"/>
                              <m:limLoc m:val="undOvr"/>
                              <m:ctrlPr>
                                <a:rPr lang="en-US" altLang="zh-CN" sz="2000" i="1">
                                  <a:latin typeface="Cambria Math" panose="02040503050406030204" charset="0"/>
                                  <a:cs typeface="Cambria Math" panose="02040503050406030204" charset="0"/>
                                </a:rPr>
                              </m:ctrlPr>
                            </m:naryPr>
                            <m:sub>
                              <m:r>
                                <a:rPr lang="en-US" altLang="zh-CN" sz="2000" i="1">
                                  <a:latin typeface="Cambria Math" panose="02040503050406030204" charset="0"/>
                                  <a:cs typeface="Cambria Math" panose="02040503050406030204" charset="0"/>
                                </a:rPr>
                                <m:t>𝑖</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1</m:t>
                              </m:r>
                            </m:sub>
                            <m:sup>
                              <m:r>
                                <a:rPr lang="en-US" altLang="zh-CN" sz="2000" i="1">
                                  <a:latin typeface="Cambria Math" panose="02040503050406030204" charset="0"/>
                                  <a:cs typeface="Cambria Math" panose="02040503050406030204" charset="0"/>
                                </a:rPr>
                                <m:t>𝑁</m:t>
                              </m:r>
                            </m:sup>
                            <m:e>
                              <m:r>
                                <a:rPr lang="en-US" altLang="zh-CN" sz="2000" i="1">
                                  <a:latin typeface="Cambria Math" panose="02040503050406030204" charset="0"/>
                                  <a:cs typeface="Cambria Math" panose="02040503050406030204" charset="0"/>
                                </a:rPr>
                                <m:t>𝑒𝑥𝑝</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𝐵</m:t>
                                  </m:r>
                                </m:e>
                                <m:sub>
                                  <m:r>
                                    <a:rPr lang="en-US" altLang="zh-CN" sz="2000" i="1">
                                      <a:latin typeface="Cambria Math" panose="02040503050406030204" charset="0"/>
                                      <a:cs typeface="Cambria Math" panose="02040503050406030204" charset="0"/>
                                    </a:rPr>
                                    <m:t>𝑖</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𝐶</m:t>
                                  </m:r>
                                </m:e>
                                <m:sub>
                                  <m:r>
                                    <a:rPr lang="en-US" altLang="zh-CN" sz="2000" i="1">
                                      <a:latin typeface="Cambria Math" panose="02040503050406030204" charset="0"/>
                                      <a:cs typeface="Cambria Math" panose="02040503050406030204" charset="0"/>
                                    </a:rPr>
                                    <m:t>𝑗</m:t>
                                  </m:r>
                                </m:sub>
                              </m:sSub>
                              <m:r>
                                <a:rPr lang="en-US" altLang="zh-CN" sz="2000" i="1">
                                  <a:latin typeface="Cambria Math" panose="02040503050406030204" charset="0"/>
                                  <a:cs typeface="Cambria Math" panose="02040503050406030204" charset="0"/>
                                </a:rPr>
                                <m:t>)</m:t>
                              </m:r>
                            </m:e>
                          </m:nary>
                        </m:den>
                      </m:f>
                    </m:oMath>
                  </m:oMathPara>
                </a14:m>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6292850" y="2485390"/>
                <a:ext cx="6096000" cy="815975"/>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7308850" y="3456940"/>
                <a:ext cx="4064000" cy="91059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𝑔𝑙𝑜𝑏𝑎𝑙</m:t>
                          </m:r>
                        </m:sub>
                        <m:sup>
                          <m:r>
                            <a:rPr lang="en-US" altLang="zh-CN" i="1">
                              <a:latin typeface="Cambria Math" panose="02040503050406030204" charset="0"/>
                              <a:cs typeface="Cambria Math" panose="02040503050406030204" charset="0"/>
                            </a:rPr>
                            <m:t>𝑖</m:t>
                          </m:r>
                        </m:sup>
                      </m:sSub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𝜂</m:t>
                      </m:r>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𝑁</m:t>
                          </m:r>
                        </m:sup>
                        <m:e>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𝑔𝑠𝑎</m:t>
                              </m:r>
                            </m:e>
                            <m:sub>
                              <m:r>
                                <a:rPr lang="en-US" altLang="zh-CN" i="1">
                                  <a:latin typeface="Cambria Math" panose="02040503050406030204" charset="0"/>
                                  <a:cs typeface="Cambria Math" panose="02040503050406030204" charset="0"/>
                                </a:rPr>
                                <m:t>𝑖𝑗</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𝑖</m:t>
                              </m:r>
                            </m:sub>
                          </m:sSub>
                        </m:e>
                      </m:nary>
                    </m:oMath>
                  </m:oMathPara>
                </a14:m>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7308850" y="3456940"/>
                <a:ext cx="4064000" cy="910590"/>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6470650" y="4320540"/>
                <a:ext cx="5233035" cy="677545"/>
              </a:xfrm>
              <a:prstGeom prst="rect">
                <a:avLst/>
              </a:prstGeom>
              <a:noFill/>
            </p:spPr>
            <p:txBody>
              <a:bodyPr wrap="square" rtlCol="0">
                <a:spAutoFit/>
              </a:bodyPr>
              <a:p>
                <a:r>
                  <a:rPr lang="zh-CN" altLang="en-US"/>
                  <a:t>其中</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𝑔𝑠𝑎</m:t>
                        </m:r>
                      </m:e>
                      <m:sub>
                        <m:r>
                          <a:rPr lang="en-US" altLang="zh-CN" i="1">
                            <a:latin typeface="Cambria Math" panose="02040503050406030204" charset="0"/>
                            <a:cs typeface="Cambria Math" panose="02040503050406030204" charset="0"/>
                          </a:rPr>
                          <m:t>𝑖𝑗</m:t>
                        </m:r>
                      </m:sub>
                    </m:sSub>
                  </m:oMath>
                </a14:m>
                <a:r>
                  <a:rPr lang="zh-CN" altLang="en-US"/>
                  <a:t>表示第j个位置对第i个位置的影响。η 初始化为 0 并逐渐学习更多的权重。</a:t>
                </a:r>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6470650" y="4320540"/>
                <a:ext cx="5233035" cy="677545"/>
              </a:xfrm>
              <a:prstGeom prst="rect">
                <a:avLst/>
              </a:prstGeom>
              <a:blipFill rotWithShape="1">
                <a:blip r:embed="rId9"/>
                <a:stretch>
                  <a:fillRect/>
                </a:stretch>
              </a:blipFill>
            </p:spPr>
            <p:txBody>
              <a:bodyPr/>
              <a:lstStyle/>
              <a:p>
                <a:r>
                  <a:rPr lang="zh-CN" altLang="en-US">
                    <a:noFill/>
                  </a:rPr>
                  <a:t> </a:t>
                </a:r>
              </a:p>
            </p:txBody>
          </p:sp>
        </mc:Fallback>
      </mc:AlternateContent>
      <p:sp>
        <p:nvSpPr>
          <p:cNvPr id="12" name="文本框 11"/>
          <p:cNvSpPr txBox="1"/>
          <p:nvPr>
            <p:custDataLst>
              <p:tags r:id="rId10"/>
            </p:custDataLst>
          </p:nvPr>
        </p:nvSpPr>
        <p:spPr>
          <a:xfrm>
            <a:off x="714375" y="6177280"/>
            <a:ext cx="11381105" cy="452120"/>
          </a:xfrm>
          <a:prstGeom prst="rect">
            <a:avLst/>
          </a:prstGeom>
          <a:noFill/>
        </p:spPr>
        <p:txBody>
          <a:bodyPr wrap="square" rtlCol="0">
            <a:noAutofit/>
          </a:bodyPr>
          <a:p>
            <a:r>
              <a:rPr lang="en-US" altLang="zh-CN" sz="1200"/>
              <a:t>[1]</a:t>
            </a:r>
            <a:r>
              <a:rPr sz="1200" dirty="0">
                <a:solidFill>
                  <a:schemeClr val="tx1"/>
                </a:solidFill>
                <a:latin typeface="+mn-ea"/>
                <a:sym typeface="+mn-ea"/>
              </a:rPr>
              <a:t>Xiaofei Li, Jiaxin Yang, Shuohao Li, Jun Lei, Jun Zhang</a:t>
            </a:r>
            <a:r>
              <a:rPr lang="en-US" sz="1200" dirty="0">
                <a:solidFill>
                  <a:schemeClr val="tx1"/>
                </a:solidFill>
                <a:latin typeface="+mn-ea"/>
                <a:sym typeface="+mn-ea"/>
              </a:rPr>
              <a:t>, </a:t>
            </a:r>
            <a:r>
              <a:rPr sz="1200" dirty="0">
                <a:solidFill>
                  <a:schemeClr val="tx1"/>
                </a:solidFill>
                <a:latin typeface="+mn-ea"/>
                <a:sym typeface="+mn-ea"/>
              </a:rPr>
              <a:t>Dong Chen</a:t>
            </a:r>
            <a:r>
              <a:rPr lang="zh-CN" altLang="en-US" sz="1200"/>
              <a:t>, "</a:t>
            </a:r>
            <a:r>
              <a:rPr sz="1200"/>
              <a:t>Locate, Refine and Restore: A Progressive Enhancement Network for Camouflaged Object Detection</a:t>
            </a:r>
            <a:r>
              <a:rPr lang="zh-CN" altLang="en-US" sz="1200"/>
              <a:t>," in </a:t>
            </a:r>
            <a:r>
              <a:rPr lang="en-US" altLang="zh-CN" sz="1200"/>
              <a:t>IJCAI</a:t>
            </a:r>
            <a:r>
              <a:rPr lang="zh-CN" altLang="en-US" sz="1200"/>
              <a:t> 2023</a:t>
            </a:r>
            <a:endParaRPr lang="zh-CN" alt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lang="en-US" altLang="zh-CN" sz="3200" noProof="0" dirty="0">
                <a:ln>
                  <a:noFill/>
                </a:ln>
                <a:solidFill>
                  <a:schemeClr val="accent1"/>
                </a:solidFill>
                <a:effectLst/>
                <a:uLnTx/>
                <a:uFillTx/>
                <a:latin typeface="+mj-ea"/>
                <a:ea typeface="+mj-ea"/>
                <a:sym typeface="+mn-ea"/>
              </a:rPr>
              <a:t>Initial Object Location</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89865" y="1005205"/>
                <a:ext cx="11407140" cy="704215"/>
              </a:xfrm>
              <a:prstGeom prst="rect">
                <a:avLst/>
              </a:prstGeom>
              <a:noFill/>
            </p:spPr>
            <p:txBody>
              <a:bodyPr wrap="square" rtlCol="0">
                <a:noAutofit/>
              </a:bodyPr>
              <a:p>
                <a:r>
                  <a:rPr sz="2000"/>
                  <a:t>在局部块中，采用一组1×1卷积层</a:t>
                </a:r>
                <a:r>
                  <a:rPr lang="en-US" sz="2000"/>
                  <a:t>, </a:t>
                </a:r>
                <a:r>
                  <a:rPr lang="zh-CN" altLang="en-US" sz="2000"/>
                  <a:t>批归一化</a:t>
                </a:r>
                <a:r>
                  <a:rPr sz="2000"/>
                  <a:t>和ReLU来获得局部特征</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𝑓</m:t>
                        </m:r>
                      </m:e>
                      <m:sub>
                        <m:r>
                          <a:rPr lang="en-US" altLang="zh-CN" sz="2000" i="1">
                            <a:latin typeface="Cambria Math" panose="02040503050406030204" charset="0"/>
                            <a:cs typeface="Cambria Math" panose="02040503050406030204" charset="0"/>
                          </a:rPr>
                          <m:t>𝑙</m:t>
                        </m:r>
                      </m:sub>
                    </m:sSub>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𝑅</m:t>
                        </m:r>
                      </m:e>
                      <m:sup>
                        <m:r>
                          <a:rPr lang="en-US" altLang="zh-CN" sz="2000" i="1">
                            <a:latin typeface="Cambria Math" panose="02040503050406030204" charset="0"/>
                            <a:cs typeface="Cambria Math" panose="02040503050406030204" charset="0"/>
                          </a:rPr>
                          <m:t>𝐶</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𝐻</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𝑊</m:t>
                        </m:r>
                      </m:sup>
                    </m:sSup>
                  </m:oMath>
                </a14:m>
                <a:r>
                  <a:rPr sz="2000"/>
                  <a:t>。然后，我们对全局特征fg</a:t>
                </a:r>
                <a:r>
                  <a:rPr lang="en-US" sz="2000"/>
                  <a:t>lobal</a:t>
                </a:r>
                <a:r>
                  <a:rPr sz="2000"/>
                  <a:t>和局部特征fl进行逐元素加法运算，得到聚合特征fa。这个过程可以描述如下：</a:t>
                </a:r>
                <a:endParaRPr sz="2000"/>
              </a:p>
              <a:p>
                <a:endParaRPr lang="en-US" altLang="zh-CN" sz="2000"/>
              </a:p>
            </p:txBody>
          </p:sp>
        </mc:Choice>
        <mc:Fallback>
          <p:sp>
            <p:nvSpPr>
              <p:cNvPr id="3" name="文本框 2"/>
              <p:cNvSpPr txBox="1">
                <a:spLocks noRot="1" noChangeAspect="1" noMove="1" noResize="1" noEditPoints="1" noAdjustHandles="1" noChangeArrowheads="1" noChangeShapeType="1" noTextEdit="1"/>
              </p:cNvSpPr>
              <p:nvPr/>
            </p:nvSpPr>
            <p:spPr>
              <a:xfrm>
                <a:off x="189865" y="1005205"/>
                <a:ext cx="11407140" cy="704215"/>
              </a:xfrm>
              <a:prstGeom prst="rect">
                <a:avLst/>
              </a:prstGeom>
              <a:blipFill rotWithShape="1">
                <a:blip r:embed="rId4"/>
                <a:stretch>
                  <a:fillRect b="-39405"/>
                </a:stretch>
              </a:blipFill>
            </p:spPr>
            <p:txBody>
              <a:bodyPr/>
              <a:lstStyle/>
              <a:p>
                <a:r>
                  <a:rPr lang="zh-CN" altLang="en-US">
                    <a:noFill/>
                  </a:rPr>
                  <a:t> </a:t>
                </a:r>
              </a:p>
            </p:txBody>
          </p:sp>
        </mc:Fallback>
      </mc:AlternateContent>
      <p:sp>
        <p:nvSpPr>
          <p:cNvPr id="8" name="文本框 7"/>
          <p:cNvSpPr txBox="1"/>
          <p:nvPr/>
        </p:nvSpPr>
        <p:spPr>
          <a:xfrm>
            <a:off x="6096000" y="5805805"/>
            <a:ext cx="44640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custDataLst>
              <p:tags r:id="rId5"/>
            </p:custDataLst>
          </p:nvPr>
        </p:nvPicPr>
        <p:blipFill>
          <a:blip r:embed="rId6"/>
          <a:stretch>
            <a:fillRect/>
          </a:stretch>
        </p:blipFill>
        <p:spPr>
          <a:xfrm>
            <a:off x="336550" y="3447415"/>
            <a:ext cx="5669280" cy="2736215"/>
          </a:xfrm>
          <a:prstGeom prst="rect">
            <a:avLst/>
          </a:prstGeom>
        </p:spPr>
      </p:pic>
      <mc:AlternateContent xmlns:mc="http://schemas.openxmlformats.org/markup-compatibility/2006">
        <mc:Choice xmlns:a14="http://schemas.microsoft.com/office/drawing/2010/main" Requires="a14">
          <p:sp>
            <p:nvSpPr>
              <p:cNvPr id="12" name="文本框 11"/>
              <p:cNvSpPr txBox="1"/>
              <p:nvPr/>
            </p:nvSpPr>
            <p:spPr>
              <a:xfrm>
                <a:off x="3759136" y="1709674"/>
                <a:ext cx="5447030" cy="39878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𝑓</m:t>
                          </m:r>
                        </m:e>
                        <m:sub>
                          <m:r>
                            <a:rPr lang="en-US" altLang="zh-CN" sz="2000" i="1">
                              <a:latin typeface="Cambria Math" panose="02040503050406030204" charset="0"/>
                              <a:cs typeface="Cambria Math" panose="02040503050406030204" charset="0"/>
                            </a:rPr>
                            <m:t>𝑙</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𝑅𝑒𝐿𝑈</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𝐶𝑜𝑛𝑣</m:t>
                          </m:r>
                        </m:e>
                        <m:sub>
                          <m:r>
                            <a:rPr lang="en-US" altLang="zh-CN" sz="2000" i="1">
                              <a:latin typeface="Cambria Math" panose="02040503050406030204" charset="0"/>
                              <a:cs typeface="Cambria Math" panose="02040503050406030204" charset="0"/>
                            </a:rPr>
                            <m:t>1</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𝑅𝑒𝐿𝑈</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𝐵𝑁</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𝐶𝑜𝑛𝑣</m:t>
                          </m:r>
                        </m:e>
                        <m:sub>
                          <m:r>
                            <a:rPr lang="en-US" altLang="zh-CN" sz="2000" i="1">
                              <a:latin typeface="Cambria Math" panose="02040503050406030204" charset="0"/>
                              <a:cs typeface="Cambria Math" panose="02040503050406030204" charset="0"/>
                            </a:rPr>
                            <m:t>1</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𝐸</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oMath>
                  </m:oMathPara>
                </a14:m>
                <a:endParaRPr lang="zh-CN" altLang="en-US" sz="2000"/>
              </a:p>
            </p:txBody>
          </p:sp>
        </mc:Choice>
        <mc:Fallback>
          <p:sp>
            <p:nvSpPr>
              <p:cNvPr id="12" name="文本框 11"/>
              <p:cNvSpPr txBox="1">
                <a:spLocks noRot="1" noChangeAspect="1" noMove="1" noResize="1" noEditPoints="1" noAdjustHandles="1" noChangeArrowheads="1" noChangeShapeType="1" noTextEdit="1"/>
              </p:cNvSpPr>
              <p:nvPr/>
            </p:nvSpPr>
            <p:spPr>
              <a:xfrm>
                <a:off x="3759136" y="1709674"/>
                <a:ext cx="5447030" cy="398780"/>
              </a:xfrm>
              <a:prstGeom prst="rect">
                <a:avLst/>
              </a:prstGeom>
              <a:blipFill rotWithShape="1">
                <a:blip r:embed="rId7"/>
                <a:stretch>
                  <a:fillRect l="-10" t="-64" r="-642" b="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3759136" y="2253869"/>
                <a:ext cx="3565525" cy="39306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𝑓</m:t>
                          </m:r>
                        </m:e>
                        <m:sub>
                          <m:r>
                            <a:rPr lang="en-US" altLang="zh-CN" sz="2000" i="1">
                              <a:latin typeface="Cambria Math" panose="02040503050406030204" charset="0"/>
                              <a:cs typeface="Cambria Math" panose="02040503050406030204" charset="0"/>
                            </a:rPr>
                            <m:t>𝑎</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𝑅𝑒𝐿𝑈</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𝐶𝑜𝑛𝑣</m:t>
                          </m:r>
                        </m:e>
                        <m:sub>
                          <m:r>
                            <a:rPr lang="en-US" altLang="zh-CN" sz="2000" i="1">
                              <a:latin typeface="Cambria Math" panose="02040503050406030204" charset="0"/>
                              <a:cs typeface="Cambria Math" panose="02040503050406030204" charset="0"/>
                            </a:rPr>
                            <m:t>3</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3</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𝑓</m:t>
                          </m:r>
                        </m:e>
                        <m:sub>
                          <m:r>
                            <a:rPr lang="en-US" altLang="zh-CN" sz="2000" i="1">
                              <a:latin typeface="Cambria Math" panose="02040503050406030204" charset="0"/>
                              <a:cs typeface="Cambria Math" panose="02040503050406030204" charset="0"/>
                            </a:rPr>
                            <m:t>𝑔</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𝑓</m:t>
                          </m:r>
                        </m:e>
                        <m:sub>
                          <m:r>
                            <a:rPr lang="en-US" altLang="zh-CN" sz="2000" i="1">
                              <a:latin typeface="Cambria Math" panose="02040503050406030204" charset="0"/>
                              <a:cs typeface="Cambria Math" panose="02040503050406030204" charset="0"/>
                            </a:rPr>
                            <m:t>𝑙</m:t>
                          </m:r>
                        </m:sub>
                      </m:sSub>
                      <m:r>
                        <a:rPr lang="en-US" altLang="zh-CN" sz="2000" i="1">
                          <a:latin typeface="Cambria Math" panose="02040503050406030204" charset="0"/>
                          <a:cs typeface="Cambria Math" panose="02040503050406030204" charset="0"/>
                        </a:rPr>
                        <m:t>))</m:t>
                      </m:r>
                    </m:oMath>
                  </m:oMathPara>
                </a14:m>
                <a:endParaRPr lang="zh-CN" altLang="en-US" sz="2000"/>
              </a:p>
            </p:txBody>
          </p:sp>
        </mc:Choice>
        <mc:Fallback>
          <p:sp>
            <p:nvSpPr>
              <p:cNvPr id="13" name="文本框 12"/>
              <p:cNvSpPr txBox="1">
                <a:spLocks noRot="1" noChangeAspect="1" noMove="1" noResize="1" noEditPoints="1" noAdjustHandles="1" noChangeArrowheads="1" noChangeShapeType="1" noTextEdit="1"/>
              </p:cNvSpPr>
              <p:nvPr/>
            </p:nvSpPr>
            <p:spPr>
              <a:xfrm>
                <a:off x="3759136" y="2253869"/>
                <a:ext cx="3565525" cy="393065"/>
              </a:xfrm>
              <a:prstGeom prst="rect">
                <a:avLst/>
              </a:prstGeom>
              <a:blipFill rotWithShape="1">
                <a:blip r:embed="rId8"/>
                <a:stretch>
                  <a:fillRect l="-16" t="-65" r="-981" b="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189865" y="2792095"/>
                <a:ext cx="11308080" cy="368300"/>
              </a:xfrm>
              <a:prstGeom prst="rect">
                <a:avLst/>
              </a:prstGeom>
              <a:noFill/>
            </p:spPr>
            <p:txBody>
              <a:bodyPr wrap="square" rtlCol="0">
                <a:spAutoFit/>
              </a:bodyPr>
              <a:p>
                <a:r>
                  <a:rPr lang="zh-CN" altLang="en-US"/>
                  <a:t>其中</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𝐶𝑜𝑛𝑣</m:t>
                        </m:r>
                      </m:e>
                      <m:sub>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oMath>
                </a14:m>
                <a:r>
                  <a:rPr lang="zh-CN" altLang="en-US"/>
                  <a:t>表示1×1卷积层，BN表示</a:t>
                </a:r>
                <a:r>
                  <a:rPr lang="zh-CN" altLang="en-US">
                    <a:sym typeface="+mn-ea"/>
                  </a:rPr>
                  <a:t>批归一化</a:t>
                </a:r>
                <a:r>
                  <a:rPr lang="zh-CN" altLang="en-US"/>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𝐶𝑜𝑛𝑣</m:t>
                        </m:r>
                      </m:e>
                      <m:sub>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sub>
                    </m:sSub>
                  </m:oMath>
                </a14:m>
                <a:r>
                  <a:rPr lang="zh-CN" altLang="en-US"/>
                  <a:t>表示3×3卷积层。</a:t>
                </a:r>
                <a:endParaRPr lang="zh-CN" altLang="en-US"/>
              </a:p>
            </p:txBody>
          </p:sp>
        </mc:Choice>
        <mc:Fallback>
          <p:sp>
            <p:nvSpPr>
              <p:cNvPr id="14" name="文本框 13"/>
              <p:cNvSpPr txBox="1">
                <a:spLocks noRot="1" noChangeAspect="1" noMove="1" noResize="1" noEditPoints="1" noAdjustHandles="1" noChangeArrowheads="1" noChangeShapeType="1" noTextEdit="1"/>
              </p:cNvSpPr>
              <p:nvPr/>
            </p:nvSpPr>
            <p:spPr>
              <a:xfrm>
                <a:off x="189865" y="2792095"/>
                <a:ext cx="11308080" cy="368300"/>
              </a:xfrm>
              <a:prstGeom prst="rect">
                <a:avLst/>
              </a:prstGeom>
              <a:blipFill rotWithShape="1">
                <a:blip r:embed="rId9"/>
                <a:stretch>
                  <a:fillRect/>
                </a:stretch>
              </a:blipFill>
            </p:spPr>
            <p:txBody>
              <a:bodyPr/>
              <a:lstStyle/>
              <a:p>
                <a:r>
                  <a:rPr lang="zh-CN" altLang="en-US">
                    <a:noFill/>
                  </a:rPr>
                  <a:t> </a:t>
                </a:r>
              </a:p>
            </p:txBody>
          </p:sp>
        </mc:Fallback>
      </mc:AlternateContent>
      <p:sp>
        <p:nvSpPr>
          <p:cNvPr id="15" name="文本框 14"/>
          <p:cNvSpPr txBox="1"/>
          <p:nvPr>
            <p:custDataLst>
              <p:tags r:id="rId10"/>
            </p:custDataLst>
          </p:nvPr>
        </p:nvSpPr>
        <p:spPr>
          <a:xfrm>
            <a:off x="714375" y="6177280"/>
            <a:ext cx="11381105" cy="452120"/>
          </a:xfrm>
          <a:prstGeom prst="rect">
            <a:avLst/>
          </a:prstGeom>
          <a:noFill/>
        </p:spPr>
        <p:txBody>
          <a:bodyPr wrap="square" rtlCol="0">
            <a:noAutofit/>
          </a:bodyPr>
          <a:p>
            <a:r>
              <a:rPr lang="en-US" altLang="zh-CN" sz="1200"/>
              <a:t>[1]</a:t>
            </a:r>
            <a:r>
              <a:rPr sz="1200" dirty="0">
                <a:solidFill>
                  <a:schemeClr val="tx1"/>
                </a:solidFill>
                <a:latin typeface="+mn-ea"/>
                <a:sym typeface="+mn-ea"/>
              </a:rPr>
              <a:t>Xiaofei Li, Jiaxin Yang, Shuohao Li, Jun Lei, Jun Zhang</a:t>
            </a:r>
            <a:r>
              <a:rPr lang="en-US" sz="1200" dirty="0">
                <a:solidFill>
                  <a:schemeClr val="tx1"/>
                </a:solidFill>
                <a:latin typeface="+mn-ea"/>
                <a:sym typeface="+mn-ea"/>
              </a:rPr>
              <a:t>, </a:t>
            </a:r>
            <a:r>
              <a:rPr sz="1200" dirty="0">
                <a:solidFill>
                  <a:schemeClr val="tx1"/>
                </a:solidFill>
                <a:latin typeface="+mn-ea"/>
                <a:sym typeface="+mn-ea"/>
              </a:rPr>
              <a:t>Dong Chen</a:t>
            </a:r>
            <a:r>
              <a:rPr lang="zh-CN" altLang="en-US" sz="1200"/>
              <a:t>, "</a:t>
            </a:r>
            <a:r>
              <a:rPr sz="1200"/>
              <a:t>Locate, Refine and Restore: A Progressive Enhancement Network for Camouflaged Object Detection</a:t>
            </a:r>
            <a:r>
              <a:rPr lang="zh-CN" altLang="en-US" sz="1200"/>
              <a:t>," in </a:t>
            </a:r>
            <a:r>
              <a:rPr lang="en-US" altLang="zh-CN" sz="1200"/>
              <a:t>IJCAI</a:t>
            </a:r>
            <a:r>
              <a:rPr lang="zh-CN" altLang="en-US" sz="1200"/>
              <a:t> 2023</a:t>
            </a:r>
            <a:endParaRPr lang="zh-CN" alt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lang="en-US" altLang="zh-CN" sz="3200" noProof="0" dirty="0">
                <a:ln>
                  <a:noFill/>
                </a:ln>
                <a:solidFill>
                  <a:schemeClr val="accent1"/>
                </a:solidFill>
                <a:effectLst/>
                <a:uLnTx/>
                <a:uFillTx/>
                <a:latin typeface="+mj-ea"/>
                <a:ea typeface="+mj-ea"/>
                <a:sym typeface="+mn-ea"/>
              </a:rPr>
              <a:t>Texture Detail Refinement</a:t>
            </a:r>
            <a:endParaRPr lang="en-US" altLang="zh-CN" sz="320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5875655" y="5882640"/>
            <a:ext cx="446405" cy="275590"/>
          </a:xfrm>
          <a:prstGeom prst="rect">
            <a:avLst/>
          </a:prstGeom>
          <a:noFill/>
        </p:spPr>
        <p:txBody>
          <a:bodyPr wrap="square" rtlCol="0">
            <a:spAutoFit/>
          </a:bodyPr>
          <a:p>
            <a:r>
              <a:rPr lang="en-US" altLang="zh-CN" sz="1200"/>
              <a:t>[1]</a:t>
            </a:r>
            <a:endParaRPr lang="en-US" altLang="zh-CN" sz="1200"/>
          </a:p>
        </p:txBody>
      </p:sp>
      <p:pic>
        <p:nvPicPr>
          <p:cNvPr id="11" name="图片 10"/>
          <p:cNvPicPr>
            <a:picLocks noChangeAspect="1"/>
          </p:cNvPicPr>
          <p:nvPr>
            <p:custDataLst>
              <p:tags r:id="rId4"/>
            </p:custDataLst>
          </p:nvPr>
        </p:nvPicPr>
        <p:blipFill>
          <a:blip r:embed="rId5"/>
          <a:stretch>
            <a:fillRect/>
          </a:stretch>
        </p:blipFill>
        <p:spPr>
          <a:xfrm>
            <a:off x="290830" y="957580"/>
            <a:ext cx="5584825" cy="5200650"/>
          </a:xfrm>
          <a:prstGeom prst="rect">
            <a:avLst/>
          </a:prstGeom>
        </p:spPr>
      </p:pic>
      <p:sp>
        <p:nvSpPr>
          <p:cNvPr id="15" name="文本框 14"/>
          <p:cNvSpPr txBox="1"/>
          <p:nvPr/>
        </p:nvSpPr>
        <p:spPr>
          <a:xfrm>
            <a:off x="6722745" y="1075690"/>
            <a:ext cx="4998720" cy="5082540"/>
          </a:xfrm>
          <a:prstGeom prst="rect">
            <a:avLst/>
          </a:prstGeom>
          <a:noFill/>
        </p:spPr>
        <p:txBody>
          <a:bodyPr wrap="square" rtlCol="0">
            <a:noAutofit/>
          </a:bodyPr>
          <a:p>
            <a:r>
              <a:rPr>
                <a:sym typeface="+mn-ea"/>
              </a:rPr>
              <a:t>具体来说，首先使用整体注意力 (</a:t>
            </a:r>
            <a:r>
              <a:rPr lang="en-US">
                <a:sym typeface="+mn-ea"/>
              </a:rPr>
              <a:t>H</a:t>
            </a:r>
            <a:r>
              <a:rPr>
                <a:sym typeface="+mn-ea"/>
              </a:rPr>
              <a:t>olistic </a:t>
            </a:r>
            <a:r>
              <a:rPr lang="en-US">
                <a:sym typeface="+mn-ea"/>
              </a:rPr>
              <a:t>A</a:t>
            </a:r>
            <a:r>
              <a:rPr>
                <a:sym typeface="+mn-ea"/>
              </a:rPr>
              <a:t>ttention</a:t>
            </a:r>
            <a:r>
              <a:rPr lang="en-US">
                <a:sym typeface="+mn-ea"/>
              </a:rPr>
              <a:t>,</a:t>
            </a:r>
            <a:r>
              <a:rPr>
                <a:sym typeface="+mn-ea"/>
              </a:rPr>
              <a:t>HA) 模块来合并粗略预测和特征图以突出整个对象区域。然后，使用三个卷积块得到自底向上的特征，然后从中构造一个金字塔网络。在金字塔网络的自顶向下路径的每个级别中，设计了一个组注意模块(</a:t>
            </a:r>
            <a:r>
              <a:rPr lang="en-US">
                <a:sym typeface="+mn-ea"/>
              </a:rPr>
              <a:t>G</a:t>
            </a:r>
            <a:r>
              <a:rPr>
                <a:sym typeface="+mn-ea"/>
              </a:rPr>
              <a:t>roup </a:t>
            </a:r>
            <a:r>
              <a:rPr lang="en-US">
                <a:sym typeface="+mn-ea"/>
              </a:rPr>
              <a:t>A</a:t>
            </a:r>
            <a:r>
              <a:rPr>
                <a:sym typeface="+mn-ea"/>
              </a:rPr>
              <a:t>ttention </a:t>
            </a:r>
            <a:r>
              <a:rPr lang="en-US">
                <a:sym typeface="+mn-ea"/>
              </a:rPr>
              <a:t>M</a:t>
            </a:r>
            <a:r>
              <a:rPr>
                <a:sym typeface="+mn-ea"/>
              </a:rPr>
              <a:t>odule</a:t>
            </a:r>
            <a:r>
              <a:rPr lang="en-US">
                <a:sym typeface="+mn-ea"/>
              </a:rPr>
              <a:t>,</a:t>
            </a:r>
            <a:r>
              <a:rPr>
                <a:sym typeface="+mn-ea"/>
              </a:rPr>
              <a:t>GAM)来挖掘多尺度特征。</a:t>
            </a:r>
            <a:endParaRPr>
              <a:sym typeface="+mn-ea"/>
            </a:endParaRPr>
          </a:p>
          <a:p>
            <a:endParaRPr lang="zh-CN" altLang="en-US"/>
          </a:p>
        </p:txBody>
      </p:sp>
      <p:sp>
        <p:nvSpPr>
          <p:cNvPr id="16" name="文本框 15"/>
          <p:cNvSpPr txBox="1"/>
          <p:nvPr>
            <p:custDataLst>
              <p:tags r:id="rId6"/>
            </p:custDataLst>
          </p:nvPr>
        </p:nvSpPr>
        <p:spPr>
          <a:xfrm>
            <a:off x="714375" y="6177280"/>
            <a:ext cx="11381105" cy="452120"/>
          </a:xfrm>
          <a:prstGeom prst="rect">
            <a:avLst/>
          </a:prstGeom>
          <a:noFill/>
        </p:spPr>
        <p:txBody>
          <a:bodyPr wrap="square" rtlCol="0">
            <a:noAutofit/>
          </a:bodyPr>
          <a:p>
            <a:r>
              <a:rPr lang="en-US" altLang="zh-CN" sz="1200"/>
              <a:t>[1]</a:t>
            </a:r>
            <a:r>
              <a:rPr sz="1200" dirty="0">
                <a:solidFill>
                  <a:schemeClr val="tx1"/>
                </a:solidFill>
                <a:latin typeface="+mn-ea"/>
                <a:sym typeface="+mn-ea"/>
              </a:rPr>
              <a:t>Xiaofei Li, Jiaxin Yang, Shuohao Li, Jun Lei, Jun Zhang</a:t>
            </a:r>
            <a:r>
              <a:rPr lang="en-US" sz="1200" dirty="0">
                <a:solidFill>
                  <a:schemeClr val="tx1"/>
                </a:solidFill>
                <a:latin typeface="+mn-ea"/>
                <a:sym typeface="+mn-ea"/>
              </a:rPr>
              <a:t>, </a:t>
            </a:r>
            <a:r>
              <a:rPr sz="1200" dirty="0">
                <a:solidFill>
                  <a:schemeClr val="tx1"/>
                </a:solidFill>
                <a:latin typeface="+mn-ea"/>
                <a:sym typeface="+mn-ea"/>
              </a:rPr>
              <a:t>Dong Chen</a:t>
            </a:r>
            <a:r>
              <a:rPr lang="zh-CN" altLang="en-US" sz="1200"/>
              <a:t>, "</a:t>
            </a:r>
            <a:r>
              <a:rPr sz="1200"/>
              <a:t>Locate, Refine and Restore: A Progressive Enhancement Network for Camouflaged Object Detection</a:t>
            </a:r>
            <a:r>
              <a:rPr lang="zh-CN" altLang="en-US" sz="1200"/>
              <a:t>," in </a:t>
            </a:r>
            <a:r>
              <a:rPr lang="en-US" altLang="zh-CN" sz="1200"/>
              <a:t>IJCAI</a:t>
            </a:r>
            <a:r>
              <a:rPr lang="zh-CN" altLang="en-US" sz="1200"/>
              <a:t> 2023</a:t>
            </a:r>
            <a:endParaRPr lang="zh-CN" alt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lang="en-US" altLang="zh-CN" sz="3200" noProof="0" dirty="0">
                <a:ln>
                  <a:noFill/>
                </a:ln>
                <a:solidFill>
                  <a:schemeClr val="accent1"/>
                </a:solidFill>
                <a:effectLst/>
                <a:uLnTx/>
                <a:uFillTx/>
                <a:latin typeface="+mj-ea"/>
                <a:ea typeface="+mj-ea"/>
                <a:sym typeface="+mn-ea"/>
              </a:rPr>
              <a:t>Texture Detail Refinement</a:t>
            </a:r>
            <a:endParaRPr lang="en-US" altLang="zh-CN" sz="320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5708650" y="5882640"/>
            <a:ext cx="44640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3" name="文本框 2"/>
              <p:cNvSpPr txBox="1"/>
              <p:nvPr/>
            </p:nvSpPr>
            <p:spPr>
              <a:xfrm>
                <a:off x="271145" y="1103630"/>
                <a:ext cx="11403330" cy="2804795"/>
              </a:xfrm>
              <a:prstGeom prst="rect">
                <a:avLst/>
              </a:prstGeom>
              <a:noFill/>
            </p:spPr>
            <p:txBody>
              <a:bodyPr wrap="square" rtlCol="0">
                <a:spAutoFit/>
              </a:bodyPr>
              <a:p>
                <a:r>
                  <a:rPr lang="en-US" sz="2400" b="1">
                    <a:sym typeface="+mn-ea"/>
                  </a:rPr>
                  <a:t>G</a:t>
                </a:r>
                <a:r>
                  <a:rPr sz="2400" b="1">
                    <a:sym typeface="+mn-ea"/>
                  </a:rPr>
                  <a:t>roup </a:t>
                </a:r>
                <a:r>
                  <a:rPr lang="en-US" sz="2400" b="1">
                    <a:sym typeface="+mn-ea"/>
                  </a:rPr>
                  <a:t>A</a:t>
                </a:r>
                <a:r>
                  <a:rPr sz="2400" b="1">
                    <a:sym typeface="+mn-ea"/>
                  </a:rPr>
                  <a:t>ttention </a:t>
                </a:r>
                <a:r>
                  <a:rPr lang="en-US" sz="2400" b="1">
                    <a:sym typeface="+mn-ea"/>
                  </a:rPr>
                  <a:t>M</a:t>
                </a:r>
                <a:r>
                  <a:rPr sz="2400" b="1">
                    <a:sym typeface="+mn-ea"/>
                  </a:rPr>
                  <a:t>odule</a:t>
                </a:r>
                <a:r>
                  <a:rPr lang="en-US" sz="2400" b="1">
                    <a:sym typeface="+mn-ea"/>
                  </a:rPr>
                  <a:t>(</a:t>
                </a:r>
                <a:r>
                  <a:rPr sz="2400" b="1">
                    <a:sym typeface="+mn-ea"/>
                  </a:rPr>
                  <a:t>GAM</a:t>
                </a:r>
                <a:r>
                  <a:rPr lang="en-US" sz="2400" b="1">
                    <a:sym typeface="+mn-ea"/>
                  </a:rPr>
                  <a:t>)</a:t>
                </a:r>
                <a:endParaRPr lang="en-US" sz="2400" b="1">
                  <a:sym typeface="+mn-ea"/>
                </a:endParaRPr>
              </a:p>
              <a:p>
                <a:r>
                  <a:rPr lang="en-US">
                    <a:sym typeface="+mn-ea"/>
                  </a:rPr>
                  <a:t>如图所示，首先使用 RFB 结构来扩大感受野，然后将全局特征</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𝑔</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𝐶</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𝐻</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𝑊</m:t>
                        </m:r>
                      </m:sup>
                    </m:sSup>
                  </m:oMath>
                </a14:m>
                <a:r>
                  <a:rPr lang="en-US">
                    <a:sym typeface="+mn-ea"/>
                  </a:rPr>
                  <a:t>和注意力特征</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𝑎</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𝐶</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𝐻</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𝑊</m:t>
                        </m:r>
                      </m:sup>
                    </m:sSup>
                  </m:oMath>
                </a14:m>
                <a:r>
                  <a:rPr lang="en-US">
                    <a:sym typeface="+mn-ea"/>
                  </a:rPr>
                  <a:t>沿通道维度分成 M 个固定组。之后，得到分割特征 </a:t>
                </a:r>
                <a14:m>
                  <m:oMath xmlns:m="http://schemas.openxmlformats.org/officeDocument/2006/math">
                    <m:sSubSup>
                      <m:sSubSupPr>
                        <m:ctrlPr>
                          <a:rPr lang="en-US" i="1">
                            <a:latin typeface="Cambria Math" panose="02040503050406030204" charset="0"/>
                            <a:cs typeface="Cambria Math" panose="02040503050406030204" charset="0"/>
                            <a:sym typeface="+mn-ea"/>
                          </a:rPr>
                        </m:ctrlPr>
                      </m:sSubSupPr>
                      <m:e>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𝑔</m:t>
                            </m:r>
                          </m:sub>
                        </m:sSub>
                        <m:r>
                          <a:rPr lang="en-US" altLang="zh-CN" i="1">
                            <a:latin typeface="Cambria Math" panose="02040503050406030204" charset="0"/>
                            <a:cs typeface="Cambria Math" panose="02040503050406030204" charset="0"/>
                          </a:rPr>
                          <m:t>}</m:t>
                        </m:r>
                      </m:e>
                      <m:sub>
                        <m:r>
                          <a:rPr lang="en-US" i="1">
                            <a:latin typeface="Cambria Math" panose="02040503050406030204" charset="0"/>
                            <a:cs typeface="Cambria Math" panose="02040503050406030204" charset="0"/>
                            <a:sym typeface="+mn-ea"/>
                          </a:rPr>
                          <m:t>𝑚</m:t>
                        </m:r>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1</m:t>
                        </m:r>
                      </m:sub>
                      <m:sup>
                        <m:r>
                          <a:rPr lang="en-US" i="1">
                            <a:latin typeface="Cambria Math" panose="02040503050406030204" charset="0"/>
                            <a:cs typeface="Cambria Math" panose="02040503050406030204" charset="0"/>
                            <a:sym typeface="+mn-ea"/>
                          </a:rPr>
                          <m:t>𝑀</m:t>
                        </m:r>
                      </m:sup>
                    </m:sSubSup>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𝐶</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𝑀</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𝐻</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𝑊</m:t>
                        </m:r>
                      </m:sup>
                    </m:sSup>
                  </m:oMath>
                </a14:m>
                <a:r>
                  <a:rPr lang="en-US">
                    <a:sym typeface="+mn-ea"/>
                  </a:rPr>
                  <a:t> 和</a:t>
                </a:r>
                <a14:m>
                  <m:oMath xmlns:m="http://schemas.openxmlformats.org/officeDocument/2006/math">
                    <m:sSubSup>
                      <m:sSubSupPr>
                        <m:ctrlPr>
                          <a:rPr lang="en-US" i="1">
                            <a:latin typeface="Cambria Math" panose="02040503050406030204" charset="0"/>
                            <a:cs typeface="Cambria Math" panose="02040503050406030204" charset="0"/>
                            <a:sym typeface="+mn-ea"/>
                          </a:rPr>
                        </m:ctrlPr>
                      </m:sSubSupPr>
                      <m:e>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𝑎</m:t>
                            </m:r>
                          </m:sub>
                        </m:sSub>
                        <m:r>
                          <a:rPr lang="en-US" altLang="zh-CN" i="1">
                            <a:latin typeface="Cambria Math" panose="02040503050406030204" charset="0"/>
                            <a:cs typeface="Cambria Math" panose="02040503050406030204" charset="0"/>
                          </a:rPr>
                          <m:t>}</m:t>
                        </m:r>
                      </m:e>
                      <m:sub>
                        <m:r>
                          <a:rPr lang="en-US" i="1">
                            <a:latin typeface="Cambria Math" panose="02040503050406030204" charset="0"/>
                            <a:cs typeface="Cambria Math" panose="02040503050406030204" charset="0"/>
                            <a:sym typeface="+mn-ea"/>
                          </a:rPr>
                          <m:t>𝑚</m:t>
                        </m:r>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1</m:t>
                        </m:r>
                      </m:sub>
                      <m:sup>
                        <m:r>
                          <a:rPr lang="en-US" i="1">
                            <a:latin typeface="Cambria Math" panose="02040503050406030204" charset="0"/>
                            <a:cs typeface="Cambria Math" panose="02040503050406030204" charset="0"/>
                            <a:sym typeface="+mn-ea"/>
                          </a:rPr>
                          <m:t>𝑀</m:t>
                        </m:r>
                      </m:sup>
                    </m:sSubSup>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𝐶</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𝑀</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𝐻</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𝑊</m:t>
                        </m:r>
                      </m:sup>
                    </m:sSup>
                  </m:oMath>
                </a14:m>
                <a:r>
                  <a:rPr lang="en-US">
                    <a:sym typeface="+mn-ea"/>
                  </a:rPr>
                  <a:t>。因此，可以通过连接操作得到重组特征</a:t>
                </a:r>
                <a14:m>
                  <m:oMath xmlns:m="http://schemas.openxmlformats.org/officeDocument/2006/math">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𝐶</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𝐻</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𝑊</m:t>
                        </m:r>
                      </m:sup>
                    </m:sSup>
                  </m:oMath>
                </a14:m>
                <a:r>
                  <a:rPr lang="en-US">
                    <a:sym typeface="+mn-ea"/>
                  </a:rPr>
                  <a:t>：</a:t>
                </a:r>
                <a:endParaRPr lang="en-US">
                  <a:sym typeface="+mn-ea"/>
                </a:endParaRPr>
              </a:p>
              <a:p>
                <a14:m>
                  <m:oMathPara xmlns:m="http://schemas.openxmlformats.org/officeDocument/2006/math">
                    <m:oMathParaPr>
                      <m:jc m:val="centerGroup"/>
                    </m:oMathParaPr>
                    <m:oMath xmlns:m="http://schemas.openxmlformats.org/officeDocument/2006/math">
                      <m:r>
                        <a:rPr lang="en-US" i="1">
                          <a:latin typeface="Cambria Math" panose="02040503050406030204" charset="0"/>
                          <a:cs typeface="Cambria Math" panose="02040503050406030204" charset="0"/>
                          <a:sym typeface="+mn-ea"/>
                        </a:rPr>
                        <m:t>𝑓</m:t>
                      </m:r>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𝐶𝑜𝑛𝑐𝑎𝑡</m:t>
                      </m:r>
                      <m:r>
                        <a:rPr lang="en-US" i="1">
                          <a:latin typeface="Cambria Math" panose="02040503050406030204" charset="0"/>
                          <a:cs typeface="Cambria Math" panose="02040503050406030204" charset="0"/>
                          <a:sym typeface="+mn-ea"/>
                        </a:rPr>
                        <m:t>(</m:t>
                      </m:r>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𝑔</m:t>
                          </m:r>
                        </m:sub>
                        <m:sup>
                          <m:r>
                            <a:rPr lang="en-US" i="1">
                              <a:latin typeface="Cambria Math" panose="02040503050406030204" charset="0"/>
                              <a:cs typeface="Cambria Math" panose="02040503050406030204" charset="0"/>
                              <a:sym typeface="+mn-ea"/>
                            </a:rPr>
                            <m:t>1</m:t>
                          </m:r>
                        </m:sup>
                      </m:sSubSup>
                      <m:r>
                        <a:rPr lang="en-US" i="1">
                          <a:latin typeface="Cambria Math" panose="02040503050406030204" charset="0"/>
                          <a:cs typeface="Cambria Math" panose="02040503050406030204" charset="0"/>
                          <a:sym typeface="+mn-ea"/>
                        </a:rPr>
                        <m:t>,</m:t>
                      </m:r>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𝑎</m:t>
                          </m:r>
                        </m:sub>
                        <m:sup>
                          <m:r>
                            <a:rPr lang="en-US" i="1">
                              <a:latin typeface="Cambria Math" panose="02040503050406030204" charset="0"/>
                              <a:cs typeface="Cambria Math" panose="02040503050406030204" charset="0"/>
                              <a:sym typeface="+mn-ea"/>
                            </a:rPr>
                            <m:t>1</m:t>
                          </m:r>
                        </m:sup>
                      </m:sSubSup>
                      <m:r>
                        <a:rPr lang="en-US" i="1">
                          <a:latin typeface="Cambria Math" panose="02040503050406030204" charset="0"/>
                          <a:cs typeface="Cambria Math" panose="02040503050406030204" charset="0"/>
                          <a:sym typeface="+mn-ea"/>
                        </a:rPr>
                        <m:t>,...,</m:t>
                      </m:r>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𝑔</m:t>
                          </m:r>
                        </m:sub>
                        <m:sup>
                          <m:r>
                            <a:rPr lang="en-US" i="1">
                              <a:latin typeface="Cambria Math" panose="02040503050406030204" charset="0"/>
                              <a:cs typeface="Cambria Math" panose="02040503050406030204" charset="0"/>
                              <a:sym typeface="+mn-ea"/>
                            </a:rPr>
                            <m:t>𝑚</m:t>
                          </m:r>
                        </m:sup>
                      </m:sSubSup>
                      <m:r>
                        <a:rPr lang="en-US" i="1">
                          <a:latin typeface="Cambria Math" panose="02040503050406030204" charset="0"/>
                          <a:cs typeface="Cambria Math" panose="02040503050406030204" charset="0"/>
                          <a:sym typeface="+mn-ea"/>
                        </a:rPr>
                        <m:t>,</m:t>
                      </m:r>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𝑎</m:t>
                          </m:r>
                        </m:sub>
                        <m:sup>
                          <m:r>
                            <a:rPr lang="en-US" i="1">
                              <a:latin typeface="Cambria Math" panose="02040503050406030204" charset="0"/>
                              <a:cs typeface="Cambria Math" panose="02040503050406030204" charset="0"/>
                              <a:sym typeface="+mn-ea"/>
                            </a:rPr>
                            <m:t>𝑚</m:t>
                          </m:r>
                        </m:sup>
                      </m:sSubSup>
                      <m:r>
                        <a:rPr lang="en-US" i="1">
                          <a:latin typeface="Cambria Math" panose="02040503050406030204" charset="0"/>
                          <a:cs typeface="Cambria Math" panose="02040503050406030204" charset="0"/>
                          <a:sym typeface="+mn-ea"/>
                        </a:rPr>
                        <m:t>,...,</m:t>
                      </m:r>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𝑔</m:t>
                          </m:r>
                        </m:sub>
                        <m:sup>
                          <m:r>
                            <a:rPr lang="en-US" i="1">
                              <a:latin typeface="Cambria Math" panose="02040503050406030204" charset="0"/>
                              <a:cs typeface="Cambria Math" panose="02040503050406030204" charset="0"/>
                              <a:sym typeface="+mn-ea"/>
                            </a:rPr>
                            <m:t>𝑀</m:t>
                          </m:r>
                        </m:sup>
                      </m:sSubSup>
                      <m:r>
                        <a:rPr lang="en-US" i="1">
                          <a:latin typeface="Cambria Math" panose="02040503050406030204" charset="0"/>
                          <a:cs typeface="Cambria Math" panose="02040503050406030204" charset="0"/>
                          <a:sym typeface="+mn-ea"/>
                        </a:rPr>
                        <m:t>,</m:t>
                      </m:r>
                      <m:sSubSup>
                        <m:sSubSupPr>
                          <m:ctrlPr>
                            <a:rPr lang="en-US" i="1">
                              <a:latin typeface="Cambria Math" panose="02040503050406030204" charset="0"/>
                              <a:cs typeface="Cambria Math" panose="02040503050406030204" charset="0"/>
                              <a:sym typeface="+mn-ea"/>
                            </a:rPr>
                          </m:ctrlPr>
                        </m:sSubSupPr>
                        <m:e>
                          <m:r>
                            <a:rPr lang="en-US" i="1">
                              <a:latin typeface="Cambria Math" panose="02040503050406030204" charset="0"/>
                              <a:cs typeface="Cambria Math" panose="02040503050406030204" charset="0"/>
                              <a:sym typeface="+mn-ea"/>
                            </a:rPr>
                            <m:t>𝑓</m:t>
                          </m:r>
                        </m:e>
                        <m:sub>
                          <m:r>
                            <a:rPr lang="en-US" i="1">
                              <a:latin typeface="Cambria Math" panose="02040503050406030204" charset="0"/>
                              <a:cs typeface="Cambria Math" panose="02040503050406030204" charset="0"/>
                              <a:sym typeface="+mn-ea"/>
                            </a:rPr>
                            <m:t>𝑎</m:t>
                          </m:r>
                        </m:sub>
                        <m:sup>
                          <m:r>
                            <a:rPr lang="en-US" i="1">
                              <a:latin typeface="Cambria Math" panose="02040503050406030204" charset="0"/>
                              <a:cs typeface="Cambria Math" panose="02040503050406030204" charset="0"/>
                              <a:sym typeface="+mn-ea"/>
                            </a:rPr>
                            <m:t>𝑀</m:t>
                          </m:r>
                        </m:sup>
                      </m:sSubSup>
                      <m:r>
                        <a:rPr lang="en-US" i="1">
                          <a:latin typeface="Cambria Math" panose="02040503050406030204" charset="0"/>
                          <a:cs typeface="Cambria Math" panose="02040503050406030204" charset="0"/>
                          <a:sym typeface="+mn-ea"/>
                        </a:rPr>
                        <m:t>)</m:t>
                      </m:r>
                    </m:oMath>
                  </m:oMathPara>
                </a14:m>
                <a:endParaRPr lang="en-US" i="1">
                  <a:latin typeface="Cambria Math" panose="02040503050406030204" charset="0"/>
                  <a:cs typeface="Cambria Math" panose="02040503050406030204" charset="0"/>
                  <a:sym typeface="+mn-ea"/>
                </a:endParaRPr>
              </a:p>
              <a:p>
                <a:r>
                  <a:rPr lang="en-US">
                    <a:sym typeface="+mn-ea"/>
                  </a:rPr>
                  <a:t>为了增强纹理特征，</a:t>
                </a:r>
                <a:r>
                  <a:rPr lang="zh-CN" altLang="en-US">
                    <a:sym typeface="+mn-ea"/>
                  </a:rPr>
                  <a:t>作者</a:t>
                </a:r>
                <a:r>
                  <a:rPr lang="en-US">
                    <a:sym typeface="+mn-ea"/>
                  </a:rPr>
                  <a:t>将空间注意力和通道注意力分别应用于重新分组的特征。对于空间注意力，使用带有一个输出通道和一个 3×3 内核大小的反卷积层来提取空间信息，然后使用 sigmoid 函数将其归一化为 (0,1) 的范围。该过程可以表示如下：</a:t>
                </a:r>
                <a14:m>
                  <m:oMath xmlns:m="http://schemas.openxmlformats.org/officeDocument/2006/math">
                    <m:r>
                      <a:rPr lang="en-US" i="1">
                        <a:latin typeface="Cambria Math" panose="02040503050406030204" charset="0"/>
                        <a:cs typeface="Cambria Math" panose="02040503050406030204" charset="0"/>
                        <a:sym typeface="+mn-ea"/>
                      </a:rPr>
                      <m:t>𝑆𝐴</m:t>
                    </m:r>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𝜎</m:t>
                    </m:r>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𝐷𝑒𝑐𝑜𝑛𝑣</m:t>
                    </m:r>
                    <m:r>
                      <a:rPr lang="en-US" i="1">
                        <a:latin typeface="Cambria Math" panose="02040503050406030204" charset="0"/>
                        <a:cs typeface="Cambria Math" panose="02040503050406030204" charset="0"/>
                        <a:sym typeface="+mn-ea"/>
                      </a:rPr>
                      <m:t>(</m:t>
                    </m:r>
                    <m:r>
                      <a:rPr lang="en-US" i="1">
                        <a:latin typeface="Cambria Math" panose="02040503050406030204" charset="0"/>
                        <a:cs typeface="Cambria Math" panose="02040503050406030204" charset="0"/>
                        <a:sym typeface="+mn-ea"/>
                      </a:rPr>
                      <m:t>𝑓</m:t>
                    </m:r>
                    <m:r>
                      <a:rPr lang="en-US" i="1">
                        <a:latin typeface="Cambria Math" panose="02040503050406030204" charset="0"/>
                        <a:cs typeface="Cambria Math" panose="02040503050406030204" charset="0"/>
                        <a:sym typeface="+mn-ea"/>
                      </a:rPr>
                      <m:t>))</m:t>
                    </m:r>
                  </m:oMath>
                </a14:m>
                <a:r>
                  <a:rPr lang="en-US">
                    <a:sym typeface="+mn-ea"/>
                  </a:rPr>
                  <a:t>其中 σ 表示 sigmoid 函数。Deconv指的是3 × 3</a:t>
                </a:r>
                <a:r>
                  <a:rPr lang="zh-CN" altLang="en-US">
                    <a:sym typeface="+mn-ea"/>
                  </a:rPr>
                  <a:t>去卷积</a:t>
                </a:r>
                <a:r>
                  <a:rPr lang="en-US">
                    <a:sym typeface="+mn-ea"/>
                  </a:rPr>
                  <a:t>层。SA表示空间注意特征。</a:t>
                </a:r>
                <a:endParaRPr lang="en-US">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271145" y="1103630"/>
                <a:ext cx="11403330" cy="2804795"/>
              </a:xfrm>
              <a:prstGeom prst="rect">
                <a:avLst/>
              </a:prstGeom>
              <a:blipFill rotWithShape="1">
                <a:blip r:embed="rId4"/>
                <a:stretch>
                  <a:fillRect/>
                </a:stretch>
              </a:blipFill>
            </p:spPr>
            <p:txBody>
              <a:bodyPr/>
              <a:lstStyle/>
              <a:p>
                <a:r>
                  <a:rPr lang="zh-CN" altLang="en-US">
                    <a:noFill/>
                  </a:rPr>
                  <a:t> </a:t>
                </a:r>
              </a:p>
            </p:txBody>
          </p:sp>
        </mc:Fallback>
      </mc:AlternateContent>
      <p:pic>
        <p:nvPicPr>
          <p:cNvPr id="4" name="图片 3"/>
          <p:cNvPicPr>
            <a:picLocks noChangeAspect="1"/>
          </p:cNvPicPr>
          <p:nvPr>
            <p:custDataLst>
              <p:tags r:id="rId5"/>
            </p:custDataLst>
          </p:nvPr>
        </p:nvPicPr>
        <p:blipFill>
          <a:blip r:embed="rId6"/>
          <a:stretch>
            <a:fillRect/>
          </a:stretch>
        </p:blipFill>
        <p:spPr>
          <a:xfrm>
            <a:off x="434975" y="3869055"/>
            <a:ext cx="5273675" cy="2228215"/>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6184265" y="3748405"/>
                <a:ext cx="5781040" cy="2035810"/>
              </a:xfrm>
              <a:prstGeom prst="rect">
                <a:avLst/>
              </a:prstGeom>
              <a:noFill/>
            </p:spPr>
            <p:txBody>
              <a:bodyPr wrap="square" rtlCol="0">
                <a:spAutoFit/>
              </a:bodyPr>
              <a:p>
                <a:r>
                  <a:rPr lang="zh-CN" altLang="en-US"/>
                  <a:t>在通道注意力中，作者使用全局平均池化(GAP)和两个 1×1 卷积层来降低维度。然后应用 ReLU 和 sigmoid 函数来获得通道注意力：</a:t>
                </a:r>
                <a:endParaRPr lang="zh-CN" altLang="en-US"/>
              </a:p>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𝐶𝐴</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𝜎</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𝐶𝑜𝑛𝑣</m:t>
                          </m:r>
                        </m:e>
                        <m:sub>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𝑅𝑒𝐿𝑈</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𝐶𝑜𝑛𝑣</m:t>
                          </m:r>
                        </m:e>
                        <m:sub>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𝐺𝐴𝑃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oMath>
                  </m:oMathPara>
                </a14:m>
                <a:endParaRPr lang="en-US" altLang="zh-CN" i="1">
                  <a:latin typeface="Cambria Math" panose="02040503050406030204" charset="0"/>
                  <a:cs typeface="Cambria Math" panose="02040503050406030204" charset="0"/>
                </a:endParaRPr>
              </a:p>
              <a:p>
                <a:r>
                  <a:rPr lang="en-US" altLang="zh-CN"/>
                  <a:t>最后，对空间注意特征和通道注意特征进行加法运算，得到权重特征</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𝑓</m:t>
                        </m:r>
                      </m:e>
                      <m:sup>
                        <m:r>
                          <a:rPr lang="en-US" altLang="zh-CN" i="1">
                            <a:latin typeface="Cambria Math" panose="02040503050406030204" charset="0"/>
                            <a:cs typeface="Cambria Math" panose="02040503050406030204" charset="0"/>
                          </a:rPr>
                          <m:t>’</m:t>
                        </m:r>
                      </m:sup>
                    </m:sSup>
                  </m:oMath>
                </a14:m>
                <a:r>
                  <a:rPr lang="en-US" altLang="zh-CN"/>
                  <a:t>，作为下一个GAM的输入注意图:</a:t>
                </a:r>
                <a:endParaRPr lang="en-US" altLang="zh-CN"/>
              </a:p>
              <a:p>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𝑓</m:t>
                          </m:r>
                        </m:e>
                        <m:sup>
                          <m:r>
                            <a:rPr lang="en-US" altLang="zh-CN" i="1">
                              <a:latin typeface="Cambria Math" panose="02040503050406030204" charset="0"/>
                              <a:cs typeface="Cambria Math" panose="02040503050406030204" charset="0"/>
                            </a:rPr>
                            <m:t>’</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𝑈𝑝</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𝑆𝐴</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𝐶𝐴</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oMath>
                  </m:oMathPara>
                </a14:m>
                <a:endParaRPr lang="en-US" altLang="zh-CN"/>
              </a:p>
            </p:txBody>
          </p:sp>
        </mc:Choice>
        <mc:Fallback>
          <p:sp>
            <p:nvSpPr>
              <p:cNvPr id="10" name="文本框 9"/>
              <p:cNvSpPr txBox="1">
                <a:spLocks noRot="1" noChangeAspect="1" noMove="1" noResize="1" noEditPoints="1" noAdjustHandles="1" noChangeArrowheads="1" noChangeShapeType="1" noTextEdit="1"/>
              </p:cNvSpPr>
              <p:nvPr/>
            </p:nvSpPr>
            <p:spPr>
              <a:xfrm>
                <a:off x="6184265" y="3748405"/>
                <a:ext cx="5781040" cy="2035810"/>
              </a:xfrm>
              <a:prstGeom prst="rect">
                <a:avLst/>
              </a:prstGeom>
              <a:blipFill rotWithShape="1">
                <a:blip r:embed="rId7"/>
                <a:stretch>
                  <a:fillRect/>
                </a:stretch>
              </a:blipFill>
            </p:spPr>
            <p:txBody>
              <a:bodyPr/>
              <a:lstStyle/>
              <a:p>
                <a:r>
                  <a:rPr lang="zh-CN" altLang="en-US">
                    <a:noFill/>
                  </a:rPr>
                  <a:t> </a:t>
                </a:r>
              </a:p>
            </p:txBody>
          </p:sp>
        </mc:Fallback>
      </mc:AlternateContent>
      <p:sp>
        <p:nvSpPr>
          <p:cNvPr id="12" name="文本框 11"/>
          <p:cNvSpPr txBox="1"/>
          <p:nvPr>
            <p:custDataLst>
              <p:tags r:id="rId8"/>
            </p:custDataLst>
          </p:nvPr>
        </p:nvSpPr>
        <p:spPr>
          <a:xfrm>
            <a:off x="714375" y="6177280"/>
            <a:ext cx="11381105" cy="452120"/>
          </a:xfrm>
          <a:prstGeom prst="rect">
            <a:avLst/>
          </a:prstGeom>
          <a:noFill/>
        </p:spPr>
        <p:txBody>
          <a:bodyPr wrap="square" rtlCol="0">
            <a:noAutofit/>
          </a:bodyPr>
          <a:p>
            <a:r>
              <a:rPr lang="en-US" altLang="zh-CN" sz="1200"/>
              <a:t>[1]</a:t>
            </a:r>
            <a:r>
              <a:rPr sz="1200" dirty="0">
                <a:solidFill>
                  <a:schemeClr val="tx1"/>
                </a:solidFill>
                <a:latin typeface="+mn-ea"/>
                <a:sym typeface="+mn-ea"/>
              </a:rPr>
              <a:t>Xiaofei Li, Jiaxin Yang, Shuohao Li, Jun Lei, Jun Zhang</a:t>
            </a:r>
            <a:r>
              <a:rPr lang="en-US" sz="1200" dirty="0">
                <a:solidFill>
                  <a:schemeClr val="tx1"/>
                </a:solidFill>
                <a:latin typeface="+mn-ea"/>
                <a:sym typeface="+mn-ea"/>
              </a:rPr>
              <a:t>, </a:t>
            </a:r>
            <a:r>
              <a:rPr sz="1200" dirty="0">
                <a:solidFill>
                  <a:schemeClr val="tx1"/>
                </a:solidFill>
                <a:latin typeface="+mn-ea"/>
                <a:sym typeface="+mn-ea"/>
              </a:rPr>
              <a:t>Dong Chen</a:t>
            </a:r>
            <a:r>
              <a:rPr lang="zh-CN" altLang="en-US" sz="1200"/>
              <a:t>, "</a:t>
            </a:r>
            <a:r>
              <a:rPr sz="1200"/>
              <a:t>Locate, Refine and Restore: A Progressive Enhancement Network for Camouflaged Object Detection</a:t>
            </a:r>
            <a:r>
              <a:rPr lang="zh-CN" altLang="en-US" sz="1200"/>
              <a:t>," in </a:t>
            </a:r>
            <a:r>
              <a:rPr lang="en-US" altLang="zh-CN" sz="1200"/>
              <a:t>IJCAI</a:t>
            </a:r>
            <a:r>
              <a:rPr lang="zh-CN" altLang="en-US" sz="1200"/>
              <a:t> 2023</a:t>
            </a:r>
            <a:endParaRPr lang="zh-CN" alt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commondata" val="eyJoZGlkIjoiYTYwNTVhZmFhMDEzZTQwMzQ5NjVkODkyZDQ5Nzk2YzA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6814</Words>
  <Application>WPS 演示</Application>
  <PresentationFormat>宽屏</PresentationFormat>
  <Paragraphs>188</Paragraphs>
  <Slides>20</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Calibri</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旧城以西丶</cp:lastModifiedBy>
  <cp:revision>42</cp:revision>
  <dcterms:created xsi:type="dcterms:W3CDTF">2023-08-17T12:45:00Z</dcterms:created>
  <dcterms:modified xsi:type="dcterms:W3CDTF">2023-12-08T07:33:26Z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2052-12.1.0.15990</vt:lpwstr>
  </property>
</Properties>
</file>