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4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06" r:id="rId2"/>
    <p:sldId id="2614" r:id="rId3"/>
    <p:sldId id="2595" r:id="rId4"/>
    <p:sldId id="2686" r:id="rId5"/>
    <p:sldId id="2687" r:id="rId6"/>
    <p:sldId id="2621" r:id="rId7"/>
    <p:sldId id="2688" r:id="rId8"/>
    <p:sldId id="2689" r:id="rId9"/>
    <p:sldId id="2691" r:id="rId10"/>
    <p:sldId id="2692" r:id="rId11"/>
    <p:sldId id="2693" r:id="rId12"/>
    <p:sldId id="2694" r:id="rId13"/>
    <p:sldId id="2709" r:id="rId14"/>
    <p:sldId id="2695" r:id="rId15"/>
    <p:sldId id="2710" r:id="rId16"/>
    <p:sldId id="2715" r:id="rId17"/>
    <p:sldId id="2697" r:id="rId18"/>
    <p:sldId id="2703" r:id="rId19"/>
    <p:sldId id="2698" r:id="rId20"/>
    <p:sldId id="2712" r:id="rId21"/>
    <p:sldId id="2713" r:id="rId22"/>
    <p:sldId id="2716" r:id="rId23"/>
    <p:sldId id="2717" r:id="rId24"/>
    <p:sldId id="2718" r:id="rId25"/>
    <p:sldId id="2711" r:id="rId26"/>
    <p:sldId id="2714" r:id="rId27"/>
    <p:sldId id="2719" r:id="rId28"/>
    <p:sldId id="2705" r:id="rId29"/>
    <p:sldId id="2706" r:id="rId30"/>
    <p:sldId id="2518"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F5597"/>
    <a:srgbClr val="FFFFFF"/>
    <a:srgbClr val="1736FF"/>
    <a:srgbClr val="E4E6E7"/>
    <a:srgbClr val="BFBEBD"/>
    <a:srgbClr val="F16005"/>
    <a:srgbClr val="FE0000"/>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14" autoAdjust="0"/>
  </p:normalViewPr>
  <p:slideViewPr>
    <p:cSldViewPr snapToGrid="0" showGuides="1">
      <p:cViewPr varScale="1">
        <p:scale>
          <a:sx n="79" d="100"/>
          <a:sy n="79" d="100"/>
        </p:scale>
        <p:origin x="802" y="43"/>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2023/11/23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87734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38799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83162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4412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21683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22963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0179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65506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51101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333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395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51560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97339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67719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34049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29</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30</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7135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2023/11/23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2023/11/23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2023/11/23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2023/11/23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4.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9.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0.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1.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2.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3.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4.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5.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16.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17.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0.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523131"/>
            <a:ext cx="10597009" cy="1655762"/>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600" dirty="0">
                <a:solidFill>
                  <a:srgbClr val="000000"/>
                </a:solidFill>
                <a:latin typeface="微软雅黑" panose="020B0503020204020204" pitchFamily="34" charset="-122"/>
                <a:ea typeface="微软雅黑" panose="020B0503020204020204" pitchFamily="34" charset="-122"/>
                <a:cs typeface="+mj-cs"/>
              </a:rPr>
              <a:t>Real-time Neural Radiance </a:t>
            </a:r>
          </a:p>
          <a:p>
            <a:pPr marL="0" indent="0" algn="ctr">
              <a:buNone/>
            </a:pPr>
            <a:r>
              <a:rPr lang="en-US" altLang="zh-CN" sz="3600" dirty="0">
                <a:solidFill>
                  <a:srgbClr val="000000"/>
                </a:solidFill>
                <a:latin typeface="微软雅黑" panose="020B0503020204020204" pitchFamily="34" charset="-122"/>
                <a:ea typeface="微软雅黑" panose="020B0503020204020204" pitchFamily="34" charset="-122"/>
                <a:cs typeface="+mj-cs"/>
              </a:rPr>
              <a:t>Talking Portrait Synthesis </a:t>
            </a:r>
          </a:p>
          <a:p>
            <a:pPr marL="0" indent="0" algn="ctr">
              <a:buNone/>
            </a:pPr>
            <a:r>
              <a:rPr lang="en-US" altLang="zh-CN" sz="3600" dirty="0">
                <a:solidFill>
                  <a:srgbClr val="000000"/>
                </a:solidFill>
                <a:latin typeface="微软雅黑" panose="020B0503020204020204" pitchFamily="34" charset="-122"/>
                <a:ea typeface="微软雅黑" panose="020B0503020204020204" pitchFamily="34" charset="-122"/>
                <a:cs typeface="+mj-cs"/>
              </a:rPr>
              <a:t>via Audio-spatial Decomposition</a:t>
            </a:r>
            <a:endParaRPr lang="zh-CN" altLang="en-US" sz="3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478856"/>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2023.11.24</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86823" y="6249034"/>
            <a:ext cx="11040168" cy="830997"/>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err="1">
                <a:latin typeface="微软雅黑 Light" panose="020B0502040204020203" pitchFamily="34" charset="-122"/>
                <a:ea typeface="微软雅黑 Light" panose="020B0502040204020203" pitchFamily="34" charset="-122"/>
              </a:rPr>
              <a:t>Jiaxiang</a:t>
            </a:r>
            <a:r>
              <a:rPr lang="en-US" altLang="zh-CN" sz="1600" dirty="0">
                <a:latin typeface="微软雅黑 Light" panose="020B0502040204020203" pitchFamily="34" charset="-122"/>
                <a:ea typeface="微软雅黑 Light" panose="020B0502040204020203" pitchFamily="34" charset="-122"/>
              </a:rPr>
              <a:t> Tang </a:t>
            </a:r>
            <a:r>
              <a:rPr lang="en-US" altLang="zh-CN" sz="1600" dirty="0" err="1">
                <a:latin typeface="微软雅黑 Light" panose="020B0502040204020203" pitchFamily="34" charset="-122"/>
                <a:ea typeface="微软雅黑 Light" panose="020B0502040204020203" pitchFamily="34" charset="-122"/>
              </a:rPr>
              <a:t>Kaisiyuan</a:t>
            </a:r>
            <a:r>
              <a:rPr lang="en-US" altLang="zh-CN" sz="1600" dirty="0">
                <a:latin typeface="微软雅黑 Light" panose="020B0502040204020203" pitchFamily="34" charset="-122"/>
                <a:ea typeface="微软雅黑 Light" panose="020B0502040204020203" pitchFamily="34" charset="-122"/>
              </a:rPr>
              <a:t> Wang Hang Zhou </a:t>
            </a:r>
            <a:r>
              <a:rPr lang="en-US" altLang="zh-CN" sz="1600" dirty="0" err="1">
                <a:latin typeface="微软雅黑 Light" panose="020B0502040204020203" pitchFamily="34" charset="-122"/>
                <a:ea typeface="微软雅黑 Light" panose="020B0502040204020203" pitchFamily="34" charset="-122"/>
              </a:rPr>
              <a:t>Xiaokang</a:t>
            </a:r>
            <a:r>
              <a:rPr lang="en-US" altLang="zh-CN" sz="1600" dirty="0">
                <a:latin typeface="微软雅黑 Light" panose="020B0502040204020203" pitchFamily="34" charset="-122"/>
                <a:ea typeface="微软雅黑 Light" panose="020B0502040204020203" pitchFamily="34" charset="-122"/>
              </a:rPr>
              <a:t> Chen </a:t>
            </a:r>
            <a:r>
              <a:rPr lang="en-US" altLang="zh-CN" sz="1600" dirty="0" err="1">
                <a:latin typeface="微软雅黑 Light" panose="020B0502040204020203" pitchFamily="34" charset="-122"/>
                <a:ea typeface="微软雅黑 Light" panose="020B0502040204020203" pitchFamily="34" charset="-122"/>
              </a:rPr>
              <a:t>Dongliang</a:t>
            </a:r>
            <a:r>
              <a:rPr lang="en-US" altLang="zh-CN" sz="1600" dirty="0">
                <a:latin typeface="微软雅黑 Light" panose="020B0502040204020203" pitchFamily="34" charset="-122"/>
                <a:ea typeface="微软雅黑 Light" panose="020B0502040204020203" pitchFamily="34" charset="-122"/>
              </a:rPr>
              <a:t> He </a:t>
            </a:r>
            <a:r>
              <a:rPr lang="en-US" altLang="zh-CN" sz="1600" dirty="0" err="1">
                <a:latin typeface="微软雅黑 Light" panose="020B0502040204020203" pitchFamily="34" charset="-122"/>
                <a:ea typeface="微软雅黑 Light" panose="020B0502040204020203" pitchFamily="34" charset="-122"/>
              </a:rPr>
              <a:t>Tianshu</a:t>
            </a:r>
            <a:r>
              <a:rPr lang="en-US" altLang="zh-CN" sz="1600" dirty="0">
                <a:latin typeface="微软雅黑 Light" panose="020B0502040204020203" pitchFamily="34" charset="-122"/>
                <a:ea typeface="微软雅黑 Light" panose="020B0502040204020203" pitchFamily="34" charset="-122"/>
              </a:rPr>
              <a:t> Hu </a:t>
            </a:r>
            <a:r>
              <a:rPr lang="en-US" altLang="zh-CN" sz="1600" dirty="0" err="1">
                <a:latin typeface="微软雅黑 Light" panose="020B0502040204020203" pitchFamily="34" charset="-122"/>
                <a:ea typeface="微软雅黑 Light" panose="020B0502040204020203" pitchFamily="34" charset="-122"/>
              </a:rPr>
              <a:t>Jingtuo</a:t>
            </a:r>
            <a:r>
              <a:rPr lang="en-US" altLang="zh-CN" sz="1600" dirty="0">
                <a:latin typeface="微软雅黑 Light" panose="020B0502040204020203" pitchFamily="34" charset="-122"/>
                <a:ea typeface="微软雅黑 Light" panose="020B0502040204020203" pitchFamily="34" charset="-122"/>
              </a:rPr>
              <a:t> Liu Gang Zeng</a:t>
            </a:r>
          </a:p>
          <a:p>
            <a:r>
              <a:rPr lang="en-US" altLang="zh-CN" sz="1600" dirty="0">
                <a:latin typeface="微软雅黑 Light" panose="020B0502040204020203" pitchFamily="34" charset="-122"/>
                <a:ea typeface="微软雅黑 Light" panose="020B0502040204020203" pitchFamily="34" charset="-122"/>
              </a:rPr>
              <a:t>	  </a:t>
            </a:r>
            <a:r>
              <a:rPr lang="en-US" altLang="zh-CN" sz="1600" dirty="0" err="1">
                <a:latin typeface="微软雅黑 Light" panose="020B0502040204020203" pitchFamily="34" charset="-122"/>
                <a:ea typeface="微软雅黑 Light" panose="020B0502040204020203" pitchFamily="34" charset="-122"/>
              </a:rPr>
              <a:t>Jingdong</a:t>
            </a:r>
            <a:r>
              <a:rPr lang="en-US" altLang="zh-CN" sz="1600" dirty="0">
                <a:latin typeface="微软雅黑 Light" panose="020B0502040204020203" pitchFamily="34" charset="-122"/>
                <a:ea typeface="微软雅黑 Light" panose="020B0502040204020203" pitchFamily="34" charset="-122"/>
              </a:rPr>
              <a:t> Wang</a:t>
            </a:r>
          </a:p>
          <a:p>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Decomposed Audio-spatial Encoding Module </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7" name="文本框 26">
            <a:extLst>
              <a:ext uri="{FF2B5EF4-FFF2-40B4-BE49-F238E27FC236}">
                <a16:creationId xmlns:a16="http://schemas.microsoft.com/office/drawing/2014/main" id="{BC8AA91C-D89C-DDFD-86E1-B756953EE36A}"/>
              </a:ext>
            </a:extLst>
          </p:cNvPr>
          <p:cNvSpPr txBox="1"/>
          <p:nvPr/>
        </p:nvSpPr>
        <p:spPr>
          <a:xfrm>
            <a:off x="11389542" y="400975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4458233B-A9B6-9DE8-5FDC-F0BBDCF0538B}"/>
              </a:ext>
            </a:extLst>
          </p:cNvPr>
          <p:cNvSpPr txBox="1"/>
          <p:nvPr/>
        </p:nvSpPr>
        <p:spPr>
          <a:xfrm>
            <a:off x="558218" y="1790493"/>
            <a:ext cx="10365944" cy="52322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800" dirty="0"/>
              <a:t>Explicit Eye Control</a:t>
            </a:r>
            <a:endParaRPr lang="zh-CN" altLang="en-US" sz="2800" dirty="0"/>
          </a:p>
        </p:txBody>
      </p:sp>
      <p:sp>
        <p:nvSpPr>
          <p:cNvPr id="10" name="文本框 9">
            <a:extLst>
              <a:ext uri="{FF2B5EF4-FFF2-40B4-BE49-F238E27FC236}">
                <a16:creationId xmlns:a16="http://schemas.microsoft.com/office/drawing/2014/main" id="{D66C229E-014B-8B76-8FF3-181204DEFDF5}"/>
              </a:ext>
            </a:extLst>
          </p:cNvPr>
          <p:cNvSpPr txBox="1"/>
          <p:nvPr/>
        </p:nvSpPr>
        <p:spPr>
          <a:xfrm>
            <a:off x="839980" y="2509540"/>
            <a:ext cx="10365943" cy="3000437"/>
          </a:xfrm>
          <a:prstGeom prst="rect">
            <a:avLst/>
          </a:prstGeom>
          <a:noFill/>
        </p:spPr>
        <p:txBody>
          <a:bodyPr wrap="square">
            <a:spAutoFit/>
          </a:bodyPr>
          <a:lstStyle/>
          <a:p>
            <a:pPr indent="457200" algn="just">
              <a:lnSpc>
                <a:spcPct val="120000"/>
              </a:lnSpc>
              <a:spcBef>
                <a:spcPts val="500"/>
              </a:spcBef>
              <a:spcAft>
                <a:spcPts val="3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由于眨眼与音频信号之间没有强关联，因此往往会忽略对眼部的控制，导致合成的人像出现眨眼速度过快或半眨眼等不自然的现象。</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indent="457200" algn="just">
              <a:lnSpc>
                <a:spcPct val="120000"/>
              </a:lnSpc>
              <a:spcBef>
                <a:spcPts val="500"/>
              </a:spcBef>
              <a:spcAft>
                <a:spcPts val="3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作者提出了一种方法来控制眨眼，该方法的核心是利用</a:t>
            </a:r>
            <a:r>
              <a:rPr lang="en-US" altLang="zh-CN" sz="2400" dirty="0">
                <a:latin typeface="宋体" panose="02010600030101010101" pitchFamily="2" charset="-122"/>
                <a:ea typeface="宋体" panose="02010600030101010101" pitchFamily="2" charset="-122"/>
                <a:cs typeface="Times New Roman" panose="02020603050405020304" pitchFamily="18" charset="0"/>
              </a:rPr>
              <a:t>2D facial landmarks</a:t>
            </a:r>
            <a:r>
              <a:rPr lang="zh-CN" altLang="en-US" sz="2400" dirty="0">
                <a:latin typeface="宋体" panose="02010600030101010101" pitchFamily="2" charset="-122"/>
                <a:ea typeface="宋体" panose="02010600030101010101" pitchFamily="2" charset="-122"/>
                <a:cs typeface="Times New Roman" panose="02020603050405020304" pitchFamily="18" charset="0"/>
              </a:rPr>
              <a:t>来计算图像中眼部区域所占的比例。</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indent="457200" algn="just">
              <a:lnSpc>
                <a:spcPct val="120000"/>
              </a:lnSpc>
              <a:spcBef>
                <a:spcPts val="500"/>
              </a:spcBef>
              <a:spcAft>
                <a:spcPts val="3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之后再将这个比例作为一维的眼部特征纳入到 </a:t>
            </a:r>
            <a:r>
              <a:rPr lang="en-US" altLang="zh-CN" sz="2400" dirty="0" err="1">
                <a:latin typeface="宋体" panose="02010600030101010101" pitchFamily="2" charset="-122"/>
                <a:ea typeface="宋体" panose="02010600030101010101" pitchFamily="2" charset="-122"/>
                <a:cs typeface="Times New Roman" panose="02020603050405020304" pitchFamily="18" charset="0"/>
              </a:rPr>
              <a:t>NeRF</a:t>
            </a: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网络中。</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indent="457200" algn="just">
              <a:lnSpc>
                <a:spcPct val="120000"/>
              </a:lnSpc>
              <a:spcBef>
                <a:spcPts val="500"/>
              </a:spcBef>
              <a:spcAft>
                <a:spcPts val="3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这种简单的修改使得模型能够通过普通的</a:t>
            </a:r>
            <a:r>
              <a:rPr lang="en-US" altLang="zh-CN" sz="2400" dirty="0">
                <a:latin typeface="宋体" panose="02010600030101010101" pitchFamily="2" charset="-122"/>
                <a:ea typeface="宋体" panose="02010600030101010101" pitchFamily="2" charset="-122"/>
                <a:cs typeface="Times New Roman" panose="02020603050405020304" pitchFamily="18" charset="0"/>
              </a:rPr>
              <a:t>RGB</a:t>
            </a:r>
            <a:r>
              <a:rPr lang="zh-CN" altLang="en-US" sz="2400" dirty="0">
                <a:latin typeface="宋体" panose="02010600030101010101" pitchFamily="2" charset="-122"/>
                <a:ea typeface="宋体" panose="02010600030101010101" pitchFamily="2" charset="-122"/>
                <a:cs typeface="Times New Roman" panose="02020603050405020304" pitchFamily="18" charset="0"/>
              </a:rPr>
              <a:t>损失来学习眼部动态。</a:t>
            </a: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04C6FDFA-4B6A-E892-85B4-669136DDB5FC}"/>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95904098"/>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077650" y="-341313"/>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0863539" y="353971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558218" y="2275724"/>
            <a:ext cx="10365943" cy="850939"/>
          </a:xfrm>
          <a:prstGeom prst="rect">
            <a:avLst/>
          </a:prstGeom>
          <a:noFill/>
        </p:spPr>
        <p:txBody>
          <a:bodyPr wrap="square">
            <a:spAutoFit/>
          </a:bodyPr>
          <a:lstStyle/>
          <a:p>
            <a:pPr indent="457200">
              <a:lnSpc>
                <a:spcPct val="120000"/>
              </a:lnSpc>
              <a:spcBef>
                <a:spcPts val="500"/>
              </a:spcBef>
              <a:spcAft>
                <a:spcPts val="500"/>
              </a:spcAft>
            </a:pPr>
            <a:r>
              <a:rPr lang="zh-CN" altLang="en-US" sz="2200" dirty="0">
                <a:latin typeface="宋体" panose="02010600030101010101" pitchFamily="2" charset="-122"/>
                <a:ea typeface="宋体" panose="02010600030101010101" pitchFamily="2" charset="-122"/>
                <a:cs typeface="Times New Roman" panose="02020603050405020304" pitchFamily="18" charset="0"/>
              </a:rPr>
              <a:t>连接空间特征 </a:t>
            </a:r>
            <a:r>
              <a:rPr lang="en-US" altLang="zh-CN" sz="2200" dirty="0">
                <a:latin typeface="宋体" panose="02010600030101010101" pitchFamily="2" charset="-122"/>
                <a:ea typeface="宋体" panose="02010600030101010101" pitchFamily="2" charset="-122"/>
                <a:cs typeface="Times New Roman" panose="02020603050405020304" pitchFamily="18" charset="0"/>
              </a:rPr>
              <a:t>f </a:t>
            </a:r>
            <a:r>
              <a:rPr lang="zh-CN" altLang="en-US" sz="2200" dirty="0">
                <a:latin typeface="宋体" panose="02010600030101010101" pitchFamily="2" charset="-122"/>
                <a:ea typeface="宋体" panose="02010600030101010101" pitchFamily="2" charset="-122"/>
                <a:cs typeface="Times New Roman" panose="02020603050405020304" pitchFamily="18" charset="0"/>
              </a:rPr>
              <a:t>、音频特征 </a:t>
            </a:r>
            <a:r>
              <a:rPr lang="en-US" altLang="zh-CN" sz="2200" dirty="0">
                <a:latin typeface="宋体" panose="02010600030101010101" pitchFamily="2" charset="-122"/>
                <a:ea typeface="宋体" panose="02010600030101010101" pitchFamily="2" charset="-122"/>
                <a:cs typeface="Times New Roman" panose="02020603050405020304" pitchFamily="18" charset="0"/>
              </a:rPr>
              <a:t>g</a:t>
            </a:r>
            <a:r>
              <a:rPr lang="zh-CN" altLang="en-US" sz="2200" dirty="0">
                <a:latin typeface="宋体" panose="02010600030101010101" pitchFamily="2" charset="-122"/>
                <a:ea typeface="宋体" panose="02010600030101010101" pitchFamily="2" charset="-122"/>
                <a:cs typeface="Times New Roman" panose="02020603050405020304" pitchFamily="18" charset="0"/>
              </a:rPr>
              <a:t>、眼睛特征 </a:t>
            </a:r>
            <a:r>
              <a:rPr lang="en-US" altLang="zh-CN" sz="2200" dirty="0">
                <a:latin typeface="宋体" panose="02010600030101010101" pitchFamily="2" charset="-122"/>
                <a:ea typeface="宋体" panose="02010600030101010101" pitchFamily="2" charset="-122"/>
                <a:cs typeface="Times New Roman" panose="02020603050405020304" pitchFamily="18" charset="0"/>
              </a:rPr>
              <a:t>e </a:t>
            </a:r>
            <a:r>
              <a:rPr lang="zh-CN" altLang="en-US" sz="2200" dirty="0">
                <a:latin typeface="宋体" panose="02010600030101010101" pitchFamily="2" charset="-122"/>
                <a:ea typeface="宋体" panose="02010600030101010101" pitchFamily="2" charset="-122"/>
                <a:cs typeface="Times New Roman" panose="02020603050405020304" pitchFamily="18" charset="0"/>
              </a:rPr>
              <a:t>以及潜在外观嵌入 </a:t>
            </a:r>
            <a:r>
              <a:rPr lang="en-US" altLang="zh-CN" sz="2200" dirty="0" err="1">
                <a:latin typeface="宋体" panose="02010600030101010101" pitchFamily="2" charset="-122"/>
                <a:ea typeface="宋体" panose="02010600030101010101" pitchFamily="2" charset="-122"/>
                <a:cs typeface="Times New Roman" panose="02020603050405020304" pitchFamily="18" charset="0"/>
              </a:rPr>
              <a:t>i</a:t>
            </a:r>
            <a:r>
              <a:rPr lang="zh-CN" altLang="en-US" sz="2200" dirty="0">
                <a:latin typeface="宋体" panose="02010600030101010101" pitchFamily="2" charset="-122"/>
                <a:ea typeface="宋体" panose="02010600030101010101" pitchFamily="2" charset="-122"/>
                <a:cs typeface="Times New Roman" panose="02020603050405020304" pitchFamily="18" charset="0"/>
              </a:rPr>
              <a:t>，使用一个小型的 </a:t>
            </a:r>
            <a:r>
              <a:rPr lang="en-US" altLang="zh-CN" sz="2200" dirty="0">
                <a:latin typeface="宋体" panose="02010600030101010101" pitchFamily="2" charset="-122"/>
                <a:ea typeface="宋体" panose="02010600030101010101" pitchFamily="2" charset="-122"/>
                <a:cs typeface="Times New Roman" panose="02020603050405020304" pitchFamily="18" charset="0"/>
              </a:rPr>
              <a:t>MLP </a:t>
            </a:r>
            <a:r>
              <a:rPr lang="zh-CN" altLang="en-US" sz="2200" dirty="0">
                <a:latin typeface="宋体" panose="02010600030101010101" pitchFamily="2" charset="-122"/>
                <a:ea typeface="宋体" panose="02010600030101010101" pitchFamily="2" charset="-122"/>
                <a:cs typeface="Times New Roman" panose="02020603050405020304" pitchFamily="18" charset="0"/>
              </a:rPr>
              <a:t>用于生成颜色和密度：</a:t>
            </a:r>
            <a:endParaRPr lang="zh-CN" altLang="en-US" sz="2200" baseline="-25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DDAF3759-4395-7E38-EE90-7DE0C54E6B3F}"/>
              </a:ext>
            </a:extLst>
          </p:cNvPr>
          <p:cNvSpPr txBox="1"/>
          <p:nvPr/>
        </p:nvSpPr>
        <p:spPr>
          <a:xfrm>
            <a:off x="2200727" y="4897601"/>
            <a:ext cx="7810230"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：空间特征</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g</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：音频特征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：眼睛特征</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：潜在外观嵌入</a:t>
            </a:r>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10CC3527-5843-71A7-272B-3DE4C0785184}"/>
                  </a:ext>
                </a:extLst>
              </p:cNvPr>
              <p:cNvSpPr txBox="1"/>
              <p:nvPr/>
            </p:nvSpPr>
            <p:spPr>
              <a:xfrm>
                <a:off x="2231561" y="3431989"/>
                <a:ext cx="6847004"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3200" i="1">
                          <a:latin typeface="Cambria Math" panose="02040503050406030204" pitchFamily="18" charset="0"/>
                        </a:rPr>
                        <m:t>𝑐</m:t>
                      </m:r>
                      <m:r>
                        <a:rPr lang="en-US" altLang="zh-CN" sz="3200" i="1">
                          <a:latin typeface="Cambria Math" panose="02040503050406030204" pitchFamily="18" charset="0"/>
                        </a:rPr>
                        <m:t>, </m:t>
                      </m:r>
                      <m:r>
                        <a:rPr lang="en-US" altLang="zh-CN" sz="3200" i="1">
                          <a:latin typeface="Cambria Math" panose="02040503050406030204" pitchFamily="18" charset="0"/>
                        </a:rPr>
                        <m:t>𝜎</m:t>
                      </m:r>
                      <m:r>
                        <a:rPr lang="en-US" altLang="zh-CN" sz="3200" i="1">
                          <a:latin typeface="Cambria Math" panose="02040503050406030204" pitchFamily="18" charset="0"/>
                        </a:rPr>
                        <m:t> = </m:t>
                      </m:r>
                      <m:r>
                        <a:rPr lang="en-US" altLang="zh-CN" sz="3200" i="1">
                          <a:latin typeface="Cambria Math" panose="02040503050406030204" pitchFamily="18" charset="0"/>
                        </a:rPr>
                        <m:t>𝑀𝐿𝑃</m:t>
                      </m:r>
                      <m:r>
                        <a:rPr lang="en-US" altLang="zh-CN" sz="3200" i="1">
                          <a:latin typeface="Cambria Math" panose="02040503050406030204" pitchFamily="18" charset="0"/>
                        </a:rPr>
                        <m:t>(</m:t>
                      </m:r>
                      <m:r>
                        <a:rPr lang="en-US" altLang="zh-CN" sz="3200" i="1">
                          <a:latin typeface="Cambria Math" panose="02040503050406030204" pitchFamily="18" charset="0"/>
                        </a:rPr>
                        <m:t>𝑓</m:t>
                      </m:r>
                      <m:r>
                        <a:rPr lang="en-US" altLang="zh-CN" sz="3200" i="1">
                          <a:latin typeface="Cambria Math" panose="02040503050406030204" pitchFamily="18" charset="0"/>
                        </a:rPr>
                        <m:t>, </m:t>
                      </m:r>
                      <m:r>
                        <a:rPr lang="en-US" altLang="zh-CN" sz="3200" i="1">
                          <a:latin typeface="Cambria Math" panose="02040503050406030204" pitchFamily="18" charset="0"/>
                        </a:rPr>
                        <m:t>𝑔</m:t>
                      </m:r>
                      <m:r>
                        <a:rPr lang="en-US" altLang="zh-CN" sz="3200" i="1">
                          <a:latin typeface="Cambria Math" panose="02040503050406030204" pitchFamily="18" charset="0"/>
                        </a:rPr>
                        <m:t>, </m:t>
                      </m:r>
                      <m:r>
                        <a:rPr lang="en-US" altLang="zh-CN" sz="3200" i="1">
                          <a:latin typeface="Cambria Math" panose="02040503050406030204" pitchFamily="18" charset="0"/>
                        </a:rPr>
                        <m:t>𝑒</m:t>
                      </m:r>
                      <m:r>
                        <a:rPr lang="en-US" altLang="zh-CN" sz="3200" i="1">
                          <a:latin typeface="Cambria Math" panose="02040503050406030204" pitchFamily="18" charset="0"/>
                        </a:rPr>
                        <m:t>, </m:t>
                      </m:r>
                      <m:r>
                        <a:rPr lang="en-US" altLang="zh-CN" sz="3200" i="1">
                          <a:latin typeface="Cambria Math" panose="02040503050406030204" pitchFamily="18" charset="0"/>
                        </a:rPr>
                        <m:t>𝑖</m:t>
                      </m:r>
                      <m:r>
                        <a:rPr lang="en-US" altLang="zh-CN" sz="3200" i="1">
                          <a:latin typeface="Cambria Math" panose="02040503050406030204" pitchFamily="18" charset="0"/>
                        </a:rPr>
                        <m:t>)</m:t>
                      </m:r>
                    </m:oMath>
                  </m:oMathPara>
                </a14:m>
                <a:endParaRPr lang="zh-CN" altLang="en-US" sz="3200" dirty="0">
                  <a:latin typeface="微软雅黑" panose="020B0503020204020204" pitchFamily="34" charset="-122"/>
                  <a:ea typeface="微软雅黑" panose="020B0503020204020204" pitchFamily="34" charset="-122"/>
                </a:endParaRPr>
              </a:p>
            </p:txBody>
          </p:sp>
        </mc:Choice>
        <mc:Fallback>
          <p:sp>
            <p:nvSpPr>
              <p:cNvPr id="9" name="文本框 8">
                <a:extLst>
                  <a:ext uri="{FF2B5EF4-FFF2-40B4-BE49-F238E27FC236}">
                    <a16:creationId xmlns:a16="http://schemas.microsoft.com/office/drawing/2014/main" id="{10CC3527-5843-71A7-272B-3DE4C0785184}"/>
                  </a:ext>
                </a:extLst>
              </p:cNvPr>
              <p:cNvSpPr txBox="1">
                <a:spLocks noRot="1" noChangeAspect="1" noMove="1" noResize="1" noEditPoints="1" noAdjustHandles="1" noChangeArrowheads="1" noChangeShapeType="1" noTextEdit="1"/>
              </p:cNvSpPr>
              <p:nvPr/>
            </p:nvSpPr>
            <p:spPr>
              <a:xfrm>
                <a:off x="2231561" y="3431989"/>
                <a:ext cx="6847004" cy="584775"/>
              </a:xfrm>
              <a:prstGeom prst="rect">
                <a:avLst/>
              </a:prstGeom>
              <a:blipFill>
                <a:blip r:embed="rId5"/>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BD05418F-860B-B745-1A5F-B38D90B8937A}"/>
              </a:ext>
            </a:extLst>
          </p:cNvPr>
          <p:cNvSpPr txBox="1"/>
          <p:nvPr/>
        </p:nvSpPr>
        <p:spPr>
          <a:xfrm>
            <a:off x="4064684" y="4275588"/>
            <a:ext cx="6918464"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：颜色          </a:t>
            </a:r>
            <a:r>
              <a:rPr lang="el-GR"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σ</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：体积密度    </a:t>
            </a:r>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0E770789-D92E-F48E-6A3A-5B28A5E3E93D}"/>
              </a:ext>
            </a:extLst>
          </p:cNvPr>
          <p:cNvSpPr txBox="1"/>
          <p:nvPr>
            <p:custDataLst>
              <p:tags r:id="rId2"/>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Decomposed Audio-spatial Encoding Module </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6" name="文本框 5">
            <a:extLst>
              <a:ext uri="{FF2B5EF4-FFF2-40B4-BE49-F238E27FC236}">
                <a16:creationId xmlns:a16="http://schemas.microsoft.com/office/drawing/2014/main" id="{CE538184-4D5E-3586-C834-0213ECF0B7FC}"/>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Overall Head Representation</a:t>
            </a:r>
            <a:endParaRPr lang="zh-CN" altLang="en-US" sz="2400" dirty="0"/>
          </a:p>
        </p:txBody>
      </p:sp>
      <p:sp>
        <p:nvSpPr>
          <p:cNvPr id="8" name="文本框 7">
            <a:extLst>
              <a:ext uri="{FF2B5EF4-FFF2-40B4-BE49-F238E27FC236}">
                <a16:creationId xmlns:a16="http://schemas.microsoft.com/office/drawing/2014/main" id="{FE54980B-20C7-B8CA-0F81-18E5EE96A143}"/>
              </a:ext>
            </a:extLst>
          </p:cNvPr>
          <p:cNvSpPr txBox="1"/>
          <p:nvPr/>
        </p:nvSpPr>
        <p:spPr>
          <a:xfrm>
            <a:off x="1030268" y="5607516"/>
            <a:ext cx="10365943"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潜在外观嵌入：未被直接捕捉到的主体外观属性。包括肤色、光照等</a:t>
            </a:r>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F6AF2E51-241D-CB6C-A775-08AC9EFBC5B6}"/>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9373195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12679" y="-366341"/>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581721" y="44838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879563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Pseudo-3D Deformable Module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C015D9B5-B8A7-E06F-A6E3-3B7A183DD69F}"/>
              </a:ext>
            </a:extLst>
          </p:cNvPr>
          <p:cNvSpPr txBox="1"/>
          <p:nvPr/>
        </p:nvSpPr>
        <p:spPr>
          <a:xfrm>
            <a:off x="825409" y="1853462"/>
            <a:ext cx="10365943" cy="1363065"/>
          </a:xfrm>
          <a:prstGeom prst="rect">
            <a:avLst/>
          </a:prstGeom>
          <a:noFill/>
        </p:spPr>
        <p:txBody>
          <a:bodyPr wrap="square">
            <a:spAutoFit/>
          </a:bodyPr>
          <a:lstStyle/>
          <a:p>
            <a:pPr indent="457200" algn="just">
              <a:lnSpc>
                <a:spcPct val="120000"/>
              </a:lnSpc>
              <a:spcBef>
                <a:spcPts val="500"/>
              </a:spcBef>
              <a:spcAft>
                <a:spcPts val="3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作者提出了一个可类比于</a:t>
            </a:r>
            <a:r>
              <a:rPr lang="en-US" altLang="zh-CN" sz="2400" dirty="0">
                <a:latin typeface="宋体" panose="02010600030101010101" pitchFamily="2" charset="-122"/>
                <a:ea typeface="宋体" panose="02010600030101010101" pitchFamily="2" charset="-122"/>
                <a:cs typeface="Times New Roman" panose="02020603050405020304" pitchFamily="18" charset="0"/>
              </a:rPr>
              <a:t>2D</a:t>
            </a:r>
            <a:r>
              <a:rPr lang="zh-CN" altLang="en-US" sz="2400" dirty="0">
                <a:latin typeface="宋体" panose="02010600030101010101" pitchFamily="2" charset="-122"/>
                <a:ea typeface="宋体" panose="02010600030101010101" pitchFamily="2" charset="-122"/>
                <a:cs typeface="Times New Roman" panose="02020603050405020304" pitchFamily="18" charset="0"/>
              </a:rPr>
              <a:t>版的</a:t>
            </a:r>
            <a:r>
              <a:rPr lang="en-US" altLang="zh-CN" sz="24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400" dirty="0">
                <a:latin typeface="宋体" panose="02010600030101010101" pitchFamily="2" charset="-122"/>
                <a:ea typeface="宋体" panose="02010600030101010101" pitchFamily="2" charset="-122"/>
                <a:cs typeface="Times New Roman" panose="02020603050405020304" pitchFamily="18" charset="0"/>
              </a:rPr>
              <a:t>。该方法每像素只采样一个躯干坐标</a:t>
            </a:r>
            <a:r>
              <a:rPr lang="en-US" altLang="zh-CN" sz="2400" dirty="0">
                <a:latin typeface="宋体" panose="02010600030101010101" pitchFamily="2" charset="-122"/>
                <a:ea typeface="宋体" panose="02010600030101010101" pitchFamily="2" charset="-122"/>
                <a:cs typeface="Times New Roman" panose="02020603050405020304" pitchFamily="18" charset="0"/>
              </a:rPr>
              <a:t>x</a:t>
            </a:r>
            <a:r>
              <a:rPr lang="en-US" altLang="zh-CN" sz="2400" baseline="-25000" dirty="0">
                <a:latin typeface="宋体" panose="02010600030101010101" pitchFamily="2" charset="-122"/>
                <a:ea typeface="宋体" panose="02010600030101010101" pitchFamily="2" charset="-122"/>
                <a:cs typeface="Times New Roman" panose="02020603050405020304" pitchFamily="18" charset="0"/>
              </a:rPr>
              <a:t>t</a:t>
            </a:r>
            <a:r>
              <a:rPr lang="en-US" altLang="zh-CN" sz="2400" dirty="0">
                <a:latin typeface="宋体" panose="02010600030101010101" pitchFamily="2" charset="-122"/>
                <a:ea typeface="宋体" panose="02010600030101010101" pitchFamily="2" charset="-122"/>
                <a:cs typeface="Times New Roman" panose="02020603050405020304" pitchFamily="18" charset="0"/>
              </a:rPr>
              <a:t>∈R</a:t>
            </a:r>
            <a:r>
              <a:rPr lang="en-US" altLang="zh-CN" sz="2400" baseline="30000" dirty="0">
                <a:latin typeface="宋体" panose="02010600030101010101" pitchFamily="2" charset="-122"/>
                <a:ea typeface="宋体" panose="02010600030101010101" pitchFamily="2" charset="-122"/>
                <a:cs typeface="Times New Roman" panose="02020603050405020304" pitchFamily="18" charset="0"/>
              </a:rPr>
              <a:t>2</a:t>
            </a:r>
            <a:r>
              <a:rPr lang="zh-CN" altLang="en-US" sz="2400" baseline="-250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并学习一个变形场来根据头部姿势</a:t>
            </a:r>
            <a:r>
              <a:rPr lang="en-US" altLang="zh-CN" sz="2400" dirty="0">
                <a:latin typeface="宋体" panose="02010600030101010101" pitchFamily="2" charset="-122"/>
                <a:ea typeface="宋体" panose="02010600030101010101" pitchFamily="2" charset="-122"/>
                <a:cs typeface="Times New Roman" panose="02020603050405020304" pitchFamily="18" charset="0"/>
              </a:rPr>
              <a:t>p</a:t>
            </a:r>
            <a:r>
              <a:rPr lang="zh-CN" altLang="en-US" sz="2400" dirty="0">
                <a:latin typeface="宋体" panose="02010600030101010101" pitchFamily="2" charset="-122"/>
                <a:ea typeface="宋体" panose="02010600030101010101" pitchFamily="2" charset="-122"/>
                <a:cs typeface="Times New Roman" panose="02020603050405020304" pitchFamily="18" charset="0"/>
              </a:rPr>
              <a:t>预测躯干变形，使躯干运动与头部运动同步。</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7D0E723-6595-E5B1-8215-6E791E67A763}"/>
                  </a:ext>
                </a:extLst>
              </p:cNvPr>
              <p:cNvSpPr txBox="1"/>
              <p:nvPr/>
            </p:nvSpPr>
            <p:spPr>
              <a:xfrm>
                <a:off x="746634" y="3312412"/>
                <a:ext cx="10753934" cy="2827697"/>
              </a:xfrm>
              <a:prstGeom prst="rect">
                <a:avLst/>
              </a:prstGeom>
              <a:noFill/>
            </p:spPr>
            <p:txBody>
              <a:bodyPr wrap="square">
                <a:spAutoFit/>
              </a:bodyPr>
              <a:lstStyle/>
              <a:p>
                <a:pPr indent="457200" algn="just">
                  <a:lnSpc>
                    <a:spcPct val="120000"/>
                  </a:lnSpc>
                  <a:spcBef>
                    <a:spcPts val="500"/>
                  </a:spcBef>
                  <a:spcAft>
                    <a:spcPts val="3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该方法采用 </a:t>
                </a:r>
                <a:r>
                  <a:rPr lang="en-US" altLang="zh-CN" sz="2400" dirty="0">
                    <a:latin typeface="宋体" panose="02010600030101010101" pitchFamily="2" charset="-122"/>
                    <a:ea typeface="宋体" panose="02010600030101010101" pitchFamily="2" charset="-122"/>
                    <a:cs typeface="Times New Roman" panose="02020603050405020304" pitchFamily="18" charset="0"/>
                  </a:rPr>
                  <a:t>MLP </a:t>
                </a:r>
                <a:r>
                  <a:rPr lang="zh-CN" altLang="en-US" sz="2400" dirty="0">
                    <a:latin typeface="宋体" panose="02010600030101010101" pitchFamily="2" charset="-122"/>
                    <a:ea typeface="宋体" panose="02010600030101010101" pitchFamily="2" charset="-122"/>
                    <a:cs typeface="Times New Roman" panose="02020603050405020304" pitchFamily="18" charset="0"/>
                  </a:rPr>
                  <a:t>来预测变形：</a:t>
                </a:r>
                <a14:m>
                  <m:oMath xmlns:m="http://schemas.openxmlformats.org/officeDocument/2006/math">
                    <m:r>
                      <m:rPr>
                        <m:sty m:val="p"/>
                      </m:rPr>
                      <a:rPr lang="en-US" altLang="zh-CN" sz="2000">
                        <a:latin typeface="Cambria Math" panose="02040503050406030204" pitchFamily="18" charset="0"/>
                      </a:rPr>
                      <m:t>Δx</m:t>
                    </m:r>
                    <m:r>
                      <a:rPr lang="en-US" altLang="zh-CN" sz="2000">
                        <a:latin typeface="Cambria Math" panose="02040503050406030204" pitchFamily="18" charset="0"/>
                      </a:rPr>
                      <m:t> =</m:t>
                    </m:r>
                    <m:r>
                      <m:rPr>
                        <m:sty m:val="p"/>
                      </m:rPr>
                      <a:rPr lang="en-US" altLang="zh-CN" sz="2000">
                        <a:latin typeface="Cambria Math" panose="02040503050406030204" pitchFamily="18" charset="0"/>
                      </a:rPr>
                      <m:t>MLP</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𝑡</m:t>
                        </m:r>
                      </m:sub>
                    </m:sSub>
                    <m:r>
                      <a:rPr lang="en-US" altLang="zh-CN" sz="2000">
                        <a:latin typeface="Cambria Math" panose="02040503050406030204" pitchFamily="18" charset="0"/>
                      </a:rPr>
                      <m:t>, </m:t>
                    </m:r>
                    <m:r>
                      <m:rPr>
                        <m:sty m:val="p"/>
                      </m:rPr>
                      <a:rPr lang="en-US" altLang="zh-CN" sz="2000">
                        <a:latin typeface="Cambria Math" panose="02040503050406030204" pitchFamily="18" charset="0"/>
                      </a:rPr>
                      <m:t>p</m:t>
                    </m:r>
                    <m:r>
                      <a:rPr lang="en-US" altLang="zh-CN" sz="2000">
                        <a:latin typeface="Cambria Math" panose="02040503050406030204" pitchFamily="18" charset="0"/>
                      </a:rPr>
                      <m:t>)</m:t>
                    </m:r>
                  </m:oMath>
                </a14:m>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indent="457200" algn="just">
                  <a:lnSpc>
                    <a:spcPct val="120000"/>
                  </a:lnSpc>
                  <a:spcBef>
                    <a:spcPts val="500"/>
                  </a:spcBef>
                  <a:spcAft>
                    <a:spcPts val="3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变形坐标</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zh-CN"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𝑥</m:t>
                        </m:r>
                      </m:e>
                      <m:sub>
                        <m:r>
                          <a:rPr lang="en-US" altLang="zh-CN" i="1">
                            <a:solidFill>
                              <a:prstClr val="black"/>
                            </a:solidFill>
                            <a:latin typeface="Cambria Math" panose="02040503050406030204" pitchFamily="18" charset="0"/>
                          </a:rPr>
                          <m:t>𝑡</m:t>
                        </m:r>
                      </m:sub>
                    </m:sSub>
                    <m:r>
                      <a:rPr lang="en-US" altLang="zh-CN" i="1">
                        <a:solidFill>
                          <a:prstClr val="black"/>
                        </a:solidFill>
                        <a:latin typeface="Cambria Math" panose="02040503050406030204" pitchFamily="18" charset="0"/>
                      </a:rPr>
                      <m:t> + ∆</m:t>
                    </m:r>
                    <m:r>
                      <a:rPr lang="en-US" altLang="zh-CN" i="1">
                        <a:solidFill>
                          <a:prstClr val="black"/>
                        </a:solidFill>
                        <a:latin typeface="Cambria Math" panose="02040503050406030204" pitchFamily="18" charset="0"/>
                      </a:rPr>
                      <m:t>𝑥</m:t>
                    </m:r>
                    <m:r>
                      <a:rPr lang="en-US" altLang="zh-CN" i="1">
                        <a:solidFill>
                          <a:prstClr val="black"/>
                        </a:solidFill>
                        <a:latin typeface="Cambria Math" panose="02040503050406030204" pitchFamily="18" charset="0"/>
                      </a:rPr>
                      <m:t> </m:t>
                    </m:r>
                  </m:oMath>
                </a14:m>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会被馈送到 </a:t>
                </a:r>
                <a:r>
                  <a:rPr lang="en-US" altLang="zh-CN" sz="2400" dirty="0">
                    <a:latin typeface="宋体" panose="02010600030101010101" pitchFamily="2" charset="-122"/>
                    <a:ea typeface="宋体" panose="02010600030101010101" pitchFamily="2" charset="-122"/>
                    <a:cs typeface="Times New Roman" panose="02020603050405020304" pitchFamily="18" charset="0"/>
                  </a:rPr>
                  <a:t>2D </a:t>
                </a:r>
                <a:r>
                  <a:rPr lang="zh-CN" altLang="en-US" sz="2400" dirty="0">
                    <a:latin typeface="宋体" panose="02010600030101010101" pitchFamily="2" charset="-122"/>
                    <a:ea typeface="宋体" panose="02010600030101010101" pitchFamily="2" charset="-122"/>
                    <a:cs typeface="Times New Roman" panose="02020603050405020304" pitchFamily="18" charset="0"/>
                  </a:rPr>
                  <a:t>特征网格编码器进行编码以获得躯干特征：</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indent="457200" algn="just">
                  <a:lnSpc>
                    <a:spcPct val="120000"/>
                  </a:lnSpc>
                  <a:spcBef>
                    <a:spcPts val="500"/>
                  </a:spcBef>
                  <a:spcAft>
                    <a:spcPts val="300"/>
                  </a:spcAft>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 = </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𝑡𝑜𝑟𝑠𝑜</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 + ∆</m:t>
                      </m:r>
                      <m:r>
                        <a:rPr lang="en-US" altLang="zh-CN" i="1">
                          <a:latin typeface="Cambria Math" panose="02040503050406030204" pitchFamily="18" charset="0"/>
                        </a:rPr>
                        <m:t>𝑥</m:t>
                      </m:r>
                      <m:r>
                        <a:rPr lang="en-US" altLang="zh-CN" i="1">
                          <a:latin typeface="Cambria Math" panose="02040503050406030204" pitchFamily="18" charset="0"/>
                        </a:rPr>
                        <m:t>)</m:t>
                      </m:r>
                    </m:oMath>
                  </m:oMathPara>
                </a14:m>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indent="457200" algn="just">
                  <a:lnSpc>
                    <a:spcPct val="120000"/>
                  </a:lnSpc>
                  <a:spcBef>
                    <a:spcPts val="500"/>
                  </a:spcBef>
                  <a:spcAft>
                    <a:spcPts val="3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躯干的 </a:t>
                </a:r>
                <a:r>
                  <a:rPr lang="en-US" altLang="zh-CN" sz="2400" dirty="0">
                    <a:latin typeface="宋体" panose="02010600030101010101" pitchFamily="2" charset="-122"/>
                    <a:ea typeface="宋体" panose="02010600030101010101" pitchFamily="2" charset="-122"/>
                    <a:cs typeface="Times New Roman" panose="02020603050405020304" pitchFamily="18" charset="0"/>
                  </a:rPr>
                  <a:t>RGB </a:t>
                </a:r>
                <a:r>
                  <a:rPr lang="zh-CN" altLang="en-US" sz="2400" dirty="0">
                    <a:latin typeface="宋体" panose="02010600030101010101" pitchFamily="2" charset="-122"/>
                    <a:ea typeface="宋体" panose="02010600030101010101" pitchFamily="2" charset="-122"/>
                    <a:cs typeface="Times New Roman" panose="02020603050405020304" pitchFamily="18" charset="0"/>
                  </a:rPr>
                  <a:t>颜色和透明度 </a:t>
                </a:r>
                <a:r>
                  <a:rPr lang="en-US" altLang="zh-CN" sz="2400" dirty="0">
                    <a:latin typeface="宋体" panose="02010600030101010101" pitchFamily="2" charset="-122"/>
                    <a:ea typeface="宋体" panose="02010600030101010101" pitchFamily="2" charset="-122"/>
                    <a:cs typeface="Times New Roman" panose="02020603050405020304" pitchFamily="18" charset="0"/>
                  </a:rPr>
                  <a:t>alpha </a:t>
                </a:r>
                <a:r>
                  <a:rPr lang="zh-CN" altLang="en-US" sz="2400" dirty="0">
                    <a:latin typeface="宋体" panose="02010600030101010101" pitchFamily="2" charset="-122"/>
                    <a:ea typeface="宋体" panose="02010600030101010101" pitchFamily="2" charset="-122"/>
                    <a:cs typeface="Times New Roman" panose="02020603050405020304" pitchFamily="18" charset="0"/>
                  </a:rPr>
                  <a:t>值由另一个</a:t>
                </a:r>
                <a:r>
                  <a:rPr lang="en-US" altLang="zh-CN" sz="2400" dirty="0">
                    <a:latin typeface="宋体" panose="02010600030101010101" pitchFamily="2" charset="-122"/>
                    <a:ea typeface="宋体" panose="02010600030101010101" pitchFamily="2" charset="-122"/>
                    <a:cs typeface="Times New Roman" panose="02020603050405020304" pitchFamily="18" charset="0"/>
                  </a:rPr>
                  <a:t>MLP</a:t>
                </a:r>
                <a:r>
                  <a:rPr lang="zh-CN" altLang="en-US" sz="2400" dirty="0">
                    <a:latin typeface="宋体" panose="02010600030101010101" pitchFamily="2" charset="-122"/>
                    <a:ea typeface="宋体" panose="02010600030101010101" pitchFamily="2" charset="-122"/>
                    <a:cs typeface="Times New Roman" panose="02020603050405020304" pitchFamily="18" charset="0"/>
                  </a:rPr>
                  <a:t>生成：</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𝛼</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 = </m:t>
                    </m:r>
                    <m:r>
                      <a:rPr lang="en-US" altLang="zh-CN" sz="2000" i="1">
                        <a:latin typeface="Cambria Math" panose="02040503050406030204" pitchFamily="18" charset="0"/>
                      </a:rPr>
                      <m:t>𝑀𝐿𝑃</m:t>
                    </m:r>
                    <m:d>
                      <m:dPr>
                        <m:ctrlPr>
                          <a:rPr lang="en-US"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 ,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𝑖</m:t>
                            </m:r>
                          </m:e>
                          <m:sub>
                            <m:r>
                              <a:rPr lang="en-US" altLang="zh-CN" sz="2000" i="1">
                                <a:latin typeface="Cambria Math" panose="02040503050406030204" pitchFamily="18" charset="0"/>
                              </a:rPr>
                              <m:t>𝑡</m:t>
                            </m:r>
                          </m:sub>
                        </m:sSub>
                      </m:e>
                    </m:d>
                    <m:r>
                      <a:rPr lang="en-US" altLang="zh-CN" sz="2000" b="0" i="0" smtClean="0">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其中，</a:t>
                </a:r>
                <a:r>
                  <a:rPr lang="en-US" altLang="zh-CN" sz="2400" dirty="0">
                    <a:latin typeface="宋体" panose="02010600030101010101" pitchFamily="2" charset="-122"/>
                    <a:ea typeface="宋体" panose="02010600030101010101" pitchFamily="2" charset="-122"/>
                    <a:cs typeface="Times New Roman" panose="02020603050405020304" pitchFamily="18" charset="0"/>
                  </a:rPr>
                  <a:t>i</a:t>
                </a:r>
                <a:r>
                  <a:rPr lang="en-US" altLang="zh-CN" sz="2400" baseline="-25000" dirty="0">
                    <a:latin typeface="宋体" panose="02010600030101010101" pitchFamily="2" charset="-122"/>
                    <a:ea typeface="宋体" panose="02010600030101010101" pitchFamily="2" charset="-122"/>
                    <a:cs typeface="Times New Roman" panose="02020603050405020304" pitchFamily="18" charset="0"/>
                  </a:rPr>
                  <a:t>t</a:t>
                </a:r>
                <a:r>
                  <a:rPr lang="zh-CN" altLang="en-US" sz="2400" dirty="0">
                    <a:latin typeface="宋体" panose="02010600030101010101" pitchFamily="2" charset="-122"/>
                    <a:ea typeface="宋体" panose="02010600030101010101" pitchFamily="2" charset="-122"/>
                    <a:cs typeface="Times New Roman" panose="02020603050405020304" pitchFamily="18" charset="0"/>
                  </a:rPr>
                  <a:t>是潜在外观嵌入（如躯干的纹理、光照变化等），可以使模型能够更好地学习和模拟复杂的视觉特征。</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87D0E723-6595-E5B1-8215-6E791E67A763}"/>
                  </a:ext>
                </a:extLst>
              </p:cNvPr>
              <p:cNvSpPr txBox="1">
                <a:spLocks noRot="1" noChangeAspect="1" noMove="1" noResize="1" noEditPoints="1" noAdjustHandles="1" noChangeArrowheads="1" noChangeShapeType="1" noTextEdit="1"/>
              </p:cNvSpPr>
              <p:nvPr/>
            </p:nvSpPr>
            <p:spPr>
              <a:xfrm>
                <a:off x="746634" y="3312412"/>
                <a:ext cx="10753934" cy="2827697"/>
              </a:xfrm>
              <a:prstGeom prst="rect">
                <a:avLst/>
              </a:prstGeom>
              <a:blipFill>
                <a:blip r:embed="rId5"/>
                <a:stretch>
                  <a:fillRect l="-850" t="-1293" r="-3739" b="-387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DDA2C744-C132-046B-A9D4-248568006155}"/>
              </a:ext>
            </a:extLst>
          </p:cNvPr>
          <p:cNvSpPr txBox="1"/>
          <p:nvPr/>
        </p:nvSpPr>
        <p:spPr>
          <a:xfrm>
            <a:off x="11581721" y="33732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F795CD09-8C6B-1745-A2D6-CEF8B5F825A4}"/>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921793908"/>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077650" y="-341313"/>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357603" y="341463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698358" y="2386344"/>
            <a:ext cx="10365943" cy="2795252"/>
          </a:xfrm>
          <a:prstGeom prst="rect">
            <a:avLst/>
          </a:prstGeom>
          <a:noFill/>
        </p:spPr>
        <p:txBody>
          <a:bodyPr wrap="square">
            <a:spAutoFit/>
          </a:bodyPr>
          <a:lstStyle/>
          <a:p>
            <a:pPr indent="457200" algn="just">
              <a:lnSpc>
                <a:spcPct val="120000"/>
              </a:lnSpc>
              <a:spcBef>
                <a:spcPts val="500"/>
              </a:spcBef>
              <a:spcAft>
                <a:spcPts val="3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对于</a:t>
            </a:r>
            <a:r>
              <a:rPr lang="en-US" altLang="zh-CN" sz="2400" dirty="0">
                <a:latin typeface="宋体" panose="02010600030101010101" pitchFamily="2" charset="-122"/>
                <a:ea typeface="宋体" panose="02010600030101010101" pitchFamily="2" charset="-122"/>
                <a:cs typeface="Times New Roman" panose="02020603050405020304" pitchFamily="18" charset="0"/>
              </a:rPr>
              <a:t>talking-head</a:t>
            </a:r>
            <a:r>
              <a:rPr lang="zh-CN" altLang="en-US" sz="2400" dirty="0">
                <a:latin typeface="宋体" panose="02010600030101010101" pitchFamily="2" charset="-122"/>
                <a:ea typeface="宋体" panose="02010600030101010101" pitchFamily="2" charset="-122"/>
                <a:cs typeface="Times New Roman" panose="02020603050405020304" pitchFamily="18" charset="0"/>
              </a:rPr>
              <a:t>，改变音频条件引起的占用变化通常很小且可以忽略不计。因此，作者决定对所有音频条件只维护一个占用网格，而不是为每个音频条件各自维护一个占用网格。</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indent="457200" algn="just">
              <a:lnSpc>
                <a:spcPct val="120000"/>
              </a:lnSpc>
              <a:spcBef>
                <a:spcPts val="500"/>
              </a:spcBef>
              <a:spcAft>
                <a:spcPts val="3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在训练期间，作者从训练数据集中随机采样音频条件并保留最大占用值。这样，就只需要一个</a:t>
            </a:r>
            <a:r>
              <a:rPr lang="en-US" altLang="zh-CN" sz="24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dirty="0">
                <a:latin typeface="宋体" panose="02010600030101010101" pitchFamily="2" charset="-122"/>
                <a:ea typeface="宋体" panose="02010600030101010101" pitchFamily="2" charset="-122"/>
                <a:cs typeface="Times New Roman" panose="02020603050405020304" pitchFamily="18" charset="0"/>
              </a:rPr>
              <a:t>网格来存储占用值，可以成功地在不同的音频条件下修剪射线采样空间。</a:t>
            </a:r>
          </a:p>
        </p:txBody>
      </p:sp>
      <p:sp>
        <p:nvSpPr>
          <p:cNvPr id="3" name="文本框 2">
            <a:extLst>
              <a:ext uri="{FF2B5EF4-FFF2-40B4-BE49-F238E27FC236}">
                <a16:creationId xmlns:a16="http://schemas.microsoft.com/office/drawing/2014/main" id="{929F8DD0-B72D-6D70-F622-8B369E11A1EB}"/>
              </a:ext>
            </a:extLst>
          </p:cNvPr>
          <p:cNvSpPr txBox="1"/>
          <p:nvPr>
            <p:custDataLst>
              <p:tags r:id="rId2"/>
            </p:custDataLst>
          </p:nvPr>
        </p:nvSpPr>
        <p:spPr>
          <a:xfrm>
            <a:off x="92863" y="1119862"/>
            <a:ext cx="879563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Training Details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文本框 1">
            <a:extLst>
              <a:ext uri="{FF2B5EF4-FFF2-40B4-BE49-F238E27FC236}">
                <a16:creationId xmlns:a16="http://schemas.microsoft.com/office/drawing/2014/main" id="{4CA20BB0-BD27-E0E0-658F-427C698A756B}"/>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Maximum Occupancy Grid Pruning</a:t>
            </a:r>
            <a:endParaRPr lang="zh-CN" altLang="en-US" sz="2400" dirty="0"/>
          </a:p>
        </p:txBody>
      </p:sp>
      <p:sp>
        <p:nvSpPr>
          <p:cNvPr id="11" name="文本框 10">
            <a:extLst>
              <a:ext uri="{FF2B5EF4-FFF2-40B4-BE49-F238E27FC236}">
                <a16:creationId xmlns:a16="http://schemas.microsoft.com/office/drawing/2014/main" id="{3B8963BA-0CBE-6C2E-C8C1-D4BE5C110003}"/>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71202310"/>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375978" y="537660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79FD0E4F-525F-F72D-D57B-11A103B04D45}"/>
              </a:ext>
            </a:extLst>
          </p:cNvPr>
          <p:cNvSpPr txBox="1"/>
          <p:nvPr/>
        </p:nvSpPr>
        <p:spPr>
          <a:xfrm>
            <a:off x="1048661" y="2298053"/>
            <a:ext cx="10497187" cy="506934"/>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对于颜色，使用</a:t>
            </a:r>
            <a:r>
              <a:rPr lang="en-US" altLang="zh-CN" sz="2400" dirty="0">
                <a:ea typeface="宋体" panose="02010600030101010101" pitchFamily="2" charset="-122"/>
                <a:cs typeface="Times New Roman" panose="02020603050405020304" pitchFamily="18" charset="0"/>
              </a:rPr>
              <a:t>MSE(Mean Squared Error)</a:t>
            </a:r>
            <a:r>
              <a:rPr lang="zh-CN" altLang="en-US" sz="2400" dirty="0">
                <a:ea typeface="宋体" panose="02010600030101010101" pitchFamily="2" charset="-122"/>
                <a:cs typeface="Times New Roman" panose="02020603050405020304" pitchFamily="18" charset="0"/>
              </a:rPr>
              <a:t>损失：</a:t>
            </a:r>
            <a:endParaRPr lang="zh-CN" altLang="zh-CN" sz="2400" dirty="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5608B19-6D2E-CC2C-1C66-FAB7A79AB7FF}"/>
                  </a:ext>
                </a:extLst>
              </p:cNvPr>
              <p:cNvSpPr txBox="1"/>
              <p:nvPr/>
            </p:nvSpPr>
            <p:spPr>
              <a:xfrm>
                <a:off x="7016662" y="2102945"/>
                <a:ext cx="4886810" cy="962892"/>
              </a:xfrm>
              <a:prstGeom prst="rect">
                <a:avLst/>
              </a:prstGeom>
              <a:noFill/>
            </p:spPr>
            <p:txBody>
              <a:bodyPr wrap="square" rtlCol="0">
                <a:spAutoFit/>
              </a:bodyPr>
              <a:lstStyle/>
              <a:p>
                <a:pPr indent="457200">
                  <a:lnSpc>
                    <a:spcPct val="120000"/>
                  </a:lnSpc>
                  <a:spcBef>
                    <a:spcPts val="500"/>
                  </a:spcBef>
                  <a:spcAft>
                    <a:spcPts val="500"/>
                  </a:spcAft>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𝑐𝑜𝑙𝑜𝑟</m:t>
                          </m:r>
                        </m:sub>
                      </m:sSub>
                      <m:r>
                        <a:rPr lang="en-US" altLang="zh-CN" i="1">
                          <a:latin typeface="Cambria Math" panose="02040503050406030204" pitchFamily="18" charset="0"/>
                        </a:rPr>
                        <m:t> = </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𝐶</m:t>
                          </m:r>
                          <m:r>
                            <a:rPr lang="en-US" altLang="zh-CN" i="1">
                              <a:latin typeface="Cambria Math" panose="02040503050406030204" pitchFamily="18" charset="0"/>
                            </a:rPr>
                            <m:t>𝜖</m:t>
                          </m:r>
                          <m:r>
                            <a:rPr lang="en-US" altLang="zh-CN" i="1">
                              <a:latin typeface="Cambria Math" panose="02040503050406030204" pitchFamily="18" charset="0"/>
                            </a:rPr>
                            <m:t>𝐼</m:t>
                          </m:r>
                        </m:sub>
                        <m:sup/>
                        <m:e>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𝑔𝑡</m:t>
                                  </m:r>
                                </m:sub>
                              </m:sSub>
                              <m:r>
                                <a:rPr lang="en-US" altLang="zh-CN" i="1">
                                  <a:latin typeface="Cambria Math" panose="02040503050406030204" pitchFamily="18" charset="0"/>
                                </a:rPr>
                                <m:t>||</m:t>
                              </m:r>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e>
                      </m:nary>
                    </m:oMath>
                  </m:oMathPara>
                </a14:m>
                <a:endParaRPr lang="zh-CN" altLang="zh-CN" sz="2000" dirty="0">
                  <a:ea typeface="宋体"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75608B19-6D2E-CC2C-1C66-FAB7A79AB7FF}"/>
                  </a:ext>
                </a:extLst>
              </p:cNvPr>
              <p:cNvSpPr txBox="1">
                <a:spLocks noRot="1" noChangeAspect="1" noMove="1" noResize="1" noEditPoints="1" noAdjustHandles="1" noChangeArrowheads="1" noChangeShapeType="1" noTextEdit="1"/>
              </p:cNvSpPr>
              <p:nvPr/>
            </p:nvSpPr>
            <p:spPr>
              <a:xfrm>
                <a:off x="7016662" y="2102945"/>
                <a:ext cx="4886810" cy="962892"/>
              </a:xfrm>
              <a:prstGeom prst="rect">
                <a:avLst/>
              </a:prstGeom>
              <a:blipFill>
                <a:blip r:embed="rId5"/>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AB4B4379-92A4-B0CB-9F3D-A707D646A8BE}"/>
              </a:ext>
            </a:extLst>
          </p:cNvPr>
          <p:cNvSpPr txBox="1"/>
          <p:nvPr>
            <p:custDataLst>
              <p:tags r:id="rId2"/>
            </p:custDataLst>
          </p:nvPr>
        </p:nvSpPr>
        <p:spPr>
          <a:xfrm>
            <a:off x="92863" y="1119862"/>
            <a:ext cx="879563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Training Details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8" name="文本框 7">
            <a:extLst>
              <a:ext uri="{FF2B5EF4-FFF2-40B4-BE49-F238E27FC236}">
                <a16:creationId xmlns:a16="http://schemas.microsoft.com/office/drawing/2014/main" id="{37DD7085-F070-4A8E-7D3A-E9DF19799DF7}"/>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Loss function </a:t>
            </a:r>
            <a:endParaRPr lang="zh-CN" altLang="en-US" sz="24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BF7A4319-23C4-2086-E46D-B119D0021DBD}"/>
              </a:ext>
            </a:extLst>
          </p:cNvPr>
          <p:cNvSpPr txBox="1"/>
          <p:nvPr/>
        </p:nvSpPr>
        <p:spPr>
          <a:xfrm>
            <a:off x="1048661" y="3026240"/>
            <a:ext cx="10497187" cy="506934"/>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对于透明度，使用熵正则化项使其为</a:t>
            </a:r>
            <a:r>
              <a:rPr lang="en-US" altLang="zh-CN" sz="2400" dirty="0">
                <a:ea typeface="宋体" panose="02010600030101010101" pitchFamily="2" charset="-122"/>
                <a:cs typeface="Times New Roman" panose="02020603050405020304" pitchFamily="18" charset="0"/>
              </a:rPr>
              <a:t>0</a:t>
            </a:r>
            <a:r>
              <a:rPr lang="zh-CN" altLang="en-US" sz="2400" dirty="0">
                <a:ea typeface="宋体" panose="02010600030101010101" pitchFamily="2" charset="-122"/>
                <a:cs typeface="Times New Roman" panose="02020603050405020304" pitchFamily="18" charset="0"/>
              </a:rPr>
              <a:t>或</a:t>
            </a:r>
            <a:r>
              <a:rPr lang="en-US" altLang="zh-CN" sz="2400" dirty="0">
                <a:ea typeface="宋体" panose="02010600030101010101" pitchFamily="2" charset="-122"/>
                <a:cs typeface="Times New Roman" panose="02020603050405020304" pitchFamily="18" charset="0"/>
              </a:rPr>
              <a:t>1</a:t>
            </a:r>
            <a:r>
              <a:rPr lang="zh-CN" altLang="en-US" sz="2400" dirty="0">
                <a:ea typeface="宋体" panose="02010600030101010101" pitchFamily="2" charset="-122"/>
                <a:cs typeface="Times New Roman" panose="02020603050405020304" pitchFamily="18" charset="0"/>
              </a:rPr>
              <a:t>：</a:t>
            </a:r>
            <a:endParaRPr lang="zh-CN" altLang="zh-CN" sz="2400" dirty="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D1E242B-86ED-6B4D-B23E-7CFFFB26C768}"/>
                  </a:ext>
                </a:extLst>
              </p:cNvPr>
              <p:cNvSpPr txBox="1"/>
              <p:nvPr/>
            </p:nvSpPr>
            <p:spPr>
              <a:xfrm>
                <a:off x="3506062" y="3500090"/>
                <a:ext cx="6635203" cy="873252"/>
              </a:xfrm>
              <a:prstGeom prst="rect">
                <a:avLst/>
              </a:prstGeom>
              <a:noFill/>
            </p:spPr>
            <p:txBody>
              <a:bodyPr wrap="square" rtlCol="0">
                <a:spAutoFit/>
              </a:bodyPr>
              <a:lstStyle/>
              <a:p>
                <a:pPr indent="457200">
                  <a:lnSpc>
                    <a:spcPct val="120000"/>
                  </a:lnSpc>
                  <a:spcBef>
                    <a:spcPts val="500"/>
                  </a:spcBef>
                  <a:spcAft>
                    <a:spcPts val="500"/>
                  </a:spcAft>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𝐿</m:t>
                          </m:r>
                        </m:e>
                        <m:sub>
                          <m:r>
                            <a:rPr lang="en-US" altLang="zh-CN" sz="1600" i="1">
                              <a:latin typeface="Cambria Math" panose="02040503050406030204" pitchFamily="18" charset="0"/>
                            </a:rPr>
                            <m:t>𝑒𝑛𝑡𝑟𝑜𝑝𝑦</m:t>
                          </m:r>
                        </m:sub>
                      </m:sSub>
                      <m:r>
                        <a:rPr lang="en-US" altLang="zh-CN" sz="1600" i="1">
                          <a:latin typeface="Cambria Math" panose="02040503050406030204" pitchFamily="18" charset="0"/>
                        </a:rPr>
                        <m:t> = </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panose="02040503050406030204" pitchFamily="18" charset="0"/>
                            </a:rPr>
                            <m:t>𝛼𝜖</m:t>
                          </m:r>
                          <m:r>
                            <a:rPr lang="en-US" altLang="zh-CN" sz="1600" i="1">
                              <a:latin typeface="Cambria Math" panose="02040503050406030204" pitchFamily="18" charset="0"/>
                            </a:rPr>
                            <m:t>𝐼</m:t>
                          </m:r>
                        </m:sub>
                        <m:sup/>
                        <m:e>
                          <m:r>
                            <a:rPr lang="en-US" altLang="zh-CN" sz="1600" i="1">
                              <a:latin typeface="Cambria Math" panose="02040503050406030204" pitchFamily="18" charset="0"/>
                            </a:rPr>
                            <m:t>(</m:t>
                          </m:r>
                          <m:r>
                            <a:rPr lang="en-US" altLang="zh-CN" sz="1600" i="1">
                              <a:latin typeface="Cambria Math" panose="02040503050406030204" pitchFamily="18" charset="0"/>
                            </a:rPr>
                            <m:t>𝛼</m:t>
                          </m:r>
                          <m:r>
                            <a:rPr lang="en-US" altLang="zh-CN" sz="1600" i="1">
                              <a:latin typeface="Cambria Math" panose="02040503050406030204" pitchFamily="18" charset="0"/>
                            </a:rPr>
                            <m:t> </m:t>
                          </m:r>
                          <m:r>
                            <a:rPr lang="en-US" altLang="zh-CN" sz="1600" i="1">
                              <a:latin typeface="Cambria Math" panose="02040503050406030204" pitchFamily="18" charset="0"/>
                            </a:rPr>
                            <m:t>𝑙𝑜𝑔</m:t>
                          </m:r>
                          <m:r>
                            <a:rPr lang="en-US" altLang="zh-CN" sz="1600" i="1">
                              <a:latin typeface="Cambria Math" panose="02040503050406030204" pitchFamily="18" charset="0"/>
                            </a:rPr>
                            <m:t> </m:t>
                          </m:r>
                          <m:r>
                            <a:rPr lang="en-US" altLang="zh-CN" sz="1600" i="1">
                              <a:latin typeface="Cambria Math" panose="02040503050406030204" pitchFamily="18" charset="0"/>
                            </a:rPr>
                            <m:t>𝛼</m:t>
                          </m:r>
                          <m:r>
                            <a:rPr lang="en-US" altLang="zh-CN" sz="1600" i="1">
                              <a:latin typeface="Cambria Math" panose="02040503050406030204" pitchFamily="18" charset="0"/>
                            </a:rPr>
                            <m:t> + (1 − </m:t>
                          </m:r>
                          <m:r>
                            <a:rPr lang="en-US" altLang="zh-CN" sz="1600" i="1">
                              <a:latin typeface="Cambria Math" panose="02040503050406030204" pitchFamily="18" charset="0"/>
                            </a:rPr>
                            <m:t>𝛼</m:t>
                          </m:r>
                          <m:r>
                            <a:rPr lang="en-US" altLang="zh-CN" sz="1600" i="1">
                              <a:latin typeface="Cambria Math" panose="02040503050406030204" pitchFamily="18" charset="0"/>
                            </a:rPr>
                            <m:t>) </m:t>
                          </m:r>
                          <m:r>
                            <a:rPr lang="en-US" altLang="zh-CN" sz="1600" i="1">
                              <a:latin typeface="Cambria Math" panose="02040503050406030204" pitchFamily="18" charset="0"/>
                            </a:rPr>
                            <m:t>𝑙𝑜𝑔</m:t>
                          </m:r>
                          <m:r>
                            <a:rPr lang="en-US" altLang="zh-CN" sz="1600" i="1">
                              <a:latin typeface="Cambria Math" panose="02040503050406030204" pitchFamily="18" charset="0"/>
                            </a:rPr>
                            <m:t>(1 − </m:t>
                          </m:r>
                          <m:r>
                            <a:rPr lang="en-US" altLang="zh-CN" sz="1600" i="1">
                              <a:latin typeface="Cambria Math" panose="02040503050406030204" pitchFamily="18" charset="0"/>
                            </a:rPr>
                            <m:t>𝛼</m:t>
                          </m:r>
                          <m:r>
                            <a:rPr lang="en-US" altLang="zh-CN" sz="1600" i="1">
                              <a:latin typeface="Cambria Math" panose="02040503050406030204" pitchFamily="18" charset="0"/>
                            </a:rPr>
                            <m:t>))</m:t>
                          </m:r>
                        </m:e>
                      </m:nary>
                    </m:oMath>
                  </m:oMathPara>
                </a14:m>
                <a:endParaRPr lang="zh-CN" altLang="zh-CN" sz="2000" dirty="0">
                  <a:ea typeface="宋体" panose="02010600030101010101" pitchFamily="2" charset="-122"/>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ED1E242B-86ED-6B4D-B23E-7CFFFB26C768}"/>
                  </a:ext>
                </a:extLst>
              </p:cNvPr>
              <p:cNvSpPr txBox="1">
                <a:spLocks noRot="1" noChangeAspect="1" noMove="1" noResize="1" noEditPoints="1" noAdjustHandles="1" noChangeArrowheads="1" noChangeShapeType="1" noTextEdit="1"/>
              </p:cNvSpPr>
              <p:nvPr/>
            </p:nvSpPr>
            <p:spPr>
              <a:xfrm>
                <a:off x="3506062" y="3500090"/>
                <a:ext cx="6635203" cy="873252"/>
              </a:xfrm>
              <a:prstGeom prst="rect">
                <a:avLst/>
              </a:prstGeom>
              <a:blipFill>
                <a:blip r:embed="rId6"/>
                <a:stretch>
                  <a:fillRect/>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8141F1D3-2EFC-1D5B-208F-213EE5D53BB1}"/>
              </a:ext>
            </a:extLst>
          </p:cNvPr>
          <p:cNvSpPr txBox="1"/>
          <p:nvPr/>
        </p:nvSpPr>
        <p:spPr>
          <a:xfrm>
            <a:off x="1048660" y="4280250"/>
            <a:ext cx="10497187" cy="943913"/>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为了使音频只影响面部，稳定动态建模，使用</a:t>
            </a:r>
            <a:r>
              <a:rPr lang="en-US" altLang="zh-CN" sz="2400" dirty="0">
                <a:ea typeface="宋体" panose="02010600030101010101" pitchFamily="2" charset="-122"/>
                <a:cs typeface="Times New Roman" panose="02020603050405020304" pitchFamily="18" charset="0"/>
              </a:rPr>
              <a:t>L1</a:t>
            </a:r>
            <a:r>
              <a:rPr lang="zh-CN" altLang="en-US" sz="2400" dirty="0">
                <a:ea typeface="宋体" panose="02010600030101010101" pitchFamily="2" charset="-122"/>
                <a:cs typeface="Times New Roman" panose="02020603050405020304" pitchFamily="18" charset="0"/>
              </a:rPr>
              <a:t>正则化项对音频坐标进行约束（使</a:t>
            </a:r>
            <a:r>
              <a:rPr lang="en-US" altLang="zh-CN" sz="2400" dirty="0">
                <a:ea typeface="宋体" panose="02010600030101010101" pitchFamily="2" charset="-122"/>
                <a:cs typeface="Times New Roman" panose="02020603050405020304" pitchFamily="18" charset="0"/>
              </a:rPr>
              <a:t>x</a:t>
            </a:r>
            <a:r>
              <a:rPr lang="en-US" altLang="zh-CN" sz="2400" baseline="-25000" dirty="0">
                <a:ea typeface="宋体" panose="02010600030101010101" pitchFamily="2" charset="-122"/>
                <a:cs typeface="Times New Roman" panose="02020603050405020304" pitchFamily="18" charset="0"/>
              </a:rPr>
              <a:t>a</a:t>
            </a:r>
            <a:r>
              <a:rPr lang="zh-CN" altLang="en-US" sz="2400" dirty="0">
                <a:ea typeface="宋体" panose="02010600030101010101" pitchFamily="2" charset="-122"/>
                <a:cs typeface="Times New Roman" panose="02020603050405020304" pitchFamily="18" charset="0"/>
              </a:rPr>
              <a:t>在非面部区域趋近于</a:t>
            </a:r>
            <a:r>
              <a:rPr lang="en-US" altLang="zh-CN" sz="2400" dirty="0">
                <a:ea typeface="宋体" panose="02010600030101010101" pitchFamily="2" charset="-122"/>
                <a:cs typeface="Times New Roman" panose="02020603050405020304" pitchFamily="18" charset="0"/>
              </a:rPr>
              <a:t>0</a:t>
            </a:r>
            <a:r>
              <a:rPr lang="zh-CN" altLang="en-US" sz="2400" dirty="0">
                <a:ea typeface="宋体" panose="02010600030101010101" pitchFamily="2" charset="-122"/>
                <a:cs typeface="Times New Roman" panose="02020603050405020304" pitchFamily="18" charset="0"/>
              </a:rPr>
              <a:t>）：</a:t>
            </a:r>
            <a:endParaRPr lang="zh-CN" altLang="zh-CN" sz="2400" dirty="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15FB9A5-F123-D9D8-433D-EC55FC205A00}"/>
                  </a:ext>
                </a:extLst>
              </p:cNvPr>
              <p:cNvSpPr txBox="1"/>
              <p:nvPr/>
            </p:nvSpPr>
            <p:spPr>
              <a:xfrm>
                <a:off x="4890304" y="5068898"/>
                <a:ext cx="3220337" cy="1039323"/>
              </a:xfrm>
              <a:prstGeom prst="rect">
                <a:avLst/>
              </a:prstGeom>
              <a:noFill/>
            </p:spPr>
            <p:txBody>
              <a:bodyPr wrap="square" rtlCol="0">
                <a:spAutoFit/>
              </a:bodyPr>
              <a:lstStyle/>
              <a:p>
                <a:pPr indent="457200">
                  <a:lnSpc>
                    <a:spcPct val="120000"/>
                  </a:lnSpc>
                  <a:spcBef>
                    <a:spcPts val="500"/>
                  </a:spcBef>
                  <a:spcAft>
                    <a:spcPts val="500"/>
                  </a:spcAft>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𝑑𝑦𝑛𝑎𝑚𝑖𝑐</m:t>
                          </m:r>
                        </m:sub>
                      </m:sSub>
                      <m:r>
                        <a:rPr lang="en-US" altLang="zh-CN" i="1">
                          <a:latin typeface="Cambria Math" panose="02040503050406030204" pitchFamily="18" charset="0"/>
                        </a:rPr>
                        <m:t> = </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𝑎</m:t>
                          </m:r>
                          <m:r>
                            <a:rPr lang="en-US" altLang="zh-CN" i="1">
                              <a:latin typeface="Cambria Math" panose="02040503050406030204" pitchFamily="18" charset="0"/>
                            </a:rPr>
                            <m:t>𝜖</m:t>
                          </m:r>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𝑓𝑎𝑐𝑒</m:t>
                              </m:r>
                            </m:sub>
                          </m:sSub>
                        </m:sub>
                        <m:sup/>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𝑎</m:t>
                              </m:r>
                            </m:sub>
                          </m:sSub>
                          <m:r>
                            <a:rPr lang="en-US" altLang="zh-CN" i="1">
                              <a:latin typeface="Cambria Math" panose="02040503050406030204" pitchFamily="18" charset="0"/>
                            </a:rPr>
                            <m:t>|</m:t>
                          </m:r>
                        </m:e>
                      </m:nary>
                    </m:oMath>
                  </m:oMathPara>
                </a14:m>
                <a:endParaRPr lang="zh-CN" altLang="zh-CN" sz="2000" dirty="0">
                  <a:ea typeface="宋体"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815FB9A5-F123-D9D8-433D-EC55FC205A00}"/>
                  </a:ext>
                </a:extLst>
              </p:cNvPr>
              <p:cNvSpPr txBox="1">
                <a:spLocks noRot="1" noChangeAspect="1" noMove="1" noResize="1" noEditPoints="1" noAdjustHandles="1" noChangeArrowheads="1" noChangeShapeType="1" noTextEdit="1"/>
              </p:cNvSpPr>
              <p:nvPr/>
            </p:nvSpPr>
            <p:spPr>
              <a:xfrm>
                <a:off x="4890304" y="5068898"/>
                <a:ext cx="3220337" cy="1039323"/>
              </a:xfrm>
              <a:prstGeom prst="rect">
                <a:avLst/>
              </a:prstGeom>
              <a:blipFill>
                <a:blip r:embed="rId7"/>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09B9AB5F-8D82-38B5-EDB5-CDC5384664C5}"/>
              </a:ext>
            </a:extLst>
          </p:cNvPr>
          <p:cNvSpPr txBox="1"/>
          <p:nvPr/>
        </p:nvSpPr>
        <p:spPr>
          <a:xfrm>
            <a:off x="11360591" y="375442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8028BBC1-E8DB-3494-D667-2B79A482AB79}"/>
              </a:ext>
            </a:extLst>
          </p:cNvPr>
          <p:cNvSpPr txBox="1"/>
          <p:nvPr/>
        </p:nvSpPr>
        <p:spPr>
          <a:xfrm>
            <a:off x="11308006" y="23272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8A359663-2981-3136-ED2E-E89C2933DFC3}"/>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484716869"/>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989696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Training Details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672601" y="1847319"/>
            <a:ext cx="10365943" cy="506934"/>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Fine-tuning of the Lips</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343767" y="38689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31B2664-31F2-C19C-15A7-A986C4ACAEFB}"/>
                  </a:ext>
                </a:extLst>
              </p:cNvPr>
              <p:cNvSpPr txBox="1"/>
              <p:nvPr/>
            </p:nvSpPr>
            <p:spPr>
              <a:xfrm>
                <a:off x="2762733" y="4447494"/>
                <a:ext cx="8809571" cy="764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𝑳</m:t>
                          </m:r>
                        </m:e>
                        <m:sub>
                          <m:r>
                            <a:rPr lang="en-US" altLang="zh-CN" b="1" i="1">
                              <a:latin typeface="Cambria Math" panose="02040503050406030204" pitchFamily="18" charset="0"/>
                            </a:rPr>
                            <m:t>𝐟𝐢𝐧𝐞</m:t>
                          </m:r>
                          <m:r>
                            <a:rPr lang="en-US" altLang="zh-CN" b="1" i="1">
                              <a:latin typeface="Cambria Math" panose="02040503050406030204" pitchFamily="18" charset="0"/>
                            </a:rPr>
                            <m:t>−</m:t>
                          </m:r>
                          <m:r>
                            <a:rPr lang="en-US" altLang="zh-CN" b="1" i="1">
                              <a:latin typeface="Cambria Math" panose="02040503050406030204" pitchFamily="18" charset="0"/>
                            </a:rPr>
                            <m:t>𝐭𝐮𝐧𝐞</m:t>
                          </m:r>
                        </m:sub>
                      </m:sSub>
                      <m:r>
                        <a:rPr lang="en-US" altLang="zh-CN">
                          <a:latin typeface="Cambria Math" panose="02040503050406030204" pitchFamily="18" charset="0"/>
                        </a:rPr>
                        <m:t>​</m:t>
                      </m:r>
                      <m:r>
                        <a:rPr lang="en-US" altLang="zh-CN" b="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𝑃</m:t>
                          </m:r>
                        </m:sub>
                        <m:sup/>
                        <m:e>
                          <m:r>
                            <a:rPr lang="zh-CN" altLang="zh-CN" b="1">
                              <a:latin typeface="Cambria Math" panose="02040503050406030204" pitchFamily="18" charset="0"/>
                            </a:rPr>
                            <m:t>∣∣</m:t>
                          </m:r>
                          <m:r>
                            <a:rPr lang="en-US" altLang="zh-CN" b="1" i="1">
                              <a:latin typeface="Cambria Math" panose="02040503050406030204" pitchFamily="18" charset="0"/>
                            </a:rPr>
                            <m:t>𝑪</m:t>
                          </m:r>
                          <m:r>
                            <a:rPr lang="en-US" altLang="zh-CN" i="1">
                              <a:latin typeface="Cambria Math" panose="02040503050406030204" pitchFamily="18" charset="0"/>
                            </a:rPr>
                            <m:t>−</m:t>
                          </m:r>
                          <m:r>
                            <a:rPr lang="en-US" altLang="zh-CN" b="1" i="1">
                              <a:latin typeface="Cambria Math" panose="02040503050406030204" pitchFamily="18" charset="0"/>
                            </a:rPr>
                            <m:t>𝑪</m:t>
                          </m:r>
                          <m:r>
                            <a:rPr lang="en-US" altLang="zh-CN" b="1" i="1">
                              <a:latin typeface="Cambria Math" panose="02040503050406030204" pitchFamily="18" charset="0"/>
                            </a:rPr>
                            <m:t>𝐠𝐭</m:t>
                          </m:r>
                          <m:r>
                            <a:rPr lang="en-US" altLang="zh-CN">
                              <a:latin typeface="Cambria Math" panose="02040503050406030204" pitchFamily="18" charset="0"/>
                            </a:rPr>
                            <m:t>​</m:t>
                          </m:r>
                          <m:sSubSup>
                            <m:sSubSupPr>
                              <m:ctrlPr>
                                <a:rPr lang="zh-CN" altLang="zh-CN" b="1" i="1">
                                  <a:latin typeface="Cambria Math" panose="02040503050406030204" pitchFamily="18" charset="0"/>
                                </a:rPr>
                              </m:ctrlPr>
                            </m:sSubSupPr>
                            <m:e>
                              <m:r>
                                <a:rPr lang="zh-CN" altLang="zh-CN" b="1">
                                  <a:latin typeface="Cambria Math" panose="02040503050406030204" pitchFamily="18" charset="0"/>
                                </a:rPr>
                                <m:t>∣∣</m:t>
                              </m:r>
                            </m:e>
                            <m:sub>
                              <m:r>
                                <a:rPr lang="en-US" altLang="zh-CN" b="1" i="1">
                                  <a:latin typeface="Cambria Math" panose="02040503050406030204" pitchFamily="18" charset="0"/>
                                </a:rPr>
                                <m:t>𝟐</m:t>
                              </m:r>
                            </m:sub>
                            <m:sup>
                              <m:r>
                                <a:rPr lang="en-US" altLang="zh-CN" b="1" i="1">
                                  <a:latin typeface="Cambria Math" panose="02040503050406030204" pitchFamily="18" charset="0"/>
                                </a:rPr>
                                <m:t>𝟐</m:t>
                              </m:r>
                            </m:sup>
                          </m:sSubSup>
                          <m:r>
                            <a:rPr lang="en-US" altLang="zh-CN">
                              <a:latin typeface="Cambria Math" panose="02040503050406030204" pitchFamily="18" charset="0"/>
                            </a:rPr>
                            <m:t>​+</m:t>
                          </m:r>
                          <m:r>
                            <a:rPr lang="en-US" altLang="zh-CN" b="1" i="1">
                              <a:latin typeface="Cambria Math" panose="02040503050406030204" pitchFamily="18" charset="0"/>
                            </a:rPr>
                            <m:t>𝝀</m:t>
                          </m:r>
                          <m:r>
                            <a:rPr lang="en-US" altLang="zh-CN">
                              <a:latin typeface="Cambria Math" panose="02040503050406030204" pitchFamily="18" charset="0"/>
                            </a:rPr>
                            <m:t>×</m:t>
                          </m:r>
                          <m:r>
                            <a:rPr lang="en-US" altLang="zh-CN" b="1" i="1">
                              <a:latin typeface="Cambria Math" panose="02040503050406030204" pitchFamily="18" charset="0"/>
                            </a:rPr>
                            <m:t>𝐋𝐏𝐈𝐏𝐒</m:t>
                          </m:r>
                          <m:r>
                            <a:rPr lang="en-US" altLang="zh-CN">
                              <a:latin typeface="Cambria Math" panose="02040503050406030204" pitchFamily="18" charset="0"/>
                            </a:rPr>
                            <m:t>(</m:t>
                          </m:r>
                          <m:r>
                            <a:rPr lang="en-US" altLang="zh-CN" b="1" i="1">
                              <a:latin typeface="Cambria Math" panose="02040503050406030204" pitchFamily="18" charset="0"/>
                            </a:rPr>
                            <m:t>𝑷</m:t>
                          </m:r>
                          <m:r>
                            <a:rPr lang="en-US" altLang="zh-CN">
                              <a:latin typeface="Cambria Math" panose="02040503050406030204" pitchFamily="18" charset="0"/>
                            </a:rPr>
                            <m:t>,</m:t>
                          </m:r>
                          <m:r>
                            <a:rPr lang="en-US" altLang="zh-CN" b="1" i="1">
                              <a:latin typeface="Cambria Math" panose="02040503050406030204" pitchFamily="18" charset="0"/>
                            </a:rPr>
                            <m:t>𝑷</m:t>
                          </m:r>
                          <m:r>
                            <a:rPr lang="en-US" altLang="zh-CN" b="1" i="1">
                              <a:latin typeface="Cambria Math" panose="02040503050406030204" pitchFamily="18" charset="0"/>
                            </a:rPr>
                            <m:t>𝐠𝐭</m:t>
                          </m:r>
                          <m:r>
                            <a:rPr lang="en-US" altLang="zh-CN">
                              <a:latin typeface="Cambria Math" panose="02040503050406030204" pitchFamily="18" charset="0"/>
                            </a:rPr>
                            <m:t>​)</m:t>
                          </m:r>
                        </m:e>
                      </m:nary>
                    </m:oMath>
                  </m:oMathPara>
                </a14:m>
                <a:endParaRPr lang="zh-CN" altLang="en-US" dirty="0"/>
              </a:p>
            </p:txBody>
          </p:sp>
        </mc:Choice>
        <mc:Fallback xmlns="">
          <p:sp>
            <p:nvSpPr>
              <p:cNvPr id="16" name="文本框 15">
                <a:extLst>
                  <a:ext uri="{FF2B5EF4-FFF2-40B4-BE49-F238E27FC236}">
                    <a16:creationId xmlns:a16="http://schemas.microsoft.com/office/drawing/2014/main" id="{331B2664-31F2-C19C-15A7-A986C4ACAEFB}"/>
                  </a:ext>
                </a:extLst>
              </p:cNvPr>
              <p:cNvSpPr txBox="1">
                <a:spLocks noRot="1" noChangeAspect="1" noMove="1" noResize="1" noEditPoints="1" noAdjustHandles="1" noChangeArrowheads="1" noChangeShapeType="1" noTextEdit="1"/>
              </p:cNvSpPr>
              <p:nvPr/>
            </p:nvSpPr>
            <p:spPr>
              <a:xfrm>
                <a:off x="2762733" y="4447494"/>
                <a:ext cx="8809571" cy="764440"/>
              </a:xfrm>
              <a:prstGeom prst="rect">
                <a:avLst/>
              </a:prstGeom>
              <a:blipFill>
                <a:blip r:embed="rId5"/>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52403522-B01C-527F-78A5-22ED5110C040}"/>
              </a:ext>
            </a:extLst>
          </p:cNvPr>
          <p:cNvSpPr txBox="1"/>
          <p:nvPr/>
        </p:nvSpPr>
        <p:spPr>
          <a:xfrm>
            <a:off x="11343767" y="54570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21ADBC8-AEB0-4338-6FC6-F20C4EA110D3}"/>
              </a:ext>
            </a:extLst>
          </p:cNvPr>
          <p:cNvSpPr txBox="1"/>
          <p:nvPr/>
        </p:nvSpPr>
        <p:spPr>
          <a:xfrm>
            <a:off x="698359" y="2386344"/>
            <a:ext cx="10340186" cy="2557239"/>
          </a:xfrm>
          <a:prstGeom prst="rect">
            <a:avLst/>
          </a:prstGeom>
          <a:noFill/>
        </p:spPr>
        <p:txBody>
          <a:bodyPr wrap="square">
            <a:spAutoFit/>
          </a:bodyPr>
          <a:lstStyle/>
          <a:p>
            <a:pPr indent="457200" algn="just">
              <a:lnSpc>
                <a:spcPct val="120000"/>
              </a:lnSpc>
              <a:spcBef>
                <a:spcPts val="500"/>
              </a:spcBef>
              <a:spcAft>
                <a:spcPts val="3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提出了一个使用局部结构损失来对嘴唇区域进行微调的方法。</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indent="457200" algn="just">
              <a:lnSpc>
                <a:spcPct val="120000"/>
              </a:lnSpc>
              <a:spcBef>
                <a:spcPts val="500"/>
              </a:spcBef>
              <a:spcAft>
                <a:spcPts val="3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该方法基于面部标记，从图像中采样一个包含嘴唇的图像块（</a:t>
            </a:r>
            <a:r>
              <a:rPr lang="en-US" altLang="zh-CN" sz="2400" dirty="0">
                <a:latin typeface="宋体" panose="02010600030101010101" pitchFamily="2" charset="-122"/>
                <a:ea typeface="宋体" panose="02010600030101010101" pitchFamily="2" charset="-122"/>
                <a:cs typeface="Times New Roman" panose="02020603050405020304" pitchFamily="18" charset="0"/>
              </a:rPr>
              <a:t>patch</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P</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indent="457200" algn="just">
              <a:lnSpc>
                <a:spcPct val="120000"/>
              </a:lnSpc>
              <a:spcBef>
                <a:spcPts val="500"/>
              </a:spcBef>
              <a:spcAft>
                <a:spcPts val="3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然后，应用一种结合了</a:t>
            </a:r>
            <a:r>
              <a:rPr lang="en-US" altLang="zh-CN" sz="2400" dirty="0">
                <a:latin typeface="宋体" panose="02010600030101010101" pitchFamily="2" charset="-122"/>
                <a:ea typeface="宋体" panose="02010600030101010101" pitchFamily="2" charset="-122"/>
                <a:cs typeface="Times New Roman" panose="02020603050405020304" pitchFamily="18" charset="0"/>
              </a:rPr>
              <a:t>LPIPS</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Learned Perceptual Image Patch Similarity</a:t>
            </a:r>
            <a:r>
              <a:rPr lang="zh-CN" altLang="en-US" sz="2400" dirty="0">
                <a:latin typeface="宋体" panose="02010600030101010101" pitchFamily="2" charset="-122"/>
                <a:ea typeface="宋体" panose="02010600030101010101" pitchFamily="2" charset="-122"/>
                <a:cs typeface="Times New Roman" panose="02020603050405020304" pitchFamily="18" charset="0"/>
              </a:rPr>
              <a:t>）损失和 </a:t>
            </a:r>
            <a:r>
              <a:rPr lang="en-US" altLang="zh-CN" sz="2400" dirty="0">
                <a:latin typeface="宋体" panose="02010600030101010101" pitchFamily="2" charset="-122"/>
                <a:ea typeface="宋体" panose="02010600030101010101" pitchFamily="2" charset="-122"/>
                <a:cs typeface="Times New Roman" panose="02020603050405020304" pitchFamily="18" charset="0"/>
              </a:rPr>
              <a:t>MSE </a:t>
            </a:r>
            <a:r>
              <a:rPr lang="zh-CN" altLang="en-US" sz="2400" dirty="0">
                <a:latin typeface="宋体" panose="02010600030101010101" pitchFamily="2" charset="-122"/>
                <a:ea typeface="宋体" panose="02010600030101010101" pitchFamily="2" charset="-122"/>
                <a:cs typeface="Times New Roman" panose="02020603050405020304" pitchFamily="18" charset="0"/>
              </a:rPr>
              <a:t>损失的方法来微调嘴唇区域。</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indent="457200" algn="just">
              <a:lnSpc>
                <a:spcPct val="120000"/>
              </a:lnSpc>
              <a:spcBef>
                <a:spcPts val="500"/>
              </a:spcBef>
              <a:spcAft>
                <a:spcPts val="3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该损失函数可表示为：</a:t>
            </a:r>
          </a:p>
        </p:txBody>
      </p:sp>
      <p:sp>
        <p:nvSpPr>
          <p:cNvPr id="11" name="文本框 10">
            <a:extLst>
              <a:ext uri="{FF2B5EF4-FFF2-40B4-BE49-F238E27FC236}">
                <a16:creationId xmlns:a16="http://schemas.microsoft.com/office/drawing/2014/main" id="{5E5E9B98-994A-CBE8-5A4A-8055D2F7F202}"/>
              </a:ext>
            </a:extLst>
          </p:cNvPr>
          <p:cNvSpPr txBox="1"/>
          <p:nvPr/>
        </p:nvSpPr>
        <p:spPr>
          <a:xfrm>
            <a:off x="293057" y="5381465"/>
            <a:ext cx="8809571" cy="476669"/>
          </a:xfrm>
          <a:prstGeom prst="rect">
            <a:avLst/>
          </a:prstGeom>
          <a:noFill/>
        </p:spPr>
        <p:txBody>
          <a:bodyPr wrap="square" rtlCol="0">
            <a:spAutoFit/>
          </a:bodyPr>
          <a:lstStyle/>
          <a:p>
            <a:pPr indent="457200" algn="just">
              <a:lnSpc>
                <a:spcPct val="120000"/>
              </a:lnSpc>
              <a:spcBef>
                <a:spcPts val="500"/>
              </a:spcBef>
              <a:spcAft>
                <a:spcPts val="30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其中，</a:t>
            </a:r>
            <a:r>
              <a:rPr lang="en-US" altLang="zh-CN" sz="2400" dirty="0">
                <a:latin typeface="宋体" panose="02010600030101010101" pitchFamily="2" charset="-122"/>
                <a:ea typeface="宋体" panose="02010600030101010101" pitchFamily="2" charset="-122"/>
                <a:cs typeface="Times New Roman" panose="02020603050405020304" pitchFamily="18" charset="0"/>
              </a:rPr>
              <a:t>λ</a:t>
            </a:r>
            <a:r>
              <a:rPr lang="zh-CN" altLang="en-US" sz="2400" dirty="0">
                <a:latin typeface="宋体" panose="02010600030101010101" pitchFamily="2" charset="-122"/>
                <a:ea typeface="宋体" panose="02010600030101010101" pitchFamily="2" charset="-122"/>
                <a:cs typeface="Times New Roman" panose="02020603050405020304" pitchFamily="18" charset="0"/>
              </a:rPr>
              <a:t>是用于平衡 </a:t>
            </a:r>
            <a:r>
              <a:rPr lang="en-US" altLang="zh-CN" sz="2400" dirty="0">
                <a:latin typeface="宋体" panose="02010600030101010101" pitchFamily="2" charset="-122"/>
                <a:ea typeface="宋体" panose="02010600030101010101" pitchFamily="2" charset="-122"/>
                <a:cs typeface="Times New Roman" panose="02020603050405020304" pitchFamily="18" charset="0"/>
              </a:rPr>
              <a:t>MSE </a:t>
            </a:r>
            <a:r>
              <a:rPr lang="zh-CN" altLang="en-US" sz="2400" dirty="0">
                <a:latin typeface="宋体" panose="02010600030101010101" pitchFamily="2" charset="-122"/>
                <a:ea typeface="宋体" panose="02010600030101010101" pitchFamily="2" charset="-122"/>
                <a:cs typeface="Times New Roman" panose="02020603050405020304" pitchFamily="18" charset="0"/>
              </a:rPr>
              <a:t>损失和 </a:t>
            </a:r>
            <a:r>
              <a:rPr lang="en-US" altLang="zh-CN" sz="2400" dirty="0">
                <a:latin typeface="宋体" panose="02010600030101010101" pitchFamily="2" charset="-122"/>
                <a:ea typeface="宋体" panose="02010600030101010101" pitchFamily="2" charset="-122"/>
                <a:cs typeface="Times New Roman" panose="02020603050405020304" pitchFamily="18" charset="0"/>
              </a:rPr>
              <a:t>LPIPS </a:t>
            </a:r>
            <a:r>
              <a:rPr lang="zh-CN" altLang="en-US" sz="2400" dirty="0">
                <a:latin typeface="宋体" panose="02010600030101010101" pitchFamily="2" charset="-122"/>
                <a:ea typeface="宋体" panose="02010600030101010101" pitchFamily="2" charset="-122"/>
                <a:cs typeface="Times New Roman" panose="02020603050405020304" pitchFamily="18" charset="0"/>
              </a:rPr>
              <a:t>损失的权重参数。</a:t>
            </a:r>
          </a:p>
        </p:txBody>
      </p:sp>
      <p:sp>
        <p:nvSpPr>
          <p:cNvPr id="12" name="文本框 11">
            <a:extLst>
              <a:ext uri="{FF2B5EF4-FFF2-40B4-BE49-F238E27FC236}">
                <a16:creationId xmlns:a16="http://schemas.microsoft.com/office/drawing/2014/main" id="{3CB8B86B-4888-7264-89BB-1DB577494474}"/>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153284515"/>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989696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Training Details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672601" y="1847319"/>
            <a:ext cx="10365943" cy="506934"/>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An example of the landmark information</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60836" y="388431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393FF55A-2972-37C8-86CE-FD7A54D3A7E5}"/>
              </a:ext>
            </a:extLst>
          </p:cNvPr>
          <p:cNvPicPr>
            <a:picLocks noChangeAspect="1"/>
          </p:cNvPicPr>
          <p:nvPr/>
        </p:nvPicPr>
        <p:blipFill>
          <a:blip r:embed="rId5"/>
          <a:stretch>
            <a:fillRect/>
          </a:stretch>
        </p:blipFill>
        <p:spPr>
          <a:xfrm>
            <a:off x="1983085" y="2448170"/>
            <a:ext cx="7748183" cy="3241625"/>
          </a:xfrm>
          <a:prstGeom prst="rect">
            <a:avLst/>
          </a:prstGeom>
        </p:spPr>
      </p:pic>
      <p:sp>
        <p:nvSpPr>
          <p:cNvPr id="9" name="文本框 8">
            <a:extLst>
              <a:ext uri="{FF2B5EF4-FFF2-40B4-BE49-F238E27FC236}">
                <a16:creationId xmlns:a16="http://schemas.microsoft.com/office/drawing/2014/main" id="{2FD89228-BA73-E0A5-6B30-FF9412570797}"/>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213251723"/>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数据集与</a:t>
            </a:r>
            <a:r>
              <a:rPr lang="zh-CN" altLang="en-US" sz="2800" b="1" dirty="0">
                <a:solidFill>
                  <a:prstClr val="black"/>
                </a:solidFill>
                <a:latin typeface="微软雅黑" panose="020B0503020204020204" charset="-122"/>
                <a:ea typeface="微软雅黑" panose="020B0503020204020204" charset="-122"/>
              </a:rPr>
              <a:t>训练细节</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381504" y="240940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E320493-32EC-B22B-C58C-B48C83614B3E}"/>
              </a:ext>
            </a:extLst>
          </p:cNvPr>
          <p:cNvSpPr txBox="1"/>
          <p:nvPr/>
        </p:nvSpPr>
        <p:spPr>
          <a:xfrm>
            <a:off x="483244" y="1878344"/>
            <a:ext cx="11519611" cy="52322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800" b="1" dirty="0">
                <a:latin typeface="宋体" panose="02010600030101010101" pitchFamily="2" charset="-122"/>
                <a:ea typeface="宋体" panose="02010600030101010101" pitchFamily="2" charset="-122"/>
              </a:rPr>
              <a:t>数据集：</a:t>
            </a:r>
            <a:r>
              <a:rPr lang="zh-CN" altLang="en-US" sz="2800" dirty="0">
                <a:latin typeface="宋体" panose="02010600030101010101" pitchFamily="2" charset="-122"/>
                <a:ea typeface="宋体" panose="02010600030101010101" pitchFamily="2" charset="-122"/>
              </a:rPr>
              <a:t>使用前人收集的数据集</a:t>
            </a:r>
          </a:p>
        </p:txBody>
      </p:sp>
      <p:sp>
        <p:nvSpPr>
          <p:cNvPr id="6" name="文本框 5">
            <a:extLst>
              <a:ext uri="{FF2B5EF4-FFF2-40B4-BE49-F238E27FC236}">
                <a16:creationId xmlns:a16="http://schemas.microsoft.com/office/drawing/2014/main" id="{DF84F514-E6BB-E9E3-C87B-132A5F967828}"/>
              </a:ext>
            </a:extLst>
          </p:cNvPr>
          <p:cNvSpPr txBox="1"/>
          <p:nvPr/>
        </p:nvSpPr>
        <p:spPr>
          <a:xfrm>
            <a:off x="154458" y="2548293"/>
            <a:ext cx="11519611" cy="3360535"/>
          </a:xfrm>
          <a:prstGeom prst="rect">
            <a:avLst/>
          </a:prstGeom>
          <a:noFill/>
        </p:spPr>
        <p:txBody>
          <a:bodyPr wrap="square" rtlCol="0">
            <a:spAutoFit/>
          </a:bodyPr>
          <a:lstStyle/>
          <a:p>
            <a:pPr marL="342900">
              <a:lnSpc>
                <a:spcPct val="110000"/>
              </a:lnSpc>
              <a:spcBef>
                <a:spcPts val="200"/>
              </a:spcBef>
              <a:spcAft>
                <a:spcPts val="300"/>
              </a:spcAft>
              <a:buFont typeface="Wingdings" panose="05000000000000000000" pitchFamily="2" charset="2"/>
              <a:buChar char="Ø"/>
            </a:pPr>
            <a:r>
              <a:rPr lang="zh-CN" altLang="en-US" sz="2800" b="1" dirty="0">
                <a:latin typeface="宋体" panose="02010600030101010101" pitchFamily="2" charset="-122"/>
                <a:ea typeface="宋体" panose="02010600030101010101" pitchFamily="2" charset="-122"/>
              </a:rPr>
              <a:t>训练细节：</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对于每个人特定的数据集，作者训练头部</a:t>
            </a:r>
            <a:r>
              <a:rPr lang="en-US" altLang="zh-CN" sz="2400" dirty="0">
                <a:latin typeface="宋体" panose="02010600030101010101" pitchFamily="2" charset="-122"/>
                <a:ea typeface="宋体" panose="02010600030101010101" pitchFamily="2" charset="-122"/>
              </a:rPr>
              <a:t>20,000step</a:t>
            </a:r>
            <a:r>
              <a:rPr lang="zh-CN" altLang="en-US" sz="2400" dirty="0">
                <a:latin typeface="宋体" panose="02010600030101010101" pitchFamily="2" charset="-122"/>
                <a:ea typeface="宋体" panose="02010600030101010101" pitchFamily="2" charset="-122"/>
              </a:rPr>
              <a:t>，微调嘴唇</a:t>
            </a:r>
            <a:r>
              <a:rPr lang="en-US" altLang="zh-CN" sz="2400" dirty="0">
                <a:latin typeface="宋体" panose="02010600030101010101" pitchFamily="2" charset="-122"/>
                <a:ea typeface="宋体" panose="02010600030101010101" pitchFamily="2" charset="-122"/>
              </a:rPr>
              <a:t>5000step</a:t>
            </a:r>
            <a:r>
              <a:rPr lang="zh-CN" altLang="en-US" sz="2400" dirty="0">
                <a:latin typeface="宋体" panose="02010600030101010101" pitchFamily="2" charset="-122"/>
                <a:ea typeface="宋体" panose="02010600030101010101" pitchFamily="2" charset="-122"/>
              </a:rPr>
              <a:t>，每</a:t>
            </a:r>
            <a:r>
              <a:rPr lang="en-US" altLang="zh-CN" sz="2400" dirty="0">
                <a:latin typeface="宋体" panose="02010600030101010101" pitchFamily="2" charset="-122"/>
                <a:ea typeface="宋体" panose="02010600030101010101" pitchFamily="2" charset="-122"/>
              </a:rPr>
              <a:t>step</a:t>
            </a:r>
            <a:r>
              <a:rPr lang="zh-CN" altLang="en-US" sz="2400" dirty="0">
                <a:latin typeface="宋体" panose="02010600030101010101" pitchFamily="2" charset="-122"/>
                <a:ea typeface="宋体" panose="02010600030101010101" pitchFamily="2" charset="-122"/>
              </a:rPr>
              <a:t>包含</a:t>
            </a:r>
            <a:r>
              <a:rPr lang="en-US" altLang="zh-CN" sz="2400" dirty="0">
                <a:latin typeface="宋体" panose="02010600030101010101" pitchFamily="2" charset="-122"/>
                <a:ea typeface="宋体" panose="02010600030101010101" pitchFamily="2" charset="-122"/>
              </a:rPr>
              <a:t>256</a:t>
            </a:r>
            <a:r>
              <a:rPr lang="en-US" altLang="zh-CN" sz="2400" baseline="300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条射线。每条射线最多采样</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个点，由最大占用网格修剪。</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l</a:t>
            </a:r>
            <a:r>
              <a:rPr lang="en-US" altLang="zh-CN" sz="2400" baseline="-25000" dirty="0" err="1">
                <a:latin typeface="宋体" panose="02010600030101010101" pitchFamily="2" charset="-122"/>
                <a:ea typeface="宋体" panose="02010600030101010101" pitchFamily="2" charset="-122"/>
              </a:rPr>
              <a:t>entropy</a:t>
            </a:r>
            <a:r>
              <a:rPr lang="zh-CN" altLang="en-US" sz="2400" dirty="0">
                <a:latin typeface="宋体" panose="02010600030101010101" pitchFamily="2" charset="-122"/>
                <a:ea typeface="宋体" panose="02010600030101010101" pitchFamily="2" charset="-122"/>
              </a:rPr>
              <a:t>的损失尺度为</a:t>
            </a:r>
            <a:r>
              <a:rPr lang="en-US" altLang="zh-CN" sz="2400" dirty="0">
                <a:latin typeface="宋体" panose="02010600030101010101" pitchFamily="2" charset="-122"/>
                <a:ea typeface="宋体" panose="02010600030101010101" pitchFamily="2" charset="-122"/>
              </a:rPr>
              <a:t>0.001</a:t>
            </a:r>
            <a:r>
              <a:rPr lang="zh-CN" altLang="en-US"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L</a:t>
            </a:r>
            <a:r>
              <a:rPr lang="en-US" altLang="zh-CN" sz="2400" baseline="-25000" dirty="0" err="1">
                <a:latin typeface="宋体" panose="02010600030101010101" pitchFamily="2" charset="-122"/>
                <a:ea typeface="宋体" panose="02010600030101010101" pitchFamily="2" charset="-122"/>
              </a:rPr>
              <a:t>dynamic</a:t>
            </a:r>
            <a:r>
              <a:rPr lang="zh-CN" altLang="en-US" sz="2400" dirty="0">
                <a:latin typeface="宋体" panose="02010600030101010101" pitchFamily="2" charset="-122"/>
                <a:ea typeface="宋体" panose="02010600030101010101" pitchFamily="2" charset="-122"/>
              </a:rPr>
              <a:t>为</a:t>
            </a:r>
            <a:r>
              <a:rPr lang="en-US" altLang="zh-CN" sz="2400" dirty="0">
                <a:latin typeface="宋体" panose="02010600030101010101" pitchFamily="2" charset="-122"/>
                <a:ea typeface="宋体" panose="02010600030101010101" pitchFamily="2" charset="-122"/>
              </a:rPr>
              <a:t>0.1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LPIPS</a:t>
            </a:r>
            <a:r>
              <a:rPr lang="zh-CN" altLang="en-US" sz="2400" dirty="0">
                <a:latin typeface="宋体" panose="02010600030101010101" pitchFamily="2" charset="-122"/>
                <a:ea typeface="宋体" panose="02010600030101010101" pitchFamily="2" charset="-122"/>
              </a:rPr>
              <a:t>的损失尺度为</a:t>
            </a:r>
            <a:r>
              <a:rPr lang="en-US" altLang="zh-CN" sz="2400" dirty="0">
                <a:latin typeface="宋体" panose="02010600030101010101" pitchFamily="2" charset="-122"/>
                <a:ea typeface="宋体" panose="02010600030101010101" pitchFamily="2" charset="-122"/>
              </a:rPr>
              <a:t>0.01</a:t>
            </a:r>
            <a:r>
              <a:rPr lang="zh-CN" altLang="en-US" sz="2400" dirty="0">
                <a:latin typeface="宋体" panose="02010600030101010101" pitchFamily="2" charset="-122"/>
                <a:ea typeface="宋体" panose="02010600030101010101" pitchFamily="2" charset="-122"/>
              </a:rPr>
              <a:t>。使用</a:t>
            </a:r>
            <a:r>
              <a:rPr lang="en-US" altLang="zh-CN" sz="2400" dirty="0">
                <a:latin typeface="宋体" panose="02010600030101010101" pitchFamily="2" charset="-122"/>
                <a:ea typeface="宋体" panose="02010600030101010101" pitchFamily="2" charset="-122"/>
              </a:rPr>
              <a:t>Adam</a:t>
            </a:r>
            <a:r>
              <a:rPr lang="zh-CN" altLang="en-US" sz="2400" dirty="0">
                <a:latin typeface="宋体" panose="02010600030101010101" pitchFamily="2" charset="-122"/>
                <a:ea typeface="宋体" panose="02010600030101010101" pitchFamily="2" charset="-122"/>
              </a:rPr>
              <a:t>优化器，网络的初始学习率为</a:t>
            </a:r>
            <a:r>
              <a:rPr lang="en-US" altLang="zh-CN" sz="2400" dirty="0">
                <a:latin typeface="宋体" panose="02010600030101010101" pitchFamily="2" charset="-122"/>
                <a:ea typeface="宋体" panose="02010600030101010101" pitchFamily="2" charset="-122"/>
              </a:rPr>
              <a:t>0.0005</a:t>
            </a:r>
            <a:r>
              <a:rPr lang="zh-CN" altLang="en-US" sz="2400" dirty="0">
                <a:latin typeface="宋体" panose="02010600030101010101" pitchFamily="2" charset="-122"/>
                <a:ea typeface="宋体" panose="02010600030101010101" pitchFamily="2" charset="-122"/>
              </a:rPr>
              <a:t>，特征网格的初始学习率为</a:t>
            </a:r>
            <a:r>
              <a:rPr lang="en-US" altLang="zh-CN" sz="2400" dirty="0">
                <a:latin typeface="宋体" panose="02010600030101010101" pitchFamily="2" charset="-122"/>
                <a:ea typeface="宋体" panose="02010600030101010101" pitchFamily="2" charset="-122"/>
              </a:rPr>
              <a:t>0.005</a:t>
            </a:r>
            <a:r>
              <a:rPr lang="zh-CN" altLang="en-US" sz="2400" dirty="0">
                <a:latin typeface="宋体" panose="02010600030101010101" pitchFamily="2" charset="-122"/>
                <a:ea typeface="宋体" panose="02010600030101010101" pitchFamily="2" charset="-122"/>
              </a:rPr>
              <a:t>。最终的学习率呈指数衰减到初始值的</a:t>
            </a:r>
            <a:r>
              <a:rPr lang="en-US" altLang="zh-CN" sz="2400" dirty="0">
                <a:latin typeface="宋体" panose="02010600030101010101" pitchFamily="2" charset="-122"/>
                <a:ea typeface="宋体" panose="02010600030101010101" pitchFamily="2" charset="-122"/>
              </a:rPr>
              <a:t>0.1</a:t>
            </a:r>
            <a:r>
              <a:rPr lang="zh-CN" altLang="en-US" sz="2400" dirty="0">
                <a:latin typeface="宋体" panose="02010600030101010101" pitchFamily="2" charset="-122"/>
                <a:ea typeface="宋体" panose="02010600030101010101" pitchFamily="2" charset="-122"/>
              </a:rPr>
              <a:t>。我们还使用</a:t>
            </a:r>
            <a:r>
              <a:rPr lang="en-US" altLang="zh-CN" sz="2400" dirty="0">
                <a:latin typeface="宋体" panose="02010600030101010101" pitchFamily="2" charset="-122"/>
                <a:ea typeface="宋体" panose="02010600030101010101" pitchFamily="2" charset="-122"/>
              </a:rPr>
              <a:t>EMA(</a:t>
            </a:r>
            <a:r>
              <a:rPr lang="en-US" altLang="zh-CN" i="0" dirty="0">
                <a:effectLst/>
                <a:latin typeface="微软雅黑" panose="020B0503020204020204" pitchFamily="34" charset="-122"/>
                <a:ea typeface="微软雅黑" panose="020B0503020204020204" pitchFamily="34" charset="-122"/>
              </a:rPr>
              <a:t>Exponential Moving Average</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为</a:t>
            </a:r>
            <a:r>
              <a:rPr lang="en-US" altLang="zh-CN" sz="2400" dirty="0">
                <a:latin typeface="宋体" panose="02010600030101010101" pitchFamily="2" charset="-122"/>
                <a:ea typeface="宋体" panose="02010600030101010101" pitchFamily="2" charset="-122"/>
              </a:rPr>
              <a:t>0.95</a:t>
            </a:r>
            <a:r>
              <a:rPr lang="zh-CN" altLang="en-US" sz="2400" dirty="0">
                <a:latin typeface="宋体" panose="02010600030101010101" pitchFamily="2" charset="-122"/>
                <a:ea typeface="宋体" panose="02010600030101010101" pitchFamily="2" charset="-122"/>
              </a:rPr>
              <a:t>，使训练更加稳定。</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头部收敛后，我们使用相同的学习率策略训练躯干部分 </a:t>
            </a:r>
            <a:r>
              <a:rPr lang="en-US" altLang="zh-CN" sz="2400" dirty="0">
                <a:latin typeface="宋体" panose="02010600030101010101" pitchFamily="2" charset="-122"/>
                <a:ea typeface="宋体" panose="02010600030101010101" pitchFamily="2" charset="-122"/>
              </a:rPr>
              <a:t>20,000 </a:t>
            </a:r>
            <a:r>
              <a:rPr lang="zh-CN" altLang="en-US" sz="2400" dirty="0">
                <a:latin typeface="宋体" panose="02010600030101010101" pitchFamily="2" charset="-122"/>
                <a:ea typeface="宋体" panose="02010600030101010101" pitchFamily="2" charset="-122"/>
              </a:rPr>
              <a:t>步。</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头部和躯干的训练分别需要大约</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个小时和</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个小时，所有实验均在一台 </a:t>
            </a:r>
            <a:r>
              <a:rPr lang="en-US" altLang="zh-CN" sz="2400" dirty="0">
                <a:latin typeface="宋体" panose="02010600030101010101" pitchFamily="2" charset="-122"/>
                <a:ea typeface="宋体" panose="02010600030101010101" pitchFamily="2" charset="-122"/>
              </a:rPr>
              <a:t>NVIDIA V100 GPU </a:t>
            </a:r>
            <a:r>
              <a:rPr lang="zh-CN" altLang="en-US" sz="2400" dirty="0">
                <a:latin typeface="宋体" panose="02010600030101010101" pitchFamily="2" charset="-122"/>
                <a:ea typeface="宋体" panose="02010600030101010101" pitchFamily="2" charset="-122"/>
              </a:rPr>
              <a:t>上进行。</a:t>
            </a:r>
            <a:endParaRPr lang="zh-CN" altLang="en-US" sz="28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423828" y="522387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60E2A1A-11A7-A2D1-E18B-A3E49A89BB56}"/>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量化评估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28352" y="411785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自驱动设置下的定量比较</a:t>
            </a:r>
          </a:p>
        </p:txBody>
      </p:sp>
      <p:pic>
        <p:nvPicPr>
          <p:cNvPr id="6" name="图片 5">
            <a:extLst>
              <a:ext uri="{FF2B5EF4-FFF2-40B4-BE49-F238E27FC236}">
                <a16:creationId xmlns:a16="http://schemas.microsoft.com/office/drawing/2014/main" id="{4390B530-4FA9-E90E-EB08-8660E79197E5}"/>
              </a:ext>
            </a:extLst>
          </p:cNvPr>
          <p:cNvPicPr>
            <a:picLocks noChangeAspect="1"/>
          </p:cNvPicPr>
          <p:nvPr/>
        </p:nvPicPr>
        <p:blipFill>
          <a:blip r:embed="rId5"/>
          <a:stretch>
            <a:fillRect/>
          </a:stretch>
        </p:blipFill>
        <p:spPr>
          <a:xfrm>
            <a:off x="1079930" y="2373057"/>
            <a:ext cx="9704728" cy="3489593"/>
          </a:xfrm>
          <a:prstGeom prst="rect">
            <a:avLst/>
          </a:prstGeom>
        </p:spPr>
      </p:pic>
      <p:sp>
        <p:nvSpPr>
          <p:cNvPr id="8" name="文本框 7">
            <a:extLst>
              <a:ext uri="{FF2B5EF4-FFF2-40B4-BE49-F238E27FC236}">
                <a16:creationId xmlns:a16="http://schemas.microsoft.com/office/drawing/2014/main" id="{248E1259-5E1E-A3AA-83E1-1C8D75CBC193}"/>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12374795"/>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量化评估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32869" y="40341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交叉驱动设置下的定量比较</a:t>
            </a:r>
          </a:p>
        </p:txBody>
      </p:sp>
      <p:pic>
        <p:nvPicPr>
          <p:cNvPr id="2" name="图片 1">
            <a:extLst>
              <a:ext uri="{FF2B5EF4-FFF2-40B4-BE49-F238E27FC236}">
                <a16:creationId xmlns:a16="http://schemas.microsoft.com/office/drawing/2014/main" id="{3D914108-6F34-5941-FD73-0835F0BCC07B}"/>
              </a:ext>
            </a:extLst>
          </p:cNvPr>
          <p:cNvPicPr>
            <a:picLocks noChangeAspect="1"/>
          </p:cNvPicPr>
          <p:nvPr/>
        </p:nvPicPr>
        <p:blipFill>
          <a:blip r:embed="rId5"/>
          <a:stretch>
            <a:fillRect/>
          </a:stretch>
        </p:blipFill>
        <p:spPr>
          <a:xfrm>
            <a:off x="1822020" y="2242887"/>
            <a:ext cx="8547959" cy="3962153"/>
          </a:xfrm>
          <a:prstGeom prst="rect">
            <a:avLst/>
          </a:prstGeom>
        </p:spPr>
      </p:pic>
      <p:sp>
        <p:nvSpPr>
          <p:cNvPr id="8" name="文本框 7">
            <a:extLst>
              <a:ext uri="{FF2B5EF4-FFF2-40B4-BE49-F238E27FC236}">
                <a16:creationId xmlns:a16="http://schemas.microsoft.com/office/drawing/2014/main" id="{B336F24F-3A4A-923C-D369-4663E7B4961F}"/>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765037264"/>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质量评估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464882" y="408994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自驱动设置下的生成质量</a:t>
            </a:r>
          </a:p>
        </p:txBody>
      </p:sp>
      <p:pic>
        <p:nvPicPr>
          <p:cNvPr id="2" name="图片 1">
            <a:extLst>
              <a:ext uri="{FF2B5EF4-FFF2-40B4-BE49-F238E27FC236}">
                <a16:creationId xmlns:a16="http://schemas.microsoft.com/office/drawing/2014/main" id="{43B231A9-A0E1-1F5D-7CEA-C9731751584B}"/>
              </a:ext>
            </a:extLst>
          </p:cNvPr>
          <p:cNvPicPr>
            <a:picLocks noChangeAspect="1"/>
          </p:cNvPicPr>
          <p:nvPr/>
        </p:nvPicPr>
        <p:blipFill>
          <a:blip r:embed="rId5"/>
          <a:stretch>
            <a:fillRect/>
          </a:stretch>
        </p:blipFill>
        <p:spPr>
          <a:xfrm>
            <a:off x="2664136" y="2270572"/>
            <a:ext cx="6374750" cy="3883764"/>
          </a:xfrm>
          <a:prstGeom prst="rect">
            <a:avLst/>
          </a:prstGeom>
        </p:spPr>
      </p:pic>
      <p:sp>
        <p:nvSpPr>
          <p:cNvPr id="6" name="文本框 5">
            <a:extLst>
              <a:ext uri="{FF2B5EF4-FFF2-40B4-BE49-F238E27FC236}">
                <a16:creationId xmlns:a16="http://schemas.microsoft.com/office/drawing/2014/main" id="{4F7B2678-DDC1-3D80-ED70-2D2E796FE870}"/>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26694811"/>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质量评估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464882" y="408994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交叉驱动设置下的生成质量</a:t>
            </a:r>
          </a:p>
        </p:txBody>
      </p:sp>
      <p:pic>
        <p:nvPicPr>
          <p:cNvPr id="6" name="图片 5">
            <a:extLst>
              <a:ext uri="{FF2B5EF4-FFF2-40B4-BE49-F238E27FC236}">
                <a16:creationId xmlns:a16="http://schemas.microsoft.com/office/drawing/2014/main" id="{DC4A5905-2B99-7AE4-7094-A956D257B728}"/>
              </a:ext>
            </a:extLst>
          </p:cNvPr>
          <p:cNvPicPr>
            <a:picLocks noChangeAspect="1"/>
          </p:cNvPicPr>
          <p:nvPr/>
        </p:nvPicPr>
        <p:blipFill>
          <a:blip r:embed="rId5"/>
          <a:stretch>
            <a:fillRect/>
          </a:stretch>
        </p:blipFill>
        <p:spPr>
          <a:xfrm>
            <a:off x="2014787" y="2459177"/>
            <a:ext cx="8182109" cy="3581103"/>
          </a:xfrm>
          <a:prstGeom prst="rect">
            <a:avLst/>
          </a:prstGeom>
        </p:spPr>
      </p:pic>
      <p:sp>
        <p:nvSpPr>
          <p:cNvPr id="8" name="文本框 7">
            <a:extLst>
              <a:ext uri="{FF2B5EF4-FFF2-40B4-BE49-F238E27FC236}">
                <a16:creationId xmlns:a16="http://schemas.microsoft.com/office/drawing/2014/main" id="{8D60AA02-9FB9-8CF6-FC58-1D5CE970137F}"/>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261878287"/>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质量评估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018514" y="384358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672389" y="1708819"/>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视频生成能力</a:t>
            </a:r>
          </a:p>
        </p:txBody>
      </p:sp>
      <p:pic>
        <p:nvPicPr>
          <p:cNvPr id="2" name="图片 1">
            <a:extLst>
              <a:ext uri="{FF2B5EF4-FFF2-40B4-BE49-F238E27FC236}">
                <a16:creationId xmlns:a16="http://schemas.microsoft.com/office/drawing/2014/main" id="{EFF888DA-1564-FD49-5496-3C9905152E88}"/>
              </a:ext>
            </a:extLst>
          </p:cNvPr>
          <p:cNvPicPr>
            <a:picLocks noChangeAspect="1"/>
          </p:cNvPicPr>
          <p:nvPr/>
        </p:nvPicPr>
        <p:blipFill>
          <a:blip r:embed="rId5"/>
          <a:stretch>
            <a:fillRect/>
          </a:stretch>
        </p:blipFill>
        <p:spPr>
          <a:xfrm>
            <a:off x="2795655" y="2236221"/>
            <a:ext cx="6420392" cy="3840270"/>
          </a:xfrm>
          <a:prstGeom prst="rect">
            <a:avLst/>
          </a:prstGeom>
        </p:spPr>
      </p:pic>
      <p:sp>
        <p:nvSpPr>
          <p:cNvPr id="8" name="文本框 7">
            <a:extLst>
              <a:ext uri="{FF2B5EF4-FFF2-40B4-BE49-F238E27FC236}">
                <a16:creationId xmlns:a16="http://schemas.microsoft.com/office/drawing/2014/main" id="{8C5CE422-2FBC-3A6B-B363-B0945F38AA55}"/>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07933846"/>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用户研究</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360164" y="371017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672389" y="1804948"/>
            <a:ext cx="9944100" cy="369332"/>
          </a:xfrm>
          <a:prstGeom prst="rect">
            <a:avLst/>
          </a:prstGeom>
          <a:noFill/>
        </p:spPr>
        <p:txBody>
          <a:bodyPr wrap="square" rtlCol="0">
            <a:spAutoFit/>
          </a:bodyPr>
          <a:lstStyle/>
          <a:p>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【评分等级为</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1~5</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6E55C493-3B89-0283-2346-9D015F79A450}"/>
              </a:ext>
            </a:extLst>
          </p:cNvPr>
          <p:cNvPicPr>
            <a:picLocks noChangeAspect="1"/>
          </p:cNvPicPr>
          <p:nvPr/>
        </p:nvPicPr>
        <p:blipFill>
          <a:blip r:embed="rId5"/>
          <a:stretch>
            <a:fillRect/>
          </a:stretch>
        </p:blipFill>
        <p:spPr>
          <a:xfrm>
            <a:off x="356338" y="2130412"/>
            <a:ext cx="10788501" cy="3368205"/>
          </a:xfrm>
          <a:prstGeom prst="rect">
            <a:avLst/>
          </a:prstGeom>
        </p:spPr>
      </p:pic>
      <p:sp>
        <p:nvSpPr>
          <p:cNvPr id="8" name="文本框 7">
            <a:extLst>
              <a:ext uri="{FF2B5EF4-FFF2-40B4-BE49-F238E27FC236}">
                <a16:creationId xmlns:a16="http://schemas.microsoft.com/office/drawing/2014/main" id="{788A035A-3B3D-D928-1F85-7237885AD24F}"/>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05134136"/>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381504" y="406131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503D63A7-6C26-797D-B7F9-C9268E37A306}"/>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Audio Coordinate Dimension</a:t>
            </a:r>
            <a:endParaRPr lang="zh-CN" altLang="en-US" sz="24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47507B5F-0685-EF5F-EA8E-899803E3C2D9}"/>
              </a:ext>
            </a:extLst>
          </p:cNvPr>
          <p:cNvPicPr>
            <a:picLocks noChangeAspect="1"/>
          </p:cNvPicPr>
          <p:nvPr/>
        </p:nvPicPr>
        <p:blipFill>
          <a:blip r:embed="rId5"/>
          <a:stretch>
            <a:fillRect/>
          </a:stretch>
        </p:blipFill>
        <p:spPr>
          <a:xfrm>
            <a:off x="1417186" y="2543204"/>
            <a:ext cx="9357628" cy="3132035"/>
          </a:xfrm>
          <a:prstGeom prst="rect">
            <a:avLst/>
          </a:prstGeom>
        </p:spPr>
      </p:pic>
      <p:sp>
        <p:nvSpPr>
          <p:cNvPr id="8" name="文本框 7">
            <a:extLst>
              <a:ext uri="{FF2B5EF4-FFF2-40B4-BE49-F238E27FC236}">
                <a16:creationId xmlns:a16="http://schemas.microsoft.com/office/drawing/2014/main" id="{43DFE63C-A3F9-409D-F407-FBA43A674B8B}"/>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530847" y="4029508"/>
            <a:ext cx="4059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503D63A7-6C26-797D-B7F9-C9268E37A306}"/>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Dynamic Modeling</a:t>
            </a:r>
            <a:endParaRPr lang="zh-CN" altLang="en-US" sz="24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F25BF9F-208F-77EB-C858-A96970D7EB32}"/>
              </a:ext>
            </a:extLst>
          </p:cNvPr>
          <p:cNvPicPr>
            <a:picLocks noChangeAspect="1"/>
          </p:cNvPicPr>
          <p:nvPr/>
        </p:nvPicPr>
        <p:blipFill>
          <a:blip r:embed="rId5"/>
          <a:stretch>
            <a:fillRect/>
          </a:stretch>
        </p:blipFill>
        <p:spPr>
          <a:xfrm>
            <a:off x="468782" y="2304011"/>
            <a:ext cx="5274310" cy="3450994"/>
          </a:xfrm>
          <a:prstGeom prst="rect">
            <a:avLst/>
          </a:prstGeom>
        </p:spPr>
      </p:pic>
      <p:pic>
        <p:nvPicPr>
          <p:cNvPr id="8" name="图片 7">
            <a:extLst>
              <a:ext uri="{FF2B5EF4-FFF2-40B4-BE49-F238E27FC236}">
                <a16:creationId xmlns:a16="http://schemas.microsoft.com/office/drawing/2014/main" id="{82C25F46-5C20-684A-EC44-AF590749E964}"/>
              </a:ext>
            </a:extLst>
          </p:cNvPr>
          <p:cNvPicPr>
            <a:picLocks noChangeAspect="1"/>
          </p:cNvPicPr>
          <p:nvPr/>
        </p:nvPicPr>
        <p:blipFill>
          <a:blip r:embed="rId6"/>
          <a:stretch>
            <a:fillRect/>
          </a:stretch>
        </p:blipFill>
        <p:spPr>
          <a:xfrm>
            <a:off x="6020347" y="2426073"/>
            <a:ext cx="5274310" cy="3219843"/>
          </a:xfrm>
          <a:prstGeom prst="rect">
            <a:avLst/>
          </a:prstGeom>
        </p:spPr>
      </p:pic>
      <p:sp>
        <p:nvSpPr>
          <p:cNvPr id="12" name="文本框 11">
            <a:extLst>
              <a:ext uri="{FF2B5EF4-FFF2-40B4-BE49-F238E27FC236}">
                <a16:creationId xmlns:a16="http://schemas.microsoft.com/office/drawing/2014/main" id="{7C3DC94D-504F-F14F-3B77-F5E0B2DE2078}"/>
              </a:ext>
            </a:extLst>
          </p:cNvPr>
          <p:cNvSpPr txBox="1"/>
          <p:nvPr/>
        </p:nvSpPr>
        <p:spPr>
          <a:xfrm>
            <a:off x="100382" y="5672692"/>
            <a:ext cx="5995618" cy="461665"/>
          </a:xfrm>
          <a:prstGeom prst="rect">
            <a:avLst/>
          </a:prstGeom>
          <a:noFill/>
        </p:spPr>
        <p:txBody>
          <a:bodyPr wrap="square">
            <a:spAutoFit/>
          </a:bodyPr>
          <a:lstStyle/>
          <a:p>
            <a:pPr algn="just"/>
            <a:r>
              <a:rPr lang="zh-CN" altLang="zh-CN" sz="2400" kern="100" dirty="0">
                <a:effectLst/>
                <a:latin typeface="等线" panose="02010600030101010101" pitchFamily="2" charset="-122"/>
                <a:ea typeface="微软雅黑" panose="020B0503020204020204" pitchFamily="34" charset="-122"/>
                <a:cs typeface="Times New Roman" panose="02020603050405020304" pitchFamily="18" charset="0"/>
              </a:rPr>
              <a:t>【</a:t>
            </a:r>
            <a:r>
              <a:rPr lang="zh-CN" altLang="zh-CN" sz="1800" kern="100" dirty="0">
                <a:solidFill>
                  <a:srgbClr val="1D2129"/>
                </a:solidFill>
                <a:effectLst/>
                <a:latin typeface="PingFang SC"/>
                <a:ea typeface="等线" panose="02010600030101010101" pitchFamily="2" charset="-122"/>
                <a:cs typeface="Times New Roman" panose="02020603050405020304" pitchFamily="18" charset="0"/>
              </a:rPr>
              <a:t>不同骨架模型头部动力学的推理</a:t>
            </a:r>
            <a:r>
              <a:rPr lang="en-US" altLang="zh-CN" sz="1800" kern="100" dirty="0">
                <a:solidFill>
                  <a:srgbClr val="1D2129"/>
                </a:solidFill>
                <a:effectLst/>
                <a:latin typeface="PingFang SC"/>
                <a:ea typeface="等线" panose="02010600030101010101" pitchFamily="2" charset="-122"/>
                <a:cs typeface="Times New Roman" panose="02020603050405020304" pitchFamily="18" charset="0"/>
              </a:rPr>
              <a:t>FPS</a:t>
            </a:r>
            <a:r>
              <a:rPr lang="zh-CN" altLang="zh-CN" sz="1800" kern="100" dirty="0">
                <a:solidFill>
                  <a:srgbClr val="1D2129"/>
                </a:solidFill>
                <a:effectLst/>
                <a:latin typeface="PingFang SC"/>
                <a:ea typeface="等线" panose="02010600030101010101" pitchFamily="2" charset="-122"/>
                <a:cs typeface="Times New Roman" panose="02020603050405020304" pitchFamily="18" charset="0"/>
              </a:rPr>
              <a:t>和图像质量比较</a:t>
            </a:r>
            <a:r>
              <a:rPr lang="zh-CN" altLang="zh-CN" sz="2400" kern="100" dirty="0">
                <a:effectLst/>
                <a:latin typeface="等线" panose="02010600030101010101" pitchFamily="2" charset="-122"/>
                <a:ea typeface="微软雅黑" panose="020B0503020204020204" pitchFamily="34"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FFB4AB3F-026D-1C6D-5164-6C9F97E93EEF}"/>
              </a:ext>
            </a:extLst>
          </p:cNvPr>
          <p:cNvSpPr txBox="1"/>
          <p:nvPr/>
        </p:nvSpPr>
        <p:spPr>
          <a:xfrm>
            <a:off x="6528607" y="5729718"/>
            <a:ext cx="4474886" cy="369332"/>
          </a:xfrm>
          <a:prstGeom prst="rect">
            <a:avLst/>
          </a:prstGeom>
          <a:noFill/>
        </p:spPr>
        <p:txBody>
          <a:bodyPr wrap="square">
            <a:spAutoFit/>
          </a:bodyPr>
          <a:lstStyle/>
          <a:p>
            <a:r>
              <a:rPr lang="en-US" altLang="zh-CN" sz="1800" dirty="0">
                <a:solidFill>
                  <a:srgbClr val="1D2129"/>
                </a:solidFill>
                <a:effectLst/>
                <a:latin typeface="PingFang SC"/>
                <a:ea typeface="等线" panose="02010600030101010101" pitchFamily="2" charset="-122"/>
                <a:cs typeface="Times New Roman" panose="02020603050405020304" pitchFamily="18" charset="0"/>
              </a:rPr>
              <a:t>【</a:t>
            </a:r>
            <a:r>
              <a:rPr lang="zh-CN" altLang="zh-CN" sz="1800" dirty="0">
                <a:solidFill>
                  <a:srgbClr val="1D2129"/>
                </a:solidFill>
                <a:effectLst/>
                <a:latin typeface="PingFang SC"/>
                <a:ea typeface="等线" panose="02010600030101010101" pitchFamily="2" charset="-122"/>
                <a:cs typeface="Times New Roman" panose="02020603050405020304" pitchFamily="18" charset="0"/>
              </a:rPr>
              <a:t>不同</a:t>
            </a:r>
            <a:r>
              <a:rPr lang="zh-CN" altLang="en-US" sz="1800" dirty="0">
                <a:solidFill>
                  <a:srgbClr val="1D2129"/>
                </a:solidFill>
                <a:effectLst/>
                <a:latin typeface="PingFang SC"/>
                <a:ea typeface="等线" panose="02010600030101010101" pitchFamily="2" charset="-122"/>
                <a:cs typeface="Times New Roman" panose="02020603050405020304" pitchFamily="18" charset="0"/>
              </a:rPr>
              <a:t>骨架</a:t>
            </a:r>
            <a:r>
              <a:rPr lang="zh-CN" altLang="zh-CN" sz="1800" dirty="0">
                <a:solidFill>
                  <a:srgbClr val="1D2129"/>
                </a:solidFill>
                <a:effectLst/>
                <a:latin typeface="PingFang SC"/>
                <a:ea typeface="等线" panose="02010600030101010101" pitchFamily="2" charset="-122"/>
                <a:cs typeface="Times New Roman" panose="02020603050405020304" pitchFamily="18" charset="0"/>
              </a:rPr>
              <a:t>合成的</a:t>
            </a:r>
            <a:r>
              <a:rPr lang="en-US" altLang="zh-CN" sz="1800" dirty="0">
                <a:solidFill>
                  <a:srgbClr val="1D2129"/>
                </a:solidFill>
                <a:effectLst/>
                <a:latin typeface="PingFang SC"/>
                <a:ea typeface="等线" panose="02010600030101010101" pitchFamily="2" charset="-122"/>
                <a:cs typeface="Times New Roman" panose="02020603050405020304" pitchFamily="18" charset="0"/>
              </a:rPr>
              <a:t>RGB</a:t>
            </a:r>
            <a:r>
              <a:rPr lang="zh-CN" altLang="zh-CN" sz="1800" dirty="0">
                <a:solidFill>
                  <a:srgbClr val="1D2129"/>
                </a:solidFill>
                <a:effectLst/>
                <a:latin typeface="PingFang SC"/>
                <a:ea typeface="等线" panose="02010600030101010101" pitchFamily="2" charset="-122"/>
                <a:cs typeface="Times New Roman" panose="02020603050405020304" pitchFamily="18" charset="0"/>
              </a:rPr>
              <a:t>和</a:t>
            </a:r>
            <a:r>
              <a:rPr lang="en-US" altLang="zh-CN" sz="1800" dirty="0">
                <a:solidFill>
                  <a:srgbClr val="1D2129"/>
                </a:solidFill>
                <a:effectLst/>
                <a:latin typeface="PingFang SC"/>
                <a:ea typeface="等线" panose="02010600030101010101" pitchFamily="2" charset="-122"/>
                <a:cs typeface="Times New Roman" panose="02020603050405020304" pitchFamily="18" charset="0"/>
              </a:rPr>
              <a:t>Depth</a:t>
            </a:r>
            <a:r>
              <a:rPr lang="zh-CN" altLang="zh-CN" sz="1800" dirty="0">
                <a:solidFill>
                  <a:srgbClr val="1D2129"/>
                </a:solidFill>
                <a:effectLst/>
                <a:latin typeface="PingFang SC"/>
                <a:ea typeface="等线" panose="02010600030101010101" pitchFamily="2" charset="-122"/>
                <a:cs typeface="Times New Roman" panose="02020603050405020304" pitchFamily="18" charset="0"/>
              </a:rPr>
              <a:t>的可视化</a:t>
            </a:r>
            <a:r>
              <a:rPr lang="en-US" altLang="zh-CN" sz="1800" dirty="0">
                <a:solidFill>
                  <a:srgbClr val="1D2129"/>
                </a:solidFill>
                <a:effectLst/>
                <a:latin typeface="PingFang SC"/>
                <a:ea typeface="等线" panose="02010600030101010101" pitchFamily="2" charset="-122"/>
                <a:cs typeface="Times New Roman" panose="02020603050405020304" pitchFamily="18" charset="0"/>
              </a:rPr>
              <a:t>】</a:t>
            </a:r>
            <a:endParaRPr lang="zh-CN" altLang="en-US" dirty="0"/>
          </a:p>
        </p:txBody>
      </p:sp>
      <p:sp>
        <p:nvSpPr>
          <p:cNvPr id="16" name="文本框 15">
            <a:extLst>
              <a:ext uri="{FF2B5EF4-FFF2-40B4-BE49-F238E27FC236}">
                <a16:creationId xmlns:a16="http://schemas.microsoft.com/office/drawing/2014/main" id="{92533055-2ED7-0F0E-77EC-2469050F8555}"/>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90420065"/>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381504" y="418916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503D63A7-6C26-797D-B7F9-C9268E37A306}"/>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Ray Sampling Count</a:t>
            </a:r>
            <a:endParaRPr lang="zh-CN" altLang="en-US" sz="24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3ADCD135-0D66-5C82-0489-991140E7C790}"/>
              </a:ext>
            </a:extLst>
          </p:cNvPr>
          <p:cNvPicPr>
            <a:picLocks noChangeAspect="1"/>
          </p:cNvPicPr>
          <p:nvPr/>
        </p:nvPicPr>
        <p:blipFill>
          <a:blip r:embed="rId5"/>
          <a:stretch>
            <a:fillRect/>
          </a:stretch>
        </p:blipFill>
        <p:spPr>
          <a:xfrm>
            <a:off x="789234" y="2398995"/>
            <a:ext cx="10127769" cy="3515934"/>
          </a:xfrm>
          <a:prstGeom prst="rect">
            <a:avLst/>
          </a:prstGeom>
        </p:spPr>
      </p:pic>
      <p:sp>
        <p:nvSpPr>
          <p:cNvPr id="8" name="文本框 7">
            <a:extLst>
              <a:ext uri="{FF2B5EF4-FFF2-40B4-BE49-F238E27FC236}">
                <a16:creationId xmlns:a16="http://schemas.microsoft.com/office/drawing/2014/main" id="{8ACA9D04-B19F-B092-3E76-3D07DA18FB13}"/>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485859442"/>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339288" y="1640472"/>
            <a:ext cx="9533107" cy="396377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提出了一种实时音频驱动的神经说话画像合成的新方法</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20000"/>
              </a:lnSpc>
              <a:spcBef>
                <a:spcPts val="500"/>
              </a:spcBef>
              <a:spcAft>
                <a:spcPts val="500"/>
              </a:spcAft>
              <a:buFont typeface="Wingdings" panose="05000000000000000000" pitchFamily="2" charset="2"/>
              <a:buChar char="Ø"/>
            </a:pP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提出了一个分解的音频空间编码模块用于头部建模和一个伪三维可变形模块用于躯干建模。</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该方法实现了高效的推理，比以前的作品快</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500</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倍，渲染质量更好。</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20000"/>
              </a:lnSpc>
              <a:spcBef>
                <a:spcPts val="500"/>
              </a:spcBef>
              <a:spcAft>
                <a:spcPts val="500"/>
              </a:spcAft>
              <a:buFont typeface="Wingdings" panose="05000000000000000000" pitchFamily="2" charset="2"/>
              <a:buChar char="Ø"/>
            </a:pP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该方法还存在局限性</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由于需要准确的面部语义解析来分离头部和躯干部分。目前的方法无法合成齐肩长发的人的自然视频。此外，由于我们依赖于英语</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ASR</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模型来提取音频特征，当用不同的语言引导时，嘴唇的准确性可能会降低。</a:t>
            </a: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dirty="0">
                <a:solidFill>
                  <a:prstClr val="black"/>
                </a:solidFill>
                <a:latin typeface="宋体" panose="02010600030101010101" pitchFamily="2" charset="-122"/>
                <a:ea typeface="宋体" panose="02010600030101010101" pitchFamily="2" charset="-122"/>
              </a:rPr>
              <a:t>2023.11.24</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788045" y="834035"/>
            <a:ext cx="9533107" cy="243143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微软雅黑" panose="020B0503020204020204" pitchFamily="34" charset="-122"/>
                <a:ea typeface="微软雅黑" panose="020B0503020204020204" pitchFamily="34" charset="-122"/>
              </a:rPr>
              <a:t>过去的工作：</a:t>
            </a:r>
            <a:endParaRPr lang="en-US" altLang="zh-CN" sz="3200" dirty="0">
              <a:latin typeface="微软雅黑" panose="020B0503020204020204" pitchFamily="34" charset="-122"/>
              <a:ea typeface="微软雅黑" panose="020B0503020204020204" pitchFamily="34" charset="-122"/>
            </a:endParaRPr>
          </a:p>
          <a:p>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在</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(Neural Radiance Fields)</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被引入到音频驱动的说话肖像合成中之后，一些研究直接将高维的音频信号输入</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来实现音频驱动的设置。另外，由于头部运动与躯干部分不同，以前的工作通过使用一个另外的完整</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来建模躯干或学习一个纠缠的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变形场来实现躯干部分的建模。</a:t>
            </a:r>
            <a:endParaRPr lang="zh-CN" altLang="en-US" dirty="0"/>
          </a:p>
        </p:txBody>
      </p:sp>
      <p:sp>
        <p:nvSpPr>
          <p:cNvPr id="6" name="文本框 5">
            <a:extLst>
              <a:ext uri="{FF2B5EF4-FFF2-40B4-BE49-F238E27FC236}">
                <a16:creationId xmlns:a16="http://schemas.microsoft.com/office/drawing/2014/main" id="{222D38D4-C06B-FE15-F07E-378E0EFE03FD}"/>
              </a:ext>
            </a:extLst>
          </p:cNvPr>
          <p:cNvSpPr txBox="1"/>
          <p:nvPr/>
        </p:nvSpPr>
        <p:spPr>
          <a:xfrm>
            <a:off x="788044" y="3265470"/>
            <a:ext cx="9533107" cy="2967479"/>
          </a:xfrm>
          <a:prstGeom prst="rect">
            <a:avLst/>
          </a:prstGeom>
          <a:noFill/>
        </p:spPr>
        <p:txBody>
          <a:bodyPr wrap="square" rtlCol="0">
            <a:spAutoFit/>
          </a:bodyPr>
          <a:lstStyle/>
          <a:p>
            <a:pPr marL="285750" indent="-285750">
              <a:spcBef>
                <a:spcPts val="0"/>
              </a:spcBef>
              <a:spcAft>
                <a:spcPts val="0"/>
              </a:spcAft>
              <a:buClrTx/>
              <a:buSzPts val="3200"/>
              <a:buFont typeface="Wingdings" panose="05000000000000000000" pitchFamily="2" charset="2"/>
              <a:buChar char="u"/>
            </a:pPr>
            <a:r>
              <a:rPr lang="zh-CN" altLang="zh-CN" sz="3200" dirty="0">
                <a:latin typeface="微软雅黑" panose="020B0503020204020204" pitchFamily="34" charset="-122"/>
                <a:ea typeface="微软雅黑" panose="020B0503020204020204" pitchFamily="34" charset="-122"/>
              </a:rPr>
              <a:t>存在的问题：</a:t>
            </a:r>
          </a:p>
          <a:p>
            <a:pPr marL="800100" lvl="1" indent="-342900">
              <a:spcBef>
                <a:spcPts val="300"/>
              </a:spcBef>
              <a:spcAft>
                <a:spcPts val="200"/>
              </a:spcAft>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视频生成速度慢，不能满足</a:t>
            </a:r>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talking-head</a:t>
            </a:r>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实时性</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的要求</a:t>
            </a:r>
            <a:endParaRPr lang="en-US" altLang="zh-CN" sz="2400" kern="100" dirty="0">
              <a:latin typeface="等线" panose="02010600030101010101" pitchFamily="2" charset="-122"/>
              <a:ea typeface="宋体" panose="02010600030101010101" pitchFamily="2" charset="-122"/>
              <a:cs typeface="Times New Roman" panose="02020603050405020304" pitchFamily="18" charset="0"/>
            </a:endParaRPr>
          </a:p>
          <a:p>
            <a:pPr marL="800100" lvl="1" indent="-342900">
              <a:spcBef>
                <a:spcPts val="300"/>
              </a:spcBef>
              <a:spcAft>
                <a:spcPts val="200"/>
              </a:spcAft>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直接将编码后的音频向量与</a:t>
            </a:r>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空间坐标一起输入到</a:t>
            </a:r>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MLP</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中当在基于网格的设置进行线性插值时，计算复杂性呈指数级增长。</a:t>
            </a:r>
            <a:endParaRPr lang="en-US" altLang="zh-CN" sz="2400" kern="100" dirty="0">
              <a:latin typeface="等线" panose="02010600030101010101" pitchFamily="2" charset="-122"/>
              <a:ea typeface="宋体" panose="02010600030101010101" pitchFamily="2" charset="-122"/>
              <a:cs typeface="Times New Roman" panose="02020603050405020304" pitchFamily="18" charset="0"/>
            </a:endParaRPr>
          </a:p>
          <a:p>
            <a:pPr marL="800100" lvl="1" indent="-342900">
              <a:spcBef>
                <a:spcPts val="300"/>
              </a:spcBef>
              <a:spcAft>
                <a:spcPts val="200"/>
              </a:spcAft>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躯干特征比面部特征简单的多，所以使用一个另外的完整</a:t>
            </a:r>
            <a:r>
              <a:rPr lang="en-US" altLang="zh-CN" sz="2400" kern="100" dirty="0" err="1">
                <a:latin typeface="等线"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或学习一个纠缠的</a:t>
            </a:r>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变形场来实现躯干部分的建模是效率低下且代价昂贵的。</a:t>
            </a:r>
            <a:endParaRPr lang="zh-CN" altLang="en-US" dirty="0"/>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67390" y="118272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392467" y="2006605"/>
            <a:ext cx="9329800" cy="3522118"/>
          </a:xfrm>
          <a:prstGeom prst="rect">
            <a:avLst/>
          </a:prstGeom>
          <a:noFill/>
        </p:spPr>
        <p:txBody>
          <a:bodyPr wrap="square">
            <a:spAutoFit/>
          </a:bodyPr>
          <a:lstStyle/>
          <a:p>
            <a:pPr marL="514350" indent="-51435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提出了</a:t>
            </a:r>
            <a:r>
              <a:rPr lang="zh-CN" altLang="zh-CN" sz="2400" dirty="0">
                <a:latin typeface="宋体" panose="02010600030101010101" pitchFamily="2" charset="-122"/>
                <a:ea typeface="宋体" panose="02010600030101010101" pitchFamily="2" charset="-122"/>
              </a:rPr>
              <a:t>一种特别设计的解构音频</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空间编码模块来模拟动态头部，该模块包括一个</a:t>
            </a:r>
            <a:r>
              <a:rPr lang="en-US" altLang="zh-CN" sz="2400" dirty="0">
                <a:latin typeface="宋体" panose="02010600030101010101" pitchFamily="2" charset="-122"/>
                <a:ea typeface="宋体" panose="02010600030101010101" pitchFamily="2" charset="-122"/>
              </a:rPr>
              <a:t>3D</a:t>
            </a:r>
            <a:r>
              <a:rPr lang="zh-CN" altLang="zh-CN" sz="2400" dirty="0">
                <a:latin typeface="宋体" panose="02010600030101010101" pitchFamily="2" charset="-122"/>
                <a:ea typeface="宋体" panose="02010600030101010101" pitchFamily="2" charset="-122"/>
              </a:rPr>
              <a:t>空间网格和一个</a:t>
            </a:r>
            <a:r>
              <a:rPr lang="en-US" altLang="zh-CN" sz="2400" dirty="0">
                <a:latin typeface="宋体" panose="02010600030101010101" pitchFamily="2" charset="-122"/>
                <a:ea typeface="宋体" panose="02010600030101010101" pitchFamily="2" charset="-122"/>
              </a:rPr>
              <a:t>2D</a:t>
            </a:r>
            <a:r>
              <a:rPr lang="zh-CN" altLang="zh-CN" sz="2400" dirty="0">
                <a:latin typeface="宋体" panose="02010600030101010101" pitchFamily="2" charset="-122"/>
                <a:ea typeface="宋体" panose="02010600030101010101" pitchFamily="2" charset="-122"/>
              </a:rPr>
              <a:t>音频网格</a:t>
            </a:r>
            <a:r>
              <a:rPr lang="zh-CN" altLang="en-US" sz="2400" dirty="0">
                <a:latin typeface="宋体" panose="02010600030101010101" pitchFamily="2" charset="-122"/>
                <a:ea typeface="宋体" panose="02010600030101010101" pitchFamily="2" charset="-122"/>
              </a:rPr>
              <a:t>，该模块可以保证渲染质量的前提下有效提高</a:t>
            </a:r>
            <a:r>
              <a:rPr lang="en-US" altLang="zh-CN" sz="2400" dirty="0">
                <a:latin typeface="宋体" panose="02010600030101010101" pitchFamily="2" charset="-122"/>
                <a:ea typeface="宋体" panose="02010600030101010101" pitchFamily="2" charset="-122"/>
              </a:rPr>
              <a:t>talking-head</a:t>
            </a:r>
            <a:r>
              <a:rPr lang="zh-CN" altLang="en-US" sz="2400" dirty="0">
                <a:latin typeface="宋体" panose="02010600030101010101" pitchFamily="2" charset="-122"/>
                <a:ea typeface="宋体" panose="02010600030101010101" pitchFamily="2" charset="-122"/>
              </a:rPr>
              <a:t>的生成效率</a:t>
            </a:r>
            <a:r>
              <a:rPr lang="zh-CN"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514350" indent="-51435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提出了轻量级伪</a:t>
            </a:r>
            <a:r>
              <a:rPr lang="en-US" altLang="zh-CN" sz="2400" dirty="0">
                <a:latin typeface="宋体" panose="02010600030101010101" pitchFamily="2" charset="-122"/>
                <a:ea typeface="宋体" panose="02010600030101010101" pitchFamily="2" charset="-122"/>
              </a:rPr>
              <a:t>3D</a:t>
            </a:r>
            <a:r>
              <a:rPr lang="zh-CN" altLang="en-US" sz="2400" dirty="0">
                <a:latin typeface="宋体" panose="02010600030101010101" pitchFamily="2" charset="-122"/>
                <a:ea typeface="宋体" panose="02010600030101010101" pitchFamily="2" charset="-122"/>
              </a:rPr>
              <a:t>变形模块，该模块可以在保持模型轻量的同时，有效处理躯干部分的动态，以进一步提高合成与头部运动同步的自然躯干运动的效率。</a:t>
            </a:r>
            <a:endParaRPr lang="en-US" altLang="zh-CN" sz="2400" dirty="0">
              <a:latin typeface="宋体" panose="02010600030101010101" pitchFamily="2" charset="-122"/>
              <a:ea typeface="宋体" panose="0201060003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867389" y="1182720"/>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103941" y="375721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2" name="图片 1">
            <a:extLst>
              <a:ext uri="{FF2B5EF4-FFF2-40B4-BE49-F238E27FC236}">
                <a16:creationId xmlns:a16="http://schemas.microsoft.com/office/drawing/2014/main" id="{1E48E3DB-28C2-6CC8-8634-A7C3F274CDFE}"/>
              </a:ext>
            </a:extLst>
          </p:cNvPr>
          <p:cNvPicPr>
            <a:picLocks noChangeAspect="1"/>
          </p:cNvPicPr>
          <p:nvPr/>
        </p:nvPicPr>
        <p:blipFill>
          <a:blip r:embed="rId5"/>
          <a:stretch>
            <a:fillRect/>
          </a:stretch>
        </p:blipFill>
        <p:spPr>
          <a:xfrm>
            <a:off x="1983085" y="1760016"/>
            <a:ext cx="8159300" cy="4282994"/>
          </a:xfrm>
          <a:prstGeom prst="rect">
            <a:avLst/>
          </a:prstGeom>
        </p:spPr>
      </p:pic>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Decomposed Audio-spatial Encoding Module </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313683" y="257259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Audio-spatial Decomposition</a:t>
            </a:r>
            <a:endParaRPr lang="zh-CN" altLang="en-US" sz="2400" dirty="0"/>
          </a:p>
        </p:txBody>
      </p:sp>
      <p:sp>
        <p:nvSpPr>
          <p:cNvPr id="24" name="文本框 23">
            <a:extLst>
              <a:ext uri="{FF2B5EF4-FFF2-40B4-BE49-F238E27FC236}">
                <a16:creationId xmlns:a16="http://schemas.microsoft.com/office/drawing/2014/main" id="{92C98922-3148-05E6-621C-EA41D176635D}"/>
              </a:ext>
            </a:extLst>
          </p:cNvPr>
          <p:cNvSpPr txBox="1"/>
          <p:nvPr/>
        </p:nvSpPr>
        <p:spPr>
          <a:xfrm>
            <a:off x="591246" y="2252158"/>
            <a:ext cx="10332916" cy="1379545"/>
          </a:xfrm>
          <a:prstGeom prst="rect">
            <a:avLst/>
          </a:prstGeom>
          <a:noFill/>
        </p:spPr>
        <p:txBody>
          <a:bodyPr wrap="square">
            <a:spAutoFit/>
          </a:bodyPr>
          <a:lstStyle/>
          <a:p>
            <a:pPr indent="457200">
              <a:lnSpc>
                <a:spcPct val="120000"/>
              </a:lnSpc>
              <a:spcBef>
                <a:spcPts val="500"/>
              </a:spcBef>
              <a:spcAft>
                <a:spcPts val="300"/>
              </a:spcAft>
            </a:pP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首先，将高维的音频特</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a</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压缩成低维的音频坐标</a:t>
            </a:r>
            <a:r>
              <a:rPr lang="en-US" altLang="zh-CN" sz="2400" dirty="0" err="1">
                <a:effectLst/>
                <a:latin typeface="宋体" panose="02010600030101010101" pitchFamily="2" charset="-122"/>
                <a:ea typeface="宋体" panose="02010600030101010101" pitchFamily="2" charset="-122"/>
                <a:cs typeface="Times New Roman" panose="02020603050405020304" pitchFamily="18" charset="0"/>
              </a:rPr>
              <a:t>x</a:t>
            </a:r>
            <a:r>
              <a:rPr lang="en-US" altLang="zh-CN" sz="2400" baseline="-25000" dirty="0" err="1">
                <a:latin typeface="宋体" panose="02010600030101010101" pitchFamily="2" charset="-122"/>
                <a:ea typeface="宋体" panose="02010600030101010101" pitchFamily="2" charset="-122"/>
                <a:cs typeface="Times New Roman" panose="02020603050405020304" pitchFamily="18" charset="0"/>
              </a:rPr>
              <a:t>a</a:t>
            </a:r>
            <a:r>
              <a:rPr lang="en-US" altLang="zh-CN" sz="2400" dirty="0" err="1">
                <a:effectLst/>
                <a:latin typeface="宋体" panose="02010600030101010101" pitchFamily="2" charset="-122"/>
                <a:ea typeface="宋体" panose="02010600030101010101" pitchFamily="2" charset="-122"/>
                <a:cs typeface="Times New Roman" panose="02020603050405020304" pitchFamily="18" charset="0"/>
              </a:rPr>
              <a:t>∈R</a:t>
            </a:r>
            <a:r>
              <a:rPr lang="en-US" altLang="zh-CN" sz="2400" baseline="30000" dirty="0" err="1">
                <a:effectLst/>
                <a:latin typeface="宋体" panose="02010600030101010101" pitchFamily="2" charset="-122"/>
                <a:ea typeface="宋体" panose="02010600030101010101" pitchFamily="2" charset="-122"/>
                <a:cs typeface="Times New Roman" panose="02020603050405020304" pitchFamily="18" charset="0"/>
              </a:rPr>
              <a:t>D</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D∈[1,2,3]</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，这是通过一个空间依赖</a:t>
            </a:r>
            <a:r>
              <a:rPr lang="zh-CN" altLang="en-US" sz="2400" dirty="0">
                <a:latin typeface="宋体" panose="02010600030101010101" pitchFamily="2" charset="-122"/>
                <a:ea typeface="宋体" panose="02010600030101010101" pitchFamily="2" charset="-122"/>
                <a:cs typeface="Times New Roman" panose="02020603050405020304" pitchFamily="18" charset="0"/>
              </a:rPr>
              <a:t>的 </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MLP(</a:t>
            </a:r>
            <a:r>
              <a:rPr lang="en-US" altLang="zh-CN" sz="2400" b="0" i="0" dirty="0">
                <a:solidFill>
                  <a:srgbClr val="0F0F0F"/>
                </a:solidFill>
                <a:effectLst/>
                <a:latin typeface="Söhne"/>
              </a:rPr>
              <a:t>Multilayer Perceptron</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实现的，</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x</a:t>
            </a:r>
            <a:r>
              <a:rPr lang="en-US" altLang="zh-CN" sz="2400" baseline="-25000" dirty="0">
                <a:latin typeface="宋体" panose="02010600030101010101" pitchFamily="2" charset="-122"/>
                <a:ea typeface="宋体" panose="02010600030101010101" pitchFamily="2" charset="-122"/>
                <a:cs typeface="Times New Roman" panose="02020603050405020304" pitchFamily="18" charset="0"/>
              </a:rPr>
              <a:t>a</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=MLP(</a:t>
            </a:r>
            <a:r>
              <a:rPr lang="en-US" altLang="zh-CN" sz="2400" dirty="0" err="1">
                <a:effectLst/>
                <a:latin typeface="宋体" panose="02010600030101010101" pitchFamily="2" charset="-122"/>
                <a:ea typeface="宋体" panose="02010600030101010101" pitchFamily="2" charset="-122"/>
                <a:cs typeface="Times New Roman" panose="02020603050405020304" pitchFamily="18" charset="0"/>
              </a:rPr>
              <a:t>a</a:t>
            </a:r>
            <a:r>
              <a:rPr lang="en-US" altLang="zh-CN" sz="2400" dirty="0" err="1">
                <a:latin typeface="宋体" panose="02010600030101010101" pitchFamily="2" charset="-122"/>
                <a:ea typeface="宋体" panose="02010600030101010101" pitchFamily="2" charset="-122"/>
                <a:cs typeface="Times New Roman" panose="02020603050405020304" pitchFamily="18" charset="0"/>
              </a:rPr>
              <a:t>,</a:t>
            </a:r>
            <a:r>
              <a:rPr lang="en-US" altLang="zh-CN" sz="2400" dirty="0" err="1">
                <a:effectLst/>
                <a:latin typeface="宋体" panose="02010600030101010101" pitchFamily="2" charset="-122"/>
                <a:ea typeface="宋体" panose="02010600030101010101" pitchFamily="2" charset="-122"/>
                <a:cs typeface="Times New Roman" panose="02020603050405020304" pitchFamily="18" charset="0"/>
              </a:rPr>
              <a:t>f</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，在这里连接空间特征</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f</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是为了</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使得音频坐标显式依赖于空间位置。</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1E50F46-9EC1-1A3E-E771-E2266E51E867}"/>
                  </a:ext>
                </a:extLst>
              </p:cNvPr>
              <p:cNvSpPr txBox="1"/>
              <p:nvPr/>
            </p:nvSpPr>
            <p:spPr>
              <a:xfrm>
                <a:off x="536620" y="3760305"/>
                <a:ext cx="10290265" cy="1976823"/>
              </a:xfrm>
              <a:prstGeom prst="rect">
                <a:avLst/>
              </a:prstGeom>
              <a:noFill/>
            </p:spPr>
            <p:txBody>
              <a:bodyPr wrap="square">
                <a:spAutoFit/>
              </a:bodyPr>
              <a:lstStyle/>
              <a:p>
                <a:pPr indent="457200" algn="just">
                  <a:lnSpc>
                    <a:spcPct val="120000"/>
                  </a:lnSpc>
                  <a:spcBef>
                    <a:spcPts val="500"/>
                  </a:spcBef>
                  <a:spcAft>
                    <a:spcPts val="300"/>
                  </a:spcAft>
                </a:pP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然后，将高维网格编码器</a:t>
                </a:r>
                <a14:m>
                  <m:oMath xmlns:m="http://schemas.openxmlformats.org/officeDocument/2006/math">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𝑔</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𝐸</m:t>
                        </m:r>
                      </m:e>
                      <m:sup>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3+</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𝐷</m:t>
                        </m:r>
                      </m:sup>
                    </m:sSup>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𝑥</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分解为</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两个低维网格编码器</a:t>
                </a:r>
                <a14:m>
                  <m:oMath xmlns:m="http://schemas.openxmlformats.org/officeDocument/2006/math">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𝑓</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𝐸</m:t>
                        </m:r>
                      </m:e>
                      <m:sub>
                        <m:r>
                          <m:rPr>
                            <m:sty m:val="p"/>
                          </m:rPr>
                          <a:rPr lang="en-US" altLang="zh-CN" sz="2400" kern="100">
                            <a:effectLst/>
                            <a:latin typeface="Cambria Math" panose="02040503050406030204" pitchFamily="18" charset="0"/>
                            <a:ea typeface="微软雅黑" panose="020B0503020204020204" pitchFamily="34" charset="-122"/>
                            <a:cs typeface="Times New Roman" panose="02020603050405020304" pitchFamily="18" charset="0"/>
                          </a:rPr>
                          <m:t>spatial</m:t>
                        </m:r>
                      </m:sub>
                      <m:sup>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3</m:t>
                        </m:r>
                      </m:sup>
                    </m:sSubSup>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𝑥</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𝑔</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𝐸</m:t>
                        </m:r>
                      </m:e>
                      <m:sub>
                        <m:r>
                          <m:rPr>
                            <m:sty m:val="p"/>
                          </m:rPr>
                          <a:rPr lang="en-US" altLang="zh-CN" sz="2400" kern="100">
                            <a:effectLst/>
                            <a:latin typeface="Cambria Math" panose="02040503050406030204" pitchFamily="18" charset="0"/>
                            <a:ea typeface="微软雅黑" panose="020B0503020204020204" pitchFamily="34" charset="-122"/>
                            <a:cs typeface="Times New Roman" panose="02020603050405020304" pitchFamily="18" charset="0"/>
                          </a:rPr>
                          <m:t>audio</m:t>
                        </m:r>
                      </m:sub>
                      <m:sup>
                        <m:r>
                          <a:rPr lang="en-US" altLang="zh-CN" sz="2400" b="0" i="1" kern="100" smtClean="0">
                            <a:effectLst/>
                            <a:latin typeface="Cambria Math" panose="02040503050406030204" pitchFamily="18" charset="0"/>
                            <a:ea typeface="微软雅黑" panose="020B0503020204020204" pitchFamily="34" charset="-122"/>
                            <a:cs typeface="Times New Roman" panose="02020603050405020304" pitchFamily="18" charset="0"/>
                          </a:rPr>
                          <m:t>𝐷</m:t>
                        </m:r>
                      </m:sup>
                    </m:sSubSup>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，分别</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用于</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编码空间和音频坐标，这样做可以将插值成本从</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2</a:t>
                </a:r>
                <a:r>
                  <a:rPr lang="en-US" altLang="zh-CN" sz="2400" kern="100" baseline="30000" dirty="0">
                    <a:effectLst/>
                    <a:latin typeface="宋体" panose="02010600030101010101" pitchFamily="2" charset="-122"/>
                    <a:ea typeface="宋体" panose="02010600030101010101" pitchFamily="2" charset="-122"/>
                    <a:cs typeface="Times New Roman" panose="02020603050405020304" pitchFamily="18" charset="0"/>
                  </a:rPr>
                  <a:t>3+D</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降为</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2</a:t>
                </a:r>
                <a:r>
                  <a:rPr lang="en-US" altLang="zh-CN" sz="2400" kern="100" baseline="30000" dirty="0">
                    <a:effectLst/>
                    <a:latin typeface="宋体" panose="02010600030101010101" pitchFamily="2" charset="-122"/>
                    <a:ea typeface="宋体" panose="02010600030101010101" pitchFamily="2" charset="-122"/>
                    <a:cs typeface="Times New Roman" panose="02020603050405020304" pitchFamily="18" charset="0"/>
                  </a:rPr>
                  <a:t>3</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+2</a:t>
                </a:r>
                <a:r>
                  <a:rPr lang="en-US" altLang="zh-CN" sz="2400" kern="100" baseline="30000" dirty="0">
                    <a:effectLst/>
                    <a:latin typeface="宋体" panose="02010600030101010101" pitchFamily="2" charset="-122"/>
                    <a:ea typeface="宋体" panose="02010600030101010101" pitchFamily="2" charset="-122"/>
                    <a:cs typeface="Times New Roman" panose="02020603050405020304" pitchFamily="18" charset="0"/>
                  </a:rPr>
                  <a:t>D</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p>
              <a:p>
                <a:endParaRPr lang="zh-CN" altLang="en-US" sz="2800" dirty="0"/>
              </a:p>
            </p:txBody>
          </p:sp>
        </mc:Choice>
        <mc:Fallback xmlns="">
          <p:sp>
            <p:nvSpPr>
              <p:cNvPr id="5" name="文本框 4">
                <a:extLst>
                  <a:ext uri="{FF2B5EF4-FFF2-40B4-BE49-F238E27FC236}">
                    <a16:creationId xmlns:a16="http://schemas.microsoft.com/office/drawing/2014/main" id="{B1E50F46-9EC1-1A3E-E771-E2266E51E867}"/>
                  </a:ext>
                </a:extLst>
              </p:cNvPr>
              <p:cNvSpPr txBox="1">
                <a:spLocks noRot="1" noChangeAspect="1" noMove="1" noResize="1" noEditPoints="1" noAdjustHandles="1" noChangeArrowheads="1" noChangeShapeType="1" noTextEdit="1"/>
              </p:cNvSpPr>
              <p:nvPr/>
            </p:nvSpPr>
            <p:spPr>
              <a:xfrm>
                <a:off x="536620" y="3760305"/>
                <a:ext cx="10290265" cy="1976823"/>
              </a:xfrm>
              <a:prstGeom prst="rect">
                <a:avLst/>
              </a:prstGeom>
              <a:blipFill>
                <a:blip r:embed="rId5"/>
                <a:stretch>
                  <a:fillRect l="-889" t="-1852" r="-948"/>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BE2E0399-5DCA-397E-D326-0FB703FF3A0C}"/>
              </a:ext>
            </a:extLst>
          </p:cNvPr>
          <p:cNvSpPr txBox="1"/>
          <p:nvPr/>
        </p:nvSpPr>
        <p:spPr>
          <a:xfrm>
            <a:off x="11328795" y="402753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7515814E-50A3-ED89-9541-AD8D46BAC01A}"/>
              </a:ext>
            </a:extLst>
          </p:cNvPr>
          <p:cNvSpPr txBox="1"/>
          <p:nvPr/>
        </p:nvSpPr>
        <p:spPr>
          <a:xfrm>
            <a:off x="0" y="6273225"/>
            <a:ext cx="107296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Tang J, Wang K, Zhou H, et al. Real-time neural radiance talking portrait synthesis via audio-spatial decomposition[J].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arXiv:2211.12368,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35181462"/>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12767</TotalTime>
  <Words>2394</Words>
  <Application>Microsoft Office PowerPoint</Application>
  <PresentationFormat>宽屏</PresentationFormat>
  <Paragraphs>240</Paragraphs>
  <Slides>30</Slides>
  <Notes>30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PingFang SC</vt:lpstr>
      <vt:lpstr>Söhne</vt:lpstr>
      <vt:lpstr>等线</vt:lpstr>
      <vt:lpstr>等线 Light</vt:lpstr>
      <vt:lpstr>黑体</vt:lpstr>
      <vt:lpstr>思源黑体 Normal</vt:lpstr>
      <vt:lpstr>宋体</vt:lpstr>
      <vt:lpstr>微软雅黑</vt:lpstr>
      <vt:lpstr>微软雅黑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558</cp:revision>
  <dcterms:created xsi:type="dcterms:W3CDTF">2021-06-12T07:20:00Z</dcterms:created>
  <dcterms:modified xsi:type="dcterms:W3CDTF">2023-11-25T03:08:34Z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