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3"/>
    <p:sldId id="257" r:id="rId4"/>
    <p:sldId id="259" r:id="rId5"/>
    <p:sldId id="258" r:id="rId6"/>
    <p:sldId id="260" r:id="rId7"/>
    <p:sldId id="262" r:id="rId8"/>
    <p:sldId id="263" r:id="rId9"/>
    <p:sldId id="265" r:id="rId10"/>
    <p:sldId id="266" r:id="rId11"/>
    <p:sldId id="267" r:id="rId12"/>
    <p:sldId id="268" r:id="rId13"/>
    <p:sldId id="270" r:id="rId14"/>
    <p:sldId id="271" r:id="rId15"/>
    <p:sldId id="272" r:id="rId16"/>
    <p:sldId id="269" r:id="rId17"/>
    <p:sldId id="273" r:id="rId18"/>
    <p:sldId id="276" r:id="rId19"/>
    <p:sldId id="277" r:id="rId20"/>
    <p:sldId id="278" r:id="rId21"/>
    <p:sldId id="264" r:id="rId22"/>
    <p:sldId id="279" r:id="rId23"/>
    <p:sldId id="280" r:id="rId24"/>
    <p:sldId id="288" r:id="rId25"/>
    <p:sldId id="281" r:id="rId26"/>
    <p:sldId id="285" r:id="rId27"/>
    <p:sldId id="282" r:id="rId28"/>
    <p:sldId id="283" r:id="rId29"/>
    <p:sldId id="286" r:id="rId30"/>
    <p:sldId id="287" r:id="rId31"/>
    <p:sldId id="295" r:id="rId32"/>
  </p:sldIdLst>
  <p:sldSz cx="12192000" cy="6858000"/>
  <p:notesSz cx="7103745" cy="10234295"/>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6.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0_1" csCatId="accent1" phldr="0"/>
      <dgm:spPr/>
      <dgm:t>
        <a:bodyPr/>
        <a:p>
          <a:endParaRPr lang="zh-CN" altLang="en-US"/>
        </a:p>
      </dgm:t>
    </dgm:pt>
    <dgm:pt modelId="{9CF950A0-AF63-4EEF-9FFD-96C1F7E7E392}">
      <dgm:prSet phldrT="[文本]" phldr="0" custT="0"/>
      <dgm:spPr/>
      <dgm:t>
        <a:bodyPr vert="vert" wrap="square"/>
        <a:p>
          <a:pPr eaLnBrk="1" fontAlgn="auto" latinLnBrk="0" hangingPunct="1">
            <a:lnSpc>
              <a:spcPct val="100000"/>
            </a:lnSpc>
            <a:spcBef>
              <a:spcPct val="0"/>
            </a:spcBef>
            <a:spcAft>
              <a:spcPts val="0"/>
            </a:spcAft>
          </a:pPr>
          <a:r>
            <a:rPr lang="zh-CN" altLang="en-US"/>
            <a:t>论文题目</a:t>
          </a:r>
          <a:r>
            <a:rPr lang="zh-CN" altLang="en-US"/>
            <a:t/>
          </a:r>
          <a:endParaRPr lang="zh-CN" altLang="en-US"/>
        </a:p>
      </dgm:t>
    </dgm:pt>
    <dgm:pt modelId="{C208B5D8-5995-4479-A42A-8A55E56C12D9}" cxnId="{84EAAE3F-EC55-4E39-A2C0-45A65D2FC24B}" type="parTrans">
      <dgm:prSet/>
      <dgm:spPr/>
      <dgm:t>
        <a:bodyPr/>
        <a:p>
          <a:endParaRPr lang="zh-CN" altLang="en-US"/>
        </a:p>
      </dgm:t>
    </dgm:pt>
    <dgm:pt modelId="{789CBC20-C209-4F6E-8277-16D1CD2BC23E}" cxnId="{84EAAE3F-EC55-4E39-A2C0-45A65D2FC24B}" type="sibTrans">
      <dgm:prSet/>
      <dgm:spPr/>
      <dgm:t>
        <a:bodyPr/>
        <a:p>
          <a:endParaRPr lang="zh-CN" altLang="en-US"/>
        </a:p>
      </dgm:t>
    </dgm:pt>
    <dgm:pt modelId="{43C98814-3703-4708-9480-0269618948C5}">
      <dgm:prSet phldrT="[文本]" phldr="0" custT="0"/>
      <dgm:spPr/>
      <dgm:t>
        <a:bodyPr vert="horz" wrap="square"/>
        <a:p>
          <a:pPr>
            <a:lnSpc>
              <a:spcPct val="100000"/>
            </a:lnSpc>
            <a:spcBef>
              <a:spcPct val="0"/>
            </a:spcBef>
            <a:spcAft>
              <a:spcPct val="35000"/>
            </a:spcAft>
          </a:pPr>
          <a:r>
            <a:rPr lang="zh-CN" altLang="en-US"/>
            <a:t>多时相遥感影像的变化检测研究现状与展望</a:t>
          </a:r>
          <a:endParaRPr lang="zh-CN" altLang="en-US"/>
        </a:p>
      </dgm:t>
    </dgm:pt>
    <dgm:pt modelId="{CEE48522-27B1-4F7F-84F9-D98425D345C1}" cxnId="{E783C775-0125-4C03-8F79-5B9ABC8DFB96}" type="parTrans">
      <dgm:prSet/>
      <dgm:spPr/>
      <dgm:t>
        <a:bodyPr/>
        <a:p>
          <a:endParaRPr lang="zh-CN" altLang="en-US"/>
        </a:p>
      </dgm:t>
    </dgm:pt>
    <dgm:pt modelId="{8F8E0805-276C-4375-BEB7-3681B4D5E062}" cxnId="{E783C775-0125-4C03-8F79-5B9ABC8DFB96}" type="sibTrans">
      <dgm:prSet/>
      <dgm:spPr/>
      <dgm:t>
        <a:bodyPr/>
        <a:p>
          <a:endParaRPr lang="zh-CN" altLang="en-US"/>
        </a:p>
      </dgm:t>
    </dgm:pt>
    <dgm:pt modelId="{EEA9BF43-52EA-422D-B843-A7E2D98344F1}">
      <dgm:prSet phldrT="[文本]" phldr="0" custT="0"/>
      <dgm:spPr/>
      <dgm:t>
        <a:bodyPr vert="horz" wrap="square"/>
        <a:p>
          <a:pPr>
            <a:lnSpc>
              <a:spcPct val="100000"/>
            </a:lnSpc>
            <a:spcBef>
              <a:spcPct val="0"/>
            </a:spcBef>
            <a:spcAft>
              <a:spcPct val="35000"/>
            </a:spcAft>
          </a:pPr>
          <a:r>
            <a:rPr lang="zh-CN" altLang="en-US"/>
            <a:t>Deep Learning for Change Detection in Remote</a:t>
          </a:r>
          <a:endParaRPr lang="zh-CN" altLang="en-US"/>
        </a:p>
        <a:p>
          <a:pPr>
            <a:lnSpc>
              <a:spcPct val="100000"/>
            </a:lnSpc>
            <a:spcBef>
              <a:spcPct val="0"/>
            </a:spcBef>
            <a:spcAft>
              <a:spcPct val="35000"/>
            </a:spcAft>
          </a:pPr>
          <a:r>
            <a:rPr lang="zh-CN" altLang="en-US"/>
            <a:t>Sensing Images: Comprehensive Review</a:t>
          </a:r>
          <a:endParaRPr lang="zh-CN" altLang="en-US"/>
        </a:p>
        <a:p>
          <a:pPr>
            <a:lnSpc>
              <a:spcPct val="100000"/>
            </a:lnSpc>
            <a:spcBef>
              <a:spcPct val="0"/>
            </a:spcBef>
            <a:spcAft>
              <a:spcPct val="35000"/>
            </a:spcAft>
          </a:pPr>
          <a:r>
            <a:rPr lang="zh-CN" altLang="en-US"/>
            <a:t>and Meta-Analysis</a:t>
          </a:r>
          <a:endParaRPr lang="zh-CN" altLang="en-US"/>
        </a:p>
      </dgm:t>
    </dgm:pt>
    <dgm:pt modelId="{DD4B9A5E-AF0E-4E40-AE50-8ADA48B6C96E}" cxnId="{0D7AC50F-2238-4B61-89B5-ACEA8D048747}" type="parTrans">
      <dgm:prSet/>
      <dgm:spPr/>
      <dgm:t>
        <a:bodyPr/>
        <a:p>
          <a:endParaRPr lang="zh-CN" altLang="en-US"/>
        </a:p>
      </dgm:t>
    </dgm:pt>
    <dgm:pt modelId="{35829CFD-40BE-4AAC-B481-B24731CD799F}" cxnId="{0D7AC50F-2238-4B61-89B5-ACEA8D048747}" type="sibTrans">
      <dgm:prSet/>
      <dgm:spPr/>
      <dgm:t>
        <a:bodyPr/>
        <a:p>
          <a:endParaRPr lang="zh-CN" altLang="en-US"/>
        </a:p>
      </dgm:t>
    </dgm:pt>
    <dgm:pt modelId="{05B7883E-08CA-4B11-978A-0E031766AB04}">
      <dgm:prSet phldrT="[文本]" phldr="0" custT="0"/>
      <dgm:spPr/>
      <dgm:t>
        <a:bodyPr vert="horz" wrap="square"/>
        <a:p>
          <a:pPr>
            <a:lnSpc>
              <a:spcPct val="100000"/>
            </a:lnSpc>
            <a:spcBef>
              <a:spcPct val="0"/>
            </a:spcBef>
            <a:spcAft>
              <a:spcPct val="35000"/>
            </a:spcAft>
          </a:pPr>
          <a:r>
            <a:rPr lang="zh-CN" altLang="en-US"/>
            <a:t>Adaptive Effective Receptive Field Convolution for</a:t>
          </a:r>
          <a:endParaRPr lang="zh-CN" altLang="en-US"/>
        </a:p>
        <a:p>
          <a:pPr>
            <a:lnSpc>
              <a:spcPct val="100000"/>
            </a:lnSpc>
            <a:spcBef>
              <a:spcPct val="0"/>
            </a:spcBef>
            <a:spcAft>
              <a:spcPct val="35000"/>
            </a:spcAft>
          </a:pPr>
          <a:r>
            <a:rPr lang="zh-CN" altLang="en-US"/>
            <a:t>Semantic Segmentation of VHR Remote</a:t>
          </a:r>
          <a:endParaRPr lang="zh-CN" altLang="en-US"/>
        </a:p>
        <a:p>
          <a:pPr>
            <a:lnSpc>
              <a:spcPct val="100000"/>
            </a:lnSpc>
            <a:spcBef>
              <a:spcPct val="0"/>
            </a:spcBef>
            <a:spcAft>
              <a:spcPct val="35000"/>
            </a:spcAft>
          </a:pPr>
          <a:r>
            <a:rPr lang="zh-CN" altLang="en-US"/>
            <a:t>Sensing Images</a:t>
          </a:r>
          <a:endParaRPr lang="zh-CN" altLang="en-US"/>
        </a:p>
      </dgm:t>
    </dgm:pt>
    <dgm:pt modelId="{D3AE5FBF-22B8-495D-8175-D008E6DBE25A}" cxnId="{0A02BD22-1EE5-406E-AFD3-4A755BE7CF6A}" type="parTrans">
      <dgm:prSet/>
      <dgm:spPr/>
      <dgm:t>
        <a:bodyPr/>
        <a:p>
          <a:endParaRPr lang="zh-CN" altLang="en-US"/>
        </a:p>
      </dgm:t>
    </dgm:pt>
    <dgm:pt modelId="{07129F62-24FE-4443-9066-E2A8C0818369}" cxnId="{0A02BD22-1EE5-406E-AFD3-4A755BE7CF6A}" type="sibTrans">
      <dgm:prSet/>
      <dgm:spPr/>
      <dgm:t>
        <a:bodyPr/>
        <a:p>
          <a:endParaRPr lang="zh-CN" altLang="en-US"/>
        </a:p>
      </dgm:t>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3"/>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3">
        <dgm:presLayoutVars>
          <dgm:chPref val="3"/>
        </dgm:presLayoutVars>
      </dgm:prSet>
      <dgm:spPr/>
    </dgm:pt>
    <dgm:pt modelId="{72E265FC-36E6-4BBF-AC05-214FD6415DAB}" type="pres">
      <dgm:prSet presAssocID="{43C98814-3703-4708-9480-0269618948C5}" presName="level3hierChild" presStyleCnt="0"/>
      <dgm:spPr/>
    </dgm:pt>
    <dgm:pt modelId="{2F66960D-CF7A-443C-8CB9-E7DD0B261214}" type="pres">
      <dgm:prSet presAssocID="{DD4B9A5E-AF0E-4E40-AE50-8ADA48B6C96E}" presName="conn2-1" presStyleLbl="parChTrans1D2" presStyleIdx="1" presStyleCnt="3"/>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3">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2" presStyleIdx="2" presStyleCnt="3"/>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2" presStyleIdx="2" presStyleCnt="3">
        <dgm:presLayoutVars>
          <dgm:chPref val="3"/>
        </dgm:presLayoutVars>
      </dgm:prSet>
      <dgm:spPr/>
    </dgm:pt>
    <dgm:pt modelId="{8A9817AD-1B7B-4DD1-A786-15A6E30FA3D8}" type="pres">
      <dgm:prSet presAssocID="{05B7883E-08CA-4B11-978A-0E031766AB04}" presName="level3hierChild" presStyleCnt="0"/>
      <dgm:spPr/>
    </dgm:pt>
  </dgm:ptLst>
  <dgm:cxnLst>
    <dgm:cxn modelId="{84EAAE3F-EC55-4E39-A2C0-45A65D2FC24B}" srcId="{D6047DBF-95AA-40BC-A783-377E8F18B84D}" destId="{9CF950A0-AF63-4EEF-9FFD-96C1F7E7E392}" srcOrd="0" destOrd="0" parTransId="{C208B5D8-5995-4479-A42A-8A55E56C12D9}" sibTransId="{789CBC20-C209-4F6E-8277-16D1CD2BC23E}"/>
    <dgm:cxn modelId="{E783C775-0125-4C03-8F79-5B9ABC8DFB96}" srcId="{9CF950A0-AF63-4EEF-9FFD-96C1F7E7E392}" destId="{43C98814-3703-4708-9480-0269618948C5}" srcOrd="0" destOrd="0" parTransId="{CEE48522-27B1-4F7F-84F9-D98425D345C1}" sibTransId="{8F8E0805-276C-4375-BEB7-3681B4D5E062}"/>
    <dgm:cxn modelId="{0D7AC50F-2238-4B61-89B5-ACEA8D048747}" srcId="{9CF950A0-AF63-4EEF-9FFD-96C1F7E7E392}" destId="{EEA9BF43-52EA-422D-B843-A7E2D98344F1}" srcOrd="1" destOrd="0" parTransId="{DD4B9A5E-AF0E-4E40-AE50-8ADA48B6C96E}" sibTransId="{35829CFD-40BE-4AAC-B481-B24731CD799F}"/>
    <dgm:cxn modelId="{0A02BD22-1EE5-406E-AFD3-4A755BE7CF6A}" srcId="{9CF950A0-AF63-4EEF-9FFD-96C1F7E7E392}" destId="{05B7883E-08CA-4B11-978A-0E031766AB04}" srcOrd="2" destOrd="0" parTransId="{D3AE5FBF-22B8-495D-8175-D008E6DBE25A}" sibTransId="{07129F62-24FE-4443-9066-E2A8C0818369}"/>
    <dgm:cxn modelId="{C3BBBA3E-5C44-42E7-9701-FB28192E78C6}" type="presOf" srcId="{D6047DBF-95AA-40BC-A783-377E8F18B84D}" destId="{D46EE152-774F-4CA8-9116-98CB08AEFA88}" srcOrd="0" destOrd="0" presId="urn:microsoft.com/office/officeart/2008/layout/HorizontalMultiLevelHierarchy"/>
    <dgm:cxn modelId="{5F38BB27-70BE-4DF3-8E80-F78BEC576D23}" type="presParOf" srcId="{D46EE152-774F-4CA8-9116-98CB08AEFA88}" destId="{D1C58439-AB41-4D73-94D5-800644F6883C}" srcOrd="0" destOrd="0" presId="urn:microsoft.com/office/officeart/2008/layout/HorizontalMultiLevelHierarchy"/>
    <dgm:cxn modelId="{0E60A7EE-8D7B-4809-9D67-80FC726AA575}" type="presParOf" srcId="{D1C58439-AB41-4D73-94D5-800644F6883C}" destId="{9B9BF0AB-5901-4E79-B4D7-EC064A6E4281}" srcOrd="0" destOrd="0" presId="urn:microsoft.com/office/officeart/2008/layout/HorizontalMultiLevelHierarchy"/>
    <dgm:cxn modelId="{BE7FF1AD-DABE-4E68-BCB7-E2BEEFD8E14E}" type="presOf" srcId="{9CF950A0-AF63-4EEF-9FFD-96C1F7E7E392}" destId="{9B9BF0AB-5901-4E79-B4D7-EC064A6E4281}" srcOrd="0" destOrd="0" presId="urn:microsoft.com/office/officeart/2008/layout/HorizontalMultiLevelHierarchy"/>
    <dgm:cxn modelId="{ED99FE8B-9539-497D-B0EF-38939E5B9E47}" type="presParOf" srcId="{D1C58439-AB41-4D73-94D5-800644F6883C}" destId="{A6E13702-6C97-4911-A4E2-59EE8E68C431}" srcOrd="1" destOrd="0" presId="urn:microsoft.com/office/officeart/2008/layout/HorizontalMultiLevelHierarchy"/>
    <dgm:cxn modelId="{4C9F0375-3E72-4E46-9C05-46A139BCF346}" type="presParOf" srcId="{A6E13702-6C97-4911-A4E2-59EE8E68C431}" destId="{64B430B3-FF1B-406C-9FF2-27BA23788747}" srcOrd="0" destOrd="1" presId="urn:microsoft.com/office/officeart/2008/layout/HorizontalMultiLevelHierarchy"/>
    <dgm:cxn modelId="{A39AF7B7-85EE-41C9-8813-23DCF8FF143E}" type="presOf" srcId="{CEE48522-27B1-4F7F-84F9-D98425D345C1}" destId="{64B430B3-FF1B-406C-9FF2-27BA23788747}" srcOrd="0" destOrd="0" presId="urn:microsoft.com/office/officeart/2008/layout/HorizontalMultiLevelHierarchy"/>
    <dgm:cxn modelId="{D765D24C-A9A4-4811-A364-6A6B545582FB}" type="presParOf" srcId="{64B430B3-FF1B-406C-9FF2-27BA23788747}" destId="{C069D299-1B39-4BB1-9C27-833B58C46156}" srcOrd="0" destOrd="0" presId="urn:microsoft.com/office/officeart/2008/layout/HorizontalMultiLevelHierarchy"/>
    <dgm:cxn modelId="{3CC26486-C46D-449A-9B98-E1F69F9F63C8}" type="presOf" srcId="{CEE48522-27B1-4F7F-84F9-D98425D345C1}" destId="{C069D299-1B39-4BB1-9C27-833B58C46156}" srcOrd="1" destOrd="0" presId="urn:microsoft.com/office/officeart/2008/layout/HorizontalMultiLevelHierarchy"/>
    <dgm:cxn modelId="{448C6AF7-75D5-44C9-B68F-8F34FD698612}" type="presParOf" srcId="{A6E13702-6C97-4911-A4E2-59EE8E68C431}" destId="{9C4BE19C-8DBD-46B6-9067-607184141480}" srcOrd="1" destOrd="1" presId="urn:microsoft.com/office/officeart/2008/layout/HorizontalMultiLevelHierarchy"/>
    <dgm:cxn modelId="{B14F5D98-0158-48F5-A78A-82B67E04F846}" type="presParOf" srcId="{9C4BE19C-8DBD-46B6-9067-607184141480}" destId="{CDA235D6-AC41-4ED3-AF28-D9CD9EDCBAED}" srcOrd="0" destOrd="1" presId="urn:microsoft.com/office/officeart/2008/layout/HorizontalMultiLevelHierarchy"/>
    <dgm:cxn modelId="{568C7F71-FCC8-4D1B-AE95-E11EBB8C0513}" type="presOf" srcId="{43C98814-3703-4708-9480-0269618948C5}" destId="{CDA235D6-AC41-4ED3-AF28-D9CD9EDCBAED}" srcOrd="0" destOrd="0" presId="urn:microsoft.com/office/officeart/2008/layout/HorizontalMultiLevelHierarchy"/>
    <dgm:cxn modelId="{B7BE570E-042D-4E57-BD19-F8B6247F385E}" type="presParOf" srcId="{9C4BE19C-8DBD-46B6-9067-607184141480}" destId="{72E265FC-36E6-4BBF-AC05-214FD6415DAB}" srcOrd="1" destOrd="1" presId="urn:microsoft.com/office/officeart/2008/layout/HorizontalMultiLevelHierarchy"/>
    <dgm:cxn modelId="{9BFA1339-E260-48B6-B9EA-5D9B515859EA}" type="presParOf" srcId="{A6E13702-6C97-4911-A4E2-59EE8E68C431}" destId="{2F66960D-CF7A-443C-8CB9-E7DD0B261214}" srcOrd="2" destOrd="1" presId="urn:microsoft.com/office/officeart/2008/layout/HorizontalMultiLevelHierarchy"/>
    <dgm:cxn modelId="{CF628DC8-3EF4-4317-BE8B-CAA38963C193}" type="presOf" srcId="{DD4B9A5E-AF0E-4E40-AE50-8ADA48B6C96E}" destId="{2F66960D-CF7A-443C-8CB9-E7DD0B261214}" srcOrd="0" destOrd="0" presId="urn:microsoft.com/office/officeart/2008/layout/HorizontalMultiLevelHierarchy"/>
    <dgm:cxn modelId="{1D00D326-3F0F-46A9-93DE-ACE523A06844}" type="presParOf" srcId="{2F66960D-CF7A-443C-8CB9-E7DD0B261214}" destId="{5BBFF12A-A69F-4078-A83D-A1EAB54C5269}" srcOrd="0" destOrd="2" presId="urn:microsoft.com/office/officeart/2008/layout/HorizontalMultiLevelHierarchy"/>
    <dgm:cxn modelId="{78138E26-E1C2-4DCD-97F5-AF4CF89EE61B}" type="presOf" srcId="{DD4B9A5E-AF0E-4E40-AE50-8ADA48B6C96E}" destId="{5BBFF12A-A69F-4078-A83D-A1EAB54C5269}" srcOrd="1" destOrd="0" presId="urn:microsoft.com/office/officeart/2008/layout/HorizontalMultiLevelHierarchy"/>
    <dgm:cxn modelId="{008FC0B1-55F3-4D35-A784-AF5B0CA953C2}" type="presParOf" srcId="{A6E13702-6C97-4911-A4E2-59EE8E68C431}" destId="{C34060C1-0884-4F60-ADDF-610222CEEF01}" srcOrd="3" destOrd="1" presId="urn:microsoft.com/office/officeart/2008/layout/HorizontalMultiLevelHierarchy"/>
    <dgm:cxn modelId="{6620EC42-82F1-4926-A01E-1B47C913D3FE}" type="presParOf" srcId="{C34060C1-0884-4F60-ADDF-610222CEEF01}" destId="{3540059A-19CD-4FBD-A598-B7A4BB9DA52D}" srcOrd="0" destOrd="3" presId="urn:microsoft.com/office/officeart/2008/layout/HorizontalMultiLevelHierarchy"/>
    <dgm:cxn modelId="{04A4032D-F549-4069-8243-86AAEA9A05BB}" type="presOf" srcId="{EEA9BF43-52EA-422D-B843-A7E2D98344F1}" destId="{3540059A-19CD-4FBD-A598-B7A4BB9DA52D}" srcOrd="0" destOrd="0" presId="urn:microsoft.com/office/officeart/2008/layout/HorizontalMultiLevelHierarchy"/>
    <dgm:cxn modelId="{A62332E2-3CA9-488E-97FA-1E071FBBEF95}" type="presParOf" srcId="{C34060C1-0884-4F60-ADDF-610222CEEF01}" destId="{5F2B1077-175E-4F04-9ED5-8097B74233FF}" srcOrd="1" destOrd="3" presId="urn:microsoft.com/office/officeart/2008/layout/HorizontalMultiLevelHierarchy"/>
    <dgm:cxn modelId="{E1A52CA1-4DF3-4311-A99E-DC18551F3B0D}" type="presParOf" srcId="{A6E13702-6C97-4911-A4E2-59EE8E68C431}" destId="{CED1A3A3-B184-469E-86AE-670623BA4E5D}" srcOrd="4" destOrd="1" presId="urn:microsoft.com/office/officeart/2008/layout/HorizontalMultiLevelHierarchy"/>
    <dgm:cxn modelId="{191D8179-15E3-4D3B-8458-112FA52DE3E3}" type="presOf" srcId="{D3AE5FBF-22B8-495D-8175-D008E6DBE25A}" destId="{CED1A3A3-B184-469E-86AE-670623BA4E5D}" srcOrd="0" destOrd="0" presId="urn:microsoft.com/office/officeart/2008/layout/HorizontalMultiLevelHierarchy"/>
    <dgm:cxn modelId="{FDC8FDB7-A57D-4556-BC6F-46847A147655}" type="presParOf" srcId="{CED1A3A3-B184-469E-86AE-670623BA4E5D}" destId="{925CFC76-454F-4CEF-ADE7-B0D5EBC96571}" srcOrd="0" destOrd="4" presId="urn:microsoft.com/office/officeart/2008/layout/HorizontalMultiLevelHierarchy"/>
    <dgm:cxn modelId="{60441801-B9D8-4EA3-905D-05F692F22410}" type="presOf" srcId="{D3AE5FBF-22B8-495D-8175-D008E6DBE25A}" destId="{925CFC76-454F-4CEF-ADE7-B0D5EBC96571}" srcOrd="1" destOrd="0" presId="urn:microsoft.com/office/officeart/2008/layout/HorizontalMultiLevelHierarchy"/>
    <dgm:cxn modelId="{F8782AC2-59CF-4783-8BCC-DD04011A8090}" type="presParOf" srcId="{A6E13702-6C97-4911-A4E2-59EE8E68C431}" destId="{FE25D188-752C-49DB-8CF7-81DAD4AA116D}" srcOrd="5" destOrd="1" presId="urn:microsoft.com/office/officeart/2008/layout/HorizontalMultiLevelHierarchy"/>
    <dgm:cxn modelId="{414479EA-23FE-44B0-9E78-DF08F47CB44F}" type="presParOf" srcId="{FE25D188-752C-49DB-8CF7-81DAD4AA116D}" destId="{E8D2105A-5421-473B-835F-F6E08D9D2D9B}" srcOrd="0" destOrd="5" presId="urn:microsoft.com/office/officeart/2008/layout/HorizontalMultiLevelHierarchy"/>
    <dgm:cxn modelId="{A7EA9F61-5BAC-4EF5-8646-8B72280BC4D8}" type="presOf" srcId="{05B7883E-08CA-4B11-978A-0E031766AB04}" destId="{E8D2105A-5421-473B-835F-F6E08D9D2D9B}" srcOrd="0" destOrd="0" presId="urn:microsoft.com/office/officeart/2008/layout/HorizontalMultiLevelHierarchy"/>
    <dgm:cxn modelId="{5757ED4B-2887-477E-A334-ED99B0B001D6}" type="presParOf" srcId="{FE25D188-752C-49DB-8CF7-81DAD4AA116D}" destId="{8A9817AD-1B7B-4DD1-A786-15A6E30FA3D8}" srcOrd="1" destOrd="5"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4644390"/>
        <a:chOff x="0" y="0"/>
        <a:chExt cx="8128000" cy="4644390"/>
      </a:xfrm>
    </dsp:grpSpPr>
    <dsp:sp modelId="{64B430B3-FF1B-406C-9FF2-27BA23788747}">
      <dsp:nvSpPr>
        <dsp:cNvPr id="4" name="任意多边形 3"/>
        <dsp:cNvSpPr/>
      </dsp:nvSpPr>
      <dsp:spPr bwMode="white">
        <a:xfrm>
          <a:off x="2768587" y="1219152"/>
          <a:ext cx="578877" cy="1103043"/>
        </a:xfrm>
        <a:custGeom>
          <a:avLst/>
          <a:gdLst/>
          <a:ahLst/>
          <a:cxnLst/>
          <a:pathLst>
            <a:path w="912" h="1737">
              <a:moveTo>
                <a:pt x="0" y="1737"/>
              </a:moveTo>
              <a:lnTo>
                <a:pt x="456" y="1737"/>
              </a:lnTo>
              <a:lnTo>
                <a:pt x="456" y="0"/>
              </a:lnTo>
              <a:lnTo>
                <a:pt x="912" y="0"/>
              </a:lnTo>
            </a:path>
          </a:pathLst>
        </a:custGeom>
      </dsp:spPr>
      <dsp:style>
        <a:lnRef idx="2">
          <a:schemeClr val="dk1">
            <a:shade val="60000"/>
          </a:schemeClr>
        </a:lnRef>
        <a:fillRef idx="0">
          <a:schemeClr val="dk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dk1"/>
            </a:solidFill>
          </a:endParaRPr>
        </a:p>
      </dsp:txBody>
      <dsp:txXfrm>
        <a:off x="2768587" y="1219152"/>
        <a:ext cx="578877" cy="1103043"/>
      </dsp:txXfrm>
    </dsp:sp>
    <dsp:sp modelId="{2F66960D-CF7A-443C-8CB9-E7DD0B261214}">
      <dsp:nvSpPr>
        <dsp:cNvPr id="6" name="任意多边形 5"/>
        <dsp:cNvSpPr/>
      </dsp:nvSpPr>
      <dsp:spPr bwMode="white">
        <a:xfrm>
          <a:off x="2768587" y="2322195"/>
          <a:ext cx="578877" cy="0"/>
        </a:xfrm>
        <a:custGeom>
          <a:avLst/>
          <a:gdLst/>
          <a:ahLst/>
          <a:cxnLst/>
          <a:pathLst>
            <a:path w="912">
              <a:moveTo>
                <a:pt x="0" y="0"/>
              </a:moveTo>
              <a:lnTo>
                <a:pt x="456" y="0"/>
              </a:lnTo>
              <a:lnTo>
                <a:pt x="456" y="0"/>
              </a:lnTo>
              <a:lnTo>
                <a:pt x="912" y="0"/>
              </a:lnTo>
            </a:path>
          </a:pathLst>
        </a:custGeom>
      </dsp:spPr>
      <dsp:style>
        <a:lnRef idx="2">
          <a:schemeClr val="dk1">
            <a:shade val="60000"/>
          </a:schemeClr>
        </a:lnRef>
        <a:fillRef idx="0">
          <a:schemeClr val="dk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dk1"/>
            </a:solidFill>
          </a:endParaRPr>
        </a:p>
      </dsp:txBody>
      <dsp:txXfrm>
        <a:off x="2768587" y="2322195"/>
        <a:ext cx="578877" cy="0"/>
      </dsp:txXfrm>
    </dsp:sp>
    <dsp:sp modelId="{CED1A3A3-B184-469E-86AE-670623BA4E5D}">
      <dsp:nvSpPr>
        <dsp:cNvPr id="8" name="任意多边形 7"/>
        <dsp:cNvSpPr/>
      </dsp:nvSpPr>
      <dsp:spPr bwMode="white">
        <a:xfrm>
          <a:off x="2768587" y="2322195"/>
          <a:ext cx="578877" cy="1103043"/>
        </a:xfrm>
        <a:custGeom>
          <a:avLst/>
          <a:gdLst/>
          <a:ahLst/>
          <a:cxnLst/>
          <a:pathLst>
            <a:path w="912" h="1737">
              <a:moveTo>
                <a:pt x="0" y="0"/>
              </a:moveTo>
              <a:lnTo>
                <a:pt x="456" y="0"/>
              </a:lnTo>
              <a:lnTo>
                <a:pt x="456" y="1737"/>
              </a:lnTo>
              <a:lnTo>
                <a:pt x="912" y="1737"/>
              </a:lnTo>
            </a:path>
          </a:pathLst>
        </a:custGeom>
      </dsp:spPr>
      <dsp:style>
        <a:lnRef idx="2">
          <a:schemeClr val="dk1">
            <a:shade val="60000"/>
          </a:schemeClr>
        </a:lnRef>
        <a:fillRef idx="0">
          <a:schemeClr val="dk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dk1"/>
            </a:solidFill>
          </a:endParaRPr>
        </a:p>
      </dsp:txBody>
      <dsp:txXfrm>
        <a:off x="2768587" y="2322195"/>
        <a:ext cx="578877" cy="1103043"/>
      </dsp:txXfrm>
    </dsp:sp>
    <dsp:sp modelId="{9B9BF0AB-5901-4E79-B4D7-EC064A6E4281}">
      <dsp:nvSpPr>
        <dsp:cNvPr id="3" name="矩形 2"/>
        <dsp:cNvSpPr/>
      </dsp:nvSpPr>
      <dsp:spPr bwMode="white">
        <a:xfrm rot="16200000">
          <a:off x="5175" y="1880978"/>
          <a:ext cx="4644390" cy="88243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vert" wrap="square" lIns="40005" tIns="40005" rIns="40005" bIns="40005"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eaLnBrk="1" fontAlgn="auto" latinLnBrk="0" hangingPunct="1">
            <a:lnSpc>
              <a:spcPct val="100000"/>
            </a:lnSpc>
            <a:spcBef>
              <a:spcPct val="0"/>
            </a:spcBef>
            <a:spcAft>
              <a:spcPts val="0"/>
            </a:spcAft>
          </a:pPr>
          <a:r>
            <a:rPr lang="zh-CN" altLang="en-US">
              <a:solidFill>
                <a:schemeClr val="dk1"/>
              </a:solidFill>
            </a:rPr>
            <a:t>论文题目</a:t>
          </a:r>
          <a:endParaRPr lang="zh-CN" altLang="en-US">
            <a:solidFill>
              <a:schemeClr val="dk1"/>
            </a:solidFill>
          </a:endParaRPr>
        </a:p>
      </dsp:txBody>
      <dsp:txXfrm rot="16200000">
        <a:off x="5175" y="1880978"/>
        <a:ext cx="4644390" cy="882434"/>
      </dsp:txXfrm>
    </dsp:sp>
    <dsp:sp modelId="{CDA235D6-AC41-4ED3-AF28-D9CD9EDCBAED}">
      <dsp:nvSpPr>
        <dsp:cNvPr id="5" name="矩形 4"/>
        <dsp:cNvSpPr/>
      </dsp:nvSpPr>
      <dsp:spPr bwMode="white">
        <a:xfrm>
          <a:off x="3347464" y="777935"/>
          <a:ext cx="2894384" cy="88243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a:solidFill>
                <a:schemeClr val="dk1"/>
              </a:solidFill>
            </a:rPr>
            <a:t>多时相遥感影像的变化检测研究现状与展望</a:t>
          </a:r>
          <a:endParaRPr lang="zh-CN" altLang="en-US">
            <a:solidFill>
              <a:schemeClr val="dk1"/>
            </a:solidFill>
          </a:endParaRPr>
        </a:p>
      </dsp:txBody>
      <dsp:txXfrm>
        <a:off x="3347464" y="777935"/>
        <a:ext cx="2894384" cy="882434"/>
      </dsp:txXfrm>
    </dsp:sp>
    <dsp:sp modelId="{3540059A-19CD-4FBD-A598-B7A4BB9DA52D}">
      <dsp:nvSpPr>
        <dsp:cNvPr id="7" name="矩形 6"/>
        <dsp:cNvSpPr/>
      </dsp:nvSpPr>
      <dsp:spPr bwMode="white">
        <a:xfrm>
          <a:off x="3347464" y="1880978"/>
          <a:ext cx="2894384" cy="88243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a:solidFill>
                <a:schemeClr val="dk1"/>
              </a:solidFill>
            </a:rPr>
            <a:t>Deep Learning for Change Detection in Remote</a:t>
          </a:r>
          <a:endParaRPr lang="zh-CN" altLang="en-US">
            <a:solidFill>
              <a:schemeClr val="dk1"/>
            </a:solidFill>
          </a:endParaRPr>
        </a:p>
        <a:p>
          <a:pPr lvl="0">
            <a:lnSpc>
              <a:spcPct val="100000"/>
            </a:lnSpc>
            <a:spcBef>
              <a:spcPct val="0"/>
            </a:spcBef>
            <a:spcAft>
              <a:spcPct val="35000"/>
            </a:spcAft>
          </a:pPr>
          <a:r>
            <a:rPr lang="zh-CN" altLang="en-US">
              <a:solidFill>
                <a:schemeClr val="dk1"/>
              </a:solidFill>
            </a:rPr>
            <a:t>Sensing Images: Comprehensive Review</a:t>
          </a:r>
          <a:endParaRPr lang="zh-CN" altLang="en-US">
            <a:solidFill>
              <a:schemeClr val="dk1"/>
            </a:solidFill>
          </a:endParaRPr>
        </a:p>
        <a:p>
          <a:pPr lvl="0">
            <a:lnSpc>
              <a:spcPct val="100000"/>
            </a:lnSpc>
            <a:spcBef>
              <a:spcPct val="0"/>
            </a:spcBef>
            <a:spcAft>
              <a:spcPct val="35000"/>
            </a:spcAft>
          </a:pPr>
          <a:r>
            <a:rPr lang="zh-CN" altLang="en-US">
              <a:solidFill>
                <a:schemeClr val="dk1"/>
              </a:solidFill>
            </a:rPr>
            <a:t>and Meta-Analysis</a:t>
          </a:r>
          <a:endParaRPr lang="zh-CN" altLang="en-US">
            <a:solidFill>
              <a:schemeClr val="dk1"/>
            </a:solidFill>
          </a:endParaRPr>
        </a:p>
      </dsp:txBody>
      <dsp:txXfrm>
        <a:off x="3347464" y="1880978"/>
        <a:ext cx="2894384" cy="882434"/>
      </dsp:txXfrm>
    </dsp:sp>
    <dsp:sp modelId="{E8D2105A-5421-473B-835F-F6E08D9D2D9B}">
      <dsp:nvSpPr>
        <dsp:cNvPr id="9" name="矩形 8"/>
        <dsp:cNvSpPr/>
      </dsp:nvSpPr>
      <dsp:spPr bwMode="white">
        <a:xfrm>
          <a:off x="3347464" y="2984021"/>
          <a:ext cx="2894384" cy="88243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6985" tIns="6985" rIns="6985" bIns="6985"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a:solidFill>
                <a:schemeClr val="dk1"/>
              </a:solidFill>
            </a:rPr>
            <a:t>Adaptive Effective Receptive Field Convolution for</a:t>
          </a:r>
          <a:endParaRPr lang="zh-CN" altLang="en-US">
            <a:solidFill>
              <a:schemeClr val="dk1"/>
            </a:solidFill>
          </a:endParaRPr>
        </a:p>
        <a:p>
          <a:pPr lvl="0">
            <a:lnSpc>
              <a:spcPct val="100000"/>
            </a:lnSpc>
            <a:spcBef>
              <a:spcPct val="0"/>
            </a:spcBef>
            <a:spcAft>
              <a:spcPct val="35000"/>
            </a:spcAft>
          </a:pPr>
          <a:r>
            <a:rPr lang="zh-CN" altLang="en-US">
              <a:solidFill>
                <a:schemeClr val="dk1"/>
              </a:solidFill>
            </a:rPr>
            <a:t>Semantic Segmentation of VHR Remote</a:t>
          </a:r>
          <a:endParaRPr lang="zh-CN" altLang="en-US">
            <a:solidFill>
              <a:schemeClr val="dk1"/>
            </a:solidFill>
          </a:endParaRPr>
        </a:p>
        <a:p>
          <a:pPr lvl="0">
            <a:lnSpc>
              <a:spcPct val="100000"/>
            </a:lnSpc>
            <a:spcBef>
              <a:spcPct val="0"/>
            </a:spcBef>
            <a:spcAft>
              <a:spcPct val="35000"/>
            </a:spcAft>
          </a:pPr>
          <a:r>
            <a:rPr lang="zh-CN" altLang="en-US">
              <a:solidFill>
                <a:schemeClr val="dk1"/>
              </a:solidFill>
            </a:rPr>
            <a:t>Sensing Images</a:t>
          </a:r>
          <a:endParaRPr lang="zh-CN" altLang="en-US">
            <a:solidFill>
              <a:schemeClr val="dk1"/>
            </a:solidFill>
          </a:endParaRPr>
        </a:p>
      </dsp:txBody>
      <dsp:txXfrm>
        <a:off x="3347464" y="2984021"/>
        <a:ext cx="2894384" cy="88243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rSet csTypeId="urn:microsoft.com/office/officeart/2005/8/colors/accent6_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9.xml"/><Relationship Id="rId2" Type="http://schemas.openxmlformats.org/officeDocument/2006/relationships/image" Target="../media/image8.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1"/>
              <a:t>汇报人：杨东升</a:t>
            </a:r>
            <a:endParaRPr lang="zh-CN" altLang="en-US" b="1"/>
          </a:p>
        </p:txBody>
      </p:sp>
      <p:sp>
        <p:nvSpPr>
          <p:cNvPr id="3" name="副标题 2"/>
          <p:cNvSpPr>
            <a:spLocks noGrp="1"/>
          </p:cNvSpPr>
          <p:nvPr>
            <p:ph type="subTitle" idx="1"/>
          </p:nvPr>
        </p:nvSpPr>
        <p:spPr/>
        <p:txBody>
          <a:bodyPr/>
          <a:p>
            <a:r>
              <a:rPr lang="zh-CN" altLang="en-US" sz="4400" b="1"/>
              <a:t>汇报日期：</a:t>
            </a:r>
            <a:r>
              <a:rPr lang="en-US" altLang="zh-CN" sz="4400" b="1"/>
              <a:t>2023.10.27</a:t>
            </a:r>
            <a:endParaRPr lang="en-US" altLang="zh-CN" sz="4400"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890905" y="2030095"/>
            <a:ext cx="10408920" cy="3665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153160" y="1769110"/>
            <a:ext cx="9779000" cy="4257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sp>
        <p:nvSpPr>
          <p:cNvPr id="3" name="内容占位符 2"/>
          <p:cNvSpPr/>
          <p:nvPr>
            <p:ph idx="1"/>
          </p:nvPr>
        </p:nvSpPr>
        <p:spPr/>
        <p:txBody>
          <a:bodyPr/>
          <a:p>
            <a:r>
              <a:rPr lang="zh-CN" altLang="en-US" sz="2800"/>
              <a:t>场景级变化检测方法的思想：比较多时相影像的特征差异，判断变化情况，是区域级分类任务</a:t>
            </a:r>
            <a:endParaRPr lang="zh-CN" altLang="en-US" sz="2800"/>
          </a:p>
          <a:p>
            <a:r>
              <a:rPr lang="zh-CN" altLang="en-US" sz="2800"/>
              <a:t>像素级变化检测方法：首先利用卷积神经网络提取图像的深度特征,然后对提取到的特征进行像素级比较以获得差异图,最后通过阈值选择方法获得变化图</a:t>
            </a:r>
            <a:endParaRPr lang="zh-CN" altLang="en-US" sz="2800"/>
          </a:p>
          <a:p>
            <a:r>
              <a:rPr lang="zh-CN" altLang="en-US" sz="2800"/>
              <a:t>对象级变化检测方法：根据训练阶段不同可以划分为两种方式:一种是通过图块或者超像素计算特征差异产生差异图作为伪标签进行学习</a:t>
            </a:r>
            <a:r>
              <a:rPr lang="en-US" altLang="zh-CN" sz="2800"/>
              <a:t>.</a:t>
            </a:r>
            <a:r>
              <a:rPr lang="zh-CN" altLang="en-US" sz="2800"/>
              <a:t>另一种则是采用孪生神经网络的方式对图块训练学习再进行分类.</a:t>
            </a:r>
            <a:endParaRPr lang="zh-CN" altLang="en-US" sz="2800"/>
          </a:p>
          <a:p>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sp>
        <p:nvSpPr>
          <p:cNvPr id="3" name="内容占位符 2"/>
          <p:cNvSpPr/>
          <p:nvPr>
            <p:ph idx="1"/>
          </p:nvPr>
        </p:nvSpPr>
        <p:spPr>
          <a:xfrm>
            <a:off x="609600" y="1565275"/>
            <a:ext cx="10972800" cy="4561205"/>
          </a:xfrm>
        </p:spPr>
        <p:txBody>
          <a:bodyPr/>
          <a:p>
            <a:pPr marL="0" indent="0">
              <a:buNone/>
            </a:pPr>
            <a:r>
              <a:rPr lang="zh-CN" altLang="en-US" sz="2800"/>
              <a:t>分为数据准备和预处理、机器学习模型设计</a:t>
            </a:r>
            <a:endParaRPr lang="zh-CN" altLang="en-US" sz="2800"/>
          </a:p>
          <a:p>
            <a:pPr marL="0" indent="0">
              <a:buNone/>
            </a:pPr>
            <a:r>
              <a:rPr lang="zh-CN" altLang="en-US" sz="2800"/>
              <a:t>遥感影像特性与地学相关知识的应用</a:t>
            </a:r>
            <a:endParaRPr lang="zh-CN" altLang="en-US" sz="2800"/>
          </a:p>
          <a:p>
            <a:pPr marL="0" indent="0">
              <a:buNone/>
            </a:pPr>
            <a:r>
              <a:rPr lang="zh-CN" altLang="en-US" sz="2800"/>
              <a:t>以及模型性能优化等多个方面</a:t>
            </a:r>
            <a:endParaRPr lang="zh-CN" altLang="en-US" sz="2800"/>
          </a:p>
        </p:txBody>
      </p:sp>
      <p:sp>
        <p:nvSpPr>
          <p:cNvPr id="4" name="文本框 3"/>
          <p:cNvSpPr txBox="1"/>
          <p:nvPr/>
        </p:nvSpPr>
        <p:spPr>
          <a:xfrm>
            <a:off x="10872470" y="1714500"/>
            <a:ext cx="588010" cy="4048125"/>
          </a:xfrm>
          <a:prstGeom prst="rect">
            <a:avLst/>
          </a:prstGeom>
          <a:ln w="28575" cmpd="sng">
            <a:solidFill>
              <a:schemeClr val="accent1">
                <a:shade val="50000"/>
              </a:schemeClr>
            </a:solidFill>
            <a:prstDash val="solid"/>
          </a:ln>
        </p:spPr>
        <p:txBody>
          <a:bodyPr vert="eaVert" wrap="square">
            <a:noAutofit/>
            <a:extLst>
              <a:ext uri="{4A0BC546-FE56-4ADE-93B0-CB8AF2F6F144}">
                <wpsdc:textFrameExt xmlns:wpsdc="http://www.wps.cn/officeDocument/2022/drawingmlCustomData" type="sub-title"/>
              </a:ext>
            </a:extLst>
          </a:bodyPr>
          <a:p>
            <a:pPr algn="l"/>
            <a:r>
              <a:rPr lang="zh-CN" altLang="en-US" sz="2400" spc="200">
                <a:latin typeface="Arial" panose="020B0604020202020204" pitchFamily="34" charset="0"/>
                <a:ea typeface="微软雅黑" panose="020B0503020204020204" charset="-122"/>
              </a:rPr>
              <a:t>变化检测的关键研究问题</a:t>
            </a:r>
            <a:endParaRPr lang="zh-CN" altLang="en-US" sz="2400" spc="200">
              <a:latin typeface="Arial" panose="020B0604020202020204" pitchFamily="34" charset="0"/>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sp>
        <p:nvSpPr>
          <p:cNvPr id="3" name="内容占位符 2"/>
          <p:cNvSpPr/>
          <p:nvPr>
            <p:ph idx="1"/>
          </p:nvPr>
        </p:nvSpPr>
        <p:spPr>
          <a:xfrm>
            <a:off x="609600" y="1565275"/>
            <a:ext cx="10972800" cy="4561205"/>
          </a:xfrm>
        </p:spPr>
        <p:txBody>
          <a:bodyPr/>
          <a:p>
            <a:pPr marL="0" indent="0">
              <a:buNone/>
            </a:pPr>
            <a:r>
              <a:rPr lang="zh-CN" altLang="en-US" sz="2800"/>
              <a:t>未来探索数据驱动与知识驱动的结合方式,</a:t>
            </a:r>
            <a:endParaRPr lang="zh-CN" altLang="en-US" sz="2800"/>
          </a:p>
          <a:p>
            <a:pPr marL="0" indent="0">
              <a:buNone/>
            </a:pPr>
            <a:r>
              <a:rPr lang="zh-CN" altLang="en-US" sz="2800"/>
              <a:t>是深度学习时代增强变化检测能力的重要研究方向.</a:t>
            </a:r>
            <a:endParaRPr lang="zh-CN" altLang="en-US" sz="2800"/>
          </a:p>
        </p:txBody>
      </p:sp>
      <p:sp>
        <p:nvSpPr>
          <p:cNvPr id="4" name="文本框 3"/>
          <p:cNvSpPr txBox="1"/>
          <p:nvPr/>
        </p:nvSpPr>
        <p:spPr>
          <a:xfrm>
            <a:off x="10872470" y="1714500"/>
            <a:ext cx="588010" cy="4048125"/>
          </a:xfrm>
          <a:prstGeom prst="rect">
            <a:avLst/>
          </a:prstGeom>
          <a:ln w="28575" cmpd="sng">
            <a:solidFill>
              <a:schemeClr val="accent1">
                <a:shade val="50000"/>
              </a:schemeClr>
            </a:solidFill>
            <a:prstDash val="solid"/>
          </a:ln>
        </p:spPr>
        <p:txBody>
          <a:bodyPr vert="eaVert" wrap="square">
            <a:noAutofit/>
            <a:extLst>
              <a:ext uri="{4A0BC546-FE56-4ADE-93B0-CB8AF2F6F144}">
                <wpsdc:textFrameExt xmlns:wpsdc="http://www.wps.cn/officeDocument/2022/drawingmlCustomData" type="sub-title"/>
              </a:ext>
            </a:extLst>
          </a:bodyPr>
          <a:p>
            <a:pPr algn="l"/>
            <a:r>
              <a:rPr lang="zh-CN" altLang="en-US" sz="2400" spc="200">
                <a:latin typeface="Arial" panose="020B0604020202020204" pitchFamily="34" charset="0"/>
                <a:ea typeface="微软雅黑" panose="020B0503020204020204" charset="-122"/>
              </a:rPr>
              <a:t>变化检测的展望</a:t>
            </a:r>
            <a:endParaRPr lang="zh-CN" altLang="en-US" sz="2400" spc="200">
              <a:latin typeface="Arial" panose="020B0604020202020204" pitchFamily="34" charset="0"/>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Deep Learning for Change Detection in Remote Sensing Images: Comprehensive Review and Meta-Analysis</a:t>
            </a:r>
            <a:endParaRPr lang="en-US" altLang="zh-CN" sz="2400"/>
          </a:p>
        </p:txBody>
      </p:sp>
      <p:sp>
        <p:nvSpPr>
          <p:cNvPr id="3" name="内容占位符 2"/>
          <p:cNvSpPr>
            <a:spLocks noGrp="1"/>
          </p:cNvSpPr>
          <p:nvPr>
            <p:ph idx="1"/>
          </p:nvPr>
        </p:nvSpPr>
        <p:spPr/>
        <p:txBody>
          <a:bodyPr/>
          <a:p>
            <a:r>
              <a:rPr lang="zh-CN" altLang="en-US"/>
              <a:t>Received May 28, 2020, accepted July 1, 2020, date of publication July 8, 2020, date of current version July 21, 2020.</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Deep Learning for Change Detection in Remote Sensing Images: Comprehensive Review and Meta-Analysis</a:t>
            </a:r>
            <a:endParaRPr lang="en-US" altLang="zh-CN" sz="2400"/>
          </a:p>
        </p:txBody>
      </p:sp>
      <p:sp>
        <p:nvSpPr>
          <p:cNvPr id="3" name="内容占位符 2"/>
          <p:cNvSpPr>
            <a:spLocks noGrp="1"/>
          </p:cNvSpPr>
          <p:nvPr>
            <p:ph idx="1"/>
          </p:nvPr>
        </p:nvSpPr>
        <p:spPr/>
        <p:txBody>
          <a:bodyPr/>
          <a:p>
            <a:r>
              <a:rPr lang="zh-CN" altLang="en-US"/>
              <a:t>本文先介绍了经常用于变化检测的深度学习方法的基础知识。其次，介绍了进行元分析的详细内容，以检验变化检测DL研究的现状。然后着重介绍了基于深度学习的遥感影像变化检测方法，并对现有方法进行了概述。</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Deep Learning for Change Detection in Remote Sensing Images: Comprehensive Review and Meta-Analysis</a:t>
            </a:r>
            <a:endParaRPr lang="en-US" altLang="zh-CN" sz="2400"/>
          </a:p>
        </p:txBody>
      </p:sp>
      <p:pic>
        <p:nvPicPr>
          <p:cNvPr id="4" name="内容占位符 3"/>
          <p:cNvPicPr>
            <a:picLocks noChangeAspect="1"/>
          </p:cNvPicPr>
          <p:nvPr>
            <p:ph idx="1"/>
            <p:custDataLst>
              <p:tags r:id="rId1"/>
            </p:custDataLst>
          </p:nvPr>
        </p:nvPicPr>
        <p:blipFill>
          <a:blip r:embed="rId2"/>
          <a:stretch>
            <a:fillRect/>
          </a:stretch>
        </p:blipFill>
        <p:spPr>
          <a:xfrm>
            <a:off x="2973705" y="1912620"/>
            <a:ext cx="7610475" cy="3724910"/>
          </a:xfrm>
          <a:prstGeom prst="rect">
            <a:avLst/>
          </a:prstGeom>
        </p:spPr>
      </p:pic>
      <p:sp>
        <p:nvSpPr>
          <p:cNvPr id="5" name="文本框 4"/>
          <p:cNvSpPr txBox="1"/>
          <p:nvPr/>
        </p:nvSpPr>
        <p:spPr>
          <a:xfrm>
            <a:off x="843280" y="2268855"/>
            <a:ext cx="1964690" cy="3368675"/>
          </a:xfrm>
          <a:prstGeom prst="rect">
            <a:avLst/>
          </a:prstGeom>
          <a:noFill/>
        </p:spPr>
        <p:txBody>
          <a:bodyPr wrap="square" rtlCol="0">
            <a:noAutofit/>
          </a:bodyPr>
          <a:p>
            <a:r>
              <a:rPr lang="zh-CN" altLang="en-US" sz="2800">
                <a:ln>
                  <a:solidFill>
                    <a:sysClr val="windowText" lastClr="000000"/>
                  </a:solidFill>
                </a:ln>
              </a:rPr>
              <a:t>变化检测是指从两个不同时期的现象或物体中定量分析和确定表面变化的操作</a:t>
            </a:r>
            <a:endParaRPr lang="zh-CN" altLang="en-US" sz="2800">
              <a:ln>
                <a:solidFill>
                  <a:sysClr val="windowText" lastClr="000000"/>
                </a:solidFill>
              </a:l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Deep Learning for Change Detection in Remote Sensing Images: Comprehensive Review and Meta-Analysis</a:t>
            </a:r>
            <a:endParaRPr lang="en-US" altLang="zh-CN" sz="2400"/>
          </a:p>
        </p:txBody>
      </p:sp>
      <p:sp>
        <p:nvSpPr>
          <p:cNvPr id="5" name="文本框 4"/>
          <p:cNvSpPr txBox="1"/>
          <p:nvPr/>
        </p:nvSpPr>
        <p:spPr>
          <a:xfrm>
            <a:off x="843280" y="2268855"/>
            <a:ext cx="1964690" cy="3368675"/>
          </a:xfrm>
          <a:prstGeom prst="rect">
            <a:avLst/>
          </a:prstGeom>
          <a:noFill/>
        </p:spPr>
        <p:txBody>
          <a:bodyPr wrap="square" rtlCol="0">
            <a:noAutofit/>
          </a:bodyPr>
          <a:p>
            <a:endParaRPr lang="zh-CN" altLang="en-US" sz="2800">
              <a:ln>
                <a:solidFill>
                  <a:sysClr val="windowText" lastClr="000000"/>
                </a:solidFill>
              </a:ln>
            </a:endParaRPr>
          </a:p>
        </p:txBody>
      </p:sp>
      <p:sp>
        <p:nvSpPr>
          <p:cNvPr id="3" name="内容占位符 2"/>
          <p:cNvSpPr/>
          <p:nvPr>
            <p:ph idx="1"/>
          </p:nvPr>
        </p:nvSpPr>
        <p:spPr/>
        <p:txBody>
          <a:bodyPr/>
          <a:p>
            <a:r>
              <a:rPr lang="en-US" altLang="zh-CN"/>
              <a:t>DBN</a:t>
            </a:r>
            <a:r>
              <a:rPr lang="zh-CN" altLang="en-US"/>
              <a:t>由多个</a:t>
            </a:r>
            <a:r>
              <a:rPr lang="en-US" altLang="zh-CN"/>
              <a:t>RBN</a:t>
            </a:r>
            <a:r>
              <a:rPr lang="zh-CN" altLang="en-US"/>
              <a:t>组成</a:t>
            </a:r>
            <a:endParaRPr lang="zh-CN" altLang="en-US"/>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609600" y="2268855"/>
            <a:ext cx="2514600" cy="3289300"/>
          </a:xfrm>
          <a:prstGeom prst="rect">
            <a:avLst/>
          </a:prstGeom>
        </p:spPr>
      </p:pic>
      <p:sp>
        <p:nvSpPr>
          <p:cNvPr id="7" name="文本框 6"/>
          <p:cNvSpPr txBox="1"/>
          <p:nvPr/>
        </p:nvSpPr>
        <p:spPr>
          <a:xfrm>
            <a:off x="1028700" y="5866765"/>
            <a:ext cx="1368425" cy="368300"/>
          </a:xfrm>
          <a:prstGeom prst="rect">
            <a:avLst/>
          </a:prstGeom>
          <a:noFill/>
        </p:spPr>
        <p:txBody>
          <a:bodyPr wrap="square" rtlCol="0">
            <a:spAutoFit/>
          </a:bodyPr>
          <a:p>
            <a:r>
              <a:rPr lang="en-US" altLang="zh-CN"/>
              <a:t>RBN</a:t>
            </a:r>
            <a:endParaRPr lang="en-US" altLang="zh-CN"/>
          </a:p>
        </p:txBody>
      </p:sp>
      <p:pic>
        <p:nvPicPr>
          <p:cNvPr id="8" name="图片 7"/>
          <p:cNvPicPr>
            <a:picLocks noChangeAspect="1"/>
          </p:cNvPicPr>
          <p:nvPr>
            <p:custDataLst>
              <p:tags r:id="rId3"/>
            </p:custDataLst>
          </p:nvPr>
        </p:nvPicPr>
        <p:blipFill>
          <a:blip r:embed="rId4"/>
          <a:stretch>
            <a:fillRect/>
          </a:stretch>
        </p:blipFill>
        <p:spPr>
          <a:xfrm>
            <a:off x="3999865" y="2708275"/>
            <a:ext cx="5715000" cy="2849880"/>
          </a:xfrm>
          <a:prstGeom prst="rect">
            <a:avLst/>
          </a:prstGeom>
        </p:spPr>
      </p:pic>
      <p:sp>
        <p:nvSpPr>
          <p:cNvPr id="9" name="文本框 8"/>
          <p:cNvSpPr txBox="1"/>
          <p:nvPr/>
        </p:nvSpPr>
        <p:spPr>
          <a:xfrm>
            <a:off x="4824730" y="5876925"/>
            <a:ext cx="3375025" cy="645160"/>
          </a:xfrm>
          <a:prstGeom prst="rect">
            <a:avLst/>
          </a:prstGeom>
          <a:noFill/>
        </p:spPr>
        <p:txBody>
          <a:bodyPr wrap="square" rtlCol="0">
            <a:spAutoFit/>
          </a:bodyPr>
          <a:p>
            <a:r>
              <a:rPr lang="en-US" altLang="zh-CN"/>
              <a:t>DBN</a:t>
            </a:r>
            <a:endParaRPr lang="en-US" altLang="zh-CN"/>
          </a:p>
          <a:p>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Deep Learning for Change Detection in Remote Sensing Images: Comprehensive Review and Meta-Analysis</a:t>
            </a:r>
            <a:endParaRPr lang="en-US" altLang="zh-CN" sz="2400"/>
          </a:p>
        </p:txBody>
      </p:sp>
      <p:sp>
        <p:nvSpPr>
          <p:cNvPr id="5" name="文本框 4"/>
          <p:cNvSpPr txBox="1"/>
          <p:nvPr/>
        </p:nvSpPr>
        <p:spPr>
          <a:xfrm>
            <a:off x="843280" y="2268855"/>
            <a:ext cx="1964690" cy="3368675"/>
          </a:xfrm>
          <a:prstGeom prst="rect">
            <a:avLst/>
          </a:prstGeom>
          <a:noFill/>
        </p:spPr>
        <p:txBody>
          <a:bodyPr wrap="square" rtlCol="0">
            <a:noAutofit/>
          </a:bodyPr>
          <a:p>
            <a:endParaRPr lang="zh-CN" altLang="en-US" sz="2800">
              <a:ln>
                <a:solidFill>
                  <a:sysClr val="windowText" lastClr="000000"/>
                </a:solidFill>
              </a:ln>
            </a:endParaRPr>
          </a:p>
        </p:txBody>
      </p:sp>
      <p:sp>
        <p:nvSpPr>
          <p:cNvPr id="3" name="内容占位符 2"/>
          <p:cNvSpPr/>
          <p:nvPr>
            <p:ph idx="1"/>
          </p:nvPr>
        </p:nvSpPr>
        <p:spPr/>
        <p:txBody>
          <a:bodyPr/>
          <a:p>
            <a:pPr marL="0" indent="0">
              <a:buNone/>
            </a:pPr>
            <a:r>
              <a:rPr lang="en-US" altLang="zh-CN"/>
              <a:t>CNN</a:t>
            </a:r>
            <a:r>
              <a:rPr lang="zh-CN" altLang="en-US"/>
              <a:t>处理过程</a:t>
            </a:r>
            <a:endParaRPr lang="zh-CN" altLang="en-US"/>
          </a:p>
        </p:txBody>
      </p:sp>
      <p:pic>
        <p:nvPicPr>
          <p:cNvPr id="4" name="图片 -2147482595"/>
          <p:cNvPicPr>
            <a:picLocks noChangeAspect="1"/>
          </p:cNvPicPr>
          <p:nvPr>
            <p:custDataLst>
              <p:tags r:id="rId1"/>
            </p:custDataLst>
          </p:nvPr>
        </p:nvPicPr>
        <p:blipFill>
          <a:blip r:embed="rId2"/>
          <a:stretch>
            <a:fillRect/>
          </a:stretch>
        </p:blipFill>
        <p:spPr>
          <a:xfrm>
            <a:off x="1753870" y="2768600"/>
            <a:ext cx="8880475" cy="31426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tx2"/>
            </a:solidFill>
          </a:ln>
        </p:spPr>
        <p:txBody>
          <a:bodyPr/>
          <a:p>
            <a:r>
              <a:rPr lang="zh-CN" altLang="en-US"/>
              <a:t>周进展概述</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图示 4"/>
          <p:cNvGraphicFramePr/>
          <p:nvPr/>
        </p:nvGraphicFramePr>
        <p:xfrm>
          <a:off x="2032000" y="1493520"/>
          <a:ext cx="8128000" cy="46443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遥感图像中的深度学习变化检测</a:t>
            </a:r>
            <a:endParaRPr lang="zh-CN" altLang="en-US"/>
          </a:p>
        </p:txBody>
      </p:sp>
      <p:sp>
        <p:nvSpPr>
          <p:cNvPr id="3" name="内容占位符 2"/>
          <p:cNvSpPr>
            <a:spLocks noGrp="1"/>
          </p:cNvSpPr>
          <p:nvPr>
            <p:ph idx="1"/>
          </p:nvPr>
        </p:nvSpPr>
        <p:spPr/>
        <p:txBody>
          <a:bodyPr/>
          <a:p>
            <a:pPr marL="0" indent="0">
              <a:buNone/>
            </a:pPr>
            <a:r>
              <a:rPr lang="zh-CN" altLang="en-US"/>
              <a:t>分为三类：第一类包括完全监督方法，它通过学习标记的训练数据集来解决问题。</a:t>
            </a:r>
            <a:endParaRPr lang="zh-CN" altLang="en-US"/>
          </a:p>
          <a:p>
            <a:pPr marL="0" indent="0">
              <a:buNone/>
            </a:pPr>
            <a:r>
              <a:rPr lang="zh-CN" altLang="en-US"/>
              <a:t>第二类方法包括完全无监督方法，它从未标记的数据集中进行学习。</a:t>
            </a:r>
            <a:endParaRPr lang="zh-CN" altLang="en-US"/>
          </a:p>
          <a:p>
            <a:pPr marL="0" indent="0">
              <a:buNone/>
            </a:pPr>
            <a:r>
              <a:rPr lang="zh-CN" altLang="en-US"/>
              <a:t>第三类方法包括基于迁移学习的方法。迁移学习试图利用从一个任务学到的知识，并将其应用到另一个相关任务中，其目的是减少必要的微调数据量或提高性能。</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AERFC</a:t>
            </a:r>
            <a:r>
              <a:rPr lang="zh-CN" altLang="en-US" sz="2800"/>
              <a:t> for</a:t>
            </a:r>
            <a:r>
              <a:rPr lang="en-US" altLang="zh-CN" sz="2800"/>
              <a:t> </a:t>
            </a:r>
            <a:r>
              <a:rPr lang="zh-CN" altLang="en-US" sz="2800"/>
              <a:t>Semantic Segmentation of VHR Remote</a:t>
            </a:r>
            <a:r>
              <a:rPr lang="en-US" altLang="zh-CN" sz="2800"/>
              <a:t> </a:t>
            </a:r>
            <a:r>
              <a:rPr lang="zh-CN" altLang="en-US" sz="2800"/>
              <a:t>Sensing Images</a:t>
            </a:r>
            <a:endParaRPr lang="zh-CN" altLang="en-US" sz="2800"/>
          </a:p>
        </p:txBody>
      </p:sp>
      <p:sp>
        <p:nvSpPr>
          <p:cNvPr id="3" name="内容占位符 2"/>
          <p:cNvSpPr>
            <a:spLocks noGrp="1"/>
          </p:cNvSpPr>
          <p:nvPr>
            <p:ph idx="1"/>
          </p:nvPr>
        </p:nvSpPr>
        <p:spPr/>
        <p:txBody>
          <a:bodyPr/>
          <a:p>
            <a:pPr marL="0" indent="0">
              <a:buNone/>
            </a:pPr>
            <a:r>
              <a:rPr lang="zh-CN" altLang="en-US"/>
              <a:t>Adaptive Effective Receptive Field Convolution for</a:t>
            </a:r>
            <a:endParaRPr lang="zh-CN" altLang="en-US"/>
          </a:p>
          <a:p>
            <a:pPr marL="0" indent="0">
              <a:buNone/>
            </a:pPr>
            <a:r>
              <a:rPr lang="zh-CN" altLang="en-US"/>
              <a:t>Semantic Segmentation of VHR Remote</a:t>
            </a:r>
            <a:endParaRPr lang="zh-CN" altLang="en-US"/>
          </a:p>
          <a:p>
            <a:pPr marL="0" indent="0">
              <a:buNone/>
            </a:pPr>
            <a:r>
              <a:rPr lang="zh-CN" altLang="en-US"/>
              <a:t>Sensing Images</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AERFC</a:t>
            </a:r>
            <a:r>
              <a:rPr lang="zh-CN" altLang="en-US" sz="2800"/>
              <a:t> for</a:t>
            </a:r>
            <a:r>
              <a:rPr lang="en-US" altLang="zh-CN" sz="2800"/>
              <a:t> </a:t>
            </a:r>
            <a:r>
              <a:rPr lang="zh-CN" altLang="en-US" sz="2800"/>
              <a:t>Semantic Segmentation of VHR Remote</a:t>
            </a:r>
            <a:r>
              <a:rPr lang="en-US" altLang="zh-CN" sz="2800"/>
              <a:t> </a:t>
            </a:r>
            <a:r>
              <a:rPr lang="zh-CN" altLang="en-US" sz="2800"/>
              <a:t>Sensing Images</a:t>
            </a:r>
            <a:endParaRPr lang="zh-CN" altLang="en-US" sz="2800"/>
          </a:p>
        </p:txBody>
      </p:sp>
      <p:sp>
        <p:nvSpPr>
          <p:cNvPr id="3" name="内容占位符 2"/>
          <p:cNvSpPr>
            <a:spLocks noGrp="1"/>
          </p:cNvSpPr>
          <p:nvPr>
            <p:ph idx="1"/>
          </p:nvPr>
        </p:nvSpPr>
        <p:spPr/>
        <p:txBody>
          <a:bodyPr/>
          <a:p>
            <a:pPr marL="0" indent="0">
              <a:buNone/>
            </a:pPr>
            <a:r>
              <a:rPr lang="zh-CN" altLang="en-US"/>
              <a:t>AERFC自适应地控制卷积的采样位置，并自动调整有效RF，来提取有效特征，在扩张滤波器中的几个关键空间采样位置被可训练参数填充以适应物体的潜在边缘。</a:t>
            </a:r>
            <a:r>
              <a:rPr lang="en-US" altLang="zh-CN"/>
              <a:t> </a:t>
            </a:r>
            <a:r>
              <a:rPr lang="zh-CN" altLang="en-US"/>
              <a:t>AERFC减少了训练难度，降低了过拟合的风险，并保留了高分辨率图像中的细节。</a:t>
            </a:r>
            <a:r>
              <a:rPr lang="zh-CN" altLang="en-US">
                <a:sym typeface="+mn-ea"/>
              </a:rPr>
              <a:t>AERFC用于扩大有效RF并减轻扩张滤波器引起的网格伪影。</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AERFC</a:t>
            </a:r>
            <a:r>
              <a:rPr lang="zh-CN" altLang="en-US" sz="2800"/>
              <a:t> for</a:t>
            </a:r>
            <a:r>
              <a:rPr lang="en-US" altLang="zh-CN" sz="2800"/>
              <a:t> </a:t>
            </a:r>
            <a:r>
              <a:rPr lang="zh-CN" altLang="en-US" sz="2800"/>
              <a:t>Semantic Segmentation of VHR Remote</a:t>
            </a:r>
            <a:r>
              <a:rPr lang="en-US" altLang="zh-CN" sz="2800"/>
              <a:t> </a:t>
            </a:r>
            <a:r>
              <a:rPr lang="zh-CN" altLang="en-US" sz="2800"/>
              <a:t>Sensing Images</a:t>
            </a:r>
            <a:endParaRPr lang="zh-CN" altLang="en-US" sz="2800"/>
          </a:p>
        </p:txBody>
      </p:sp>
      <p:sp>
        <p:nvSpPr>
          <p:cNvPr id="3" name="内容占位符 2"/>
          <p:cNvSpPr>
            <a:spLocks noGrp="1"/>
          </p:cNvSpPr>
          <p:nvPr>
            <p:ph idx="1"/>
          </p:nvPr>
        </p:nvSpPr>
        <p:spPr/>
        <p:txBody>
          <a:bodyPr/>
          <a:p>
            <a:pPr marL="0" indent="0">
              <a:buNone/>
            </a:pPr>
            <a:r>
              <a:rPr lang="zh-CN" altLang="en-US"/>
              <a:t>AERFC ConvNet的四个重要方面1）AERFC；2）AERFC-SPP；3）具有AERFC的修改型Xception；以及4）AERFC ConvNet。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AERFC</a:t>
            </a:r>
            <a:r>
              <a:rPr lang="zh-CN" altLang="en-US" sz="2800"/>
              <a:t> for</a:t>
            </a:r>
            <a:r>
              <a:rPr lang="en-US" altLang="zh-CN" sz="2800"/>
              <a:t> </a:t>
            </a:r>
            <a:r>
              <a:rPr lang="zh-CN" altLang="en-US" sz="2800"/>
              <a:t>Semantic Segmentation of VHR Remote</a:t>
            </a:r>
            <a:r>
              <a:rPr lang="en-US" altLang="zh-CN" sz="2800"/>
              <a:t> </a:t>
            </a:r>
            <a:r>
              <a:rPr lang="zh-CN" altLang="en-US" sz="2800"/>
              <a:t>Sensing Images</a:t>
            </a:r>
            <a:endParaRPr lang="zh-CN" altLang="en-US" sz="2800"/>
          </a:p>
        </p:txBody>
      </p:sp>
      <p:pic>
        <p:nvPicPr>
          <p:cNvPr id="4" name="内容占位符 3"/>
          <p:cNvPicPr>
            <a:picLocks noChangeAspect="1"/>
          </p:cNvPicPr>
          <p:nvPr>
            <p:ph idx="1"/>
            <p:custDataLst>
              <p:tags r:id="rId1"/>
            </p:custDataLst>
          </p:nvPr>
        </p:nvPicPr>
        <p:blipFill>
          <a:blip r:embed="rId2"/>
          <a:stretch>
            <a:fillRect/>
          </a:stretch>
        </p:blipFill>
        <p:spPr>
          <a:xfrm>
            <a:off x="340995" y="1271270"/>
            <a:ext cx="11982450" cy="5420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xception</a:t>
            </a:r>
            <a:endParaRPr lang="zh-CN" altLang="en-US" sz="2800"/>
          </a:p>
        </p:txBody>
      </p:sp>
      <p:pic>
        <p:nvPicPr>
          <p:cNvPr id="5" name="内容占位符 4"/>
          <p:cNvPicPr>
            <a:picLocks noChangeAspect="1"/>
          </p:cNvPicPr>
          <p:nvPr>
            <p:ph idx="1"/>
            <p:custDataLst>
              <p:tags r:id="rId1"/>
            </p:custDataLst>
          </p:nvPr>
        </p:nvPicPr>
        <p:blipFill>
          <a:blip r:embed="rId2"/>
          <a:stretch>
            <a:fillRect/>
          </a:stretch>
        </p:blipFill>
        <p:spPr>
          <a:xfrm>
            <a:off x="929005" y="1250315"/>
            <a:ext cx="9396730" cy="48761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sz="2800"/>
          </a:p>
        </p:txBody>
      </p:sp>
      <p:pic>
        <p:nvPicPr>
          <p:cNvPr id="5" name="内容占位符 4"/>
          <p:cNvPicPr>
            <a:picLocks noChangeAspect="1"/>
          </p:cNvPicPr>
          <p:nvPr>
            <p:ph idx="1"/>
            <p:custDataLst>
              <p:tags r:id="rId1"/>
            </p:custDataLst>
          </p:nvPr>
        </p:nvPicPr>
        <p:blipFill>
          <a:blip r:embed="rId2"/>
          <a:stretch>
            <a:fillRect/>
          </a:stretch>
        </p:blipFill>
        <p:spPr>
          <a:xfrm>
            <a:off x="-337820" y="-208915"/>
            <a:ext cx="12919710" cy="70669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AERFC-SPP</a:t>
            </a:r>
            <a:endParaRPr lang="zh-CN" altLang="en-US"/>
          </a:p>
        </p:txBody>
      </p:sp>
      <p:sp>
        <p:nvSpPr>
          <p:cNvPr id="3" name="内容占位符 2"/>
          <p:cNvSpPr/>
          <p:nvPr>
            <p:ph idx="1"/>
          </p:nvPr>
        </p:nvSpPr>
        <p:spPr/>
        <p:txBody>
          <a:bodyPr/>
          <a:p>
            <a:r>
              <a:rPr lang="zh-CN" altLang="en-US"/>
              <a:t>捕获VHR图像中具有任意尺度和大小的对象的内部尺度变化，提取更准确的多尺度特征以进行场景理解</a:t>
            </a:r>
            <a:endParaRPr lang="zh-CN" altLang="en-US"/>
          </a:p>
          <a:p>
            <a:r>
              <a:rPr lang="zh-CN" altLang="en-US"/>
              <a:t>在SPP的帮助下，AERFC可以更好地描述输入图像的内部变化。此外，AERFC通过在扩张滤波器中学习少量参数而去除了网格状伪影，而不会显著增加复杂性。</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AERFC-SPP</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720090" y="1531620"/>
            <a:ext cx="10648315" cy="4733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AERFC ConvNet架构</a:t>
            </a:r>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1035685" y="1706245"/>
            <a:ext cx="10119360" cy="4312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tx2"/>
            </a:solidFill>
          </a:ln>
        </p:spPr>
        <p:txBody>
          <a:bodyPr/>
          <a:p>
            <a:r>
              <a:rPr lang="zh-CN" altLang="en-US">
                <a:sym typeface="+mn-ea"/>
              </a:rPr>
              <a:t>多时相遥感影像的变化检测研究现状与展望</a:t>
            </a:r>
            <a:endParaRPr lang="zh-CN" altLang="en-US"/>
          </a:p>
        </p:txBody>
      </p:sp>
      <p:sp>
        <p:nvSpPr>
          <p:cNvPr id="3" name="内容占位符 2"/>
          <p:cNvSpPr>
            <a:spLocks noGrp="1"/>
          </p:cNvSpPr>
          <p:nvPr>
            <p:ph idx="1"/>
          </p:nvPr>
        </p:nvSpPr>
        <p:spPr/>
        <p:txBody>
          <a:bodyPr/>
          <a:p>
            <a:pPr algn="l"/>
            <a:endParaRPr lang="zh-CN" altLang="en-US"/>
          </a:p>
          <a:p>
            <a:pPr algn="l"/>
            <a:endParaRPr lang="zh-CN" altLang="en-US"/>
          </a:p>
          <a:p>
            <a:pPr algn="l"/>
            <a:endParaRPr lang="zh-CN" altLang="en-US"/>
          </a:p>
          <a:p>
            <a:pPr algn="l"/>
            <a:r>
              <a:rPr lang="zh-CN" altLang="en-US"/>
              <a:t>张祖勋,姜慧伟,庞世燕,等．多时相遥感影像的变化检测研究现状与展望[J]．测绘学报,２０２２,５１(７):１０９１Ｇ１１０７．</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p:nvPr>
            <p:ph idx="1"/>
          </p:nvPr>
        </p:nvSpPr>
        <p:spPr/>
        <p:txBody>
          <a:bodyPr/>
          <a:p>
            <a:r>
              <a:rPr lang="zh-CN" altLang="en-US"/>
              <a:t>最后用一些数据集验证了</a:t>
            </a:r>
            <a:r>
              <a:rPr lang="en-US" altLang="zh-CN"/>
              <a:t>aerfc</a:t>
            </a:r>
            <a:r>
              <a:rPr lang="zh-CN" altLang="en-US"/>
              <a:t>的有效性</a:t>
            </a:r>
            <a:r>
              <a:rPr lang="en-US" altLang="zh-CN"/>
              <a:t>.</a:t>
            </a:r>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sp>
        <p:nvSpPr>
          <p:cNvPr id="3" name="内容占位符 2"/>
          <p:cNvSpPr>
            <a:spLocks noGrp="1"/>
          </p:cNvSpPr>
          <p:nvPr>
            <p:ph idx="1"/>
          </p:nvPr>
        </p:nvSpPr>
        <p:spPr>
          <a:ln>
            <a:solidFill>
              <a:schemeClr val="accent4"/>
            </a:solidFill>
          </a:ln>
        </p:spPr>
        <p:txBody>
          <a:bodyPr/>
          <a:p>
            <a:r>
              <a:rPr lang="zh-CN" altLang="en-US"/>
              <a:t>文章主要从</a:t>
            </a:r>
            <a:r>
              <a:rPr lang="zh-CN" altLang="en-US" b="1"/>
              <a:t>几何</a:t>
            </a:r>
            <a:r>
              <a:rPr lang="zh-CN" altLang="en-US"/>
              <a:t>和</a:t>
            </a:r>
            <a:r>
              <a:rPr lang="zh-CN" altLang="en-US" b="1"/>
              <a:t>语义</a:t>
            </a:r>
            <a:r>
              <a:rPr lang="zh-CN" altLang="en-US"/>
              <a:t>两个角度对变化检测方法进行了分析和归纳总结</a:t>
            </a:r>
            <a:endParaRPr lang="zh-CN" altLang="en-US"/>
          </a:p>
          <a:p>
            <a:r>
              <a:rPr lang="zh-CN" altLang="en-US"/>
              <a:t>重点分析了几何信息的利用方式及深度神经网络的特征融合方式</a:t>
            </a:r>
            <a:endParaRPr lang="zh-CN" altLang="en-US"/>
          </a:p>
          <a:p>
            <a:r>
              <a:rPr lang="zh-CN" altLang="en-US"/>
              <a:t>最后对当前变化检测应用中遇到的核心问题及未来发展趋势进行了梳理与展望.</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sp>
        <p:nvSpPr>
          <p:cNvPr id="3" name="内容占位符 2"/>
          <p:cNvSpPr>
            <a:spLocks noGrp="1"/>
          </p:cNvSpPr>
          <p:nvPr>
            <p:ph idx="1"/>
          </p:nvPr>
        </p:nvSpPr>
        <p:spPr>
          <a:ln>
            <a:solidFill>
              <a:schemeClr val="accent4"/>
            </a:solidFill>
          </a:ln>
        </p:spPr>
        <p:txBody>
          <a:bodyPr/>
          <a:p>
            <a:r>
              <a:rPr lang="zh-CN" altLang="en-US"/>
              <a:t>现状：当前研究还是主要集中于双时相影像变化检测,时序影像的研究也局限于仅仅对双时相的扩展,并没有充分发挥时间序 列的优势.</a:t>
            </a:r>
            <a:endParaRPr lang="zh-CN" altLang="en-US"/>
          </a:p>
          <a:p>
            <a:r>
              <a:rPr lang="zh-CN" altLang="en-US"/>
              <a:t>变化检测的本质：模式识别与分类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4" name="内容占位符 3"/>
          <p:cNvPicPr>
            <a:picLocks noChangeAspect="1"/>
          </p:cNvPicPr>
          <p:nvPr>
            <p:ph idx="1"/>
          </p:nvPr>
        </p:nvPicPr>
        <p:blipFill>
          <a:blip r:embed="rId1"/>
          <a:stretch>
            <a:fillRect/>
          </a:stretch>
        </p:blipFill>
        <p:spPr>
          <a:xfrm>
            <a:off x="2638425" y="1605280"/>
            <a:ext cx="8698230" cy="4663440"/>
          </a:xfrm>
          <a:prstGeom prst="rect">
            <a:avLst/>
          </a:prstGeom>
        </p:spPr>
      </p:pic>
      <p:sp>
        <p:nvSpPr>
          <p:cNvPr id="8" name="文本框 7"/>
          <p:cNvSpPr txBox="1"/>
          <p:nvPr/>
        </p:nvSpPr>
        <p:spPr>
          <a:xfrm>
            <a:off x="1380490" y="2145030"/>
            <a:ext cx="531495" cy="3815080"/>
          </a:xfrm>
          <a:prstGeom prst="rect">
            <a:avLst/>
          </a:prstGeom>
          <a:noFill/>
          <a:ln>
            <a:solidFill>
              <a:schemeClr val="tx2"/>
            </a:solidFill>
          </a:ln>
        </p:spPr>
        <p:txBody>
          <a:bodyPr wrap="square" rtlCol="0">
            <a:spAutoFit/>
          </a:bodyPr>
          <a:p>
            <a:r>
              <a:rPr lang="en-US" altLang="zh-CN"/>
              <a:t>    </a:t>
            </a:r>
            <a:r>
              <a:rPr lang="zh-CN" altLang="en-US" sz="2800" b="1"/>
              <a:t>数据源类型及特征</a:t>
            </a:r>
            <a:endParaRPr lang="zh-CN" alt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310005" y="1775460"/>
            <a:ext cx="9570720" cy="4267835"/>
          </a:xfrm>
          <a:prstGeom prst="rect">
            <a:avLst/>
          </a:prstGeom>
          <a:ln>
            <a:solidFill>
              <a:schemeClr val="accent4"/>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1099820" y="1600200"/>
            <a:ext cx="1012634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ln>
            <a:solidFill>
              <a:schemeClr val="accent4"/>
            </a:solidFill>
          </a:ln>
        </p:spPr>
        <p:txBody>
          <a:bodyPr/>
          <a:p>
            <a:r>
              <a:rPr lang="zh-CN" altLang="en-US">
                <a:solidFill>
                  <a:schemeClr val="dk1"/>
                </a:solidFill>
                <a:sym typeface="+mn-ea"/>
              </a:rPr>
              <a:t>多时相遥感影像的变化检测研究现状与展望</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402080" y="1600200"/>
            <a:ext cx="9337040" cy="489648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COMMONDATA" val="eyJoZGlkIjoiZjI2NDJmMDAwOTA0MGNkYWNhZGE0Mjk0YjBlNWYzM2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2471</Words>
  <Application>WPS 演示</Application>
  <PresentationFormat>宽屏</PresentationFormat>
  <Paragraphs>121</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Arial Unicode MS</vt:lpstr>
      <vt:lpstr>Calibri</vt:lpstr>
      <vt:lpstr>1_默认设计模板</vt:lpstr>
      <vt:lpstr>汇报人：杨东升</vt:lpstr>
      <vt:lpstr>周进展概述</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多时相遥感影像的变化检测研究现状与展望</vt:lpstr>
      <vt:lpstr>Deep Learning for Change Detection in Remote Sensing Images: Comprehensive Review and Meta-Analysis</vt:lpstr>
      <vt:lpstr>Deep Learning for Change Detection in Remote Sensing Images: Comprehensive Review and Meta-Analysis</vt:lpstr>
      <vt:lpstr>Deep Learning for Change Detection in Remote Sensing Images: Comprehensive Review and Meta-Analysis</vt:lpstr>
      <vt:lpstr>Deep Learning for Change Detection in Remote Sensing Images: Comprehensive Review and Meta-Analysis</vt:lpstr>
      <vt:lpstr>Deep Learning for Change Detection in Remote Sensing Images: Comprehensive Review and Meta-Analysis</vt:lpstr>
      <vt:lpstr>遥感图像中的深度学习变化检测</vt:lpstr>
      <vt:lpstr>AERFC for Semantic Segmentation of VHR Remote Sensing Images</vt:lpstr>
      <vt:lpstr>AERFC for Semantic Segmentation of VHR Remote Sensing Images</vt:lpstr>
      <vt:lpstr>AERFC for Semantic Segmentation of VHR Remote Sensing Images</vt:lpstr>
      <vt:lpstr>AERFC for Semantic Segmentation of VHR Remote Sensing Images</vt:lpstr>
      <vt:lpstr>xception</vt:lpstr>
      <vt:lpstr>PowerPoint 演示文稿</vt:lpstr>
      <vt:lpstr>AERFC-SPP</vt:lpstr>
      <vt:lpstr>AERFC-SPP</vt:lpstr>
      <vt:lpstr> AERFC ConvNet架构</vt:lpstr>
      <vt:lpstr> AERFC ConvNet架构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91773</dc:creator>
  <cp:lastModifiedBy>sup</cp:lastModifiedBy>
  <cp:revision>11</cp:revision>
  <dcterms:created xsi:type="dcterms:W3CDTF">2019-09-19T02:01:00Z</dcterms:created>
  <dcterms:modified xsi:type="dcterms:W3CDTF">2023-10-27T05:09:53Z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35D329B663144A1FAA89FDECA8B90FD7_12</vt:lpwstr>
  </property>
</Properties>
</file>