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06" r:id="rId2"/>
    <p:sldId id="2614" r:id="rId3"/>
    <p:sldId id="2595" r:id="rId4"/>
    <p:sldId id="2686" r:id="rId5"/>
    <p:sldId id="2687" r:id="rId6"/>
    <p:sldId id="2621" r:id="rId7"/>
    <p:sldId id="2688" r:id="rId8"/>
    <p:sldId id="2689" r:id="rId9"/>
    <p:sldId id="2691" r:id="rId10"/>
    <p:sldId id="2692" r:id="rId11"/>
    <p:sldId id="2693" r:id="rId12"/>
    <p:sldId id="2694" r:id="rId13"/>
    <p:sldId id="2707" r:id="rId14"/>
    <p:sldId id="2695" r:id="rId15"/>
    <p:sldId id="2697" r:id="rId16"/>
    <p:sldId id="2703" r:id="rId17"/>
    <p:sldId id="2698" r:id="rId18"/>
    <p:sldId id="2699" r:id="rId19"/>
    <p:sldId id="2700" r:id="rId20"/>
    <p:sldId id="2701" r:id="rId21"/>
    <p:sldId id="2705" r:id="rId22"/>
    <p:sldId id="2706" r:id="rId23"/>
    <p:sldId id="2518"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F5597"/>
    <a:srgbClr val="FFFFFF"/>
    <a:srgbClr val="1736FF"/>
    <a:srgbClr val="E4E6E7"/>
    <a:srgbClr val="BFBEBD"/>
    <a:srgbClr val="F16005"/>
    <a:srgbClr val="FE0000"/>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showGuides="1">
      <p:cViewPr varScale="1">
        <p:scale>
          <a:sx n="79" d="100"/>
          <a:sy n="79" d="100"/>
        </p:scale>
        <p:origin x="802" y="-48"/>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2023/11/10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7734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3879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8316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51153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1683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5506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2077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8057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3326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2023/11/10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9.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4.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5.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6.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7.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833765" y="2640435"/>
            <a:ext cx="10597009" cy="165576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err="1">
                <a:solidFill>
                  <a:srgbClr val="000000"/>
                </a:solidFill>
                <a:latin typeface="微软雅黑" panose="020B0503020204020204" pitchFamily="34" charset="-122"/>
                <a:ea typeface="微软雅黑" panose="020B0503020204020204" pitchFamily="34" charset="-122"/>
                <a:cs typeface="+mj-cs"/>
              </a:rPr>
              <a:t>NeRF</a:t>
            </a:r>
            <a:r>
              <a:rPr lang="en-US" altLang="zh-CN" sz="3600" dirty="0">
                <a:solidFill>
                  <a:srgbClr val="000000"/>
                </a:solidFill>
                <a:latin typeface="微软雅黑" panose="020B0503020204020204" pitchFamily="34" charset="-122"/>
                <a:ea typeface="微软雅黑" panose="020B0503020204020204" pitchFamily="34" charset="-122"/>
                <a:cs typeface="+mj-cs"/>
              </a:rPr>
              <a:t>: </a:t>
            </a:r>
          </a:p>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Representing Scenes as Neural Radiance Fields for View Synthesis</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2023.11.10</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Ben Mildenhall,</a:t>
            </a:r>
            <a:r>
              <a:rPr lang="zh-CN" altLang="en-US" sz="1600" dirty="0">
                <a:latin typeface="微软雅黑 Light" panose="020B0502040204020203" pitchFamily="34" charset="-122"/>
                <a:ea typeface="微软雅黑 Light" panose="020B0502040204020203" pitchFamily="34" charset="-122"/>
              </a:rPr>
              <a:t> </a:t>
            </a:r>
            <a:r>
              <a:rPr lang="en-US" altLang="zh-CN" sz="1600" dirty="0" err="1">
                <a:latin typeface="微软雅黑 Light" panose="020B0502040204020203" pitchFamily="34" charset="-122"/>
                <a:ea typeface="微软雅黑 Light" panose="020B0502040204020203" pitchFamily="34" charset="-122"/>
              </a:rPr>
              <a:t>Pratul</a:t>
            </a:r>
            <a:r>
              <a:rPr lang="en-US" altLang="zh-CN" sz="1600" dirty="0">
                <a:latin typeface="微软雅黑 Light" panose="020B0502040204020203" pitchFamily="34" charset="-122"/>
                <a:ea typeface="微软雅黑 Light" panose="020B0502040204020203" pitchFamily="34" charset="-122"/>
              </a:rPr>
              <a:t> P. Srinivasan, Matthew </a:t>
            </a:r>
            <a:r>
              <a:rPr lang="en-US" altLang="zh-CN" sz="1600" dirty="0" err="1">
                <a:latin typeface="微软雅黑 Light" panose="020B0502040204020203" pitchFamily="34" charset="-122"/>
                <a:ea typeface="微软雅黑 Light" panose="020B0502040204020203" pitchFamily="34" charset="-122"/>
              </a:rPr>
              <a:t>Tancik</a:t>
            </a:r>
            <a:r>
              <a:rPr lang="en-US" altLang="zh-CN" sz="1600" dirty="0">
                <a:latin typeface="微软雅黑 Light" panose="020B0502040204020203" pitchFamily="34" charset="-122"/>
                <a:ea typeface="微软雅黑 Light" panose="020B0502040204020203" pitchFamily="34" charset="-122"/>
              </a:rPr>
              <a:t>, Jonathan T. Barron, Ravi </a:t>
            </a:r>
            <a:r>
              <a:rPr lang="en-US" altLang="zh-CN" sz="1600" dirty="0" err="1">
                <a:latin typeface="微软雅黑 Light" panose="020B0502040204020203" pitchFamily="34" charset="-122"/>
                <a:ea typeface="微软雅黑 Light" panose="020B0502040204020203" pitchFamily="34" charset="-122"/>
              </a:rPr>
              <a:t>Ramamoorthi</a:t>
            </a:r>
            <a:r>
              <a:rPr lang="en-US" altLang="zh-CN" sz="1600" dirty="0">
                <a:latin typeface="微软雅黑 Light" panose="020B0502040204020203" pitchFamily="34" charset="-122"/>
                <a:ea typeface="微软雅黑 Light" panose="020B0502040204020203" pitchFamily="34" charset="-122"/>
              </a:rPr>
              <a:t>, Ren Ng</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Neural Radiance Field Scene Representation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492317" y="1813315"/>
            <a:ext cx="10365943" cy="179170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cs typeface="Times New Roman" panose="02020603050405020304" pitchFamily="18" charset="0"/>
              </a:rPr>
              <a:t>在具体实现上，</a:t>
            </a:r>
            <a:r>
              <a:rPr lang="en-US" altLang="zh-CN" sz="2200" dirty="0">
                <a:latin typeface="宋体" panose="02010600030101010101" pitchFamily="2" charset="-122"/>
                <a:ea typeface="宋体" panose="02010600030101010101" pitchFamily="2" charset="-122"/>
                <a:cs typeface="Times New Roman" panose="02020603050405020304" pitchFamily="18" charset="0"/>
              </a:rPr>
              <a:t>MLP </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F</a:t>
            </a:r>
            <a:r>
              <a:rPr lang="en-US" altLang="zh-CN" sz="2200" baseline="-25000" dirty="0" err="1">
                <a:latin typeface="宋体" panose="02010600030101010101" pitchFamily="2" charset="-122"/>
                <a:ea typeface="宋体" panose="02010600030101010101" pitchFamily="2" charset="-122"/>
                <a:cs typeface="Times New Roman" panose="02020603050405020304" pitchFamily="18" charset="0"/>
              </a:rPr>
              <a:t>θ</a:t>
            </a:r>
            <a:r>
              <a:rPr lang="zh-CN" altLang="en-US" sz="2200" dirty="0">
                <a:latin typeface="宋体" panose="02010600030101010101" pitchFamily="2" charset="-122"/>
                <a:ea typeface="宋体" panose="02010600030101010101" pitchFamily="2" charset="-122"/>
                <a:cs typeface="Times New Roman" panose="02020603050405020304" pitchFamily="18" charset="0"/>
              </a:rPr>
              <a:t>首先用 </a:t>
            </a:r>
            <a:r>
              <a:rPr lang="en-US" altLang="zh-CN" sz="2200" dirty="0">
                <a:latin typeface="宋体" panose="02010600030101010101" pitchFamily="2" charset="-122"/>
                <a:ea typeface="宋体" panose="02010600030101010101" pitchFamily="2" charset="-122"/>
                <a:cs typeface="Times New Roman" panose="02020603050405020304" pitchFamily="18" charset="0"/>
              </a:rPr>
              <a:t>8 </a:t>
            </a:r>
            <a:r>
              <a:rPr lang="zh-CN" altLang="en-US" sz="2200" dirty="0">
                <a:latin typeface="宋体" panose="02010600030101010101" pitchFamily="2" charset="-122"/>
                <a:ea typeface="宋体" panose="02010600030101010101" pitchFamily="2" charset="-122"/>
                <a:cs typeface="Times New Roman" panose="02020603050405020304" pitchFamily="18" charset="0"/>
              </a:rPr>
              <a:t>层的全连接层（使用 </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ReLU</a:t>
            </a:r>
            <a:r>
              <a:rPr lang="en-US" altLang="zh-CN" sz="2200" dirty="0">
                <a:latin typeface="宋体" panose="02010600030101010101" pitchFamily="2" charset="-122"/>
                <a:ea typeface="宋体" panose="02010600030101010101" pitchFamily="2" charset="-122"/>
                <a:cs typeface="Times New Roman" panose="02020603050405020304" pitchFamily="18" charset="0"/>
              </a:rPr>
              <a:t> </a:t>
            </a:r>
            <a:r>
              <a:rPr lang="zh-CN" altLang="en-US" sz="2200" dirty="0">
                <a:latin typeface="宋体" panose="02010600030101010101" pitchFamily="2" charset="-122"/>
                <a:ea typeface="宋体" panose="02010600030101010101" pitchFamily="2" charset="-122"/>
                <a:cs typeface="Times New Roman" panose="02020603050405020304" pitchFamily="18" charset="0"/>
              </a:rPr>
              <a:t>激活函数，每层有 </a:t>
            </a:r>
            <a:r>
              <a:rPr lang="en-US" altLang="zh-CN" sz="2200" dirty="0">
                <a:latin typeface="宋体" panose="02010600030101010101" pitchFamily="2" charset="-122"/>
                <a:ea typeface="宋体" panose="02010600030101010101" pitchFamily="2" charset="-122"/>
                <a:cs typeface="Times New Roman" panose="02020603050405020304" pitchFamily="18" charset="0"/>
              </a:rPr>
              <a:t>256 </a:t>
            </a:r>
            <a:r>
              <a:rPr lang="zh-CN" altLang="en-US" sz="2200" dirty="0">
                <a:latin typeface="宋体" panose="02010600030101010101" pitchFamily="2" charset="-122"/>
                <a:ea typeface="宋体" panose="02010600030101010101" pitchFamily="2" charset="-122"/>
                <a:cs typeface="Times New Roman" panose="02020603050405020304" pitchFamily="18" charset="0"/>
              </a:rPr>
              <a:t>个通道），处理 </a:t>
            </a:r>
            <a:r>
              <a:rPr lang="en-US" altLang="zh-CN" sz="2200" dirty="0">
                <a:latin typeface="宋体" panose="02010600030101010101" pitchFamily="2" charset="-122"/>
                <a:ea typeface="宋体" panose="02010600030101010101" pitchFamily="2" charset="-122"/>
                <a:cs typeface="Times New Roman" panose="02020603050405020304" pitchFamily="18" charset="0"/>
              </a:rPr>
              <a:t>3D </a:t>
            </a:r>
            <a:r>
              <a:rPr lang="zh-CN" altLang="en-US" sz="2200" dirty="0">
                <a:latin typeface="宋体" panose="02010600030101010101" pitchFamily="2" charset="-122"/>
                <a:ea typeface="宋体" panose="02010600030101010101" pitchFamily="2" charset="-122"/>
                <a:cs typeface="Times New Roman" panose="02020603050405020304" pitchFamily="18" charset="0"/>
              </a:rPr>
              <a:t>坐标 </a:t>
            </a:r>
            <a:r>
              <a:rPr lang="en-US" altLang="zh-CN" sz="2200" dirty="0">
                <a:latin typeface="宋体" panose="02010600030101010101" pitchFamily="2" charset="-122"/>
                <a:ea typeface="宋体" panose="02010600030101010101" pitchFamily="2" charset="-122"/>
                <a:cs typeface="Times New Roman" panose="02020603050405020304" pitchFamily="18" charset="0"/>
              </a:rPr>
              <a:t>X</a:t>
            </a:r>
            <a:r>
              <a:rPr lang="zh-CN" altLang="en-US" sz="2200" dirty="0">
                <a:latin typeface="宋体" panose="02010600030101010101" pitchFamily="2" charset="-122"/>
                <a:ea typeface="宋体" panose="02010600030101010101" pitchFamily="2" charset="-122"/>
                <a:cs typeface="Times New Roman" panose="02020603050405020304" pitchFamily="18" charset="0"/>
              </a:rPr>
              <a:t>，得到</a:t>
            </a:r>
            <a:r>
              <a:rPr lang="en-US" altLang="zh-CN" sz="2200" dirty="0">
                <a:latin typeface="宋体" panose="02010600030101010101" pitchFamily="2" charset="-122"/>
                <a:ea typeface="宋体" panose="02010600030101010101" pitchFamily="2" charset="-122"/>
                <a:cs typeface="Times New Roman" panose="02020603050405020304" pitchFamily="18" charset="0"/>
              </a:rPr>
              <a:t>σ</a:t>
            </a:r>
            <a:r>
              <a:rPr lang="zh-CN" altLang="en-US" sz="2200" dirty="0">
                <a:latin typeface="宋体" panose="02010600030101010101" pitchFamily="2" charset="-122"/>
                <a:ea typeface="宋体" panose="02010600030101010101" pitchFamily="2" charset="-122"/>
                <a:cs typeface="Times New Roman" panose="02020603050405020304" pitchFamily="18" charset="0"/>
              </a:rPr>
              <a:t>和一个 </a:t>
            </a:r>
            <a:r>
              <a:rPr lang="en-US" altLang="zh-CN" sz="2200" dirty="0">
                <a:latin typeface="宋体" panose="02010600030101010101" pitchFamily="2" charset="-122"/>
                <a:ea typeface="宋体" panose="02010600030101010101" pitchFamily="2" charset="-122"/>
                <a:cs typeface="Times New Roman" panose="02020603050405020304" pitchFamily="18" charset="0"/>
              </a:rPr>
              <a:t>256 </a:t>
            </a:r>
            <a:r>
              <a:rPr lang="zh-CN" altLang="en-US" sz="2200" dirty="0">
                <a:latin typeface="宋体" panose="02010600030101010101" pitchFamily="2" charset="-122"/>
                <a:ea typeface="宋体" panose="02010600030101010101" pitchFamily="2" charset="-122"/>
                <a:cs typeface="Times New Roman" panose="02020603050405020304" pitchFamily="18" charset="0"/>
              </a:rPr>
              <a:t>维的特征向量。</a:t>
            </a:r>
            <a:endParaRPr lang="en-US" altLang="zh-CN" sz="22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cs typeface="Times New Roman" panose="02020603050405020304" pitchFamily="18" charset="0"/>
              </a:rPr>
              <a:t>这个 </a:t>
            </a:r>
            <a:r>
              <a:rPr lang="en-US" altLang="zh-CN" sz="2200" dirty="0">
                <a:latin typeface="宋体" panose="02010600030101010101" pitchFamily="2" charset="-122"/>
                <a:ea typeface="宋体" panose="02010600030101010101" pitchFamily="2" charset="-122"/>
                <a:cs typeface="Times New Roman" panose="02020603050405020304" pitchFamily="18" charset="0"/>
              </a:rPr>
              <a:t>256 </a:t>
            </a:r>
            <a:r>
              <a:rPr lang="zh-CN" altLang="en-US" sz="2200" dirty="0">
                <a:latin typeface="宋体" panose="02010600030101010101" pitchFamily="2" charset="-122"/>
                <a:ea typeface="宋体" panose="02010600030101010101" pitchFamily="2" charset="-122"/>
                <a:cs typeface="Times New Roman" panose="02020603050405020304" pitchFamily="18" charset="0"/>
              </a:rPr>
              <a:t>维的特征向量，与视角方向一起拼接起来，喂给另一个全连接层（使用 </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ReLU</a:t>
            </a:r>
            <a:r>
              <a:rPr lang="en-US" altLang="zh-CN" sz="2200" dirty="0">
                <a:latin typeface="宋体" panose="02010600030101010101" pitchFamily="2" charset="-122"/>
                <a:ea typeface="宋体" panose="02010600030101010101" pitchFamily="2" charset="-122"/>
                <a:cs typeface="Times New Roman" panose="02020603050405020304" pitchFamily="18" charset="0"/>
              </a:rPr>
              <a:t> </a:t>
            </a:r>
            <a:r>
              <a:rPr lang="zh-CN" altLang="en-US" sz="2200" dirty="0">
                <a:latin typeface="宋体" panose="02010600030101010101" pitchFamily="2" charset="-122"/>
                <a:ea typeface="宋体" panose="02010600030101010101" pitchFamily="2" charset="-122"/>
                <a:cs typeface="Times New Roman" panose="02020603050405020304" pitchFamily="18" charset="0"/>
              </a:rPr>
              <a:t>激活函数，每层有 </a:t>
            </a:r>
            <a:r>
              <a:rPr lang="en-US" altLang="zh-CN" sz="2200" dirty="0">
                <a:latin typeface="宋体" panose="02010600030101010101" pitchFamily="2" charset="-122"/>
                <a:ea typeface="宋体" panose="02010600030101010101" pitchFamily="2" charset="-122"/>
                <a:cs typeface="Times New Roman" panose="02020603050405020304" pitchFamily="18" charset="0"/>
              </a:rPr>
              <a:t>128 </a:t>
            </a:r>
            <a:r>
              <a:rPr lang="zh-CN" altLang="en-US" sz="2200" dirty="0">
                <a:latin typeface="宋体" panose="02010600030101010101" pitchFamily="2" charset="-122"/>
                <a:ea typeface="宋体" panose="02010600030101010101" pitchFamily="2" charset="-122"/>
                <a:cs typeface="Times New Roman" panose="02020603050405020304" pitchFamily="18" charset="0"/>
              </a:rPr>
              <a:t>个通道），输出方向相关的 </a:t>
            </a:r>
            <a:r>
              <a:rPr lang="en-US" altLang="zh-CN" sz="2200" dirty="0">
                <a:latin typeface="宋体" panose="02010600030101010101" pitchFamily="2" charset="-122"/>
                <a:ea typeface="宋体" panose="02010600030101010101" pitchFamily="2" charset="-122"/>
                <a:cs typeface="Times New Roman" panose="02020603050405020304" pitchFamily="18" charset="0"/>
              </a:rPr>
              <a:t>RGB </a:t>
            </a:r>
            <a:r>
              <a:rPr lang="zh-CN" altLang="en-US" sz="2200" dirty="0">
                <a:latin typeface="宋体" panose="02010600030101010101" pitchFamily="2" charset="-122"/>
                <a:ea typeface="宋体" panose="02010600030101010101" pitchFamily="2" charset="-122"/>
                <a:cs typeface="Times New Roman" panose="02020603050405020304" pitchFamily="18" charset="0"/>
              </a:rPr>
              <a:t>颜色。</a:t>
            </a:r>
          </a:p>
        </p:txBody>
      </p:sp>
      <p:sp>
        <p:nvSpPr>
          <p:cNvPr id="27" name="文本框 26">
            <a:extLst>
              <a:ext uri="{FF2B5EF4-FFF2-40B4-BE49-F238E27FC236}">
                <a16:creationId xmlns:a16="http://schemas.microsoft.com/office/drawing/2014/main" id="{BC8AA91C-D89C-DDFD-86E1-B756953EE36A}"/>
              </a:ext>
            </a:extLst>
          </p:cNvPr>
          <p:cNvSpPr txBox="1"/>
          <p:nvPr/>
        </p:nvSpPr>
        <p:spPr>
          <a:xfrm>
            <a:off x="11064470" y="47318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AF3A6D3E-CF62-E847-3051-BEF4DAE2C702}"/>
              </a:ext>
            </a:extLst>
          </p:cNvPr>
          <p:cNvPicPr>
            <a:picLocks noChangeAspect="1"/>
          </p:cNvPicPr>
          <p:nvPr/>
        </p:nvPicPr>
        <p:blipFill>
          <a:blip r:embed="rId5"/>
          <a:stretch>
            <a:fillRect/>
          </a:stretch>
        </p:blipFill>
        <p:spPr>
          <a:xfrm>
            <a:off x="1585608" y="3713702"/>
            <a:ext cx="8881353" cy="2405699"/>
          </a:xfrm>
          <a:prstGeom prst="rect">
            <a:avLst/>
          </a:prstGeom>
        </p:spPr>
      </p:pic>
      <p:sp>
        <p:nvSpPr>
          <p:cNvPr id="8" name="文本框 7">
            <a:extLst>
              <a:ext uri="{FF2B5EF4-FFF2-40B4-BE49-F238E27FC236}">
                <a16:creationId xmlns:a16="http://schemas.microsoft.com/office/drawing/2014/main" id="{B2974758-5EE6-ECDE-68C6-5864AA21BAF7}"/>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9590409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077650" y="-341313"/>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064301" y="33957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Volume Rendering with Radiance Fields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850939"/>
          </a:xfrm>
          <a:prstGeom prst="rect">
            <a:avLst/>
          </a:prstGeom>
          <a:noFill/>
        </p:spPr>
        <p:txBody>
          <a:bodyPr wrap="square">
            <a:spAutoFit/>
          </a:bodyPr>
          <a:lstStyle/>
          <a:p>
            <a:pPr indent="457200">
              <a:lnSpc>
                <a:spcPct val="120000"/>
              </a:lnSpc>
              <a:spcBef>
                <a:spcPts val="500"/>
              </a:spcBef>
              <a:spcAft>
                <a:spcPts val="500"/>
              </a:spcAft>
            </a:pPr>
            <a:r>
              <a:rPr lang="zh-CN" altLang="en-US" sz="2200" dirty="0">
                <a:latin typeface="宋体" panose="02010600030101010101" pitchFamily="2" charset="-122"/>
                <a:ea typeface="宋体" panose="02010600030101010101" pitchFamily="2" charset="-122"/>
                <a:cs typeface="Times New Roman" panose="02020603050405020304" pitchFamily="18" charset="0"/>
              </a:rPr>
              <a:t>本文使用经典的立体渲染的原理，可以渲染出任意射线穿过场景的颜色。在最近和最远边界为</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t</a:t>
            </a:r>
            <a:r>
              <a:rPr lang="en-US" altLang="zh-CN" sz="2200" baseline="-25000" dirty="0" err="1">
                <a:latin typeface="宋体" panose="02010600030101010101" pitchFamily="2" charset="-122"/>
                <a:ea typeface="宋体" panose="02010600030101010101" pitchFamily="2" charset="-122"/>
                <a:cs typeface="Times New Roman" panose="02020603050405020304" pitchFamily="18" charset="0"/>
              </a:rPr>
              <a:t>n</a:t>
            </a:r>
            <a:r>
              <a:rPr lang="zh-CN" altLang="en-US" sz="2200" dirty="0">
                <a:latin typeface="宋体" panose="02010600030101010101" pitchFamily="2" charset="-122"/>
                <a:ea typeface="宋体" panose="02010600030101010101" pitchFamily="2" charset="-122"/>
                <a:cs typeface="Times New Roman" panose="02020603050405020304" pitchFamily="18" charset="0"/>
              </a:rPr>
              <a:t>和</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t</a:t>
            </a:r>
            <a:r>
              <a:rPr lang="en-US" altLang="zh-CN" sz="2200" baseline="-25000" dirty="0" err="1">
                <a:latin typeface="宋体" panose="02010600030101010101" pitchFamily="2" charset="-122"/>
                <a:ea typeface="宋体" panose="02010600030101010101" pitchFamily="2" charset="-122"/>
                <a:cs typeface="Times New Roman" panose="02020603050405020304" pitchFamily="18" charset="0"/>
              </a:rPr>
              <a:t>f</a:t>
            </a:r>
            <a:r>
              <a:rPr lang="zh-CN" altLang="en-US" sz="2200" dirty="0">
                <a:latin typeface="宋体" panose="02010600030101010101" pitchFamily="2" charset="-122"/>
                <a:ea typeface="宋体" panose="02010600030101010101" pitchFamily="2" charset="-122"/>
                <a:cs typeface="Times New Roman" panose="02020603050405020304" pitchFamily="18" charset="0"/>
              </a:rPr>
              <a:t>的条件下，相机光线 </a:t>
            </a:r>
            <a:r>
              <a:rPr lang="en-US" altLang="zh-CN" sz="2200" dirty="0">
                <a:latin typeface="宋体" panose="02010600030101010101" pitchFamily="2" charset="-122"/>
                <a:ea typeface="宋体" panose="02010600030101010101" pitchFamily="2" charset="-122"/>
                <a:cs typeface="Times New Roman" panose="02020603050405020304" pitchFamily="18" charset="0"/>
              </a:rPr>
              <a:t>r(t)=</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o+td</a:t>
            </a:r>
            <a:r>
              <a:rPr lang="zh-CN" altLang="en-US" sz="2200" dirty="0">
                <a:latin typeface="宋体" panose="02010600030101010101" pitchFamily="2" charset="-122"/>
                <a:ea typeface="宋体" panose="02010600030101010101" pitchFamily="2" charset="-122"/>
                <a:cs typeface="Times New Roman" panose="02020603050405020304" pitchFamily="18" charset="0"/>
              </a:rPr>
              <a:t>的颜色 </a:t>
            </a:r>
            <a:r>
              <a:rPr lang="en-US" altLang="zh-CN" sz="2200" dirty="0">
                <a:latin typeface="宋体" panose="02010600030101010101" pitchFamily="2" charset="-122"/>
                <a:ea typeface="宋体" panose="02010600030101010101" pitchFamily="2" charset="-122"/>
                <a:cs typeface="Times New Roman" panose="02020603050405020304" pitchFamily="18" charset="0"/>
              </a:rPr>
              <a:t>C(r)</a:t>
            </a:r>
            <a:r>
              <a:rPr lang="zh-CN" altLang="en-US" sz="2200" dirty="0">
                <a:latin typeface="宋体" panose="02010600030101010101" pitchFamily="2" charset="-122"/>
                <a:ea typeface="宋体" panose="02010600030101010101" pitchFamily="2" charset="-122"/>
                <a:cs typeface="Times New Roman" panose="02020603050405020304" pitchFamily="18" charset="0"/>
              </a:rPr>
              <a:t>为：</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A118142-9154-D822-CEEB-544968CB1C28}"/>
                  </a:ext>
                </a:extLst>
              </p:cNvPr>
              <p:cNvSpPr txBox="1"/>
              <p:nvPr/>
            </p:nvSpPr>
            <p:spPr>
              <a:xfrm>
                <a:off x="1507185" y="2729813"/>
                <a:ext cx="8932333" cy="1701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3200" smtClean="0">
                          <a:latin typeface="Cambria Math" panose="02040503050406030204" pitchFamily="18" charset="0"/>
                        </a:rPr>
                        <m:t>C</m:t>
                      </m:r>
                      <m:d>
                        <m:dPr>
                          <m:ctrlPr>
                            <a:rPr lang="en-US" altLang="zh-CN" sz="3200" i="1" smtClean="0">
                              <a:latin typeface="Cambria Math" panose="02040503050406030204" pitchFamily="18" charset="0"/>
                            </a:rPr>
                          </m:ctrlPr>
                        </m:dPr>
                        <m:e>
                          <m:r>
                            <a:rPr lang="en-US" altLang="zh-CN" sz="3200" b="0" i="1" smtClean="0">
                              <a:latin typeface="Cambria Math" panose="02040503050406030204" pitchFamily="18" charset="0"/>
                            </a:rPr>
                            <m:t>𝑟</m:t>
                          </m:r>
                        </m:e>
                      </m:d>
                      <m:r>
                        <a:rPr lang="zh-CN" altLang="en-US" sz="3200" i="0">
                          <a:latin typeface="Cambria Math" panose="02040503050406030204" pitchFamily="18" charset="0"/>
                        </a:rPr>
                        <m:t>=</m:t>
                      </m:r>
                      <m:nary>
                        <m:naryPr>
                          <m:limLoc m:val="undOvr"/>
                          <m:ctrlPr>
                            <a:rPr lang="zh-CN" altLang="en-US" sz="3200" i="1">
                              <a:latin typeface="Cambria Math" panose="02040503050406030204" pitchFamily="18" charset="0"/>
                            </a:rPr>
                          </m:ctrlPr>
                        </m:naryPr>
                        <m:sub>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𝑛</m:t>
                              </m:r>
                            </m:sub>
                          </m:sSub>
                        </m:sub>
                        <m:sup>
                          <m:sSub>
                            <m:sSubPr>
                              <m:ctrlPr>
                                <a:rPr lang="en-US" altLang="zh-CN" sz="3200" i="1" smtClean="0">
                                  <a:latin typeface="Cambria Math" panose="02040503050406030204" pitchFamily="18" charset="0"/>
                                </a:rPr>
                              </m:ctrlPr>
                            </m:sSubPr>
                            <m:e>
                              <m:r>
                                <m:rPr>
                                  <m:sty m:val="p"/>
                                </m:rPr>
                                <a:rPr lang="en-US" altLang="zh-CN" sz="3200" i="1">
                                  <a:latin typeface="Cambria Math" panose="02040503050406030204" pitchFamily="18" charset="0"/>
                                </a:rPr>
                                <m:t>t</m:t>
                              </m:r>
                            </m:e>
                            <m:sub>
                              <m:r>
                                <a:rPr lang="en-US" altLang="zh-CN" sz="3200" b="0" i="1" smtClean="0">
                                  <a:latin typeface="Cambria Math" panose="02040503050406030204" pitchFamily="18" charset="0"/>
                                </a:rPr>
                                <m:t>𝑓</m:t>
                              </m:r>
                            </m:sub>
                          </m:sSub>
                        </m:sup>
                        <m:e>
                          <m:r>
                            <m:rPr>
                              <m:sty m:val="p"/>
                            </m:rPr>
                            <a:rPr lang="zh-CN" altLang="en-US" sz="3200" i="0">
                              <a:latin typeface="Cambria Math" panose="02040503050406030204" pitchFamily="18" charset="0"/>
                            </a:rPr>
                            <m:t>σθ</m:t>
                          </m:r>
                          <m:r>
                            <a:rPr lang="zh-CN" altLang="en-US" sz="3200" i="0">
                              <a:latin typeface="Cambria Math" panose="02040503050406030204" pitchFamily="18" charset="0"/>
                            </a:rPr>
                            <m:t>​</m:t>
                          </m:r>
                          <m:d>
                            <m:dPr>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r</m:t>
                              </m:r>
                              <m:d>
                                <m:dPr>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t</m:t>
                                  </m:r>
                                </m:e>
                              </m:d>
                            </m:e>
                          </m:d>
                          <m:r>
                            <a:rPr lang="zh-CN" altLang="en-US" sz="3200" i="0">
                              <a:latin typeface="Cambria Math" panose="02040503050406030204" pitchFamily="18" charset="0"/>
                            </a:rPr>
                            <m:t>⋅</m:t>
                          </m:r>
                          <m:r>
                            <m:rPr>
                              <m:sty m:val="p"/>
                            </m:rPr>
                            <a:rPr lang="zh-CN" altLang="en-US" sz="3200" i="0">
                              <a:latin typeface="Cambria Math" panose="02040503050406030204" pitchFamily="18" charset="0"/>
                            </a:rPr>
                            <m:t>cθ</m:t>
                          </m:r>
                          <m:r>
                            <a:rPr lang="zh-CN" altLang="en-US" sz="3200" i="0">
                              <a:latin typeface="Cambria Math" panose="02040503050406030204" pitchFamily="18" charset="0"/>
                            </a:rPr>
                            <m:t>​</m:t>
                          </m:r>
                          <m:d>
                            <m:dPr>
                              <m:sepChr m:val=","/>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r</m:t>
                              </m:r>
                            </m:e>
                            <m:e>
                              <m:d>
                                <m:dPr>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t</m:t>
                                  </m:r>
                                </m:e>
                              </m:d>
                              <m:r>
                                <m:rPr>
                                  <m:sty m:val="p"/>
                                </m:rPr>
                                <a:rPr lang="zh-CN" altLang="en-US" sz="3200" i="0">
                                  <a:latin typeface="Cambria Math" panose="02040503050406030204" pitchFamily="18" charset="0"/>
                                </a:rPr>
                                <m:t>d</m:t>
                              </m:r>
                            </m:e>
                          </m:d>
                          <m:r>
                            <a:rPr lang="zh-CN" altLang="en-US" sz="3200" i="0">
                              <a:latin typeface="Cambria Math" panose="02040503050406030204" pitchFamily="18" charset="0"/>
                            </a:rPr>
                            <m:t>⋅</m:t>
                          </m:r>
                          <m:r>
                            <m:rPr>
                              <m:sty m:val="p"/>
                            </m:rPr>
                            <a:rPr lang="zh-CN" altLang="en-US" sz="3200" i="0">
                              <a:latin typeface="Cambria Math" panose="02040503050406030204" pitchFamily="18" charset="0"/>
                            </a:rPr>
                            <m:t>T</m:t>
                          </m:r>
                          <m:d>
                            <m:dPr>
                              <m:ctrlPr>
                                <a:rPr lang="zh-CN" altLang="en-US" sz="3200" i="1">
                                  <a:latin typeface="Cambria Math" panose="02040503050406030204" pitchFamily="18" charset="0"/>
                                </a:rPr>
                              </m:ctrlPr>
                            </m:dPr>
                            <m:e>
                              <m:r>
                                <m:rPr>
                                  <m:sty m:val="p"/>
                                </m:rPr>
                                <a:rPr lang="zh-CN" altLang="en-US" sz="3200" i="0">
                                  <a:latin typeface="Cambria Math" panose="02040503050406030204" pitchFamily="18" charset="0"/>
                                </a:rPr>
                                <m:t>t</m:t>
                              </m:r>
                            </m:e>
                          </m:d>
                          <m:r>
                            <m:rPr>
                              <m:sty m:val="p"/>
                            </m:rPr>
                            <a:rPr lang="zh-CN" altLang="en-US" sz="3200" i="0">
                              <a:latin typeface="Cambria Math" panose="02040503050406030204" pitchFamily="18" charset="0"/>
                            </a:rPr>
                            <m:t>dt</m:t>
                          </m:r>
                        </m:e>
                      </m:nary>
                    </m:oMath>
                  </m:oMathPara>
                </a14:m>
                <a:endParaRPr lang="zh-CN" altLang="en-US" sz="3200" dirty="0"/>
              </a:p>
            </p:txBody>
          </p:sp>
        </mc:Choice>
        <mc:Fallback xmlns="">
          <p:sp>
            <p:nvSpPr>
              <p:cNvPr id="6" name="文本框 5">
                <a:extLst>
                  <a:ext uri="{FF2B5EF4-FFF2-40B4-BE49-F238E27FC236}">
                    <a16:creationId xmlns:a16="http://schemas.microsoft.com/office/drawing/2014/main" id="{BA118142-9154-D822-CEEB-544968CB1C28}"/>
                  </a:ext>
                </a:extLst>
              </p:cNvPr>
              <p:cNvSpPr txBox="1">
                <a:spLocks noRot="1" noChangeAspect="1" noMove="1" noResize="1" noEditPoints="1" noAdjustHandles="1" noChangeArrowheads="1" noChangeShapeType="1" noTextEdit="1"/>
              </p:cNvSpPr>
              <p:nvPr/>
            </p:nvSpPr>
            <p:spPr>
              <a:xfrm>
                <a:off x="1507185" y="2729813"/>
                <a:ext cx="8932333" cy="1701235"/>
              </a:xfrm>
              <a:prstGeom prst="rect">
                <a:avLst/>
              </a:prstGeom>
              <a:blipFill>
                <a:blip r:embed="rId5"/>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BEA29E7-C9AF-B1F2-A63C-5B10471B7249}"/>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2" name="文本框 11">
            <a:extLst>
              <a:ext uri="{FF2B5EF4-FFF2-40B4-BE49-F238E27FC236}">
                <a16:creationId xmlns:a16="http://schemas.microsoft.com/office/drawing/2014/main" id="{DDAF3759-4395-7E38-EE90-7DE0C54E6B3F}"/>
              </a:ext>
            </a:extLst>
          </p:cNvPr>
          <p:cNvSpPr txBox="1"/>
          <p:nvPr/>
        </p:nvSpPr>
        <p:spPr>
          <a:xfrm>
            <a:off x="1157591" y="4640094"/>
            <a:ext cx="9455286" cy="70788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体积密度 </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σ(x)</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可以解释为：光线停留在位置 </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X </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处的无穷小粒子的可导概率。</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7930B32-D882-22A9-9C6C-129B7FE3C1C8}"/>
              </a:ext>
            </a:extLst>
          </p:cNvPr>
          <p:cNvSpPr txBox="1"/>
          <p:nvPr/>
        </p:nvSpPr>
        <p:spPr>
          <a:xfrm>
            <a:off x="1163502" y="5678917"/>
            <a:ext cx="6014918" cy="400110"/>
          </a:xfrm>
          <a:prstGeom prst="rect">
            <a:avLst/>
          </a:prstGeom>
          <a:noFill/>
        </p:spPr>
        <p:txBody>
          <a:bodyPr wrap="square">
            <a:spAutoFit/>
          </a:bodyPr>
          <a:lstStyle/>
          <a:p>
            <a:pPr marL="342900" indent="-3429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T (t)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是从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a:t>
            </a:r>
            <a:r>
              <a:rPr lang="en-US" altLang="zh-CN" sz="2000" baseline="-25000" dirty="0" err="1">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的沿射线的累积透射率：</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75C7F34-85B6-1FB1-8455-9DB8E7F788A3}"/>
                  </a:ext>
                </a:extLst>
              </p:cNvPr>
              <p:cNvSpPr txBox="1"/>
              <p:nvPr/>
            </p:nvSpPr>
            <p:spPr>
              <a:xfrm>
                <a:off x="5973351" y="5403089"/>
                <a:ext cx="4344805" cy="11891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T</m:t>
                      </m:r>
                      <m:r>
                        <a:rPr lang="en-US" altLang="zh-CN" sz="2400">
                          <a:latin typeface="Cambria Math" panose="02040503050406030204" pitchFamily="18" charset="0"/>
                        </a:rPr>
                        <m:t>(</m:t>
                      </m:r>
                      <m:r>
                        <m:rPr>
                          <m:sty m:val="p"/>
                        </m:rPr>
                        <a:rPr lang="en-US" altLang="zh-CN" sz="2400">
                          <a:latin typeface="Cambria Math" panose="02040503050406030204" pitchFamily="18" charset="0"/>
                        </a:rPr>
                        <m:t>t</m:t>
                      </m:r>
                      <m:r>
                        <a:rPr lang="en-US" altLang="zh-CN" sz="2400">
                          <a:latin typeface="Cambria Math" panose="02040503050406030204" pitchFamily="18" charset="0"/>
                        </a:rPr>
                        <m:t>)=</m:t>
                      </m:r>
                      <m:r>
                        <m:rPr>
                          <m:sty m:val="p"/>
                        </m:rPr>
                        <a:rPr lang="en-US" altLang="zh-CN" sz="2400">
                          <a:latin typeface="Cambria Math" panose="02040503050406030204" pitchFamily="18" charset="0"/>
                        </a:rPr>
                        <m:t>exp</m:t>
                      </m:r>
                      <m:r>
                        <a:rPr lang="en-US" altLang="zh-CN" sz="2400">
                          <a:latin typeface="Cambria Math" panose="02040503050406030204" pitchFamily="18" charset="0"/>
                        </a:rPr>
                        <m:t>(</m:t>
                      </m:r>
                      <m:r>
                        <a:rPr lang="en-US" altLang="zh-CN" sz="2400" i="1">
                          <a:latin typeface="Cambria Math" panose="02040503050406030204" pitchFamily="18" charset="0"/>
                        </a:rPr>
                        <m:t>−</m:t>
                      </m:r>
                      <m:nary>
                        <m:naryPr>
                          <m:ctrlPr>
                            <a:rPr lang="zh-CN" altLang="zh-CN" sz="2400" i="1">
                              <a:latin typeface="Cambria Math" panose="02040503050406030204" pitchFamily="18" charset="0"/>
                            </a:rPr>
                          </m:ctrlPr>
                        </m:naryPr>
                        <m:sub>
                          <m:r>
                            <a:rPr lang="en-US" altLang="zh-CN" sz="2400" i="1">
                              <a:latin typeface="Cambria Math" panose="02040503050406030204" pitchFamily="18" charset="0"/>
                            </a:rPr>
                            <m:t>𝑡𝑛</m:t>
                          </m:r>
                        </m:sub>
                        <m:sup>
                          <m:r>
                            <a:rPr lang="en-US" altLang="zh-CN" sz="2400" i="1">
                              <a:latin typeface="Cambria Math" panose="02040503050406030204" pitchFamily="18" charset="0"/>
                            </a:rPr>
                            <m:t>𝑡</m:t>
                          </m:r>
                        </m:sup>
                        <m:e>
                          <m:r>
                            <m:rPr>
                              <m:sty m:val="p"/>
                            </m:rPr>
                            <a:rPr lang="en-US" altLang="zh-CN" sz="2400">
                              <a:latin typeface="Cambria Math" panose="02040503050406030204" pitchFamily="18" charset="0"/>
                            </a:rPr>
                            <m:t>σ</m:t>
                          </m:r>
                          <m:r>
                            <a:rPr lang="en-US" altLang="zh-CN" sz="2400">
                              <a:latin typeface="Cambria Math" panose="02040503050406030204" pitchFamily="18" charset="0"/>
                            </a:rPr>
                            <m:t>(</m:t>
                          </m:r>
                          <m:r>
                            <m:rPr>
                              <m:sty m:val="p"/>
                            </m:rPr>
                            <a:rPr lang="en-US" altLang="zh-CN" sz="2400">
                              <a:latin typeface="Cambria Math" panose="02040503050406030204" pitchFamily="18" charset="0"/>
                            </a:rPr>
                            <m:t>r</m:t>
                          </m:r>
                          <m:r>
                            <a:rPr lang="en-US" altLang="zh-CN" sz="2400">
                              <a:latin typeface="Cambria Math" panose="02040503050406030204" pitchFamily="18" charset="0"/>
                            </a:rPr>
                            <m:t>(</m:t>
                          </m:r>
                          <m:r>
                            <m:rPr>
                              <m:sty m:val="p"/>
                            </m:rPr>
                            <a:rPr lang="en-US" altLang="zh-CN" sz="2400">
                              <a:latin typeface="Cambria Math" panose="02040503050406030204" pitchFamily="18" charset="0"/>
                            </a:rPr>
                            <m:t>s</m:t>
                          </m:r>
                          <m:r>
                            <a:rPr lang="en-US" altLang="zh-CN" sz="2400">
                              <a:latin typeface="Cambria Math" panose="02040503050406030204" pitchFamily="18" charset="0"/>
                            </a:rPr>
                            <m:t>))</m:t>
                          </m:r>
                          <m:r>
                            <m:rPr>
                              <m:sty m:val="p"/>
                            </m:rPr>
                            <a:rPr lang="en-US" altLang="zh-CN" sz="2400">
                              <a:latin typeface="Cambria Math" panose="02040503050406030204" pitchFamily="18" charset="0"/>
                            </a:rPr>
                            <m:t>ds</m:t>
                          </m:r>
                          <m:r>
                            <a:rPr lang="en-US" altLang="zh-CN" sz="2400">
                              <a:latin typeface="Cambria Math" panose="02040503050406030204" pitchFamily="18" charset="0"/>
                            </a:rPr>
                            <m:t>)</m:t>
                          </m:r>
                        </m:e>
                      </m:nary>
                    </m:oMath>
                  </m:oMathPara>
                </a14:m>
                <a:endParaRPr lang="zh-CN" altLang="zh-CN" sz="2400" dirty="0"/>
              </a:p>
              <a:p>
                <a:endParaRPr lang="zh-CN" altLang="en-US" dirty="0"/>
              </a:p>
            </p:txBody>
          </p:sp>
        </mc:Choice>
        <mc:Fallback xmlns="">
          <p:sp>
            <p:nvSpPr>
              <p:cNvPr id="16" name="文本框 15">
                <a:extLst>
                  <a:ext uri="{FF2B5EF4-FFF2-40B4-BE49-F238E27FC236}">
                    <a16:creationId xmlns:a16="http://schemas.microsoft.com/office/drawing/2014/main" id="{B75C7F34-85B6-1FB1-8455-9DB8E7F788A3}"/>
                  </a:ext>
                </a:extLst>
              </p:cNvPr>
              <p:cNvSpPr txBox="1">
                <a:spLocks noRot="1" noChangeAspect="1" noMove="1" noResize="1" noEditPoints="1" noAdjustHandles="1" noChangeArrowheads="1" noChangeShapeType="1" noTextEdit="1"/>
              </p:cNvSpPr>
              <p:nvPr/>
            </p:nvSpPr>
            <p:spPr>
              <a:xfrm>
                <a:off x="5973351" y="5403089"/>
                <a:ext cx="4344805" cy="1189108"/>
              </a:xfrm>
              <a:prstGeom prst="rect">
                <a:avLst/>
              </a:prstGeom>
              <a:blipFill>
                <a:blip r:embed="rId6"/>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CCB8EE2C-6EF9-5E7D-27E8-5B12026E4BA3}"/>
              </a:ext>
            </a:extLst>
          </p:cNvPr>
          <p:cNvSpPr txBox="1"/>
          <p:nvPr/>
        </p:nvSpPr>
        <p:spPr>
          <a:xfrm>
            <a:off x="1163502" y="5115836"/>
            <a:ext cx="4677934" cy="461665"/>
          </a:xfrm>
          <a:prstGeom prst="rect">
            <a:avLst/>
          </a:prstGeom>
          <a:noFill/>
        </p:spPr>
        <p:txBody>
          <a:bodyPr wrap="square">
            <a:spAutoFit/>
          </a:bodyPr>
          <a:lstStyle/>
          <a:p>
            <a:pPr marL="342900" indent="-3429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 (t)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以时间</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为变量相机光线</a:t>
            </a:r>
            <a:r>
              <a:rPr lang="zh-CN" altLang="en-US" sz="2400" dirty="0">
                <a:ea typeface="宋体" panose="02010600030101010101" pitchFamily="2" charset="-122"/>
                <a:cs typeface="Times New Roman" panose="02020603050405020304" pitchFamily="18" charset="0"/>
              </a:rPr>
              <a:t>，</a:t>
            </a:r>
            <a:endParaRPr lang="zh-CN" altLang="zh-CN" sz="2400"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72E0FA3-D1C3-DEBE-76DC-306538209FE8}"/>
                  </a:ext>
                </a:extLst>
              </p:cNvPr>
              <p:cNvSpPr txBox="1"/>
              <p:nvPr/>
            </p:nvSpPr>
            <p:spPr>
              <a:xfrm>
                <a:off x="4655367" y="5105714"/>
                <a:ext cx="3115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𝑟</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𝑜</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𝑡𝑑</m:t>
                      </m:r>
                    </m:oMath>
                  </m:oMathPara>
                </a14:m>
                <a:endParaRPr lang="zh-CN" altLang="en-US" sz="2400" dirty="0"/>
              </a:p>
            </p:txBody>
          </p:sp>
        </mc:Choice>
        <mc:Fallback xmlns="">
          <p:sp>
            <p:nvSpPr>
              <p:cNvPr id="19" name="文本框 18">
                <a:extLst>
                  <a:ext uri="{FF2B5EF4-FFF2-40B4-BE49-F238E27FC236}">
                    <a16:creationId xmlns:a16="http://schemas.microsoft.com/office/drawing/2014/main" id="{472E0FA3-D1C3-DEBE-76DC-306538209FE8}"/>
                  </a:ext>
                </a:extLst>
              </p:cNvPr>
              <p:cNvSpPr txBox="1">
                <a:spLocks noRot="1" noChangeAspect="1" noMove="1" noResize="1" noEditPoints="1" noAdjustHandles="1" noChangeArrowheads="1" noChangeShapeType="1" noTextEdit="1"/>
              </p:cNvSpPr>
              <p:nvPr/>
            </p:nvSpPr>
            <p:spPr>
              <a:xfrm>
                <a:off x="4655367" y="5105714"/>
                <a:ext cx="3115746" cy="461665"/>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73195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512005" y="451346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Optimizing a Neural Radiance Field</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389" y="1857046"/>
            <a:ext cx="10365943" cy="50693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位置编码</a:t>
            </a:r>
          </a:p>
        </p:txBody>
      </p:sp>
      <p:sp>
        <p:nvSpPr>
          <p:cNvPr id="6" name="文本框 5">
            <a:extLst>
              <a:ext uri="{FF2B5EF4-FFF2-40B4-BE49-F238E27FC236}">
                <a16:creationId xmlns:a16="http://schemas.microsoft.com/office/drawing/2014/main" id="{54F262BB-5255-4237-B73C-7524B06E0266}"/>
              </a:ext>
            </a:extLst>
          </p:cNvPr>
          <p:cNvSpPr txBox="1"/>
          <p:nvPr/>
        </p:nvSpPr>
        <p:spPr>
          <a:xfrm>
            <a:off x="1114283" y="2466202"/>
            <a:ext cx="10365943" cy="781945"/>
          </a:xfrm>
          <a:prstGeom prst="rect">
            <a:avLst/>
          </a:prstGeom>
          <a:noFill/>
        </p:spPr>
        <p:txBody>
          <a:bodyPr wrap="square">
            <a:spAutoFit/>
          </a:bodyPr>
          <a:lstStyle/>
          <a:p>
            <a:pPr marL="342900" indent="-342900">
              <a:lnSpc>
                <a:spcPct val="120000"/>
              </a:lnSpc>
              <a:spcBef>
                <a:spcPts val="600"/>
              </a:spcBef>
              <a:spcAft>
                <a:spcPts val="600"/>
              </a:spcAft>
              <a:buFont typeface="Wingdings" panose="05000000000000000000" pitchFamily="2" charset="2"/>
              <a:buChar char="ü"/>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优化原理：</a:t>
            </a: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深度</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神经</a:t>
            </a: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网络倾向于学习到频率较低的函数。</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因此，</a:t>
            </a: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使用高频函数，把输入映射到更高维的空间中，再喂给神经网络，可以更好地拟合具有高频变化的数据。</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EFF3ADC-6F0A-BB7D-EC05-9D3C475F8193}"/>
              </a:ext>
            </a:extLst>
          </p:cNvPr>
          <p:cNvSpPr txBox="1"/>
          <p:nvPr/>
        </p:nvSpPr>
        <p:spPr>
          <a:xfrm>
            <a:off x="11500942" y="272540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FBD30DF-2EED-8734-4C12-EF185F096C14}"/>
                  </a:ext>
                </a:extLst>
              </p:cNvPr>
              <p:cNvSpPr txBox="1"/>
              <p:nvPr/>
            </p:nvSpPr>
            <p:spPr>
              <a:xfrm>
                <a:off x="498409" y="3582288"/>
                <a:ext cx="11077506" cy="1894749"/>
              </a:xfrm>
              <a:prstGeom prst="rect">
                <a:avLst/>
              </a:prstGeom>
              <a:noFill/>
            </p:spPr>
            <p:txBody>
              <a:bodyPr wrap="square" rtlCol="0">
                <a:spAutoFit/>
              </a:bodyPr>
              <a:lstStyle/>
              <a:p>
                <a:pPr indent="457200">
                  <a:lnSpc>
                    <a:spcPct val="150000"/>
                  </a:lnSpc>
                  <a:spcBef>
                    <a:spcPts val="500"/>
                  </a:spcBef>
                  <a:spcAft>
                    <a:spcPts val="500"/>
                  </a:spcAft>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本文把这部分理论应用到了神经场景表示，重新构建函数</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kern="10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𝐹</m:t>
                        </m:r>
                      </m:e>
                      <m:sub>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𝛩</m:t>
                        </m:r>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 </m:t>
                        </m:r>
                      </m:sub>
                    </m:sSub>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为两个函数的组合函数：</a:t>
                </a:r>
                <a14:m>
                  <m:oMath xmlns:m="http://schemas.openxmlformats.org/officeDocument/2006/math">
                    <m:sSub>
                      <m:sSubPr>
                        <m:ctrlP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𝐹</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𝛩</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 </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𝐹</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𝛩</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𝛾</m:t>
                    </m:r>
                  </m:oMath>
                </a14:m>
                <a:r>
                  <a:rPr lang="zh-CN" altLang="en-US" dirty="0">
                    <a:latin typeface="微软雅黑" panose="020B0503020204020204" pitchFamily="34" charset="-122"/>
                    <a:ea typeface="微软雅黑" panose="020B0503020204020204" pitchFamily="34" charset="-122"/>
                  </a:rPr>
                  <a:t>，该方法可以明显提高性能，本文使用的编码函数为：</a:t>
                </a:r>
                <a:endParaRPr lang="en-US" altLang="zh-CN" dirty="0">
                  <a:latin typeface="微软雅黑" panose="020B0503020204020204" pitchFamily="34" charset="-122"/>
                  <a:ea typeface="微软雅黑" panose="020B0503020204020204" pitchFamily="34" charset="-122"/>
                </a:endParaRPr>
              </a:p>
              <a:p>
                <a:pPr indent="457200">
                  <a:lnSpc>
                    <a:spcPct val="150000"/>
                  </a:lnSpc>
                  <a:spcBef>
                    <a:spcPts val="500"/>
                  </a:spcBef>
                  <a:spcAft>
                    <a:spcPts val="5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𝛾</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𝑝</m:t>
                          </m:r>
                        </m:e>
                      </m:d>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sin</m:t>
                              </m:r>
                            </m:fName>
                            <m:e>
                              <m:d>
                                <m:dPr>
                                  <m:ctrlPr>
                                    <a:rPr lang="zh-CN" altLang="zh-CN" i="1">
                                      <a:effectLst/>
                                      <a:latin typeface="Cambria Math" panose="02040503050406030204" pitchFamily="18" charset="0"/>
                                      <a:ea typeface="Cambria Math" panose="02040503050406030204" pitchFamily="18" charset="0"/>
                                    </a:rPr>
                                  </m:ctrlPr>
                                </m:dPr>
                                <m:e>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2</m:t>
                                      </m:r>
                                    </m:e>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0</m:t>
                                      </m:r>
                                    </m:sup>
                                  </m:s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𝜋</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𝑝</m:t>
                                  </m:r>
                                </m:e>
                              </m:d>
                            </m:e>
                          </m:func>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cos</m:t>
                              </m:r>
                            </m:fName>
                            <m:e>
                              <m:d>
                                <m:dPr>
                                  <m:ctrlPr>
                                    <a:rPr lang="zh-CN" altLang="zh-CN" i="1">
                                      <a:effectLst/>
                                      <a:latin typeface="Cambria Math" panose="02040503050406030204" pitchFamily="18" charset="0"/>
                                      <a:ea typeface="Cambria Math" panose="02040503050406030204" pitchFamily="18" charset="0"/>
                                    </a:rPr>
                                  </m:ctrlPr>
                                </m:dPr>
                                <m:e>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2</m:t>
                                      </m:r>
                                    </m:e>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0</m:t>
                                      </m:r>
                                    </m:sup>
                                  </m:s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𝜋</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𝑝</m:t>
                                  </m:r>
                                </m:e>
                              </m:d>
                            </m:e>
                          </m:func>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 · · · ,</m:t>
                          </m:r>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sin</m:t>
                              </m:r>
                            </m:fName>
                            <m:e>
                              <m:d>
                                <m:dPr>
                                  <m:ctrlPr>
                                    <a:rPr lang="zh-CN" altLang="zh-CN" i="1">
                                      <a:effectLst/>
                                      <a:latin typeface="Cambria Math" panose="02040503050406030204" pitchFamily="18" charset="0"/>
                                      <a:ea typeface="Cambria Math" panose="02040503050406030204" pitchFamily="18" charset="0"/>
                                    </a:rPr>
                                  </m:ctrlPr>
                                </m:dPr>
                                <m:e>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2</m:t>
                                      </m:r>
                                    </m:e>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p>
                                  </m:s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𝜋</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𝑝</m:t>
                                  </m:r>
                                </m:e>
                              </m:d>
                            </m:e>
                          </m:func>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cos</m:t>
                              </m:r>
                            </m:fName>
                            <m:e>
                              <m:d>
                                <m:dPr>
                                  <m:ctrlPr>
                                    <a:rPr lang="zh-CN" altLang="zh-CN" i="1">
                                      <a:effectLst/>
                                      <a:latin typeface="Cambria Math" panose="02040503050406030204" pitchFamily="18" charset="0"/>
                                      <a:ea typeface="Cambria Math" panose="02040503050406030204" pitchFamily="18" charset="0"/>
                                    </a:rPr>
                                  </m:ctrlPr>
                                </m:dPr>
                                <m:e>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2</m:t>
                                      </m:r>
                                    </m:e>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p>
                                  </m:s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𝜋</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𝑝</m:t>
                                  </m:r>
                                </m:e>
                              </m:d>
                            </m:e>
                          </m:func>
                        </m:e>
                      </m:d>
                    </m:oMath>
                  </m:oMathPara>
                </a14:m>
                <a:endParaRPr lang="en-US" altLang="zh-CN" dirty="0">
                  <a:latin typeface="微软雅黑" panose="020B0503020204020204" pitchFamily="34" charset="-122"/>
                  <a:ea typeface="微软雅黑" panose="020B0503020204020204" pitchFamily="34" charset="-122"/>
                </a:endParaRPr>
              </a:p>
              <a:p>
                <a:pPr indent="457200">
                  <a:lnSpc>
                    <a:spcPct val="150000"/>
                  </a:lnSpc>
                  <a:spcBef>
                    <a:spcPts val="500"/>
                  </a:spcBef>
                  <a:spcAft>
                    <a:spcPts val="500"/>
                  </a:spcAft>
                </a:pPr>
                <a:r>
                  <a:rPr lang="zh-CN" altLang="zh-CN" sz="1800" dirty="0">
                    <a:effectLst/>
                    <a:latin typeface="宋体" panose="02010600030101010101" pitchFamily="2" charset="-122"/>
                    <a:ea typeface="微软雅黑" panose="020B0503020204020204" pitchFamily="34" charset="-122"/>
                    <a:cs typeface="Times New Roman" panose="02020603050405020304" pitchFamily="18" charset="0"/>
                  </a:rPr>
                  <a:t>在本文的实验中，作者为</a:t>
                </a:r>
                <a:r>
                  <a:rPr lang="en-US" altLang="zh-CN" sz="1800" dirty="0">
                    <a:effectLst/>
                    <a:latin typeface="宋体" panose="02010600030101010101" pitchFamily="2" charset="-122"/>
                    <a:ea typeface="微软雅黑" panose="020B0503020204020204" pitchFamily="34" charset="-122"/>
                    <a:cs typeface="Times New Roman" panose="02020603050405020304" pitchFamily="18" charset="0"/>
                  </a:rPr>
                  <a:t> γ(x) </a:t>
                </a:r>
                <a:r>
                  <a:rPr lang="zh-CN" altLang="zh-CN" sz="1800" dirty="0">
                    <a:effectLst/>
                    <a:latin typeface="宋体" panose="02010600030101010101" pitchFamily="2" charset="-122"/>
                    <a:ea typeface="微软雅黑" panose="020B0503020204020204" pitchFamily="34" charset="-122"/>
                    <a:cs typeface="Times New Roman" panose="02020603050405020304" pitchFamily="18" charset="0"/>
                  </a:rPr>
                  <a:t>设置</a:t>
                </a:r>
                <a:r>
                  <a:rPr lang="en-US" altLang="zh-CN" sz="1800" dirty="0">
                    <a:effectLst/>
                    <a:latin typeface="宋体" panose="02010600030101010101" pitchFamily="2" charset="-122"/>
                    <a:ea typeface="微软雅黑" panose="020B0503020204020204" pitchFamily="34" charset="-122"/>
                    <a:cs typeface="Times New Roman" panose="02020603050405020304" pitchFamily="18" charset="0"/>
                  </a:rPr>
                  <a:t> L = 10</a:t>
                </a:r>
                <a:r>
                  <a:rPr lang="zh-CN" altLang="zh-CN" sz="1800" dirty="0">
                    <a:effectLst/>
                    <a:latin typeface="宋体" panose="02010600030101010101" pitchFamily="2" charset="-122"/>
                    <a:ea typeface="微软雅黑" panose="020B0503020204020204" pitchFamily="34" charset="-122"/>
                    <a:cs typeface="Times New Roman" panose="02020603050405020304" pitchFamily="18" charset="0"/>
                  </a:rPr>
                  <a:t>，为</a:t>
                </a:r>
                <a:r>
                  <a:rPr lang="en-US" altLang="zh-CN" sz="1800" dirty="0">
                    <a:effectLst/>
                    <a:latin typeface="宋体" panose="02010600030101010101" pitchFamily="2" charset="-122"/>
                    <a:ea typeface="微软雅黑" panose="020B0503020204020204" pitchFamily="34" charset="-122"/>
                    <a:cs typeface="Times New Roman" panose="02020603050405020304" pitchFamily="18" charset="0"/>
                  </a:rPr>
                  <a:t> γ(d) </a:t>
                </a:r>
                <a:r>
                  <a:rPr lang="zh-CN" altLang="zh-CN" sz="1800" dirty="0">
                    <a:effectLst/>
                    <a:latin typeface="宋体" panose="02010600030101010101" pitchFamily="2" charset="-122"/>
                    <a:ea typeface="微软雅黑" panose="020B0503020204020204" pitchFamily="34" charset="-122"/>
                    <a:cs typeface="Times New Roman" panose="02020603050405020304" pitchFamily="18" charset="0"/>
                  </a:rPr>
                  <a:t>设置</a:t>
                </a:r>
                <a:r>
                  <a:rPr lang="en-US" altLang="zh-CN" sz="1800" dirty="0">
                    <a:effectLst/>
                    <a:latin typeface="宋体" panose="02010600030101010101" pitchFamily="2" charset="-122"/>
                    <a:ea typeface="微软雅黑" panose="020B0503020204020204" pitchFamily="34" charset="-122"/>
                    <a:cs typeface="Times New Roman" panose="02020603050405020304" pitchFamily="18" charset="0"/>
                  </a:rPr>
                  <a:t> L = 4</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a:extLst>
                  <a:ext uri="{FF2B5EF4-FFF2-40B4-BE49-F238E27FC236}">
                    <a16:creationId xmlns:a16="http://schemas.microsoft.com/office/drawing/2014/main" id="{5FBD30DF-2EED-8734-4C12-EF185F096C14}"/>
                  </a:ext>
                </a:extLst>
              </p:cNvPr>
              <p:cNvSpPr txBox="1">
                <a:spLocks noRot="1" noChangeAspect="1" noMove="1" noResize="1" noEditPoints="1" noAdjustHandles="1" noChangeArrowheads="1" noChangeShapeType="1" noTextEdit="1"/>
              </p:cNvSpPr>
              <p:nvPr/>
            </p:nvSpPr>
            <p:spPr>
              <a:xfrm>
                <a:off x="498409" y="3582288"/>
                <a:ext cx="11077506" cy="1894749"/>
              </a:xfrm>
              <a:prstGeom prst="rect">
                <a:avLst/>
              </a:prstGeom>
              <a:blipFill>
                <a:blip r:embed="rId5"/>
                <a:stretch>
                  <a:fillRect l="-495" b="-4516"/>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37F6E555-474B-FFE2-0E9B-E178FF0B268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2179390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0226" y="487007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Optimizing a Neural Radiance Field</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389" y="1857046"/>
            <a:ext cx="10365943" cy="50693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分层采样</a:t>
            </a:r>
          </a:p>
        </p:txBody>
      </p:sp>
      <p:sp>
        <p:nvSpPr>
          <p:cNvPr id="6" name="文本框 5">
            <a:extLst>
              <a:ext uri="{FF2B5EF4-FFF2-40B4-BE49-F238E27FC236}">
                <a16:creationId xmlns:a16="http://schemas.microsoft.com/office/drawing/2014/main" id="{54F262BB-5255-4237-B73C-7524B06E0266}"/>
              </a:ext>
            </a:extLst>
          </p:cNvPr>
          <p:cNvSpPr txBox="1"/>
          <p:nvPr/>
        </p:nvSpPr>
        <p:spPr>
          <a:xfrm>
            <a:off x="1114283" y="2466202"/>
            <a:ext cx="10365943" cy="731034"/>
          </a:xfrm>
          <a:prstGeom prst="rect">
            <a:avLst/>
          </a:prstGeom>
          <a:noFill/>
        </p:spPr>
        <p:txBody>
          <a:bodyPr wrap="square">
            <a:spAutoFit/>
          </a:bodyPr>
          <a:lstStyle/>
          <a:p>
            <a:pPr marL="342900" indent="-342900">
              <a:lnSpc>
                <a:spcPct val="120000"/>
              </a:lnSpc>
              <a:spcBef>
                <a:spcPts val="600"/>
              </a:spcBef>
              <a:spcAft>
                <a:spcPts val="600"/>
              </a:spcAft>
              <a:buFont typeface="Wingdings" panose="05000000000000000000" pitchFamily="2" charset="2"/>
              <a:buChar char="ü"/>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因为确定性的求积分不太适合</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MLP</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，所以本文采用了</a:t>
            </a:r>
            <a:r>
              <a:rPr lang="zh-CN" altLang="zh-CN" sz="1800" b="1" dirty="0">
                <a:effectLst/>
                <a:latin typeface="微软雅黑" panose="020B0503020204020204" pitchFamily="34" charset="-122"/>
                <a:ea typeface="微软雅黑" panose="020B0503020204020204" pitchFamily="34" charset="-122"/>
                <a:cs typeface="Times New Roman" panose="02020603050405020304" pitchFamily="18" charset="0"/>
              </a:rPr>
              <a:t>分层采样</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的方法</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即把</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[t</a:t>
            </a:r>
            <a:r>
              <a:rPr lang="zh-CN" altLang="zh-CN" sz="18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,t</a:t>
            </a:r>
            <a:r>
              <a:rPr lang="zh-CN" altLang="zh-CN" sz="18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f</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]分成均匀分布的小区段，接着对每个小区段进行均匀采样：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2EFF3ADC-6F0A-BB7D-EC05-9D3C475F8193}"/>
              </a:ext>
            </a:extLst>
          </p:cNvPr>
          <p:cNvSpPr txBox="1"/>
          <p:nvPr/>
        </p:nvSpPr>
        <p:spPr>
          <a:xfrm>
            <a:off x="11420237" y="342375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FBD30DF-2EED-8734-4C12-EF185F096C14}"/>
                  </a:ext>
                </a:extLst>
              </p:cNvPr>
              <p:cNvSpPr txBox="1"/>
              <p:nvPr/>
            </p:nvSpPr>
            <p:spPr>
              <a:xfrm>
                <a:off x="672389" y="3067885"/>
                <a:ext cx="11077506" cy="1081065"/>
              </a:xfrm>
              <a:prstGeom prst="rect">
                <a:avLst/>
              </a:prstGeom>
              <a:noFill/>
            </p:spPr>
            <p:txBody>
              <a:bodyPr wrap="square" rtlCol="0">
                <a:spAutoFit/>
              </a:bodyPr>
              <a:lstStyle/>
              <a:p>
                <a:pPr indent="457200">
                  <a:lnSpc>
                    <a:spcPct val="150000"/>
                  </a:lnSpc>
                  <a:spcBef>
                    <a:spcPts val="500"/>
                  </a:spcBef>
                  <a:spcAft>
                    <a:spcPts val="500"/>
                  </a:spcAft>
                </a:pPr>
                <a14:m>
                  <m:oMathPara xmlns:m="http://schemas.openxmlformats.org/officeDocument/2006/math">
                    <m:oMathParaPr>
                      <m:jc m:val="centerGroup"/>
                    </m:oMathParaPr>
                    <m:oMath xmlns:m="http://schemas.openxmlformats.org/officeDocument/2006/math">
                      <m:sSub>
                        <m:sSubPr>
                          <m:ctrlPr>
                            <a:rPr lang="zh-CN" altLang="zh-CN" sz="1800" i="1" smtClean="0">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e>
                        <m:sub>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i</m:t>
                          </m:r>
                        </m:sub>
                      </m:sSub>
                      <m: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U</m:t>
                      </m:r>
                      <m:d>
                        <m:dPr>
                          <m:begChr m:val="["/>
                          <m:endChr m:val="]"/>
                          <m:ctrlPr>
                            <a:rPr lang="zh-CN" altLang="zh-CN" sz="1800" i="1">
                              <a:solidFill>
                                <a:srgbClr val="000000"/>
                              </a:solidFill>
                              <a:effectLst/>
                              <a:latin typeface="Cambria Math" panose="02040503050406030204" pitchFamily="18" charset="0"/>
                              <a:ea typeface="Cambria Math" panose="02040503050406030204" pitchFamily="18" charset="0"/>
                            </a:rPr>
                          </m:ctrlPr>
                        </m:dPr>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tn</m:t>
                          </m:r>
                          <m: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solidFill>
                                    <a:srgbClr val="000000"/>
                                  </a:solidFill>
                                  <a:effectLst/>
                                  <a:latin typeface="Cambria Math" panose="02040503050406030204" pitchFamily="18" charset="0"/>
                                  <a:ea typeface="Cambria Math" panose="02040503050406030204" pitchFamily="18" charset="0"/>
                                </a:rPr>
                              </m:ctrlPr>
                            </m:fPr>
                            <m:num>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𝑁</m:t>
                              </m:r>
                            </m:den>
                          </m:f>
                          <m:d>
                            <m:dPr>
                              <m:ctrlPr>
                                <a:rPr lang="zh-CN" altLang="zh-CN" sz="1800" i="1">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e>
                                <m:sub>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f</m:t>
                                  </m:r>
                                </m:sub>
                              </m:s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e>
                                <m:sub>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n</m:t>
                                  </m:r>
                                </m:sub>
                              </m:sSub>
                            </m:e>
                          </m:d>
                          <m: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e>
                            <m:sub>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n</m:t>
                              </m:r>
                            </m:sub>
                          </m:sSub>
                          <m: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solidFill>
                                    <a:srgbClr val="000000"/>
                                  </a:solidFill>
                                  <a:effectLst/>
                                  <a:latin typeface="Cambria Math" panose="02040503050406030204" pitchFamily="18" charset="0"/>
                                  <a:ea typeface="Cambria Math" panose="02040503050406030204" pitchFamily="18" charset="0"/>
                                </a:rPr>
                              </m:ctrlPr>
                            </m:fPr>
                            <m:num>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num>
                            <m:den>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𝑁</m:t>
                              </m:r>
                            </m:den>
                          </m:f>
                          <m:d>
                            <m:dPr>
                              <m:ctrlPr>
                                <a:rPr lang="zh-CN" altLang="zh-CN" sz="1800" i="1">
                                  <a:solidFill>
                                    <a:srgbClr val="000000"/>
                                  </a:solidFill>
                                  <a:effectLst/>
                                  <a:latin typeface="Cambria Math" panose="02040503050406030204" pitchFamily="18" charset="0"/>
                                  <a:ea typeface="Cambria Math" panose="02040503050406030204" pitchFamily="18" charset="0"/>
                                </a:rPr>
                              </m:ctrlPr>
                            </m:dPr>
                            <m:e>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e>
                                <m:sub>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f</m:t>
                                  </m:r>
                                </m:sub>
                              </m:s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e>
                                <m:sub>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n</m:t>
                                  </m:r>
                                </m:sub>
                              </m:sSub>
                            </m:e>
                          </m:d>
                        </m:e>
                      </m:d>
                    </m:oMath>
                  </m:oMathPara>
                </a14:m>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a:extLst>
                  <a:ext uri="{FF2B5EF4-FFF2-40B4-BE49-F238E27FC236}">
                    <a16:creationId xmlns:a16="http://schemas.microsoft.com/office/drawing/2014/main" id="{5FBD30DF-2EED-8734-4C12-EF185F096C14}"/>
                  </a:ext>
                </a:extLst>
              </p:cNvPr>
              <p:cNvSpPr txBox="1">
                <a:spLocks noRot="1" noChangeAspect="1" noMove="1" noResize="1" noEditPoints="1" noAdjustHandles="1" noChangeArrowheads="1" noChangeShapeType="1" noTextEdit="1"/>
              </p:cNvSpPr>
              <p:nvPr/>
            </p:nvSpPr>
            <p:spPr>
              <a:xfrm>
                <a:off x="672389" y="3067885"/>
                <a:ext cx="11077506" cy="10810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9E9666D-86A4-4CE3-7CC7-259D4EF695BB}"/>
                  </a:ext>
                </a:extLst>
              </p:cNvPr>
              <p:cNvSpPr txBox="1"/>
              <p:nvPr/>
            </p:nvSpPr>
            <p:spPr>
              <a:xfrm>
                <a:off x="826852" y="4163948"/>
                <a:ext cx="9921378" cy="1781578"/>
              </a:xfrm>
              <a:prstGeom prst="rect">
                <a:avLst/>
              </a:prstGeom>
              <a:noFill/>
            </p:spPr>
            <p:txBody>
              <a:bodyPr wrap="square">
                <a:spAutoFit/>
              </a:bodyPr>
              <a:lstStyle/>
              <a:p>
                <a:pPr marL="304800" indent="406400" algn="l">
                  <a:lnSpc>
                    <a:spcPct val="150000"/>
                  </a:lnSpc>
                  <a:spcBef>
                    <a:spcPts val="500"/>
                  </a:spcBef>
                  <a:spcAft>
                    <a:spcPts val="500"/>
                  </a:spcAft>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使用采样的样本，用积分法则来计算</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C(r)，得到的结果是：</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04800" indent="406400" algn="ctr">
                  <a:lnSpc>
                    <a:spcPct val="150000"/>
                  </a:lnSpc>
                  <a:spcBef>
                    <a:spcPts val="500"/>
                  </a:spcBef>
                  <a:spcAft>
                    <a:spcPts val="500"/>
                  </a:spcAft>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𝑐</m:t>
                        </m:r>
                      </m:sub>
                    </m:sSub>
                    <m:d>
                      <m:d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r</m:t>
                        </m:r>
                      </m:e>
                    </m:d>
                    <m: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up>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𝑐</m:t>
                            </m:r>
                          </m:sub>
                        </m:sSub>
                      </m:sup>
                      <m:e>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w</m:t>
                            </m:r>
                          </m:e>
                          <m:sub>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i</m:t>
                            </m:r>
                          </m:sub>
                        </m:sSub>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e>
                    </m:nary>
                    <m: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w</m:t>
                        </m:r>
                      </m:e>
                      <m:sub>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e>
                      <m:sub>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d>
                      <m:d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1 </m:t>
                        </m:r>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func>
                          <m:func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exp</m:t>
                            </m:r>
                          </m:fName>
                          <m:e>
                            <m:d>
                              <m:d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δ</m:t>
                                    </m:r>
                                  </m:e>
                                  <m:sub>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e>
                            </m:d>
                          </m:e>
                        </m:func>
                      </m:e>
                    </m:d>
                  </m:oMath>
                </a14:m>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Bef>
                    <a:spcPts val="500"/>
                  </a:spcBef>
                  <a:spcAft>
                    <a:spcPts val="50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其中，δ</a:t>
                </a:r>
                <a:r>
                  <a:rPr lang="zh-CN" altLang="zh-CN" sz="20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=t</a:t>
                </a:r>
                <a:r>
                  <a:rPr lang="zh-CN" altLang="zh-CN" sz="20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i+1</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−t</a:t>
                </a:r>
                <a:r>
                  <a:rPr lang="zh-CN" altLang="zh-CN" sz="20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是相邻样本之间的距离。 </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39E9666D-86A4-4CE3-7CC7-259D4EF695BB}"/>
                  </a:ext>
                </a:extLst>
              </p:cNvPr>
              <p:cNvSpPr txBox="1">
                <a:spLocks noRot="1" noChangeAspect="1" noMove="1" noResize="1" noEditPoints="1" noAdjustHandles="1" noChangeArrowheads="1" noChangeShapeType="1" noTextEdit="1"/>
              </p:cNvSpPr>
              <p:nvPr/>
            </p:nvSpPr>
            <p:spPr>
              <a:xfrm>
                <a:off x="826852" y="4163948"/>
                <a:ext cx="9921378" cy="1781578"/>
              </a:xfrm>
              <a:prstGeom prst="rect">
                <a:avLst/>
              </a:prstGeom>
              <a:blipFill>
                <a:blip r:embed="rId6"/>
                <a:stretch>
                  <a:fillRect b="-684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B228891-5C43-7174-302F-0DDC8DFBFAF1}"/>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8483347"/>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Implementation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943913"/>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数据集</a:t>
            </a:r>
            <a:r>
              <a:rPr lang="zh-CN" altLang="en-US" sz="2400" dirty="0">
                <a:ea typeface="宋体" panose="02010600030101010101" pitchFamily="2" charset="-122"/>
                <a:cs typeface="Times New Roman" panose="02020603050405020304" pitchFamily="18" charset="0"/>
              </a:rPr>
              <a:t>：一个场景的含有对应的相机姿态和内在参数以及场景边界的</a:t>
            </a:r>
            <a:r>
              <a:rPr lang="en-US" altLang="zh-CN" sz="2400" dirty="0">
                <a:ea typeface="宋体" panose="02010600030101010101" pitchFamily="2" charset="-122"/>
                <a:cs typeface="Times New Roman" panose="02020603050405020304" pitchFamily="18" charset="0"/>
              </a:rPr>
              <a:t>RGB</a:t>
            </a:r>
            <a:r>
              <a:rPr lang="zh-CN" altLang="en-US" sz="2400" dirty="0">
                <a:ea typeface="宋体" panose="02010600030101010101" pitchFamily="2" charset="-122"/>
                <a:cs typeface="Times New Roman" panose="02020603050405020304" pitchFamily="18" charset="0"/>
              </a:rPr>
              <a:t>图像数据集</a:t>
            </a:r>
          </a:p>
        </p:txBody>
      </p:sp>
      <p:sp>
        <p:nvSpPr>
          <p:cNvPr id="6" name="文本框 5">
            <a:extLst>
              <a:ext uri="{FF2B5EF4-FFF2-40B4-BE49-F238E27FC236}">
                <a16:creationId xmlns:a16="http://schemas.microsoft.com/office/drawing/2014/main" id="{54F262BB-5255-4237-B73C-7524B06E0266}"/>
              </a:ext>
            </a:extLst>
          </p:cNvPr>
          <p:cNvSpPr txBox="1"/>
          <p:nvPr/>
        </p:nvSpPr>
        <p:spPr>
          <a:xfrm>
            <a:off x="701423" y="3027170"/>
            <a:ext cx="10365943" cy="500715"/>
          </a:xfrm>
          <a:prstGeom prst="rect">
            <a:avLst/>
          </a:prstGeom>
          <a:noFill/>
        </p:spPr>
        <p:txBody>
          <a:bodyPr wrap="square">
            <a:spAutoFit/>
          </a:bodyPr>
          <a:lstStyle/>
          <a:p>
            <a:pPr marL="342900" indent="-342900" algn="l">
              <a:lnSpc>
                <a:spcPct val="120000"/>
              </a:lnSpc>
              <a:spcBef>
                <a:spcPts val="600"/>
              </a:spcBef>
              <a:spcAft>
                <a:spcPts val="6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损失函数：</a:t>
            </a:r>
            <a:endParaRPr lang="en-US" altLang="zh-CN" sz="2400" b="1" dirty="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40753" y="32064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D39A44-A00C-B29D-0D09-33219553EFF1}"/>
                  </a:ext>
                </a:extLst>
              </p:cNvPr>
              <p:cNvSpPr txBox="1"/>
              <p:nvPr/>
            </p:nvSpPr>
            <p:spPr>
              <a:xfrm>
                <a:off x="1230069" y="2972350"/>
                <a:ext cx="9251005" cy="8376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effectLst/>
                          <a:latin typeface="Cambria Math" panose="02040503050406030204" pitchFamily="18" charset="0"/>
                          <a:ea typeface="微软雅黑" panose="020B0503020204020204" pitchFamily="34" charset="-122"/>
                          <a:cs typeface="Times New Roman" panose="02020603050405020304" pitchFamily="18" charset="0"/>
                        </a:rPr>
                        <m:t>𝐿</m:t>
                      </m:r>
                      <m:r>
                        <a:rPr lang="en-US" altLang="zh-CN" sz="2000" i="1" smtClean="0">
                          <a:effectLst/>
                          <a:latin typeface="Cambria Math" panose="02040503050406030204" pitchFamily="18" charset="0"/>
                          <a:ea typeface="微软雅黑" panose="020B0503020204020204" pitchFamily="34" charset="-122"/>
                          <a:cs typeface="Times New Roman" panose="02020603050405020304" pitchFamily="18" charset="0"/>
                        </a:rPr>
                        <m:t>=</m:t>
                      </m:r>
                      <m:nary>
                        <m:naryPr>
                          <m:chr m:val="∑"/>
                          <m:limLoc m:val="undOvr"/>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𝑅</m:t>
                          </m:r>
                        </m:sub>
                        <m:sup/>
                        <m:e>
                          <m:d>
                            <m:dPr>
                              <m:begChr m:val="["/>
                              <m:endChr m:val="]"/>
                              <m:ctrlPr>
                                <a:rPr lang="zh-CN" altLang="zh-CN" sz="20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𝑐</m:t>
                                  </m:r>
                                </m:sub>
                              </m:sSub>
                              <m:d>
                                <m:dPr>
                                  <m:ctrlPr>
                                    <a:rPr lang="zh-CN" altLang="zh-CN" sz="20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𝑟</m:t>
                                  </m:r>
                                </m:e>
                              </m:d>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𝐶</m:t>
                              </m:r>
                              <m:d>
                                <m:dPr>
                                  <m:ctrlPr>
                                    <a:rPr lang="zh-CN" altLang="zh-CN" sz="20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𝑟</m:t>
                                  </m:r>
                                </m:e>
                              </m:d>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2</m:t>
                                  </m:r>
                                </m:sub>
                                <m:sup>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2</m:t>
                                  </m:r>
                                </m:sup>
                              </m:sSubSup>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𝑓</m:t>
                                  </m:r>
                                </m:sub>
                              </m:s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𝐶</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2</m:t>
                                  </m:r>
                                </m:sub>
                                <m:sup>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2</m:t>
                                  </m:r>
                                </m:sup>
                              </m:sSubSup>
                            </m:e>
                          </m:d>
                        </m:e>
                      </m:nary>
                    </m:oMath>
                  </m:oMathPara>
                </a14:m>
                <a:endParaRPr lang="zh-CN" altLang="en-US" sz="2000" dirty="0"/>
              </a:p>
            </p:txBody>
          </p:sp>
        </mc:Choice>
        <mc:Fallback xmlns="">
          <p:sp>
            <p:nvSpPr>
              <p:cNvPr id="8" name="文本框 7">
                <a:extLst>
                  <a:ext uri="{FF2B5EF4-FFF2-40B4-BE49-F238E27FC236}">
                    <a16:creationId xmlns:a16="http://schemas.microsoft.com/office/drawing/2014/main" id="{36D39A44-A00C-B29D-0D09-33219553EFF1}"/>
                  </a:ext>
                </a:extLst>
              </p:cNvPr>
              <p:cNvSpPr txBox="1">
                <a:spLocks noRot="1" noChangeAspect="1" noMove="1" noResize="1" noEditPoints="1" noAdjustHandles="1" noChangeArrowheads="1" noChangeShapeType="1" noTextEdit="1"/>
              </p:cNvSpPr>
              <p:nvPr/>
            </p:nvSpPr>
            <p:spPr>
              <a:xfrm>
                <a:off x="1230069" y="2972350"/>
                <a:ext cx="9251005" cy="837602"/>
              </a:xfrm>
              <a:prstGeom prst="rect">
                <a:avLst/>
              </a:prstGeom>
              <a:blipFill>
                <a:blip r:embed="rId5"/>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9FD0E4F-525F-F72D-D57B-11A103B04D45}"/>
              </a:ext>
            </a:extLst>
          </p:cNvPr>
          <p:cNvSpPr txBox="1"/>
          <p:nvPr/>
        </p:nvSpPr>
        <p:spPr>
          <a:xfrm>
            <a:off x="1492794" y="3833453"/>
            <a:ext cx="9129145" cy="2334485"/>
          </a:xfrm>
          <a:prstGeom prst="rect">
            <a:avLst/>
          </a:prstGeom>
          <a:noFill/>
        </p:spPr>
        <p:txBody>
          <a:bodyPr wrap="square" rtlCol="0">
            <a:spAutoFit/>
          </a:bodyPr>
          <a:lstStyle/>
          <a:p>
            <a:pPr indent="457200">
              <a:lnSpc>
                <a:spcPct val="120000"/>
              </a:lnSpc>
              <a:spcBef>
                <a:spcPts val="500"/>
              </a:spcBef>
              <a:spcAft>
                <a:spcPts val="500"/>
              </a:spcAft>
            </a:pPr>
            <a:r>
              <a:rPr lang="zh-CN" altLang="zh-CN" sz="2400" dirty="0">
                <a:ea typeface="宋体" panose="02010600030101010101" pitchFamily="2" charset="-122"/>
                <a:cs typeface="Times New Roman" panose="02020603050405020304" pitchFamily="18" charset="0"/>
              </a:rPr>
              <a:t>其中</a:t>
            </a:r>
            <a:r>
              <a:rPr lang="en-US" altLang="zh-CN" sz="2400" dirty="0">
                <a:ea typeface="宋体" panose="02010600030101010101" pitchFamily="2" charset="-122"/>
                <a:cs typeface="Times New Roman" panose="02020603050405020304" pitchFamily="18" charset="0"/>
              </a:rPr>
              <a:t> R </a:t>
            </a:r>
            <a:r>
              <a:rPr lang="zh-CN" altLang="zh-CN" sz="2400" dirty="0">
                <a:ea typeface="宋体" panose="02010600030101010101" pitchFamily="2" charset="-122"/>
                <a:cs typeface="Times New Roman" panose="02020603050405020304" pitchFamily="18" charset="0"/>
              </a:rPr>
              <a:t>是每批中的射线集，</a:t>
            </a:r>
            <a:r>
              <a:rPr lang="en-US" altLang="zh-CN" sz="2400" dirty="0">
                <a:ea typeface="宋体" panose="02010600030101010101" pitchFamily="2" charset="-122"/>
                <a:cs typeface="Times New Roman" panose="02020603050405020304" pitchFamily="18" charset="0"/>
              </a:rPr>
              <a:t>C(r)</a:t>
            </a:r>
            <a:r>
              <a:rPr lang="zh-CN" altLang="zh-CN"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C</a:t>
            </a:r>
            <a:r>
              <a:rPr lang="en-US" altLang="zh-CN" sz="2400" baseline="-25000" dirty="0">
                <a:ea typeface="宋体" panose="02010600030101010101" pitchFamily="2" charset="-122"/>
                <a:cs typeface="Times New Roman" panose="02020603050405020304" pitchFamily="18" charset="0"/>
              </a:rPr>
              <a:t>c</a:t>
            </a:r>
            <a:r>
              <a:rPr lang="en-US" altLang="zh-CN" sz="2400" dirty="0">
                <a:ea typeface="宋体" panose="02010600030101010101" pitchFamily="2" charset="-122"/>
                <a:cs typeface="Times New Roman" panose="02020603050405020304" pitchFamily="18" charset="0"/>
              </a:rPr>
              <a:t>(r) </a:t>
            </a:r>
            <a:r>
              <a:rPr lang="zh-CN" altLang="zh-CN" sz="2400" dirty="0">
                <a:ea typeface="宋体" panose="02010600030101010101" pitchFamily="2" charset="-122"/>
                <a:cs typeface="Times New Roman" panose="02020603050405020304" pitchFamily="18" charset="0"/>
              </a:rPr>
              <a:t>和 </a:t>
            </a:r>
            <a:r>
              <a:rPr lang="en-US" altLang="zh-CN" sz="2400" dirty="0">
                <a:ea typeface="宋体" panose="02010600030101010101" pitchFamily="2" charset="-122"/>
                <a:cs typeface="Times New Roman" panose="02020603050405020304" pitchFamily="18" charset="0"/>
              </a:rPr>
              <a:t>C</a:t>
            </a:r>
            <a:r>
              <a:rPr lang="en-US" altLang="zh-CN" sz="2400" baseline="-25000" dirty="0">
                <a:ea typeface="宋体" panose="02010600030101010101" pitchFamily="2" charset="-122"/>
                <a:cs typeface="Times New Roman" panose="02020603050405020304" pitchFamily="18" charset="0"/>
              </a:rPr>
              <a:t>f</a:t>
            </a:r>
            <a:r>
              <a:rPr lang="en-US" altLang="zh-CN" sz="2400" dirty="0">
                <a:ea typeface="宋体" panose="02010600030101010101" pitchFamily="2" charset="-122"/>
                <a:cs typeface="Times New Roman" panose="02020603050405020304" pitchFamily="18" charset="0"/>
              </a:rPr>
              <a:t> (r) </a:t>
            </a:r>
            <a:r>
              <a:rPr lang="zh-CN" altLang="zh-CN" sz="2400" dirty="0">
                <a:ea typeface="宋体" panose="02010600030101010101" pitchFamily="2" charset="-122"/>
                <a:cs typeface="Times New Roman" panose="02020603050405020304" pitchFamily="18" charset="0"/>
              </a:rPr>
              <a:t>分别是射线</a:t>
            </a:r>
            <a:r>
              <a:rPr lang="en-US" altLang="zh-CN" sz="2400" dirty="0">
                <a:ea typeface="宋体" panose="02010600030101010101" pitchFamily="2" charset="-122"/>
                <a:cs typeface="Times New Roman" panose="02020603050405020304" pitchFamily="18" charset="0"/>
              </a:rPr>
              <a:t> r </a:t>
            </a:r>
            <a:r>
              <a:rPr lang="zh-CN" altLang="zh-CN" sz="2400" dirty="0">
                <a:ea typeface="宋体" panose="02010600030101010101" pitchFamily="2" charset="-122"/>
                <a:cs typeface="Times New Roman" panose="02020603050405020304" pitchFamily="18" charset="0"/>
              </a:rPr>
              <a:t>的真实数据、粗体积预测和精细体积预测的</a:t>
            </a:r>
            <a:r>
              <a:rPr lang="en-US" altLang="zh-CN" sz="2400" dirty="0">
                <a:ea typeface="宋体" panose="02010600030101010101" pitchFamily="2" charset="-122"/>
                <a:cs typeface="Times New Roman" panose="02020603050405020304" pitchFamily="18" charset="0"/>
              </a:rPr>
              <a:t>RGB </a:t>
            </a:r>
            <a:r>
              <a:rPr lang="zh-CN" altLang="zh-CN" sz="2400" dirty="0">
                <a:ea typeface="宋体" panose="02010600030101010101" pitchFamily="2" charset="-122"/>
                <a:cs typeface="Times New Roman" panose="02020603050405020304" pitchFamily="18" charset="0"/>
              </a:rPr>
              <a:t>颜色。</a:t>
            </a:r>
            <a:endParaRPr lang="en-US" altLang="zh-CN" sz="2400" dirty="0">
              <a:ea typeface="宋体" panose="02010600030101010101" pitchFamily="2" charset="-122"/>
              <a:cs typeface="Times New Roman" panose="02020603050405020304" pitchFamily="18" charset="0"/>
            </a:endParaRPr>
          </a:p>
          <a:p>
            <a:pPr indent="457200">
              <a:lnSpc>
                <a:spcPct val="120000"/>
              </a:lnSpc>
              <a:spcBef>
                <a:spcPts val="500"/>
              </a:spcBef>
              <a:spcAft>
                <a:spcPts val="500"/>
              </a:spcAft>
            </a:pPr>
            <a:r>
              <a:rPr lang="zh-CN" altLang="zh-CN" sz="2400" dirty="0">
                <a:ea typeface="宋体" panose="02010600030101010101" pitchFamily="2" charset="-122"/>
                <a:cs typeface="Times New Roman" panose="02020603050405020304" pitchFamily="18" charset="0"/>
              </a:rPr>
              <a:t>虽然最终的渲染结果来自 </a:t>
            </a:r>
            <a:r>
              <a:rPr lang="en-US" altLang="zh-CN" sz="2400" dirty="0">
                <a:ea typeface="宋体" panose="02010600030101010101" pitchFamily="2" charset="-122"/>
                <a:cs typeface="Times New Roman" panose="02020603050405020304" pitchFamily="18" charset="0"/>
              </a:rPr>
              <a:t>C</a:t>
            </a:r>
            <a:r>
              <a:rPr lang="en-US" altLang="zh-CN" sz="2400" baseline="-25000" dirty="0">
                <a:ea typeface="宋体" panose="02010600030101010101" pitchFamily="2" charset="-122"/>
                <a:cs typeface="Times New Roman" panose="02020603050405020304" pitchFamily="18" charset="0"/>
              </a:rPr>
              <a:t>f</a:t>
            </a:r>
            <a:r>
              <a:rPr lang="en-US" altLang="zh-CN" sz="2400" dirty="0">
                <a:ea typeface="宋体" panose="02010600030101010101" pitchFamily="2" charset="-122"/>
                <a:cs typeface="Times New Roman" panose="02020603050405020304" pitchFamily="18" charset="0"/>
              </a:rPr>
              <a:t> (r)</a:t>
            </a:r>
            <a:r>
              <a:rPr lang="zh-CN" altLang="zh-CN" sz="2400" dirty="0">
                <a:ea typeface="宋体" panose="02010600030101010101" pitchFamily="2" charset="-122"/>
                <a:cs typeface="Times New Roman" panose="02020603050405020304" pitchFamily="18" charset="0"/>
              </a:rPr>
              <a:t>，但是为了来自粗略网络的权重分布可用于在精细网络中分配样本，作者还最小化了 </a:t>
            </a:r>
            <a:r>
              <a:rPr lang="en-US" altLang="zh-CN" sz="2400" dirty="0">
                <a:ea typeface="宋体" panose="02010600030101010101" pitchFamily="2" charset="-122"/>
                <a:cs typeface="Times New Roman" panose="02020603050405020304" pitchFamily="18" charset="0"/>
              </a:rPr>
              <a:t>C</a:t>
            </a:r>
            <a:r>
              <a:rPr lang="en-US" altLang="zh-CN" sz="2400" baseline="-25000" dirty="0">
                <a:ea typeface="宋体" panose="02010600030101010101" pitchFamily="2" charset="-122"/>
                <a:cs typeface="Times New Roman" panose="02020603050405020304" pitchFamily="18" charset="0"/>
              </a:rPr>
              <a:t>c</a:t>
            </a:r>
            <a:r>
              <a:rPr lang="en-US" altLang="zh-CN" sz="2400" dirty="0">
                <a:ea typeface="宋体" panose="02010600030101010101" pitchFamily="2" charset="-122"/>
                <a:cs typeface="Times New Roman" panose="02020603050405020304" pitchFamily="18" charset="0"/>
              </a:rPr>
              <a:t>(r) </a:t>
            </a:r>
            <a:r>
              <a:rPr lang="zh-CN" altLang="zh-CN" sz="2400" dirty="0">
                <a:ea typeface="宋体" panose="02010600030101010101" pitchFamily="2" charset="-122"/>
                <a:cs typeface="Times New Roman" panose="02020603050405020304" pitchFamily="18" charset="0"/>
              </a:rPr>
              <a:t>的损失。</a:t>
            </a:r>
          </a:p>
          <a:p>
            <a:endParaRPr lang="zh-CN" altLang="en-US" dirty="0"/>
          </a:p>
        </p:txBody>
      </p:sp>
      <p:sp>
        <p:nvSpPr>
          <p:cNvPr id="12" name="文本框 11">
            <a:extLst>
              <a:ext uri="{FF2B5EF4-FFF2-40B4-BE49-F238E27FC236}">
                <a16:creationId xmlns:a16="http://schemas.microsoft.com/office/drawing/2014/main" id="{3A9EF28E-EE81-32D0-650D-DDFAC2565812}"/>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84716869"/>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量化指标评估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C11CA18-495E-1687-CA3B-E478CD645110}"/>
              </a:ext>
            </a:extLst>
          </p:cNvPr>
          <p:cNvPicPr>
            <a:picLocks noChangeAspect="1"/>
          </p:cNvPicPr>
          <p:nvPr/>
        </p:nvPicPr>
        <p:blipFill>
          <a:blip r:embed="rId5"/>
          <a:stretch>
            <a:fillRect/>
          </a:stretch>
        </p:blipFill>
        <p:spPr>
          <a:xfrm>
            <a:off x="937665" y="2176290"/>
            <a:ext cx="10044851" cy="3326583"/>
          </a:xfrm>
          <a:prstGeom prst="rect">
            <a:avLst/>
          </a:prstGeom>
        </p:spPr>
      </p:pic>
      <p:sp>
        <p:nvSpPr>
          <p:cNvPr id="11" name="文本框 10">
            <a:extLst>
              <a:ext uri="{FF2B5EF4-FFF2-40B4-BE49-F238E27FC236}">
                <a16:creationId xmlns:a16="http://schemas.microsoft.com/office/drawing/2014/main" id="{75C2C008-CB8E-AF3D-CBF0-187A54FC5AA5}"/>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21DFB343-59AF-F059-3425-BAAAB32297E3}"/>
              </a:ext>
            </a:extLst>
          </p:cNvPr>
          <p:cNvPicPr>
            <a:picLocks noChangeAspect="1"/>
          </p:cNvPicPr>
          <p:nvPr/>
        </p:nvPicPr>
        <p:blipFill>
          <a:blip r:embed="rId5"/>
          <a:stretch>
            <a:fillRect/>
          </a:stretch>
        </p:blipFill>
        <p:spPr>
          <a:xfrm>
            <a:off x="881229" y="2126895"/>
            <a:ext cx="10247214" cy="3356931"/>
          </a:xfrm>
          <a:prstGeom prst="rect">
            <a:avLst/>
          </a:prstGeom>
        </p:spPr>
      </p:pic>
      <p:sp>
        <p:nvSpPr>
          <p:cNvPr id="8" name="文本框 7">
            <a:extLst>
              <a:ext uri="{FF2B5EF4-FFF2-40B4-BE49-F238E27FC236}">
                <a16:creationId xmlns:a16="http://schemas.microsoft.com/office/drawing/2014/main" id="{D9ECF1F0-629B-CDEA-5709-0061284A5397}"/>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1237479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2099137"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与使用基于物理的渲染器生成的新合成数据集的场景的测试集视图的比较</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976CA42-1055-56A1-2495-8858421E918B}"/>
              </a:ext>
            </a:extLst>
          </p:cNvPr>
          <p:cNvPicPr>
            <a:picLocks noChangeAspect="1"/>
          </p:cNvPicPr>
          <p:nvPr/>
        </p:nvPicPr>
        <p:blipFill>
          <a:blip r:embed="rId5"/>
          <a:stretch>
            <a:fillRect/>
          </a:stretch>
        </p:blipFill>
        <p:spPr>
          <a:xfrm>
            <a:off x="1983085" y="1924336"/>
            <a:ext cx="8006746" cy="4044950"/>
          </a:xfrm>
          <a:prstGeom prst="rect">
            <a:avLst/>
          </a:prstGeom>
        </p:spPr>
      </p:pic>
      <p:sp>
        <p:nvSpPr>
          <p:cNvPr id="8" name="文本框 7">
            <a:extLst>
              <a:ext uri="{FF2B5EF4-FFF2-40B4-BE49-F238E27FC236}">
                <a16:creationId xmlns:a16="http://schemas.microsoft.com/office/drawing/2014/main" id="{2F2A762D-0F5D-347E-AB7C-147B79F84EB9}"/>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24532637"/>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真实世界场景的测试集视图的比较</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CD069C8A-68AA-21D2-565E-2A8BB316823E}"/>
              </a:ext>
            </a:extLst>
          </p:cNvPr>
          <p:cNvPicPr>
            <a:picLocks noChangeAspect="1"/>
          </p:cNvPicPr>
          <p:nvPr/>
        </p:nvPicPr>
        <p:blipFill>
          <a:blip r:embed="rId5"/>
          <a:stretch>
            <a:fillRect/>
          </a:stretch>
        </p:blipFill>
        <p:spPr>
          <a:xfrm>
            <a:off x="2476261" y="1643082"/>
            <a:ext cx="7513570" cy="4507231"/>
          </a:xfrm>
          <a:prstGeom prst="rect">
            <a:avLst/>
          </a:prstGeom>
        </p:spPr>
      </p:pic>
      <p:sp>
        <p:nvSpPr>
          <p:cNvPr id="8" name="文本框 7">
            <a:extLst>
              <a:ext uri="{FF2B5EF4-FFF2-40B4-BE49-F238E27FC236}">
                <a16:creationId xmlns:a16="http://schemas.microsoft.com/office/drawing/2014/main" id="{A512DB66-CDBF-AFCA-5FBB-7E62C951EC18}"/>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2873600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合成数据集中场景的测试集视图的比较</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2B12F880-C2D6-894D-FFB7-4768EA7154AD}"/>
              </a:ext>
            </a:extLst>
          </p:cNvPr>
          <p:cNvPicPr>
            <a:picLocks noChangeAspect="1"/>
          </p:cNvPicPr>
          <p:nvPr/>
        </p:nvPicPr>
        <p:blipFill>
          <a:blip r:embed="rId5"/>
          <a:stretch>
            <a:fillRect/>
          </a:stretch>
        </p:blipFill>
        <p:spPr>
          <a:xfrm>
            <a:off x="2939143" y="1819334"/>
            <a:ext cx="6563708" cy="4084191"/>
          </a:xfrm>
          <a:prstGeom prst="rect">
            <a:avLst/>
          </a:prstGeom>
        </p:spPr>
      </p:pic>
      <p:sp>
        <p:nvSpPr>
          <p:cNvPr id="8" name="文本框 7">
            <a:extLst>
              <a:ext uri="{FF2B5EF4-FFF2-40B4-BE49-F238E27FC236}">
                <a16:creationId xmlns:a16="http://schemas.microsoft.com/office/drawing/2014/main" id="{904F149B-A60A-9924-4A33-B55E222B2C7C}"/>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07019463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339288" y="1418872"/>
            <a:ext cx="9533107" cy="4406976"/>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本文的</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工作直接解决了先前工作的缺陷，这些工作使用 </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MLP </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将对象和场景表示为连续函数。</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本文证明了将场景表示为 </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5D </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神经辐射场比训练深度卷积网络输出离散体素表示的先前主导方法产生更好的渲染效果。</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本文提出了位置</a:t>
            </a:r>
            <a:r>
              <a:rPr lang="zh-CN" altLang="en-US" sz="2400" kern="100">
                <a:latin typeface="宋体" panose="02010600030101010101" pitchFamily="2" charset="-122"/>
                <a:ea typeface="宋体" panose="02010600030101010101" pitchFamily="2" charset="-122"/>
                <a:cs typeface="Times New Roman" panose="02020603050405020304" pitchFamily="18" charset="0"/>
              </a:rPr>
              <a:t>编码、分层渲染</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等策略使样本渲染的效率和精度得到显著提高。</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未来工作的另一个方向是可解释性：体素网格和网格等采样表示允许对渲染视图和故障模式的预期质量进行推理，但尚不清楚当我们编码深度神经网络权重中的场景时如何分析这些问题。</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2023.11.10</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186774" y="1157591"/>
            <a:ext cx="9533107" cy="1969770"/>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过去的相关工作通常在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MLP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的权重中编码对象和场景，并且该</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MLP</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通常直接从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空间位置映射到</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形状的隐式表示，例如该位置的距离等。</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6" name="文本框 5">
            <a:extLst>
              <a:ext uri="{FF2B5EF4-FFF2-40B4-BE49-F238E27FC236}">
                <a16:creationId xmlns:a16="http://schemas.microsoft.com/office/drawing/2014/main" id="{222D38D4-C06B-FE15-F07E-378E0EFE03FD}"/>
              </a:ext>
            </a:extLst>
          </p:cNvPr>
          <p:cNvSpPr txBox="1"/>
          <p:nvPr/>
        </p:nvSpPr>
        <p:spPr>
          <a:xfrm>
            <a:off x="1186774" y="3127361"/>
            <a:ext cx="9533107" cy="3077766"/>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微软雅黑" panose="020B0503020204020204" pitchFamily="34" charset="-122"/>
                <a:ea typeface="微软雅黑" panose="020B0503020204020204" pitchFamily="34" charset="-122"/>
              </a:rPr>
              <a:t>存在的问题：</a:t>
            </a:r>
          </a:p>
          <a:p>
            <a:pPr marL="800100" lvl="1" indent="-342900">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无法再现具有复杂几何形状的真实场景，其保真度与使用离散表示</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如三角形网格或体素网格</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表示场景的技术相同。</a:t>
            </a:r>
          </a:p>
          <a:p>
            <a:pPr marL="800100" lvl="1" indent="-342900">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复杂场景的神经辐射场表示的基本实现并没有收敛到足够高分辨率的表示，并且在每条相机光线所需的样本数量方面效率低下。</a:t>
            </a:r>
          </a:p>
          <a:p>
            <a:pPr marL="800100" lvl="1" indent="-342900">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由于离散采样，它们扩展到高分辨率图像的能力从根本上受到时间和空间复杂度差的限制。</a:t>
            </a:r>
          </a:p>
          <a:p>
            <a:endParaRPr lang="zh-CN" altLang="en-US" dirty="0"/>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392467" y="1950946"/>
            <a:ext cx="9329800" cy="3866400"/>
          </a:xfrm>
          <a:prstGeom prst="rect">
            <a:avLst/>
          </a:prstGeom>
          <a:noFill/>
        </p:spPr>
        <p:txBody>
          <a:bodyPr wrap="square">
            <a:spAutoFit/>
          </a:bodyPr>
          <a:lstStyle/>
          <a:p>
            <a:pPr marL="514350" indent="-514350">
              <a:lnSpc>
                <a:spcPct val="150000"/>
              </a:lnSpc>
              <a:spcBef>
                <a:spcPts val="500"/>
              </a:spcBef>
              <a:spcAft>
                <a:spcPts val="5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优化了场景表示和神经网络的输出，将连续场景表示为</a:t>
            </a:r>
            <a:r>
              <a:rPr lang="en-US" altLang="zh-CN" sz="2400" dirty="0">
                <a:latin typeface="宋体" panose="02010600030101010101" pitchFamily="2" charset="-122"/>
                <a:ea typeface="宋体" panose="02010600030101010101" pitchFamily="2" charset="-122"/>
              </a:rPr>
              <a:t>5D</a:t>
            </a:r>
            <a:r>
              <a:rPr lang="zh-CN" altLang="en-US" sz="2400" dirty="0">
                <a:latin typeface="宋体" panose="02010600030101010101" pitchFamily="2" charset="-122"/>
                <a:ea typeface="宋体" panose="02010600030101010101" pitchFamily="2" charset="-122"/>
              </a:rPr>
              <a:t>坐标，（</a:t>
            </a:r>
            <a:r>
              <a:rPr lang="en-US" altLang="zh-CN" sz="2400" dirty="0" err="1">
                <a:latin typeface="宋体" panose="02010600030101010101" pitchFamily="2" charset="-122"/>
                <a:ea typeface="宋体" panose="02010600030101010101" pitchFamily="2" charset="-122"/>
              </a:rPr>
              <a:t>x,y,z,θ,φ</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输出是发射颜色</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r,g,b</a:t>
            </a:r>
            <a:r>
              <a:rPr lang="zh-CN" altLang="en-US" sz="2400" dirty="0">
                <a:latin typeface="宋体" panose="02010600030101010101" pitchFamily="2" charset="-122"/>
                <a:ea typeface="宋体" panose="02010600030101010101" pitchFamily="2" charset="-122"/>
              </a:rPr>
              <a:t>）和体积密度</a:t>
            </a:r>
            <a:r>
              <a:rPr lang="en-US" altLang="zh-CN" sz="2400" dirty="0">
                <a:latin typeface="宋体" panose="02010600030101010101" pitchFamily="2" charset="-122"/>
                <a:ea typeface="宋体" panose="02010600030101010101" pitchFamily="2" charset="-122"/>
              </a:rPr>
              <a:t>σ</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514350" indent="-514350">
              <a:lnSpc>
                <a:spcPct val="150000"/>
              </a:lnSpc>
              <a:spcBef>
                <a:spcPts val="500"/>
              </a:spcBef>
              <a:spcAft>
                <a:spcPts val="5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采用了基于立体渲染技术的可导的渲染流程，用于网络的优化。</a:t>
            </a:r>
            <a:endParaRPr lang="en-US" altLang="zh-CN" sz="2400" dirty="0">
              <a:latin typeface="宋体" panose="02010600030101010101" pitchFamily="2" charset="-122"/>
              <a:ea typeface="宋体" panose="02010600030101010101" pitchFamily="2" charset="-122"/>
            </a:endParaRPr>
          </a:p>
          <a:p>
            <a:pPr marL="514350" indent="-514350">
              <a:lnSpc>
                <a:spcPct val="150000"/>
              </a:lnSpc>
              <a:spcBef>
                <a:spcPts val="500"/>
              </a:spcBef>
              <a:spcAft>
                <a:spcPts val="5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采用了层次化的采样策略，专注于可见的场景内容（</a:t>
            </a:r>
            <a:r>
              <a:rPr lang="en-US" altLang="zh-CN" sz="2400" dirty="0">
                <a:latin typeface="宋体" panose="02010600030101010101" pitchFamily="2" charset="-122"/>
                <a:ea typeface="宋体" panose="02010600030101010101" pitchFamily="2" charset="-122"/>
              </a:rPr>
              <a:t>visible scene content</a:t>
            </a:r>
            <a:r>
              <a:rPr lang="zh-CN" altLang="en-US" sz="2400" dirty="0">
                <a:latin typeface="宋体" panose="02010600030101010101" pitchFamily="2" charset="-122"/>
                <a:ea typeface="宋体" panose="02010600030101010101" pitchFamily="2" charset="-122"/>
              </a:rPr>
              <a:t>），充分利用了 </a:t>
            </a:r>
            <a:r>
              <a:rPr lang="en-US" altLang="zh-CN" sz="2400" dirty="0">
                <a:latin typeface="宋体" panose="02010600030101010101" pitchFamily="2" charset="-122"/>
                <a:ea typeface="宋体" panose="02010600030101010101" pitchFamily="2" charset="-122"/>
              </a:rPr>
              <a:t>MLP </a:t>
            </a:r>
            <a:r>
              <a:rPr lang="zh-CN" altLang="en-US" sz="2400" dirty="0">
                <a:latin typeface="宋体" panose="02010600030101010101" pitchFamily="2" charset="-122"/>
                <a:ea typeface="宋体" panose="02010600030101010101" pitchFamily="2" charset="-122"/>
              </a:rPr>
              <a:t>的容量</a:t>
            </a:r>
            <a:endParaRPr lang="en-US" altLang="zh-CN" sz="2400" dirty="0">
              <a:latin typeface="宋体" panose="02010600030101010101" pitchFamily="2" charset="-122"/>
              <a:ea typeface="宋体" panose="02010600030101010101" pitchFamily="2" charset="-122"/>
            </a:endParaRPr>
          </a:p>
          <a:p>
            <a:pPr marL="514350" indent="-514350">
              <a:lnSpc>
                <a:spcPct val="150000"/>
              </a:lnSpc>
              <a:spcBef>
                <a:spcPts val="500"/>
              </a:spcBef>
              <a:spcAft>
                <a:spcPts val="5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位置编码，避免了空间相邻采样点在</a:t>
            </a:r>
            <a:r>
              <a:rPr lang="en-US" altLang="zh-CN" sz="2400" dirty="0">
                <a:latin typeface="宋体" panose="02010600030101010101" pitchFamily="2" charset="-122"/>
                <a:ea typeface="宋体" panose="02010600030101010101" pitchFamily="2" charset="-122"/>
              </a:rPr>
              <a:t>MLP</a:t>
            </a:r>
            <a:r>
              <a:rPr lang="zh-CN" altLang="en-US" sz="2400" dirty="0">
                <a:latin typeface="宋体" panose="02010600030101010101" pitchFamily="2" charset="-122"/>
                <a:ea typeface="宋体" panose="02010600030101010101" pitchFamily="2" charset="-122"/>
              </a:rPr>
              <a:t>中的过平滑问题</a:t>
            </a:r>
            <a:endParaRPr lang="en-US" altLang="zh-CN" sz="2400" dirty="0">
              <a:latin typeface="宋体" panose="02010600030101010101" pitchFamily="2" charset="-122"/>
              <a:ea typeface="宋体" panose="02010600030101010101" pitchFamily="2" charset="-122"/>
            </a:endParaRPr>
          </a:p>
          <a:p>
            <a:pPr marL="514350" indent="-514350">
              <a:lnSpc>
                <a:spcPct val="120000"/>
              </a:lnSpc>
              <a:spcBef>
                <a:spcPts val="500"/>
              </a:spcBef>
              <a:spcAft>
                <a:spcPts val="500"/>
              </a:spcAft>
              <a:buFont typeface="Wingdings" panose="05000000000000000000" pitchFamily="2" charset="2"/>
              <a:buChar char="Ø"/>
            </a:pPr>
            <a:endParaRPr lang="zh-CN" altLang="en-US" sz="2400" dirty="0">
              <a:latin typeface="宋体" panose="02010600030101010101" pitchFamily="2" charset="-122"/>
              <a:ea typeface="宋体" panose="02010600030101010101" pitchFamily="2" charset="-122"/>
            </a:endParaRPr>
          </a:p>
          <a:p>
            <a:pPr>
              <a:lnSpc>
                <a:spcPct val="120000"/>
              </a:lnSpc>
              <a:spcBef>
                <a:spcPts val="500"/>
              </a:spcBef>
              <a:spcAft>
                <a:spcPts val="500"/>
              </a:spcAft>
            </a:pPr>
            <a:endParaRPr lang="en-US" altLang="zh-CN" sz="2400" dirty="0">
              <a:latin typeface="宋体" panose="02010600030101010101" pitchFamily="2" charset="-122"/>
              <a:ea typeface="宋体" panose="02010600030101010101" pitchFamily="2" charset="-122"/>
            </a:endParaRPr>
          </a:p>
          <a:p>
            <a:pPr>
              <a:lnSpc>
                <a:spcPct val="120000"/>
              </a:lnSpc>
              <a:spcBef>
                <a:spcPts val="500"/>
              </a:spcBef>
              <a:spcAft>
                <a:spcPts val="500"/>
              </a:spcAft>
            </a:pPr>
            <a:endParaRPr lang="en-US" altLang="zh-CN" sz="2400" dirty="0">
              <a:latin typeface="宋体" panose="02010600030101010101" pitchFamily="2" charset="-122"/>
              <a:ea typeface="宋体" panose="02010600030101010101" pitchFamily="2" charset="-122"/>
            </a:endParaRPr>
          </a:p>
          <a:p>
            <a:pPr>
              <a:lnSpc>
                <a:spcPct val="120000"/>
              </a:lnSpc>
              <a:spcBef>
                <a:spcPts val="500"/>
              </a:spcBef>
              <a:spcAft>
                <a:spcPts val="500"/>
              </a:spcAft>
            </a:pP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067163" y="376214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2" name="图片 1">
            <a:extLst>
              <a:ext uri="{FF2B5EF4-FFF2-40B4-BE49-F238E27FC236}">
                <a16:creationId xmlns:a16="http://schemas.microsoft.com/office/drawing/2014/main" id="{AAB28609-16AE-8069-B9C6-13FE1E300EDE}"/>
              </a:ext>
            </a:extLst>
          </p:cNvPr>
          <p:cNvPicPr>
            <a:picLocks noChangeAspect="1"/>
          </p:cNvPicPr>
          <p:nvPr/>
        </p:nvPicPr>
        <p:blipFill>
          <a:blip r:embed="rId5"/>
          <a:stretch>
            <a:fillRect/>
          </a:stretch>
        </p:blipFill>
        <p:spPr>
          <a:xfrm>
            <a:off x="1187648" y="1920232"/>
            <a:ext cx="9400824" cy="2180350"/>
          </a:xfrm>
          <a:prstGeom prst="rect">
            <a:avLst/>
          </a:prstGeom>
        </p:spPr>
      </p:pic>
      <p:pic>
        <p:nvPicPr>
          <p:cNvPr id="3" name="图片 2">
            <a:extLst>
              <a:ext uri="{FF2B5EF4-FFF2-40B4-BE49-F238E27FC236}">
                <a16:creationId xmlns:a16="http://schemas.microsoft.com/office/drawing/2014/main" id="{CC2DE0A4-C759-04E7-6736-332BAAFBD5EF}"/>
              </a:ext>
            </a:extLst>
          </p:cNvPr>
          <p:cNvPicPr>
            <a:picLocks noChangeAspect="1"/>
          </p:cNvPicPr>
          <p:nvPr/>
        </p:nvPicPr>
        <p:blipFill>
          <a:blip r:embed="rId6"/>
          <a:stretch>
            <a:fillRect/>
          </a:stretch>
        </p:blipFill>
        <p:spPr>
          <a:xfrm>
            <a:off x="1445083" y="3946811"/>
            <a:ext cx="8885953" cy="2001433"/>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Neural Radiance Field Scene Representation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05430" y="27745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830997"/>
          </a:xfrm>
          <a:prstGeom prst="rect">
            <a:avLst/>
          </a:prstGeom>
          <a:noFill/>
        </p:spPr>
        <p:txBody>
          <a:bodyPr wrap="square" rtlCol="0">
            <a:spAutoFit/>
          </a:bodyPr>
          <a:lstStyle/>
          <a:p>
            <a:r>
              <a:rPr lang="zh-CN" altLang="en-US" sz="2400" dirty="0">
                <a:ea typeface="宋体" panose="02010600030101010101" pitchFamily="2" charset="-122"/>
                <a:cs typeface="Times New Roman" panose="02020603050405020304" pitchFamily="18" charset="0"/>
              </a:rPr>
              <a:t>本文</a:t>
            </a:r>
            <a:r>
              <a:rPr lang="zh-CN" altLang="en-US" sz="2400" dirty="0">
                <a:effectLst/>
                <a:ea typeface="宋体" panose="02010600030101010101" pitchFamily="2" charset="-122"/>
                <a:cs typeface="Times New Roman" panose="02020603050405020304" pitchFamily="18" charset="0"/>
              </a:rPr>
              <a:t>把一个连续的场景表示为一个 </a:t>
            </a:r>
            <a:r>
              <a:rPr lang="en-US" altLang="zh-CN" sz="2400" dirty="0">
                <a:effectLst/>
                <a:ea typeface="宋体" panose="02010600030101010101" pitchFamily="2" charset="-122"/>
                <a:cs typeface="Times New Roman" panose="02020603050405020304" pitchFamily="18" charset="0"/>
              </a:rPr>
              <a:t>5D </a:t>
            </a:r>
            <a:r>
              <a:rPr lang="zh-CN" altLang="en-US" sz="2400" dirty="0">
                <a:effectLst/>
                <a:ea typeface="宋体" panose="02010600030101010101" pitchFamily="2" charset="-122"/>
                <a:cs typeface="Times New Roman" panose="02020603050405020304" pitchFamily="18" charset="0"/>
              </a:rPr>
              <a:t>向量值函数，然后用一个</a:t>
            </a:r>
            <a:r>
              <a:rPr lang="en-US" altLang="zh-CN" sz="2400" dirty="0">
                <a:effectLst/>
                <a:ea typeface="宋体" panose="02010600030101010101" pitchFamily="2" charset="-122"/>
                <a:cs typeface="Times New Roman" panose="02020603050405020304" pitchFamily="18" charset="0"/>
              </a:rPr>
              <a:t>MLP</a:t>
            </a:r>
            <a:r>
              <a:rPr lang="zh-CN" altLang="en-US" sz="2400" dirty="0">
                <a:effectLst/>
                <a:ea typeface="宋体" panose="02010600030101010101" pitchFamily="2" charset="-122"/>
                <a:cs typeface="Times New Roman" panose="02020603050405020304" pitchFamily="18" charset="0"/>
              </a:rPr>
              <a:t>网络来近似这个连续的</a:t>
            </a:r>
            <a:r>
              <a:rPr lang="en-US" altLang="zh-CN" sz="2400" dirty="0">
                <a:effectLst/>
                <a:ea typeface="宋体" panose="02010600030101010101" pitchFamily="2" charset="-122"/>
                <a:cs typeface="Times New Roman" panose="02020603050405020304" pitchFamily="18" charset="0"/>
              </a:rPr>
              <a:t>5D</a:t>
            </a:r>
            <a:r>
              <a:rPr lang="zh-CN" altLang="en-US" sz="2400" dirty="0">
                <a:effectLst/>
                <a:ea typeface="宋体" panose="02010600030101010101" pitchFamily="2" charset="-122"/>
                <a:cs typeface="Times New Roman" panose="02020603050405020304" pitchFamily="18" charset="0"/>
              </a:rPr>
              <a:t>场景表示：</a:t>
            </a:r>
            <a:endParaRPr lang="zh-CN" altLang="en-US" sz="2400" dirty="0"/>
          </a:p>
        </p:txBody>
      </p:sp>
      <p:sp>
        <p:nvSpPr>
          <p:cNvPr id="24" name="文本框 23">
            <a:extLst>
              <a:ext uri="{FF2B5EF4-FFF2-40B4-BE49-F238E27FC236}">
                <a16:creationId xmlns:a16="http://schemas.microsoft.com/office/drawing/2014/main" id="{92C98922-3148-05E6-621C-EA41D176635D}"/>
              </a:ext>
            </a:extLst>
          </p:cNvPr>
          <p:cNvSpPr txBox="1"/>
          <p:nvPr/>
        </p:nvSpPr>
        <p:spPr>
          <a:xfrm>
            <a:off x="2512298" y="3528076"/>
            <a:ext cx="8311521" cy="1022459"/>
          </a:xfrm>
          <a:prstGeom prst="rect">
            <a:avLst/>
          </a:prstGeom>
          <a:noFill/>
        </p:spPr>
        <p:txBody>
          <a:bodyPr wrap="square">
            <a:spAutoFit/>
          </a:bodyPr>
          <a:lstStyle/>
          <a:p>
            <a:pPr marL="342900" indent="-342900">
              <a:lnSpc>
                <a:spcPct val="120000"/>
              </a:lnSpc>
              <a:spcBef>
                <a:spcPts val="500"/>
              </a:spcBef>
              <a:spcAft>
                <a:spcPts val="300"/>
              </a:spcAft>
              <a:buFont typeface="Wingdings" panose="05000000000000000000" pitchFamily="2" charset="2"/>
              <a:buChar char="l"/>
            </a:pP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输入是 </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3D </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位置 </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x,y,z</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和 </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2D </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视角方向 </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d=(</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θ,ϕ</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p>
          <a:p>
            <a:pPr marL="342900" indent="-342900">
              <a:lnSpc>
                <a:spcPct val="120000"/>
              </a:lnSpc>
              <a:spcBef>
                <a:spcPts val="500"/>
              </a:spcBef>
              <a:spcAft>
                <a:spcPts val="300"/>
              </a:spcAft>
              <a:buFont typeface="Wingdings" panose="05000000000000000000" pitchFamily="2" charset="2"/>
              <a:buChar char="l"/>
            </a:pP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输出是发射颜色 </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c=(</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r,g,b</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和体积密度 </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σ</a:t>
            </a:r>
            <a:endParaRPr lang="zh-CN" altLang="en-US" sz="2400" dirty="0">
              <a:effectLst/>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E50F46-9EC1-1A3E-E771-E2266E51E867}"/>
                  </a:ext>
                </a:extLst>
              </p:cNvPr>
              <p:cNvSpPr txBox="1"/>
              <p:nvPr/>
            </p:nvSpPr>
            <p:spPr>
              <a:xfrm>
                <a:off x="2842194" y="2602630"/>
                <a:ext cx="61966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m:rPr>
                              <m:sty m:val="p"/>
                            </m:rPr>
                            <a:rPr lang="zh-CN" altLang="en-US" sz="2800">
                              <a:latin typeface="Cambria Math" panose="02040503050406030204" pitchFamily="18" charset="0"/>
                            </a:rPr>
                            <m:t>F</m:t>
                          </m:r>
                        </m:e>
                        <m:sub>
                          <m:r>
                            <m:rPr>
                              <m:sty m:val="p"/>
                            </m:rPr>
                            <a:rPr lang="zh-CN" altLang="en-US" sz="2800" i="0">
                              <a:latin typeface="Cambria Math" panose="02040503050406030204" pitchFamily="18" charset="0"/>
                            </a:rPr>
                            <m:t>Θ</m:t>
                          </m:r>
                        </m:sub>
                      </m:sSub>
                      <m:r>
                        <a:rPr lang="zh-CN" altLang="en-US" sz="2800" i="0">
                          <a:latin typeface="Cambria Math" panose="02040503050406030204" pitchFamily="18" charset="0"/>
                        </a:rPr>
                        <m:t>:</m:t>
                      </m:r>
                      <m:d>
                        <m:dPr>
                          <m:ctrlPr>
                            <a:rPr lang="zh-CN" altLang="en-US" sz="2800" i="1">
                              <a:solidFill>
                                <a:srgbClr val="836967"/>
                              </a:solidFill>
                              <a:latin typeface="Cambria Math" panose="02040503050406030204" pitchFamily="18" charset="0"/>
                            </a:rPr>
                          </m:ctrlPr>
                        </m:dPr>
                        <m:e>
                          <m:r>
                            <m:rPr>
                              <m:sty m:val="p"/>
                            </m:rPr>
                            <a:rPr lang="zh-CN" altLang="en-US" sz="2800" i="0">
                              <a:latin typeface="Cambria Math" panose="02040503050406030204" pitchFamily="18" charset="0"/>
                            </a:rPr>
                            <m:t>x</m:t>
                          </m:r>
                          <m:r>
                            <a:rPr lang="zh-CN" altLang="en-US" sz="2800" i="0">
                              <a:latin typeface="Cambria Math" panose="02040503050406030204" pitchFamily="18" charset="0"/>
                            </a:rPr>
                            <m:t>,</m:t>
                          </m:r>
                          <m:r>
                            <m:rPr>
                              <m:sty m:val="p"/>
                            </m:rPr>
                            <a:rPr lang="zh-CN" altLang="en-US" sz="2800" i="0">
                              <a:latin typeface="Cambria Math" panose="02040503050406030204" pitchFamily="18" charset="0"/>
                            </a:rPr>
                            <m:t>d</m:t>
                          </m:r>
                        </m:e>
                      </m:d>
                      <m:r>
                        <a:rPr lang="zh-CN" altLang="en-US" sz="2800" i="0">
                          <a:latin typeface="Cambria Math" panose="02040503050406030204" pitchFamily="18" charset="0"/>
                        </a:rPr>
                        <m:t>→</m:t>
                      </m:r>
                      <m:d>
                        <m:dPr>
                          <m:ctrlPr>
                            <a:rPr lang="zh-CN" altLang="en-US" sz="2800" i="1">
                              <a:solidFill>
                                <a:srgbClr val="836967"/>
                              </a:solidFill>
                              <a:latin typeface="Cambria Math" panose="02040503050406030204" pitchFamily="18" charset="0"/>
                            </a:rPr>
                          </m:ctrlPr>
                        </m:dPr>
                        <m:e>
                          <m:r>
                            <m:rPr>
                              <m:sty m:val="p"/>
                            </m:rPr>
                            <a:rPr lang="zh-CN" altLang="en-US" sz="2800" i="0">
                              <a:latin typeface="Cambria Math" panose="02040503050406030204" pitchFamily="18" charset="0"/>
                            </a:rPr>
                            <m:t>c</m:t>
                          </m:r>
                          <m:r>
                            <a:rPr lang="zh-CN" altLang="en-US" sz="2800" i="0">
                              <a:latin typeface="Cambria Math" panose="02040503050406030204" pitchFamily="18" charset="0"/>
                            </a:rPr>
                            <m:t>,</m:t>
                          </m:r>
                          <m:r>
                            <m:rPr>
                              <m:sty m:val="p"/>
                            </m:rPr>
                            <a:rPr lang="zh-CN" altLang="en-US" sz="2800" i="0">
                              <a:latin typeface="Cambria Math" panose="02040503050406030204" pitchFamily="18" charset="0"/>
                            </a:rPr>
                            <m:t>σ</m:t>
                          </m:r>
                        </m:e>
                      </m:d>
                    </m:oMath>
                  </m:oMathPara>
                </a14:m>
                <a:endParaRPr lang="zh-CN" altLang="en-US" sz="2800" dirty="0"/>
              </a:p>
            </p:txBody>
          </p:sp>
        </mc:Choice>
        <mc:Fallback xmlns="">
          <p:sp>
            <p:nvSpPr>
              <p:cNvPr id="5" name="文本框 4">
                <a:extLst>
                  <a:ext uri="{FF2B5EF4-FFF2-40B4-BE49-F238E27FC236}">
                    <a16:creationId xmlns:a16="http://schemas.microsoft.com/office/drawing/2014/main" id="{B1E50F46-9EC1-1A3E-E771-E2266E51E867}"/>
                  </a:ext>
                </a:extLst>
              </p:cNvPr>
              <p:cNvSpPr txBox="1">
                <a:spLocks noRot="1" noChangeAspect="1" noMove="1" noResize="1" noEditPoints="1" noAdjustHandles="1" noChangeArrowheads="1" noChangeShapeType="1" noTextEdit="1"/>
              </p:cNvSpPr>
              <p:nvPr/>
            </p:nvSpPr>
            <p:spPr>
              <a:xfrm>
                <a:off x="2842194" y="2602630"/>
                <a:ext cx="6196692" cy="523220"/>
              </a:xfrm>
              <a:prstGeom prst="rect">
                <a:avLst/>
              </a:prstGeom>
              <a:blipFill>
                <a:blip r:embed="rId5"/>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5B7C7FC-0FE9-8A7A-9DAB-BD4E0BCBA67F}"/>
              </a:ext>
            </a:extLst>
          </p:cNvPr>
          <p:cNvSpPr txBox="1"/>
          <p:nvPr/>
        </p:nvSpPr>
        <p:spPr>
          <a:xfrm>
            <a:off x="1819618" y="4882380"/>
            <a:ext cx="9104544" cy="1264449"/>
          </a:xfrm>
          <a:prstGeom prst="rect">
            <a:avLst/>
          </a:prstGeom>
          <a:noFill/>
        </p:spPr>
        <p:txBody>
          <a:bodyPr wrap="square" rtlCol="0">
            <a:spAutoFit/>
          </a:bodyPr>
          <a:lstStyle/>
          <a:p>
            <a:pPr>
              <a:lnSpc>
                <a:spcPct val="150000"/>
              </a:lnSpc>
              <a:spcBef>
                <a:spcPts val="500"/>
              </a:spcBef>
              <a:spcAft>
                <a:spcPts val="500"/>
              </a:spcAft>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注：</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该方法约束了预测体积密度</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σ</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的网络的输入仅仅是位置</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X</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，而预测</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RGB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颜色</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C</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的网络的输入是位置</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和视角方向</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，通过这种方式可以鼓励网络学习到多视角连续的表示。</a:t>
            </a:r>
          </a:p>
          <a:p>
            <a:endParaRPr lang="zh-CN" altLang="en-US" dirty="0"/>
          </a:p>
        </p:txBody>
      </p:sp>
      <p:sp>
        <p:nvSpPr>
          <p:cNvPr id="8" name="文本框 7">
            <a:extLst>
              <a:ext uri="{FF2B5EF4-FFF2-40B4-BE49-F238E27FC236}">
                <a16:creationId xmlns:a16="http://schemas.microsoft.com/office/drawing/2014/main" id="{E9FBD388-5C62-52F5-FB66-C45D1595B64C}"/>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9619</TotalTime>
  <Words>1793</Words>
  <Application>Microsoft Office PowerPoint</Application>
  <PresentationFormat>宽屏</PresentationFormat>
  <Paragraphs>176</Paragraphs>
  <Slides>23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等线 Light</vt:lpstr>
      <vt:lpstr>黑体</vt:lpstr>
      <vt:lpstr>思源黑体 Normal</vt:lpstr>
      <vt:lpstr>宋体</vt:lpstr>
      <vt:lpstr>微软雅黑</vt:lpstr>
      <vt:lpstr>微软雅黑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419</cp:revision>
  <dcterms:created xsi:type="dcterms:W3CDTF">2021-06-12T07:20:00Z</dcterms:created>
  <dcterms:modified xsi:type="dcterms:W3CDTF">2023-11-10T08:16:14Z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