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86" r:id="rId4"/>
    <p:sldId id="345" r:id="rId5"/>
    <p:sldId id="285" r:id="rId6"/>
    <p:sldId id="327" r:id="rId8"/>
    <p:sldId id="365" r:id="rId9"/>
    <p:sldId id="394" r:id="rId10"/>
    <p:sldId id="335" r:id="rId11"/>
    <p:sldId id="337" r:id="rId12"/>
    <p:sldId id="336" r:id="rId13"/>
    <p:sldId id="378" r:id="rId14"/>
    <p:sldId id="381" r:id="rId15"/>
    <p:sldId id="377" r:id="rId16"/>
    <p:sldId id="382" r:id="rId17"/>
    <p:sldId id="383" r:id="rId18"/>
    <p:sldId id="387" r:id="rId19"/>
    <p:sldId id="386" r:id="rId20"/>
    <p:sldId id="388" r:id="rId21"/>
    <p:sldId id="389" r:id="rId22"/>
    <p:sldId id="390" r:id="rId23"/>
    <p:sldId id="391" r:id="rId24"/>
    <p:sldId id="281" r:id="rId25"/>
  </p:sldIdLst>
  <p:sldSz cx="9144000" cy="5143500" type="screen16x9"/>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0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70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746358"/>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281680" y="2860040"/>
            <a:ext cx="2806700" cy="375920"/>
          </a:xfrm>
          <a:prstGeom prst="rect">
            <a:avLst/>
          </a:prstGeom>
        </p:spPr>
        <p:txBody>
          <a:bodyPr wrap="square" lIns="68580" tIns="34290" rIns="68580" bIns="3429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研究方向：数字</a:t>
            </a:r>
            <a:r>
              <a:rPr lang="zh-CN" altLang="en-US" sz="2000" dirty="0">
                <a:solidFill>
                  <a:schemeClr val="bg1"/>
                </a:solidFill>
                <a:latin typeface="微软雅黑" panose="020B0503020204020204" pitchFamily="34" charset="-122"/>
                <a:ea typeface="微软雅黑" panose="020B0503020204020204" pitchFamily="34" charset="-122"/>
              </a:rPr>
              <a:t>模拟人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：李亚慧</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CG-Nerf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qualitative comparison</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899160" y="669925"/>
            <a:ext cx="3254375" cy="1920240"/>
          </a:xfrm>
          <a:prstGeom prst="rect">
            <a:avLst/>
          </a:prstGeom>
        </p:spPr>
      </p:pic>
      <p:sp>
        <p:nvSpPr>
          <p:cNvPr id="8" name="文本框 7"/>
          <p:cNvSpPr txBox="1"/>
          <p:nvPr/>
        </p:nvSpPr>
        <p:spPr>
          <a:xfrm>
            <a:off x="899160" y="3699510"/>
            <a:ext cx="7124700" cy="1076325"/>
          </a:xfrm>
          <a:prstGeom prst="rect">
            <a:avLst/>
          </a:prstGeom>
          <a:noFill/>
        </p:spPr>
        <p:txBody>
          <a:bodyPr wrap="square" rtlCol="0">
            <a:spAutoFit/>
          </a:bodyPr>
          <a:p>
            <a:r>
              <a:rPr lang="zh-CN" altLang="en-US" sz="1600"/>
              <a:t>对于每个数据集，生成图像与真实图像之间的距离</a:t>
            </a:r>
            <a:r>
              <a:rPr lang="en-US" altLang="zh-CN" sz="1600"/>
              <a:t>FID</a:t>
            </a:r>
            <a:r>
              <a:rPr lang="zh-CN" altLang="en-US" sz="1600"/>
              <a:t>从左到右增加。</a:t>
            </a:r>
            <a:endParaRPr lang="zh-CN" altLang="en-US" sz="1600"/>
          </a:p>
          <a:p>
            <a:r>
              <a:rPr lang="zh-CN" altLang="en-US" sz="1600"/>
              <a:t>由于彩色图像在五种不同的条件类型中具有最多的条件信息，因此它限制了随机噪声编码生成的输出图像的风格变化范围，弱条件(如文本或低分辨率图像)在结果中显示随机形状或外观的动态变化。</a:t>
            </a:r>
            <a:endParaRPr lang="zh-CN" altLang="en-US" sz="1600"/>
          </a:p>
        </p:txBody>
      </p:sp>
      <p:pic>
        <p:nvPicPr>
          <p:cNvPr id="10" name="图片 9"/>
          <p:cNvPicPr>
            <a:picLocks noChangeAspect="1"/>
          </p:cNvPicPr>
          <p:nvPr/>
        </p:nvPicPr>
        <p:blipFill>
          <a:blip r:embed="rId4"/>
          <a:stretch>
            <a:fillRect/>
          </a:stretch>
        </p:blipFill>
        <p:spPr>
          <a:xfrm>
            <a:off x="4715510" y="597535"/>
            <a:ext cx="2647950" cy="2922270"/>
          </a:xfrm>
          <a:prstGeom prst="rect">
            <a:avLst/>
          </a:prstGeom>
        </p:spPr>
      </p:pic>
      <p:pic>
        <p:nvPicPr>
          <p:cNvPr id="11" name="图片 10"/>
          <p:cNvPicPr>
            <a:picLocks noChangeAspect="1"/>
          </p:cNvPicPr>
          <p:nvPr/>
        </p:nvPicPr>
        <p:blipFill>
          <a:blip r:embed="rId5"/>
          <a:stretch>
            <a:fillRect/>
          </a:stretch>
        </p:blipFill>
        <p:spPr>
          <a:xfrm>
            <a:off x="971550" y="2715895"/>
            <a:ext cx="3288665" cy="8693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CG-Nerf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ablation </a:t>
                </a:r>
                <a:r>
                  <a:rPr lang="en-US" altLang="zh-CN" sz="900" dirty="0">
                    <a:solidFill>
                      <a:srgbClr val="961E19"/>
                    </a:solidFill>
                    <a:latin typeface="微软雅黑" panose="020B0503020204020204" pitchFamily="34" charset="-122"/>
                    <a:ea typeface="微软雅黑" panose="020B0503020204020204" pitchFamily="34" charset="-122"/>
                  </a:rPr>
                  <a:t>study</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8" name="文本框 7"/>
          <p:cNvSpPr txBox="1"/>
          <p:nvPr/>
        </p:nvSpPr>
        <p:spPr>
          <a:xfrm>
            <a:off x="899160" y="3147695"/>
            <a:ext cx="7124700" cy="337185"/>
          </a:xfrm>
          <a:prstGeom prst="rect">
            <a:avLst/>
          </a:prstGeom>
          <a:noFill/>
        </p:spPr>
        <p:txBody>
          <a:bodyPr wrap="square" rtlCol="0">
            <a:spAutoFit/>
          </a:bodyPr>
          <a:p>
            <a:r>
              <a:rPr sz="1600"/>
              <a:t>局部损失可以提高生成图像的多样性</a:t>
            </a:r>
            <a:endParaRPr sz="1600"/>
          </a:p>
        </p:txBody>
      </p:sp>
      <p:pic>
        <p:nvPicPr>
          <p:cNvPr id="6" name="图片 5"/>
          <p:cNvPicPr>
            <a:picLocks noChangeAspect="1"/>
          </p:cNvPicPr>
          <p:nvPr/>
        </p:nvPicPr>
        <p:blipFill>
          <a:blip r:embed="rId3"/>
          <a:stretch>
            <a:fillRect/>
          </a:stretch>
        </p:blipFill>
        <p:spPr>
          <a:xfrm>
            <a:off x="1155065" y="1419225"/>
            <a:ext cx="3352165" cy="1330960"/>
          </a:xfrm>
          <a:prstGeom prst="rect">
            <a:avLst/>
          </a:prstGeom>
        </p:spPr>
      </p:pic>
      <p:pic>
        <p:nvPicPr>
          <p:cNvPr id="9" name="图片 8"/>
          <p:cNvPicPr>
            <a:picLocks noChangeAspect="1"/>
          </p:cNvPicPr>
          <p:nvPr/>
        </p:nvPicPr>
        <p:blipFill>
          <a:blip r:embed="rId4"/>
          <a:stretch>
            <a:fillRect/>
          </a:stretch>
        </p:blipFill>
        <p:spPr>
          <a:xfrm>
            <a:off x="4932045" y="867410"/>
            <a:ext cx="3310255" cy="26174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CG-Nerf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conclusion</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446145"/>
          </a:xfrm>
          <a:prstGeom prst="rect">
            <a:avLst/>
          </a:prstGeom>
          <a:noFill/>
        </p:spPr>
        <p:txBody>
          <a:bodyPr wrap="square" rtlCol="0">
            <a:noAutofit/>
          </a:bodyPr>
          <a:p>
            <a:r>
              <a:rPr lang="zh-CN" altLang="en-US">
                <a:sym typeface="+mn-ea"/>
              </a:rPr>
              <a:t>结论：</a:t>
            </a:r>
            <a:endParaRPr lang="en-US">
              <a:sym typeface="+mn-ea"/>
            </a:endParaRPr>
          </a:p>
          <a:p>
            <a:r>
              <a:rPr lang="en-US">
                <a:sym typeface="+mn-ea"/>
              </a:rPr>
              <a:t>1. </a:t>
            </a:r>
            <a:r>
              <a:rPr>
                <a:sym typeface="+mn-ea"/>
              </a:rPr>
              <a:t>条件生成模型CG-NeRF，</a:t>
            </a:r>
            <a:r>
              <a:rPr lang="zh-CN">
                <a:sym typeface="+mn-ea"/>
              </a:rPr>
              <a:t>可以生成</a:t>
            </a:r>
            <a:r>
              <a:rPr>
                <a:sym typeface="+mn-ea"/>
              </a:rPr>
              <a:t>反映条件输入的逼真视图一致的图像</a:t>
            </a:r>
            <a:r>
              <a:rPr lang="zh-CN">
                <a:sym typeface="+mn-ea"/>
              </a:rPr>
              <a:t>；</a:t>
            </a:r>
            <a:endParaRPr lang="zh-CN">
              <a:sym typeface="+mn-ea"/>
            </a:endParaRPr>
          </a:p>
          <a:p>
            <a:endParaRPr lang="zh-CN"/>
          </a:p>
          <a:p>
            <a:r>
              <a:rPr lang="en-US">
                <a:sym typeface="+mn-ea"/>
              </a:rPr>
              <a:t>2. </a:t>
            </a:r>
            <a:r>
              <a:rPr>
                <a:sym typeface="+mn-ea"/>
              </a:rPr>
              <a:t>CG-NeRF</a:t>
            </a:r>
            <a:r>
              <a:rPr>
                <a:sym typeface="+mn-ea"/>
              </a:rPr>
              <a:t>有效地从条件中提取形状和外观，并通过噪声编码添加细节来生成不同的图像</a:t>
            </a:r>
            <a:r>
              <a:rPr lang="zh-CN">
                <a:sym typeface="+mn-ea"/>
              </a:rPr>
              <a:t>；</a:t>
            </a:r>
            <a:endParaRPr lang="zh-CN">
              <a:sym typeface="+mn-ea"/>
            </a:endParaRPr>
          </a:p>
          <a:p>
            <a:endParaRPr lang="zh-CN">
              <a:sym typeface="+mn-ea"/>
            </a:endParaRPr>
          </a:p>
          <a:p>
            <a:r>
              <a:rPr lang="en-US" altLang="zh-CN">
                <a:sym typeface="+mn-ea"/>
              </a:rPr>
              <a:t>3. </a:t>
            </a:r>
            <a:r>
              <a:rPr>
                <a:sym typeface="+mn-ea"/>
              </a:rPr>
              <a:t>PD损失来增强生成图像的多样性，同时保持视图的一致性</a:t>
            </a:r>
            <a:r>
              <a:rPr lang="zh-CN">
                <a:sym typeface="+mn-ea"/>
              </a:rPr>
              <a:t>；</a:t>
            </a:r>
            <a:endParaRPr lang="zh-CN">
              <a:sym typeface="+mn-ea"/>
            </a:endParaRPr>
          </a:p>
          <a:p>
            <a:endParaRPr lang="zh-CN">
              <a:sym typeface="+mn-ea"/>
            </a:endParaRPr>
          </a:p>
          <a:p>
            <a:r>
              <a:rPr lang="en-US" altLang="zh-CN">
                <a:sym typeface="+mn-ea"/>
              </a:rPr>
              <a:t>4. </a:t>
            </a:r>
            <a:r>
              <a:rPr>
                <a:sym typeface="+mn-ea"/>
              </a:rPr>
              <a:t>实验结果表明，基于FID、</a:t>
            </a:r>
            <a:r>
              <a:rPr lang="en-US">
                <a:sym typeface="+mn-ea"/>
              </a:rPr>
              <a:t>acc</a:t>
            </a:r>
            <a:r>
              <a:rPr>
                <a:sym typeface="+mn-ea"/>
              </a:rPr>
              <a:t>和</a:t>
            </a:r>
            <a:r>
              <a:rPr lang="en-US">
                <a:sym typeface="+mn-ea"/>
              </a:rPr>
              <a:t>recall</a:t>
            </a:r>
            <a:r>
              <a:rPr>
                <a:sym typeface="+mn-ea"/>
              </a:rPr>
              <a:t>的质量指标，</a:t>
            </a:r>
            <a:r>
              <a:rPr lang="zh-CN">
                <a:sym typeface="+mn-ea"/>
              </a:rPr>
              <a:t>本文的</a:t>
            </a:r>
            <a:r>
              <a:rPr>
                <a:sym typeface="+mn-ea"/>
              </a:rPr>
              <a:t>方法在定性和定量上达到了</a:t>
            </a:r>
            <a:r>
              <a:rPr lang="zh-CN">
                <a:sym typeface="+mn-ea"/>
              </a:rPr>
              <a:t>相对于</a:t>
            </a:r>
            <a:r>
              <a:rPr lang="en-US" altLang="zh-CN">
                <a:sym typeface="+mn-ea"/>
              </a:rPr>
              <a:t>baselines</a:t>
            </a:r>
            <a:r>
              <a:rPr lang="zh-CN" altLang="en-US">
                <a:sym typeface="+mn-ea"/>
              </a:rPr>
              <a:t>（</a:t>
            </a:r>
            <a:r>
              <a:rPr lang="en-US" altLang="zh-CN">
                <a:sym typeface="+mn-ea"/>
              </a:rPr>
              <a:t>GRAF </a:t>
            </a:r>
            <a:r>
              <a:rPr lang="zh-CN" altLang="en-US">
                <a:sym typeface="+mn-ea"/>
              </a:rPr>
              <a:t>、</a:t>
            </a:r>
            <a:r>
              <a:rPr lang="en-US" altLang="zh-CN">
                <a:sym typeface="+mn-ea"/>
              </a:rPr>
              <a:t>GIRAFFE</a:t>
            </a:r>
            <a:r>
              <a:rPr lang="zh-CN" altLang="en-US">
                <a:sym typeface="+mn-ea"/>
              </a:rPr>
              <a:t>、</a:t>
            </a:r>
            <a:r>
              <a:rPr lang="en-US" altLang="zh-CN">
                <a:sym typeface="+mn-ea"/>
              </a:rPr>
              <a:t>piGAN</a:t>
            </a:r>
            <a:r>
              <a:rPr lang="zh-CN" altLang="en-US">
                <a:sym typeface="+mn-ea"/>
              </a:rPr>
              <a:t>）</a:t>
            </a:r>
            <a:r>
              <a:rPr>
                <a:sym typeface="+mn-ea"/>
              </a:rPr>
              <a:t>最先进的性能。</a:t>
            </a:r>
            <a:endParaRPr>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GRAF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4763" y="395418"/>
                <a:ext cx="1256997"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NeurIPS 2020</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2195195" y="3796030"/>
            <a:ext cx="4414520" cy="370205"/>
          </a:xfrm>
          <a:prstGeom prst="rect">
            <a:avLst/>
          </a:prstGeom>
          <a:noFill/>
        </p:spPr>
        <p:txBody>
          <a:bodyPr wrap="square" rtlCol="0">
            <a:noAutofit/>
          </a:bodyPr>
          <a:p>
            <a:r>
              <a:rPr lang="zh-CN" altLang="en-US"/>
              <a:t>GRAF：用于3d感知图像合成的生成辐射场</a:t>
            </a:r>
            <a:endParaRPr lang="zh-CN" altLang="en-US"/>
          </a:p>
        </p:txBody>
      </p:sp>
      <p:pic>
        <p:nvPicPr>
          <p:cNvPr id="7" name="图片 6"/>
          <p:cNvPicPr>
            <a:picLocks noChangeAspect="1"/>
          </p:cNvPicPr>
          <p:nvPr/>
        </p:nvPicPr>
        <p:blipFill>
          <a:blip r:embed="rId3"/>
          <a:stretch>
            <a:fillRect/>
          </a:stretch>
        </p:blipFill>
        <p:spPr>
          <a:xfrm>
            <a:off x="354965" y="987425"/>
            <a:ext cx="8115300" cy="26860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GRAF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NeurIPS 2020</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a:t>贡献：</a:t>
            </a:r>
            <a:endParaRPr lang="zh-CN" altLang="en-US"/>
          </a:p>
          <a:p>
            <a:r>
              <a:rPr lang="en-US"/>
              <a:t>1. </a:t>
            </a:r>
            <a:r>
              <a:t>提出了一个生成模型</a:t>
            </a:r>
            <a:r>
              <a:rPr lang="en-US"/>
              <a:t>GRAF</a:t>
            </a:r>
            <a:r>
              <a:rPr lang="zh-CN"/>
              <a:t>，</a:t>
            </a:r>
            <a:r>
              <a:rPr lang="zh-CN"/>
              <a:t>用于单一场景的新型视图合成；</a:t>
            </a:r>
            <a:endParaRPr lang="zh-CN"/>
          </a:p>
          <a:p/>
          <a:p>
            <a:r>
              <a:rPr lang="en-US"/>
              <a:t>2. </a:t>
            </a:r>
            <a:r>
              <a:t>引入</a:t>
            </a:r>
            <a:r>
              <a:rPr lang="zh-CN"/>
              <a:t>了</a:t>
            </a:r>
            <a:r>
              <a:t>基于多尺度补丁的鉴别器，</a:t>
            </a:r>
            <a:r>
              <a:rPr>
                <a:sym typeface="+mn-ea"/>
              </a:rPr>
              <a:t>合成</a:t>
            </a:r>
            <a:r>
              <a:t>高分辨率图像，同时仅从未放置的2D图像训练模型</a:t>
            </a:r>
            <a:r>
              <a:rPr lang="zh-CN"/>
              <a:t>；</a:t>
            </a:r>
            <a:endParaRPr lang="zh-CN"/>
          </a:p>
          <a:p/>
          <a:p>
            <a:r>
              <a:rPr lang="en-US"/>
              <a:t>3. </a:t>
            </a:r>
            <a:r>
              <a:t>实验表明，提出的辐射场是生成图像合成的强大表示，可以产生高保真度的3D一致模型。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GRAF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NeurIPS 2020</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478790" y="987425"/>
            <a:ext cx="7991475" cy="2647950"/>
          </a:xfrm>
          <a:prstGeom prst="rect">
            <a:avLst/>
          </a:prstGeom>
        </p:spPr>
      </p:pic>
      <p:sp>
        <p:nvSpPr>
          <p:cNvPr id="6" name="文本框 5"/>
          <p:cNvSpPr txBox="1"/>
          <p:nvPr/>
        </p:nvSpPr>
        <p:spPr>
          <a:xfrm>
            <a:off x="1115695" y="3867785"/>
            <a:ext cx="6705600" cy="829945"/>
          </a:xfrm>
          <a:prstGeom prst="rect">
            <a:avLst/>
          </a:prstGeom>
          <a:noFill/>
        </p:spPr>
        <p:txBody>
          <a:bodyPr wrap="square" rtlCol="0">
            <a:spAutoFit/>
          </a:bodyPr>
          <a:p>
            <a:r>
              <a:rPr lang="en-US" altLang="zh-CN" sz="1600"/>
              <a:t>input</a:t>
            </a:r>
            <a:r>
              <a:rPr lang="zh-CN" altLang="en-US" sz="1600"/>
              <a:t>：摄像机姿态ξ、摄像机参数</a:t>
            </a:r>
            <a:r>
              <a:rPr lang="en-US" altLang="zh-CN" sz="1600"/>
              <a:t>K</a:t>
            </a:r>
            <a:r>
              <a:rPr lang="zh-CN" altLang="en-US" sz="1600"/>
              <a:t>、二维采样模式ν、形状噪声</a:t>
            </a:r>
            <a:r>
              <a:rPr lang="en-US" altLang="zh-CN" sz="1600"/>
              <a:t>z</a:t>
            </a:r>
            <a:r>
              <a:rPr lang="en-US" altLang="zh-CN" sz="1600" baseline="-25000"/>
              <a:t>s</a:t>
            </a:r>
            <a:r>
              <a:rPr lang="zh-CN" altLang="en-US" sz="1600"/>
              <a:t>、外观噪声</a:t>
            </a:r>
            <a:r>
              <a:rPr lang="en-US" altLang="zh-CN" sz="1600"/>
              <a:t>z</a:t>
            </a:r>
            <a:r>
              <a:rPr lang="en-US" altLang="zh-CN" sz="1600" baseline="-25000"/>
              <a:t>a</a:t>
            </a:r>
            <a:endParaRPr lang="en-US" altLang="zh-CN" sz="1600" baseline="-25000"/>
          </a:p>
          <a:p>
            <a:r>
              <a:rPr lang="en-US" altLang="zh-CN" sz="1600"/>
              <a:t>output</a:t>
            </a:r>
            <a:r>
              <a:rPr lang="zh-CN" altLang="en-US" sz="1600"/>
              <a:t>：</a:t>
            </a:r>
            <a:r>
              <a:rPr lang="en-US" altLang="zh-CN" sz="1600"/>
              <a:t>c</a:t>
            </a:r>
            <a:r>
              <a:rPr lang="zh-CN" altLang="en-US" sz="1600"/>
              <a:t>、σ</a:t>
            </a:r>
            <a:endParaRPr lang="zh-CN" alt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GRAF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generator</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881620" cy="3443605"/>
          </a:xfrm>
          <a:prstGeom prst="rect">
            <a:avLst/>
          </a:prstGeom>
          <a:noFill/>
        </p:spPr>
        <p:txBody>
          <a:bodyPr wrap="square" rtlCol="0">
            <a:noAutofit/>
          </a:bodyPr>
          <a:p>
            <a:r>
              <a:rPr lang="zh-CN" altLang="en-US"/>
              <a:t>生成器</a:t>
            </a:r>
            <a:r>
              <a:rPr lang="en-US" altLang="zh-CN"/>
              <a:t>g</a:t>
            </a:r>
            <a:r>
              <a:rPr lang="zh-CN" altLang="en-US" baseline="-25000">
                <a:sym typeface="+mn-ea"/>
              </a:rPr>
              <a:t>θ</a:t>
            </a:r>
            <a:r>
              <a:rPr lang="zh-CN" altLang="en-US">
                <a:sym typeface="+mn-ea"/>
              </a:rPr>
              <a:t>：</a:t>
            </a:r>
            <a:endParaRPr lang="en-US" altLang="zh-CN"/>
          </a:p>
          <a:p>
            <a:r>
              <a:rPr lang="zh-CN" altLang="en-US">
                <a:sym typeface="+mn-ea"/>
              </a:rPr>
              <a:t>对3D坐标</a:t>
            </a:r>
            <a:r>
              <a:rPr lang="en-US" altLang="zh-CN">
                <a:sym typeface="+mn-ea"/>
              </a:rPr>
              <a:t>x</a:t>
            </a:r>
            <a:r>
              <a:rPr lang="zh-CN" altLang="en-US">
                <a:sym typeface="+mn-ea"/>
              </a:rPr>
              <a:t>和视点方向</a:t>
            </a:r>
            <a:r>
              <a:rPr lang="en-US" altLang="zh-CN">
                <a:sym typeface="+mn-ea"/>
              </a:rPr>
              <a:t>d</a:t>
            </a:r>
            <a:r>
              <a:rPr lang="zh-CN" altLang="en-US">
                <a:sym typeface="+mn-ea"/>
              </a:rPr>
              <a:t>进行位置编码后送入MLP中，位置编码采用正余弦函数，能更好拟合高频信号。</a:t>
            </a:r>
            <a:endParaRPr lang="zh-CN" altLang="en-US"/>
          </a:p>
          <a:p>
            <a:r>
              <a:rPr lang="en-US" altLang="zh-CN"/>
              <a:t>                                     </a:t>
            </a:r>
            <a:r>
              <a:rPr lang="zh-CN" altLang="en-US"/>
              <a:t>g</a:t>
            </a:r>
            <a:r>
              <a:rPr lang="zh-CN" altLang="en-US" baseline="-25000"/>
              <a:t>θ</a:t>
            </a:r>
            <a:r>
              <a:rPr lang="zh-CN" altLang="en-US"/>
              <a:t>：</a:t>
            </a:r>
            <a:r>
              <a:rPr lang="en-US" altLang="zh-CN"/>
              <a:t>                                       </a:t>
            </a:r>
            <a:endParaRPr lang="en-US" altLang="zh-CN"/>
          </a:p>
          <a:p>
            <a:endParaRPr lang="en-US" altLang="zh-CN"/>
          </a:p>
          <a:p>
            <a:r>
              <a:rPr lang="zh-CN" altLang="en-US"/>
              <a:t>体积密度σ仅取决于三维点x和形状代码z</a:t>
            </a:r>
            <a:r>
              <a:rPr lang="zh-CN" altLang="en-US" baseline="-25000"/>
              <a:t>s</a:t>
            </a:r>
            <a:r>
              <a:rPr lang="zh-CN" altLang="en-US"/>
              <a:t>，但预测的颜色值c还取决于观察方向d和外观代码z</a:t>
            </a:r>
            <a:r>
              <a:rPr lang="zh-CN" altLang="en-US" baseline="-25000"/>
              <a:t>a</a:t>
            </a:r>
            <a:r>
              <a:rPr lang="zh-CN" altLang="en-US"/>
              <a:t>。</a:t>
            </a:r>
            <a:endParaRPr lang="zh-CN" altLang="en-US"/>
          </a:p>
        </p:txBody>
      </p:sp>
      <p:pic>
        <p:nvPicPr>
          <p:cNvPr id="5" name="图片 4"/>
          <p:cNvPicPr>
            <a:picLocks noChangeAspect="1"/>
          </p:cNvPicPr>
          <p:nvPr/>
        </p:nvPicPr>
        <p:blipFill>
          <a:blip r:embed="rId3"/>
          <a:stretch>
            <a:fillRect/>
          </a:stretch>
        </p:blipFill>
        <p:spPr>
          <a:xfrm>
            <a:off x="3419475" y="1851660"/>
            <a:ext cx="1939925" cy="266700"/>
          </a:xfrm>
          <a:prstGeom prst="rect">
            <a:avLst/>
          </a:prstGeom>
        </p:spPr>
      </p:pic>
      <p:pic>
        <p:nvPicPr>
          <p:cNvPr id="6" name="图片 5"/>
          <p:cNvPicPr>
            <a:picLocks noChangeAspect="1"/>
          </p:cNvPicPr>
          <p:nvPr/>
        </p:nvPicPr>
        <p:blipFill>
          <a:blip r:embed="rId4"/>
          <a:stretch>
            <a:fillRect/>
          </a:stretch>
        </p:blipFill>
        <p:spPr>
          <a:xfrm>
            <a:off x="934720" y="2931795"/>
            <a:ext cx="3114675" cy="1207135"/>
          </a:xfrm>
          <a:prstGeom prst="rect">
            <a:avLst/>
          </a:prstGeom>
        </p:spPr>
      </p:pic>
      <p:pic>
        <p:nvPicPr>
          <p:cNvPr id="8" name="图片 7"/>
          <p:cNvPicPr>
            <a:picLocks noChangeAspect="1"/>
          </p:cNvPicPr>
          <p:nvPr/>
        </p:nvPicPr>
        <p:blipFill>
          <a:blip r:embed="rId5"/>
          <a:stretch>
            <a:fillRect/>
          </a:stretch>
        </p:blipFill>
        <p:spPr>
          <a:xfrm>
            <a:off x="4067810" y="3219450"/>
            <a:ext cx="4548505" cy="8153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GRAF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discr</a:t>
                </a:r>
                <a:r>
                  <a:rPr lang="en-US" altLang="zh-CN" sz="900" dirty="0">
                    <a:solidFill>
                      <a:srgbClr val="961E19"/>
                    </a:solidFill>
                    <a:latin typeface="微软雅黑" panose="020B0503020204020204" pitchFamily="34" charset="-122"/>
                    <a:ea typeface="微软雅黑" panose="020B0503020204020204" pitchFamily="34" charset="-122"/>
                    <a:sym typeface="+mn-ea"/>
                  </a:rPr>
                  <a:t>iminator</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658235"/>
          </a:xfrm>
          <a:prstGeom prst="rect">
            <a:avLst/>
          </a:prstGeom>
          <a:noFill/>
        </p:spPr>
        <p:txBody>
          <a:bodyPr wrap="square" rtlCol="0">
            <a:noAutofit/>
          </a:bodyPr>
          <a:p>
            <a:r>
              <a:rPr lang="zh-CN" altLang="en-US"/>
              <a:t>鉴别器：</a:t>
            </a:r>
            <a:endParaRPr lang="zh-CN" altLang="en-US"/>
          </a:p>
          <a:p>
            <a:r>
              <a:rPr lang="zh-CN" altLang="en-US"/>
              <a:t>将预测的patch与从真实图像I中提取的patch进行比较。</a:t>
            </a:r>
            <a:endParaRPr lang="zh-CN" altLang="en-US"/>
          </a:p>
          <a:p>
            <a:r>
              <a:rPr lang="zh-CN" altLang="en-US"/>
              <a:t>为了从真实图像I中提取</a:t>
            </a:r>
            <a:r>
              <a:rPr lang="en-US" altLang="zh-CN"/>
              <a:t>P</a:t>
            </a:r>
            <a:r>
              <a:rPr lang="zh-CN" altLang="en-US"/>
              <a:t>，从用于绘制生成器patch的相同分布中绘制ν = (u, s)。然后，通过在二维图像坐标(u, s)处使用双线性插值对真实patch进行采样。</a:t>
            </a:r>
            <a:endParaRPr lang="zh-CN" altLang="en-US"/>
          </a:p>
          <a:p>
            <a:r>
              <a:rPr lang="zh-CN" altLang="en-US"/>
              <a:t>使用非饱和GAN损失：</a:t>
            </a:r>
            <a:endParaRPr lang="zh-CN" altLang="en-US"/>
          </a:p>
          <a:p>
            <a:endParaRPr lang="zh-CN" altLang="en-US"/>
          </a:p>
          <a:p>
            <a:endParaRPr lang="zh-CN" altLang="en-US"/>
          </a:p>
          <a:p>
            <a:endParaRPr lang="zh-CN" altLang="en-US"/>
          </a:p>
          <a:p>
            <a:r>
              <a:rPr lang="zh-CN" altLang="en-US"/>
              <a:t>其中，</a:t>
            </a:r>
            <a:endParaRPr lang="zh-CN" altLang="en-US"/>
          </a:p>
        </p:txBody>
      </p:sp>
      <p:pic>
        <p:nvPicPr>
          <p:cNvPr id="5" name="图片 4"/>
          <p:cNvPicPr>
            <a:picLocks noChangeAspect="1"/>
          </p:cNvPicPr>
          <p:nvPr/>
        </p:nvPicPr>
        <p:blipFill>
          <a:blip r:embed="rId3"/>
          <a:stretch>
            <a:fillRect/>
          </a:stretch>
        </p:blipFill>
        <p:spPr>
          <a:xfrm>
            <a:off x="2195195" y="2643505"/>
            <a:ext cx="5165725" cy="720725"/>
          </a:xfrm>
          <a:prstGeom prst="rect">
            <a:avLst/>
          </a:prstGeom>
        </p:spPr>
      </p:pic>
      <p:pic>
        <p:nvPicPr>
          <p:cNvPr id="6" name="图片 5"/>
          <p:cNvPicPr>
            <a:picLocks noChangeAspect="1"/>
          </p:cNvPicPr>
          <p:nvPr/>
        </p:nvPicPr>
        <p:blipFill>
          <a:blip r:embed="rId4"/>
          <a:stretch>
            <a:fillRect/>
          </a:stretch>
        </p:blipFill>
        <p:spPr>
          <a:xfrm>
            <a:off x="1691640" y="3435985"/>
            <a:ext cx="1878965" cy="228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GRAF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experiment setting</a:t>
                </a:r>
                <a:r>
                  <a:rPr lang="en-US" altLang="zh-CN" sz="900" dirty="0">
                    <a:solidFill>
                      <a:srgbClr val="961E19"/>
                    </a:solidFill>
                    <a:latin typeface="微软雅黑" panose="020B0503020204020204" pitchFamily="34" charset="-122"/>
                    <a:ea typeface="微软雅黑" panose="020B0503020204020204" pitchFamily="34" charset="-122"/>
                  </a:rPr>
                  <a:t>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971550" y="987425"/>
            <a:ext cx="7211695" cy="1753235"/>
          </a:xfrm>
          <a:prstGeom prst="rect">
            <a:avLst/>
          </a:prstGeom>
          <a:noFill/>
        </p:spPr>
        <p:txBody>
          <a:bodyPr wrap="square" rtlCol="0">
            <a:spAutoFit/>
          </a:bodyPr>
          <a:p>
            <a:r>
              <a:rPr lang="zh-CN" altLang="en-US"/>
              <a:t>实验</a:t>
            </a:r>
            <a:r>
              <a:rPr lang="zh-CN" altLang="en-US"/>
              <a:t>设置：</a:t>
            </a:r>
            <a:endParaRPr lang="en-US" altLang="zh-CN"/>
          </a:p>
          <a:p>
            <a:r>
              <a:rPr lang="zh-CN" altLang="en-US"/>
              <a:t>数据集Photoshapes、Carla、celebA、celebA- hq、Faces；</a:t>
            </a:r>
            <a:endParaRPr lang="zh-CN" altLang="en-US"/>
          </a:p>
          <a:p>
            <a:endParaRPr lang="zh-CN" altLang="en-US"/>
          </a:p>
          <a:p>
            <a:r>
              <a:rPr lang="en-US" altLang="zh-CN"/>
              <a:t>baselines</a:t>
            </a:r>
            <a:r>
              <a:rPr lang="zh-CN" altLang="en-US"/>
              <a:t>：两种3D感知图像合成模型PLATONICGAN、HoloGAN；</a:t>
            </a:r>
            <a:endParaRPr lang="zh-CN" altLang="en-US"/>
          </a:p>
          <a:p>
            <a:endParaRPr lang="zh-CN" altLang="en-US"/>
          </a:p>
          <a:p>
            <a:r>
              <a:rPr lang="zh-CN" altLang="en-US"/>
              <a:t>评价指标：</a:t>
            </a:r>
            <a:r>
              <a:rPr lang="en-US" altLang="zh-CN"/>
              <a:t>FID↓</a:t>
            </a:r>
            <a:r>
              <a:rPr lang="zh-CN" altLang="en-US"/>
              <a:t>、</a:t>
            </a:r>
            <a:r>
              <a:rPr lang="en-US" altLang="zh-CN"/>
              <a:t>KID</a:t>
            </a:r>
            <a:r>
              <a:rPr lang="en-US" altLang="zh-CN">
                <a:sym typeface="+mn-ea"/>
              </a:rPr>
              <a:t>↓</a:t>
            </a:r>
            <a:r>
              <a:rPr lang="zh-CN" altLang="en-US"/>
              <a:t>、</a:t>
            </a:r>
            <a:r>
              <a:rPr lang="en-US" altLang="zh-CN"/>
              <a:t>MMD</a:t>
            </a:r>
            <a:r>
              <a:rPr lang="en-US" altLang="zh-CN">
                <a:sym typeface="+mn-ea"/>
              </a:rPr>
              <a:t>↓</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GRAF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experiment setting</a:t>
                </a:r>
                <a:r>
                  <a:rPr lang="en-US" altLang="zh-CN" sz="900" dirty="0">
                    <a:solidFill>
                      <a:srgbClr val="961E19"/>
                    </a:solidFill>
                    <a:latin typeface="微软雅黑" panose="020B0503020204020204" pitchFamily="34" charset="-122"/>
                    <a:ea typeface="微软雅黑" panose="020B0503020204020204" pitchFamily="34" charset="-122"/>
                  </a:rPr>
                  <a:t>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748030" y="1071880"/>
            <a:ext cx="4036695" cy="2505075"/>
          </a:xfrm>
          <a:prstGeom prst="rect">
            <a:avLst/>
          </a:prstGeom>
        </p:spPr>
      </p:pic>
      <p:pic>
        <p:nvPicPr>
          <p:cNvPr id="7" name="图片 6"/>
          <p:cNvPicPr>
            <a:picLocks noChangeAspect="1"/>
          </p:cNvPicPr>
          <p:nvPr/>
        </p:nvPicPr>
        <p:blipFill>
          <a:blip r:embed="rId4"/>
          <a:stretch>
            <a:fillRect/>
          </a:stretch>
        </p:blipFill>
        <p:spPr>
          <a:xfrm>
            <a:off x="5363845" y="1635760"/>
            <a:ext cx="3360420" cy="1519555"/>
          </a:xfrm>
          <a:prstGeom prst="rect">
            <a:avLst/>
          </a:prstGeom>
        </p:spPr>
      </p:pic>
      <p:sp>
        <p:nvSpPr>
          <p:cNvPr id="8" name="文本框 7"/>
          <p:cNvSpPr txBox="1"/>
          <p:nvPr/>
        </p:nvSpPr>
        <p:spPr>
          <a:xfrm>
            <a:off x="1000125" y="3723640"/>
            <a:ext cx="7160260" cy="1076325"/>
          </a:xfrm>
          <a:prstGeom prst="rect">
            <a:avLst/>
          </a:prstGeom>
          <a:noFill/>
        </p:spPr>
        <p:txBody>
          <a:bodyPr wrap="square" rtlCol="0">
            <a:spAutoFit/>
          </a:bodyPr>
          <a:p>
            <a:r>
              <a:rPr lang="en-US" altLang="zh-CN" sz="1600"/>
              <a:t>64</a:t>
            </a:r>
            <a:r>
              <a:rPr lang="zh-CN" altLang="en-US" sz="1600"/>
              <a:t>×</a:t>
            </a:r>
            <a:r>
              <a:rPr lang="en-US" altLang="zh-CN" sz="1600"/>
              <a:t>64</a:t>
            </a:r>
            <a:r>
              <a:rPr lang="zh-CN" altLang="en-US" sz="1600"/>
              <a:t>图像上，所有方法都可以将物体身份和摄像机视点分离开来，PLATONICGAN和</a:t>
            </a:r>
            <a:r>
              <a:rPr lang="en-US" altLang="zh-CN" sz="1600"/>
              <a:t>HoloGAN</a:t>
            </a:r>
            <a:r>
              <a:rPr lang="zh-CN" altLang="en-US" sz="1600"/>
              <a:t>都会导致可见的伪像。在Faces和Cats上，HoloGAN获得的FID分数与</a:t>
            </a:r>
            <a:r>
              <a:rPr lang="zh-CN" altLang="en-US" sz="1600"/>
              <a:t>本文方法相似，因为这两个数据集在相机的方位角上只有很小的变化。</a:t>
            </a:r>
            <a:endParaRPr lang="zh-CN" altLang="en-US" sz="1600"/>
          </a:p>
        </p:txBody>
      </p:sp>
      <p:sp>
        <p:nvSpPr>
          <p:cNvPr id="9" name="文本框 8"/>
          <p:cNvSpPr txBox="1"/>
          <p:nvPr/>
        </p:nvSpPr>
        <p:spPr>
          <a:xfrm>
            <a:off x="6875780" y="3155315"/>
            <a:ext cx="640715" cy="275590"/>
          </a:xfrm>
          <a:prstGeom prst="rect">
            <a:avLst/>
          </a:prstGeom>
          <a:noFill/>
        </p:spPr>
        <p:txBody>
          <a:bodyPr wrap="square" rtlCol="0">
            <a:spAutoFit/>
          </a:bodyPr>
          <a:p>
            <a:r>
              <a:rPr lang="en-US" altLang="zh-CN" sz="1200"/>
              <a:t>FID</a:t>
            </a:r>
            <a:r>
              <a:rPr lang="zh-CN" altLang="en-US" sz="1200"/>
              <a:t>值</a:t>
            </a:r>
            <a:endParaRPr lang="zh-CN"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CG-N</a:t>
                </a:r>
                <a:r>
                  <a:rPr lang="en-US" altLang="zh-CN" sz="1200" dirty="0">
                    <a:solidFill>
                      <a:srgbClr val="961E19"/>
                    </a:solidFill>
                    <a:latin typeface="微软雅黑" panose="020B0503020204020204" pitchFamily="34" charset="-122"/>
                    <a:ea typeface="微软雅黑" panose="020B0503020204020204" pitchFamily="34" charset="-122"/>
                  </a:rPr>
                  <a:t>erf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4763" y="395418"/>
                <a:ext cx="1256997"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AAAI 2021</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2699385" y="3533775"/>
            <a:ext cx="3456940" cy="370205"/>
          </a:xfrm>
          <a:prstGeom prst="rect">
            <a:avLst/>
          </a:prstGeom>
          <a:noFill/>
        </p:spPr>
        <p:txBody>
          <a:bodyPr wrap="square" rtlCol="0">
            <a:noAutofit/>
          </a:bodyPr>
          <a:p>
            <a:r>
              <a:rPr lang="zh-CN" altLang="en-US"/>
              <a:t>CG-NeRF：条件生成神经辐射场</a:t>
            </a:r>
            <a:endParaRPr lang="zh-CN" altLang="en-US"/>
          </a:p>
        </p:txBody>
      </p:sp>
      <p:pic>
        <p:nvPicPr>
          <p:cNvPr id="5" name="图片 4"/>
          <p:cNvPicPr>
            <a:picLocks noChangeAspect="1"/>
          </p:cNvPicPr>
          <p:nvPr/>
        </p:nvPicPr>
        <p:blipFill>
          <a:blip r:embed="rId3"/>
          <a:stretch>
            <a:fillRect/>
          </a:stretch>
        </p:blipFill>
        <p:spPr>
          <a:xfrm>
            <a:off x="179070" y="1419225"/>
            <a:ext cx="8763000" cy="21145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GRAF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experiment setting</a:t>
                </a:r>
                <a:r>
                  <a:rPr lang="en-US" altLang="zh-CN" sz="900" dirty="0">
                    <a:solidFill>
                      <a:srgbClr val="961E19"/>
                    </a:solidFill>
                    <a:latin typeface="微软雅黑" panose="020B0503020204020204" pitchFamily="34" charset="-122"/>
                    <a:ea typeface="微软雅黑" panose="020B0503020204020204" pitchFamily="34" charset="-122"/>
                  </a:rPr>
                  <a:t>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8" name="文本框 7"/>
          <p:cNvSpPr txBox="1"/>
          <p:nvPr/>
        </p:nvSpPr>
        <p:spPr>
          <a:xfrm>
            <a:off x="802640" y="2787650"/>
            <a:ext cx="3261995" cy="1322070"/>
          </a:xfrm>
          <a:prstGeom prst="rect">
            <a:avLst/>
          </a:prstGeom>
          <a:noFill/>
        </p:spPr>
        <p:txBody>
          <a:bodyPr wrap="square" rtlCol="0">
            <a:spAutoFit/>
          </a:bodyPr>
          <a:p>
            <a:r>
              <a:rPr lang="zh-CN" sz="1600"/>
              <a:t>表面</a:t>
            </a:r>
            <a:r>
              <a:rPr sz="1600"/>
              <a:t>随机斑块抽样作为一种数据增强策略，有助于稳定GAN训练</a:t>
            </a:r>
            <a:r>
              <a:rPr lang="zh-CN" sz="1600"/>
              <a:t>。当只使用局部斑块(s = 1)时，生成器无法学习正确的形状，从而导致高FID值。</a:t>
            </a:r>
            <a:endParaRPr lang="zh-CN" sz="1600"/>
          </a:p>
        </p:txBody>
      </p:sp>
      <p:pic>
        <p:nvPicPr>
          <p:cNvPr id="6" name="图片 5"/>
          <p:cNvPicPr>
            <a:picLocks noChangeAspect="1"/>
          </p:cNvPicPr>
          <p:nvPr/>
        </p:nvPicPr>
        <p:blipFill>
          <a:blip r:embed="rId3"/>
          <a:stretch>
            <a:fillRect/>
          </a:stretch>
        </p:blipFill>
        <p:spPr>
          <a:xfrm>
            <a:off x="683260" y="1131570"/>
            <a:ext cx="3500755" cy="1583055"/>
          </a:xfrm>
          <a:prstGeom prst="rect">
            <a:avLst/>
          </a:prstGeom>
        </p:spPr>
      </p:pic>
      <p:pic>
        <p:nvPicPr>
          <p:cNvPr id="10" name="图片 9"/>
          <p:cNvPicPr>
            <a:picLocks noChangeAspect="1"/>
          </p:cNvPicPr>
          <p:nvPr/>
        </p:nvPicPr>
        <p:blipFill>
          <a:blip r:embed="rId4"/>
          <a:stretch>
            <a:fillRect/>
          </a:stretch>
        </p:blipFill>
        <p:spPr>
          <a:xfrm>
            <a:off x="5147945" y="1089660"/>
            <a:ext cx="3033395" cy="1624965"/>
          </a:xfrm>
          <a:prstGeom prst="rect">
            <a:avLst/>
          </a:prstGeom>
        </p:spPr>
      </p:pic>
      <p:sp>
        <p:nvSpPr>
          <p:cNvPr id="11" name="文本框 10"/>
          <p:cNvSpPr txBox="1"/>
          <p:nvPr/>
        </p:nvSpPr>
        <p:spPr>
          <a:xfrm>
            <a:off x="6667500" y="2787650"/>
            <a:ext cx="640715" cy="275590"/>
          </a:xfrm>
          <a:prstGeom prst="rect">
            <a:avLst/>
          </a:prstGeom>
          <a:noFill/>
        </p:spPr>
        <p:txBody>
          <a:bodyPr wrap="square" rtlCol="0">
            <a:spAutoFit/>
          </a:bodyPr>
          <a:p>
            <a:r>
              <a:rPr lang="en-US" altLang="zh-CN" sz="1200"/>
              <a:t>FID</a:t>
            </a:r>
            <a:r>
              <a:rPr lang="zh-CN" altLang="en-US" sz="1200"/>
              <a:t>值</a:t>
            </a:r>
            <a:endParaRPr lang="zh-CN" altLang="en-US" sz="1200"/>
          </a:p>
        </p:txBody>
      </p:sp>
      <p:sp>
        <p:nvSpPr>
          <p:cNvPr id="13" name="文本框 12"/>
          <p:cNvSpPr txBox="1"/>
          <p:nvPr/>
        </p:nvSpPr>
        <p:spPr>
          <a:xfrm>
            <a:off x="5147945" y="3075940"/>
            <a:ext cx="3261995" cy="829945"/>
          </a:xfrm>
          <a:prstGeom prst="rect">
            <a:avLst/>
          </a:prstGeom>
          <a:noFill/>
        </p:spPr>
        <p:txBody>
          <a:bodyPr wrap="square" rtlCol="0">
            <a:spAutoFit/>
          </a:bodyPr>
          <a:p>
            <a:r>
              <a:rPr lang="zh-CN" altLang="en-US" sz="1600"/>
              <a:t>分辨率的增加改善了双线性上采样，学习</a:t>
            </a:r>
            <a:r>
              <a:rPr lang="zh-CN" altLang="en-US" sz="1600"/>
              <a:t>到的表示可以很好地推广到更高的分辨率。</a:t>
            </a:r>
            <a:endParaRPr lang="zh-CN" alt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GRAF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conclusion</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2078990"/>
          </a:xfrm>
          <a:prstGeom prst="rect">
            <a:avLst/>
          </a:prstGeom>
          <a:noFill/>
        </p:spPr>
        <p:txBody>
          <a:bodyPr wrap="square" rtlCol="0">
            <a:noAutofit/>
          </a:bodyPr>
          <a:p>
            <a:r>
              <a:rPr lang="zh-CN" altLang="en-US">
                <a:sym typeface="+mn-ea"/>
              </a:rPr>
              <a:t>结论：</a:t>
            </a:r>
            <a:endParaRPr lang="en-US">
              <a:sym typeface="+mn-ea"/>
            </a:endParaRPr>
          </a:p>
          <a:p>
            <a:r>
              <a:rPr lang="en-US">
                <a:sym typeface="+mn-ea"/>
              </a:rPr>
              <a:t>1. </a:t>
            </a:r>
            <a:r>
              <a:rPr>
                <a:sym typeface="+mn-ea"/>
              </a:rPr>
              <a:t>用于高分辨率3d感知图像合成的生成辐射场GRAF</a:t>
            </a:r>
            <a:r>
              <a:rPr lang="zh-CN">
                <a:sym typeface="+mn-ea"/>
              </a:rPr>
              <a:t>；</a:t>
            </a:r>
            <a:endParaRPr lang="zh-CN">
              <a:sym typeface="+mn-ea"/>
            </a:endParaRPr>
          </a:p>
          <a:p>
            <a:endParaRPr lang="zh-CN"/>
          </a:p>
          <a:p>
            <a:r>
              <a:rPr lang="en-US">
                <a:sym typeface="+mn-ea"/>
              </a:rPr>
              <a:t>2. </a:t>
            </a:r>
            <a:r>
              <a:rPr lang="zh-CN" altLang="en-US">
                <a:sym typeface="+mn-ea"/>
              </a:rPr>
              <a:t>目前的</a:t>
            </a:r>
            <a:r>
              <a:rPr>
                <a:sym typeface="+mn-ea"/>
              </a:rPr>
              <a:t>结果仅限于具有单个对象的简单场景。</a:t>
            </a:r>
            <a:endParaRPr>
              <a:sym typeface="+mn-ea"/>
            </a:endParaRPr>
          </a:p>
          <a:p>
            <a:endParaRPr>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CG-Nerf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AAAI 2021</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a:t>贡献：</a:t>
            </a:r>
            <a:endParaRPr lang="zh-CN" altLang="en-US"/>
          </a:p>
          <a:p>
            <a:r>
              <a:rPr lang="en-US"/>
              <a:t>1. </a:t>
            </a:r>
            <a:r>
              <a:rPr lang="zh-CN"/>
              <a:t>提出了</a:t>
            </a:r>
            <a:r>
              <a:t>条件生成神经辐射场CG-NeRF</a:t>
            </a:r>
            <a:r>
              <a:rPr lang="zh-CN"/>
              <a:t>，反映条件输入的多种逼真图像，有效地将形状和外观从输入条件中分离出来；</a:t>
            </a:r>
            <a:endParaRPr lang="zh-CN"/>
          </a:p>
          <a:p/>
          <a:p>
            <a:r>
              <a:rPr lang="en-US"/>
              <a:t>2. </a:t>
            </a:r>
            <a:r>
              <a:t>提出了姿势一致性多样性(PD)损失，有助于最大化风格差异，同时保持视图的一致性</a:t>
            </a:r>
            <a:r>
              <a:rPr lang="zh-CN"/>
              <a:t>；</a:t>
            </a:r>
            <a:endParaRPr lang="zh-CN"/>
          </a:p>
          <a:p/>
          <a:p>
            <a:r>
              <a:rPr lang="en-US"/>
              <a:t>3. </a:t>
            </a:r>
            <a:r>
              <a:t>实验表明，提出的方法可以生成不同的图像，反映不同的条件。</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CG-Ner</a:t>
                </a:r>
                <a:r>
                  <a:rPr lang="en-US" altLang="zh-CN" sz="1200" dirty="0">
                    <a:solidFill>
                      <a:srgbClr val="961E19"/>
                    </a:solidFill>
                    <a:latin typeface="微软雅黑" panose="020B0503020204020204" pitchFamily="34" charset="-122"/>
                    <a:ea typeface="微软雅黑" panose="020B0503020204020204" pitchFamily="34" charset="-122"/>
                  </a:rPr>
                  <a:t>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32461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CG-Ner</a:t>
                </a:r>
                <a:r>
                  <a:rPr lang="en-US" altLang="zh-CN" sz="900" dirty="0">
                    <a:solidFill>
                      <a:srgbClr val="961E19"/>
                    </a:solidFill>
                    <a:latin typeface="微软雅黑" panose="020B0503020204020204" pitchFamily="34" charset="-122"/>
                    <a:ea typeface="微软雅黑" panose="020B0503020204020204" pitchFamily="34" charset="-122"/>
                  </a:rPr>
                  <a:t>f framework</a:t>
                </a:r>
                <a:endParaRPr lang="zh-CN" altLang="en-US"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395605" y="627380"/>
            <a:ext cx="8152130" cy="3326765"/>
          </a:xfrm>
          <a:prstGeom prst="rect">
            <a:avLst/>
          </a:prstGeom>
        </p:spPr>
      </p:pic>
      <p:pic>
        <p:nvPicPr>
          <p:cNvPr id="6" name="图片 5"/>
          <p:cNvPicPr>
            <a:picLocks noChangeAspect="1"/>
          </p:cNvPicPr>
          <p:nvPr/>
        </p:nvPicPr>
        <p:blipFill>
          <a:blip r:embed="rId4"/>
          <a:stretch>
            <a:fillRect/>
          </a:stretch>
        </p:blipFill>
        <p:spPr>
          <a:xfrm>
            <a:off x="755650" y="3939540"/>
            <a:ext cx="2600960" cy="273685"/>
          </a:xfrm>
          <a:prstGeom prst="rect">
            <a:avLst/>
          </a:prstGeom>
        </p:spPr>
      </p:pic>
      <p:pic>
        <p:nvPicPr>
          <p:cNvPr id="7" name="图片 6"/>
          <p:cNvPicPr>
            <a:picLocks noChangeAspect="1"/>
          </p:cNvPicPr>
          <p:nvPr/>
        </p:nvPicPr>
        <p:blipFill>
          <a:blip r:embed="rId5"/>
          <a:stretch>
            <a:fillRect/>
          </a:stretch>
        </p:blipFill>
        <p:spPr>
          <a:xfrm>
            <a:off x="755650" y="4299585"/>
            <a:ext cx="1228725" cy="3848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CG-Nerf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38468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condition-based disentangling network</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8" name="文本框 7"/>
          <p:cNvSpPr txBox="1"/>
          <p:nvPr/>
        </p:nvSpPr>
        <p:spPr>
          <a:xfrm>
            <a:off x="1031240" y="988060"/>
            <a:ext cx="7019925" cy="3344545"/>
          </a:xfrm>
          <a:prstGeom prst="rect">
            <a:avLst/>
          </a:prstGeom>
          <a:noFill/>
        </p:spPr>
        <p:txBody>
          <a:bodyPr wrap="square" rtlCol="0">
            <a:noAutofit/>
          </a:bodyPr>
          <a:p>
            <a:r>
              <a:rPr lang="zh-CN" altLang="en-US" sz="1600">
                <a:sym typeface="+mn-ea"/>
              </a:rPr>
              <a:t>基于条件的解缠</a:t>
            </a:r>
            <a:r>
              <a:rPr lang="zh-CN" altLang="en-US" sz="1600">
                <a:sym typeface="+mn-ea"/>
              </a:rPr>
              <a:t>网络：</a:t>
            </a:r>
            <a:endParaRPr lang="zh-CN" altLang="en-US" sz="1600">
              <a:sym typeface="+mn-ea"/>
            </a:endParaRPr>
          </a:p>
          <a:p>
            <a:r>
              <a:rPr lang="zh-CN" altLang="en-US" sz="1600">
                <a:sym typeface="+mn-ea"/>
              </a:rPr>
              <a:t>两个映射网络M</a:t>
            </a:r>
            <a:r>
              <a:rPr lang="zh-CN" altLang="en-US" sz="1600" baseline="30000">
                <a:sym typeface="+mn-ea"/>
              </a:rPr>
              <a:t>s</a:t>
            </a:r>
            <a:r>
              <a:rPr lang="zh-CN" altLang="en-US" sz="1600">
                <a:sym typeface="+mn-ea"/>
              </a:rPr>
              <a:t>和M</a:t>
            </a:r>
            <a:r>
              <a:rPr lang="zh-CN" altLang="en-US" sz="1600" baseline="30000">
                <a:sym typeface="+mn-ea"/>
              </a:rPr>
              <a:t>a</a:t>
            </a:r>
            <a:r>
              <a:rPr lang="zh-CN" altLang="en-US" sz="1600">
                <a:sym typeface="+mn-ea"/>
              </a:rPr>
              <a:t>分别从全局特征向量c和噪声编码z</a:t>
            </a:r>
            <a:r>
              <a:rPr lang="zh-CN" altLang="en-US" sz="1600" baseline="-25000">
                <a:sym typeface="+mn-ea"/>
              </a:rPr>
              <a:t>s</a:t>
            </a:r>
            <a:r>
              <a:rPr lang="zh-CN" altLang="en-US" sz="1600">
                <a:sym typeface="+mn-ea"/>
              </a:rPr>
              <a:t>和z</a:t>
            </a:r>
            <a:r>
              <a:rPr lang="zh-CN" altLang="en-US" sz="1600" baseline="-25000">
                <a:sym typeface="+mn-ea"/>
              </a:rPr>
              <a:t>a</a:t>
            </a:r>
            <a:r>
              <a:rPr lang="zh-CN" altLang="en-US" sz="1600">
                <a:sym typeface="+mn-ea"/>
              </a:rPr>
              <a:t>中生成形状和外观的样式</a:t>
            </a:r>
            <a:endParaRPr lang="zh-CN" altLang="en-US" sz="1600">
              <a:sym typeface="+mn-ea"/>
            </a:endParaRPr>
          </a:p>
          <a:p>
            <a:endParaRPr lang="zh-CN" altLang="en-US" sz="1600">
              <a:sym typeface="+mn-ea"/>
            </a:endParaRPr>
          </a:p>
          <a:p>
            <a:endParaRPr lang="zh-CN" altLang="en-US" sz="1600">
              <a:sym typeface="+mn-ea"/>
            </a:endParaRPr>
          </a:p>
          <a:p>
            <a:r>
              <a:rPr lang="zh-CN" altLang="en-US" sz="1600">
                <a:sym typeface="+mn-ea"/>
              </a:rPr>
              <a:t>其中，γ是</a:t>
            </a:r>
            <a:r>
              <a:rPr lang="zh-CN" altLang="en-US" sz="1600">
                <a:sym typeface="+mn-ea"/>
              </a:rPr>
              <a:t>频率，</a:t>
            </a:r>
            <a:r>
              <a:rPr lang="zh-CN" altLang="en-US" sz="1600">
                <a:sym typeface="+mn-ea"/>
              </a:rPr>
              <a:t>β是相移，</a:t>
            </a:r>
            <a:r>
              <a:rPr lang="en-US" altLang="zh-CN" sz="1600">
                <a:sym typeface="+mn-ea"/>
              </a:rPr>
              <a:t>N</a:t>
            </a:r>
            <a:r>
              <a:rPr lang="en-US" altLang="zh-CN" sz="1600" baseline="30000">
                <a:sym typeface="+mn-ea"/>
              </a:rPr>
              <a:t>s</a:t>
            </a:r>
            <a:r>
              <a:rPr lang="zh-CN" altLang="en-US" sz="1600">
                <a:sym typeface="+mn-ea"/>
              </a:rPr>
              <a:t>和</a:t>
            </a:r>
            <a:r>
              <a:rPr lang="en-US" altLang="zh-CN" sz="1600">
                <a:sym typeface="+mn-ea"/>
              </a:rPr>
              <a:t>N</a:t>
            </a:r>
            <a:r>
              <a:rPr lang="en-US" altLang="zh-CN" sz="1600" baseline="30000">
                <a:sym typeface="+mn-ea"/>
              </a:rPr>
              <a:t>a</a:t>
            </a:r>
            <a:r>
              <a:rPr lang="zh-CN" altLang="en-US" sz="1600">
                <a:sym typeface="+mn-ea"/>
              </a:rPr>
              <a:t>是</a:t>
            </a:r>
            <a:r>
              <a:rPr lang="en-US" altLang="zh-CN" sz="1600">
                <a:sym typeface="+mn-ea"/>
              </a:rPr>
              <a:t>MLP</a:t>
            </a:r>
            <a:r>
              <a:rPr lang="zh-CN" altLang="en-US" sz="1600">
                <a:sym typeface="+mn-ea"/>
              </a:rPr>
              <a:t>的</a:t>
            </a:r>
            <a:r>
              <a:rPr lang="zh-CN" altLang="en-US" sz="1600">
                <a:sym typeface="+mn-ea"/>
              </a:rPr>
              <a:t>数量</a:t>
            </a:r>
            <a:endParaRPr lang="zh-CN" altLang="en-US" sz="1600">
              <a:sym typeface="+mn-ea"/>
            </a:endParaRPr>
          </a:p>
          <a:p>
            <a:endParaRPr lang="zh-CN" altLang="en-US" sz="1600">
              <a:sym typeface="+mn-ea"/>
            </a:endParaRPr>
          </a:p>
          <a:p>
            <a:r>
              <a:rPr lang="zh-CN" altLang="en-US" sz="1600">
                <a:sym typeface="+mn-ea"/>
              </a:rPr>
              <a:t>经过</a:t>
            </a:r>
            <a:r>
              <a:rPr lang="en-US" altLang="zh-CN" sz="1600">
                <a:sym typeface="+mn-ea"/>
              </a:rPr>
              <a:t>SIREN</a:t>
            </a:r>
            <a:r>
              <a:rPr lang="zh-CN" altLang="en-US" sz="1600">
                <a:sym typeface="+mn-ea"/>
              </a:rPr>
              <a:t>和</a:t>
            </a:r>
            <a:r>
              <a:rPr lang="en-US" altLang="zh-CN" sz="1600">
                <a:sym typeface="+mn-ea"/>
              </a:rPr>
              <a:t>FiLM</a:t>
            </a:r>
            <a:r>
              <a:rPr lang="zh-CN" altLang="en-US" sz="1600">
                <a:sym typeface="+mn-ea"/>
              </a:rPr>
              <a:t>调制：</a:t>
            </a:r>
            <a:endParaRPr lang="zh-CN" altLang="en-US" sz="1600">
              <a:sym typeface="+mn-ea"/>
            </a:endParaRPr>
          </a:p>
          <a:p>
            <a:endParaRPr lang="zh-CN" altLang="en-US" sz="1600">
              <a:sym typeface="+mn-ea"/>
            </a:endParaRPr>
          </a:p>
          <a:p>
            <a:endParaRPr lang="zh-CN" altLang="en-US" sz="1600">
              <a:sym typeface="+mn-ea"/>
            </a:endParaRPr>
          </a:p>
        </p:txBody>
      </p:sp>
      <p:pic>
        <p:nvPicPr>
          <p:cNvPr id="5" name="图片 4"/>
          <p:cNvPicPr>
            <a:picLocks noChangeAspect="1"/>
          </p:cNvPicPr>
          <p:nvPr/>
        </p:nvPicPr>
        <p:blipFill>
          <a:blip r:embed="rId3"/>
          <a:stretch>
            <a:fillRect/>
          </a:stretch>
        </p:blipFill>
        <p:spPr>
          <a:xfrm>
            <a:off x="3275330" y="1707515"/>
            <a:ext cx="2517775" cy="477520"/>
          </a:xfrm>
          <a:prstGeom prst="rect">
            <a:avLst/>
          </a:prstGeom>
        </p:spPr>
      </p:pic>
      <p:pic>
        <p:nvPicPr>
          <p:cNvPr id="6" name="图片 5"/>
          <p:cNvPicPr>
            <a:picLocks noChangeAspect="1"/>
          </p:cNvPicPr>
          <p:nvPr/>
        </p:nvPicPr>
        <p:blipFill>
          <a:blip r:embed="rId4"/>
          <a:stretch>
            <a:fillRect/>
          </a:stretch>
        </p:blipFill>
        <p:spPr>
          <a:xfrm>
            <a:off x="3235960" y="2787650"/>
            <a:ext cx="2671445" cy="270510"/>
          </a:xfrm>
          <a:prstGeom prst="rect">
            <a:avLst/>
          </a:prstGeom>
        </p:spPr>
      </p:pic>
      <p:pic>
        <p:nvPicPr>
          <p:cNvPr id="7" name="图片 6"/>
          <p:cNvPicPr>
            <a:picLocks noChangeAspect="1"/>
          </p:cNvPicPr>
          <p:nvPr/>
        </p:nvPicPr>
        <p:blipFill>
          <a:blip r:embed="rId5"/>
          <a:stretch>
            <a:fillRect/>
          </a:stretch>
        </p:blipFill>
        <p:spPr>
          <a:xfrm>
            <a:off x="2555240" y="3227705"/>
            <a:ext cx="3886200" cy="542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CG-Nerf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38468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pose-consistent diversity loss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8" name="文本框 7"/>
          <p:cNvSpPr txBox="1"/>
          <p:nvPr/>
        </p:nvSpPr>
        <p:spPr>
          <a:xfrm>
            <a:off x="1031240" y="823595"/>
            <a:ext cx="7019925" cy="3680460"/>
          </a:xfrm>
          <a:prstGeom prst="rect">
            <a:avLst/>
          </a:prstGeom>
          <a:noFill/>
        </p:spPr>
        <p:txBody>
          <a:bodyPr wrap="square" rtlCol="0">
            <a:noAutofit/>
          </a:bodyPr>
          <a:p>
            <a:r>
              <a:rPr sz="1600">
                <a:sym typeface="+mn-ea"/>
              </a:rPr>
              <a:t>姿势一致的多样性</a:t>
            </a:r>
            <a:r>
              <a:rPr lang="zh-CN" sz="1600">
                <a:sym typeface="+mn-ea"/>
              </a:rPr>
              <a:t>损失：</a:t>
            </a:r>
            <a:endParaRPr lang="zh-CN" sz="1600">
              <a:sym typeface="+mn-ea"/>
            </a:endParaRPr>
          </a:p>
          <a:p>
            <a:r>
              <a:rPr lang="zh-CN" sz="1600">
                <a:sym typeface="+mn-ea"/>
              </a:rPr>
              <a:t>为使生成器网络能够产生基于语义不同的图像，定义多样性</a:t>
            </a:r>
            <a:r>
              <a:rPr lang="zh-CN" sz="1600">
                <a:sym typeface="+mn-ea"/>
              </a:rPr>
              <a:t>损失：</a:t>
            </a:r>
            <a:endParaRPr lang="zh-CN" sz="1600">
              <a:sym typeface="+mn-ea"/>
            </a:endParaRPr>
          </a:p>
          <a:p>
            <a:endParaRPr lang="zh-CN" sz="1600">
              <a:sym typeface="+mn-ea"/>
            </a:endParaRPr>
          </a:p>
          <a:p>
            <a:endParaRPr lang="zh-CN" sz="1600">
              <a:sym typeface="+mn-ea"/>
            </a:endParaRPr>
          </a:p>
          <a:p>
            <a:r>
              <a:rPr lang="zh-CN" sz="1600">
                <a:sym typeface="+mn-ea"/>
              </a:rPr>
              <a:t>在原始多样性敏感损失加入位姿正则化，惩罚由z</a:t>
            </a:r>
            <a:r>
              <a:rPr lang="zh-CN" sz="1600" baseline="30000">
                <a:sym typeface="+mn-ea"/>
              </a:rPr>
              <a:t>s</a:t>
            </a:r>
            <a:r>
              <a:rPr lang="zh-CN" sz="1600">
                <a:sym typeface="+mn-ea"/>
              </a:rPr>
              <a:t>和z</a:t>
            </a:r>
            <a:r>
              <a:rPr lang="zh-CN" sz="1600" baseline="30000">
                <a:sym typeface="+mn-ea"/>
              </a:rPr>
              <a:t>a</a:t>
            </a:r>
            <a:r>
              <a:rPr lang="zh-CN" sz="1600">
                <a:sym typeface="+mn-ea"/>
              </a:rPr>
              <a:t>生成的图像之间的位姿差异：</a:t>
            </a:r>
            <a:endParaRPr lang="zh-CN" sz="1600">
              <a:sym typeface="+mn-ea"/>
            </a:endParaRPr>
          </a:p>
          <a:p>
            <a:endParaRPr lang="zh-CN" sz="1600">
              <a:sym typeface="+mn-ea"/>
            </a:endParaRPr>
          </a:p>
          <a:p>
            <a:r>
              <a:rPr lang="zh-CN" sz="1600">
                <a:sym typeface="+mn-ea"/>
              </a:rPr>
              <a:t>其中，</a:t>
            </a:r>
            <a:r>
              <a:rPr lang="en-US" altLang="zh-CN" sz="1600">
                <a:sym typeface="+mn-ea"/>
              </a:rPr>
              <a:t>   </a:t>
            </a:r>
            <a:r>
              <a:rPr lang="zh-CN" altLang="en-US" sz="1600">
                <a:sym typeface="+mn-ea"/>
              </a:rPr>
              <a:t>是</a:t>
            </a:r>
            <a:r>
              <a:rPr lang="en-US" altLang="zh-CN" sz="1600">
                <a:sym typeface="+mn-ea"/>
              </a:rPr>
              <a:t>姿态估计网络</a:t>
            </a:r>
            <a:r>
              <a:rPr lang="zh-CN" altLang="en-US" sz="1600">
                <a:sym typeface="+mn-ea"/>
              </a:rPr>
              <a:t>，与</a:t>
            </a:r>
            <a:r>
              <a:rPr lang="zh-CN" altLang="en-US" sz="1600">
                <a:sym typeface="+mn-ea"/>
              </a:rPr>
              <a:t>鉴别器一起额外训练姿态惩罚损失。</a:t>
            </a:r>
            <a:endParaRPr lang="zh-CN" altLang="en-US" sz="1600">
              <a:sym typeface="+mn-ea"/>
            </a:endParaRPr>
          </a:p>
          <a:p>
            <a:r>
              <a:rPr lang="zh-CN" altLang="en-US" sz="1600">
                <a:sym typeface="+mn-ea"/>
              </a:rPr>
              <a:t>相机姿态重建</a:t>
            </a:r>
            <a:r>
              <a:rPr lang="zh-CN" altLang="en-US" sz="1600">
                <a:sym typeface="+mn-ea"/>
              </a:rPr>
              <a:t>损失：</a:t>
            </a:r>
            <a:endParaRPr lang="zh-CN" altLang="en-US" sz="1600">
              <a:sym typeface="+mn-ea"/>
            </a:endParaRPr>
          </a:p>
          <a:p>
            <a:endParaRPr lang="zh-CN" altLang="en-US" sz="1600">
              <a:sym typeface="+mn-ea"/>
            </a:endParaRPr>
          </a:p>
          <a:p>
            <a:endParaRPr lang="zh-CN" altLang="en-US" sz="1600">
              <a:sym typeface="+mn-ea"/>
            </a:endParaRPr>
          </a:p>
          <a:p>
            <a:r>
              <a:rPr lang="zh-CN" altLang="en-US" sz="1600">
                <a:sym typeface="+mn-ea"/>
              </a:rPr>
              <a:t>其中，ξ</a:t>
            </a:r>
            <a:r>
              <a:rPr lang="zh-CN" altLang="en-US" sz="1600" baseline="-25000">
                <a:sym typeface="+mn-ea"/>
              </a:rPr>
              <a:t>gt</a:t>
            </a:r>
            <a:r>
              <a:rPr lang="zh-CN" altLang="en-US" sz="1600">
                <a:sym typeface="+mn-ea"/>
              </a:rPr>
              <a:t>是随机采样的相机姿态值。</a:t>
            </a:r>
            <a:endParaRPr lang="zh-CN" altLang="en-US" sz="1600">
              <a:sym typeface="+mn-ea"/>
            </a:endParaRPr>
          </a:p>
          <a:p>
            <a:endParaRPr lang="zh-CN" altLang="en-US" sz="1600">
              <a:sym typeface="+mn-ea"/>
            </a:endParaRPr>
          </a:p>
        </p:txBody>
      </p:sp>
      <p:pic>
        <p:nvPicPr>
          <p:cNvPr id="5" name="图片 4"/>
          <p:cNvPicPr>
            <a:picLocks noChangeAspect="1"/>
          </p:cNvPicPr>
          <p:nvPr/>
        </p:nvPicPr>
        <p:blipFill>
          <a:blip r:embed="rId3"/>
          <a:stretch>
            <a:fillRect/>
          </a:stretch>
        </p:blipFill>
        <p:spPr>
          <a:xfrm>
            <a:off x="3059430" y="1477645"/>
            <a:ext cx="2738120" cy="292735"/>
          </a:xfrm>
          <a:prstGeom prst="rect">
            <a:avLst/>
          </a:prstGeom>
        </p:spPr>
      </p:pic>
      <p:pic>
        <p:nvPicPr>
          <p:cNvPr id="6" name="图片 5"/>
          <p:cNvPicPr>
            <a:picLocks noChangeAspect="1"/>
          </p:cNvPicPr>
          <p:nvPr/>
        </p:nvPicPr>
        <p:blipFill>
          <a:blip r:embed="rId4"/>
          <a:stretch>
            <a:fillRect/>
          </a:stretch>
        </p:blipFill>
        <p:spPr>
          <a:xfrm>
            <a:off x="2951480" y="2283460"/>
            <a:ext cx="3254375" cy="287020"/>
          </a:xfrm>
          <a:prstGeom prst="rect">
            <a:avLst/>
          </a:prstGeom>
        </p:spPr>
      </p:pic>
      <p:pic>
        <p:nvPicPr>
          <p:cNvPr id="7" name="图片 6"/>
          <p:cNvPicPr>
            <a:picLocks noChangeAspect="1"/>
          </p:cNvPicPr>
          <p:nvPr/>
        </p:nvPicPr>
        <p:blipFill>
          <a:blip r:embed="rId5"/>
          <a:stretch>
            <a:fillRect/>
          </a:stretch>
        </p:blipFill>
        <p:spPr>
          <a:xfrm>
            <a:off x="1619250" y="2616200"/>
            <a:ext cx="236855" cy="179705"/>
          </a:xfrm>
          <a:prstGeom prst="rect">
            <a:avLst/>
          </a:prstGeom>
        </p:spPr>
      </p:pic>
      <p:pic>
        <p:nvPicPr>
          <p:cNvPr id="9" name="图片 8"/>
          <p:cNvPicPr>
            <a:picLocks noChangeAspect="1"/>
          </p:cNvPicPr>
          <p:nvPr/>
        </p:nvPicPr>
        <p:blipFill>
          <a:blip r:embed="rId6"/>
          <a:stretch>
            <a:fillRect/>
          </a:stretch>
        </p:blipFill>
        <p:spPr>
          <a:xfrm>
            <a:off x="2901950" y="3147695"/>
            <a:ext cx="3354070" cy="2927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CG-Nerf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38468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pose-consistent diversity loss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8" name="文本框 7"/>
          <p:cNvSpPr txBox="1"/>
          <p:nvPr/>
        </p:nvSpPr>
        <p:spPr>
          <a:xfrm>
            <a:off x="1031240" y="988060"/>
            <a:ext cx="7019925" cy="3101340"/>
          </a:xfrm>
          <a:prstGeom prst="rect">
            <a:avLst/>
          </a:prstGeom>
          <a:noFill/>
        </p:spPr>
        <p:txBody>
          <a:bodyPr wrap="square" rtlCol="0">
            <a:noAutofit/>
          </a:bodyPr>
          <a:p>
            <a:r>
              <a:rPr lang="zh-CN" sz="1600">
                <a:sym typeface="+mn-ea"/>
              </a:rPr>
              <a:t>条件</a:t>
            </a:r>
            <a:r>
              <a:rPr lang="en-US" altLang="zh-CN" sz="1600">
                <a:sym typeface="+mn-ea"/>
              </a:rPr>
              <a:t>GAN</a:t>
            </a:r>
            <a:r>
              <a:rPr lang="zh-CN" sz="1600">
                <a:sym typeface="+mn-ea"/>
              </a:rPr>
              <a:t>损失：</a:t>
            </a:r>
            <a:endParaRPr lang="zh-CN" sz="1600">
              <a:sym typeface="+mn-ea"/>
            </a:endParaRPr>
          </a:p>
          <a:p>
            <a:r>
              <a:rPr lang="zh-CN" altLang="en-US" sz="1600">
                <a:sym typeface="+mn-ea"/>
              </a:rPr>
              <a:t>使用</a:t>
            </a:r>
            <a:r>
              <a:rPr sz="1600">
                <a:sym typeface="+mn-ea"/>
              </a:rPr>
              <a:t>匹配感知梯度惩罚损失</a:t>
            </a:r>
            <a:r>
              <a:rPr lang="zh-CN" sz="1600">
                <a:sym typeface="+mn-ea"/>
              </a:rPr>
              <a:t>，定义了</a:t>
            </a:r>
            <a:r>
              <a:rPr lang="zh-CN" altLang="en-US" sz="1600">
                <a:sym typeface="+mn-ea"/>
              </a:rPr>
              <a:t>具有匹配条件的合成图像、具有匹配条件的真实图像和具有不匹配条件的真实图像</a:t>
            </a:r>
            <a:endParaRPr lang="zh-CN" altLang="en-US" sz="1600">
              <a:sym typeface="+mn-ea"/>
            </a:endParaRPr>
          </a:p>
          <a:p>
            <a:endParaRPr lang="zh-CN" altLang="en-US" sz="1600">
              <a:sym typeface="+mn-ea"/>
            </a:endParaRPr>
          </a:p>
          <a:p>
            <a:endParaRPr lang="zh-CN" sz="1600">
              <a:sym typeface="+mn-ea"/>
            </a:endParaRPr>
          </a:p>
          <a:p>
            <a:endParaRPr lang="zh-CN" altLang="en-US" sz="1600">
              <a:sym typeface="+mn-ea"/>
            </a:endParaRPr>
          </a:p>
          <a:p>
            <a:endParaRPr lang="zh-CN" altLang="en-US" sz="1600">
              <a:sym typeface="+mn-ea"/>
            </a:endParaRPr>
          </a:p>
          <a:p>
            <a:r>
              <a:rPr lang="zh-CN" altLang="en-US" sz="1600">
                <a:sym typeface="+mn-ea"/>
              </a:rPr>
              <a:t>其中，</a:t>
            </a:r>
            <a:endParaRPr lang="zh-CN" altLang="en-US" sz="1600">
              <a:sym typeface="+mn-ea"/>
            </a:endParaRPr>
          </a:p>
          <a:p>
            <a:r>
              <a:rPr lang="zh-CN" altLang="en-US" sz="1600">
                <a:sym typeface="+mn-ea"/>
              </a:rPr>
              <a:t>对生成器网络G</a:t>
            </a:r>
            <a:r>
              <a:rPr lang="zh-CN" altLang="en-US" sz="1600" baseline="-25000">
                <a:sym typeface="+mn-ea"/>
              </a:rPr>
              <a:t>θ</a:t>
            </a:r>
            <a:r>
              <a:rPr lang="zh-CN" altLang="en-US" sz="1600">
                <a:sym typeface="+mn-ea"/>
              </a:rPr>
              <a:t>的完整训练目标函数为：</a:t>
            </a:r>
            <a:endParaRPr lang="zh-CN" altLang="en-US" sz="1600">
              <a:sym typeface="+mn-ea"/>
            </a:endParaRPr>
          </a:p>
          <a:p>
            <a:endParaRPr lang="zh-CN" altLang="en-US" sz="1600">
              <a:sym typeface="+mn-ea"/>
            </a:endParaRPr>
          </a:p>
        </p:txBody>
      </p:sp>
      <p:pic>
        <p:nvPicPr>
          <p:cNvPr id="9" name="图片 8"/>
          <p:cNvPicPr>
            <a:picLocks noChangeAspect="1"/>
          </p:cNvPicPr>
          <p:nvPr/>
        </p:nvPicPr>
        <p:blipFill>
          <a:blip r:embed="rId3"/>
          <a:stretch>
            <a:fillRect/>
          </a:stretch>
        </p:blipFill>
        <p:spPr>
          <a:xfrm>
            <a:off x="3307080" y="1851660"/>
            <a:ext cx="2593340" cy="791210"/>
          </a:xfrm>
          <a:prstGeom prst="rect">
            <a:avLst/>
          </a:prstGeom>
        </p:spPr>
      </p:pic>
      <p:pic>
        <p:nvPicPr>
          <p:cNvPr id="10" name="图片 9"/>
          <p:cNvPicPr>
            <a:picLocks noChangeAspect="1"/>
          </p:cNvPicPr>
          <p:nvPr/>
        </p:nvPicPr>
        <p:blipFill>
          <a:blip r:embed="rId4"/>
          <a:stretch>
            <a:fillRect/>
          </a:stretch>
        </p:blipFill>
        <p:spPr>
          <a:xfrm>
            <a:off x="1691640" y="2715895"/>
            <a:ext cx="1586230" cy="190500"/>
          </a:xfrm>
          <a:prstGeom prst="rect">
            <a:avLst/>
          </a:prstGeom>
        </p:spPr>
      </p:pic>
      <p:pic>
        <p:nvPicPr>
          <p:cNvPr id="11" name="图片 10"/>
          <p:cNvPicPr>
            <a:picLocks noChangeAspect="1"/>
          </p:cNvPicPr>
          <p:nvPr/>
        </p:nvPicPr>
        <p:blipFill>
          <a:blip r:embed="rId5"/>
          <a:stretch>
            <a:fillRect/>
          </a:stretch>
        </p:blipFill>
        <p:spPr>
          <a:xfrm>
            <a:off x="3563620" y="3291840"/>
            <a:ext cx="2078990" cy="2171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CG-Nerf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experiment setting</a:t>
                </a:r>
                <a:r>
                  <a:rPr lang="en-US" altLang="zh-CN" sz="900" dirty="0">
                    <a:solidFill>
                      <a:srgbClr val="961E19"/>
                    </a:solidFill>
                    <a:latin typeface="微软雅黑" panose="020B0503020204020204" pitchFamily="34" charset="-122"/>
                    <a:ea typeface="微软雅黑" panose="020B0503020204020204" pitchFamily="34" charset="-122"/>
                  </a:rPr>
                  <a:t>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971550" y="987425"/>
            <a:ext cx="7211695" cy="2306955"/>
          </a:xfrm>
          <a:prstGeom prst="rect">
            <a:avLst/>
          </a:prstGeom>
          <a:noFill/>
        </p:spPr>
        <p:txBody>
          <a:bodyPr wrap="square" rtlCol="0">
            <a:spAutoFit/>
          </a:bodyPr>
          <a:p>
            <a:r>
              <a:rPr lang="zh-CN" altLang="en-US"/>
              <a:t>实验</a:t>
            </a:r>
            <a:r>
              <a:rPr lang="zh-CN" altLang="en-US"/>
              <a:t>设置：</a:t>
            </a:r>
            <a:endParaRPr lang="zh-CN" altLang="en-US"/>
          </a:p>
          <a:p>
            <a:r>
              <a:rPr lang="zh-CN" altLang="en-US"/>
              <a:t>三个数据集CelebA-HQ、CUB200</a:t>
            </a:r>
            <a:r>
              <a:rPr lang="zh-CN" altLang="en-US"/>
              <a:t>和Cats；</a:t>
            </a:r>
            <a:endParaRPr lang="en-US" altLang="zh-CN"/>
          </a:p>
          <a:p>
            <a:endParaRPr lang="zh-CN" altLang="en-US"/>
          </a:p>
          <a:p>
            <a:r>
              <a:t>选择了五种不同的数据形式来考虑输入条件在形状和外观方面的不同属性，彩色图像、灰度、草图、低分辨率图像和文本</a:t>
            </a:r>
            <a:r>
              <a:rPr lang="zh-CN" altLang="en-US"/>
              <a:t>。为了仅提取对象的全局特征，删除了CelebA-HQ和CUB-200数据集的背景；</a:t>
            </a:r>
            <a:endParaRPr lang="zh-CN" altLang="en-US"/>
          </a:p>
          <a:p>
            <a:endParaRPr lang="zh-CN" altLang="en-US"/>
          </a:p>
          <a:p>
            <a:r>
              <a:rPr lang="zh-CN" altLang="en-US"/>
              <a:t>评价指标：</a:t>
            </a:r>
            <a:r>
              <a:rPr lang="en-US" altLang="zh-CN"/>
              <a:t>FID↓</a:t>
            </a:r>
            <a:r>
              <a:rPr lang="zh-CN" altLang="en-US"/>
              <a:t>、精度</a:t>
            </a:r>
            <a:r>
              <a:rPr lang="en-US" altLang="zh-CN">
                <a:sym typeface="+mn-ea"/>
              </a:rPr>
              <a:t>↑</a:t>
            </a:r>
            <a:r>
              <a:rPr lang="zh-CN" altLang="en-US"/>
              <a:t>、召回率</a:t>
            </a:r>
            <a:r>
              <a:rPr lang="en-US" altLang="zh-CN">
                <a:sym typeface="+mn-ea"/>
              </a:rPr>
              <a:t>↑</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CG-Nerf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quantitative comparison</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8" name="图片 7"/>
          <p:cNvPicPr>
            <a:picLocks noChangeAspect="1"/>
          </p:cNvPicPr>
          <p:nvPr/>
        </p:nvPicPr>
        <p:blipFill>
          <a:blip r:embed="rId3"/>
          <a:stretch>
            <a:fillRect/>
          </a:stretch>
        </p:blipFill>
        <p:spPr>
          <a:xfrm>
            <a:off x="323215" y="1491615"/>
            <a:ext cx="8303895" cy="1809115"/>
          </a:xfrm>
          <a:prstGeom prst="rect">
            <a:avLst/>
          </a:prstGeom>
        </p:spPr>
      </p:pic>
    </p:spTree>
  </p:cSld>
  <p:clrMapOvr>
    <a:masterClrMapping/>
  </p:clrMapOvr>
</p:sld>
</file>

<file path=ppt/tags/tag1.xml><?xml version="1.0" encoding="utf-8"?>
<p:tagLst xmlns:p="http://schemas.openxmlformats.org/presentationml/2006/main">
  <p:tag name="commondata" val="eyJoZGlkIjoiNjZiZjBjN2YyM2Q3YWZkOGVjZTIzYzdkYTU5OGViNm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2393</Words>
  <Application>WPS 演示</Application>
  <PresentationFormat>全屏显示(16:9)</PresentationFormat>
  <Paragraphs>203</Paragraphs>
  <Slides>22</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just like fire</cp:lastModifiedBy>
  <cp:revision>50</cp:revision>
  <dcterms:created xsi:type="dcterms:W3CDTF">2019-03-04T02:28:00Z</dcterms:created>
  <dcterms:modified xsi:type="dcterms:W3CDTF">2024-05-20T02:55:26Z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472652ABCA8243399631952E9ED76C51_13</vt:lpwstr>
  </property>
</Properties>
</file>