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1.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3.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44.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34.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3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36.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37.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38.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39.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4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43.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44.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45.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46.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73.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753" r:id="rId2"/>
    <p:sldId id="2749" r:id="rId3"/>
    <p:sldId id="2750" r:id="rId4"/>
    <p:sldId id="2751" r:id="rId5"/>
    <p:sldId id="2752" r:id="rId6"/>
    <p:sldId id="2506" r:id="rId7"/>
    <p:sldId id="2614" r:id="rId8"/>
    <p:sldId id="2595" r:id="rId9"/>
    <p:sldId id="2686" r:id="rId10"/>
    <p:sldId id="2687" r:id="rId11"/>
    <p:sldId id="2621" r:id="rId12"/>
    <p:sldId id="2688" r:id="rId13"/>
    <p:sldId id="2689" r:id="rId14"/>
    <p:sldId id="2732" r:id="rId15"/>
    <p:sldId id="2730" r:id="rId16"/>
    <p:sldId id="2741" r:id="rId17"/>
    <p:sldId id="2742" r:id="rId18"/>
    <p:sldId id="2745" r:id="rId19"/>
    <p:sldId id="2743" r:id="rId20"/>
    <p:sldId id="2744" r:id="rId21"/>
    <p:sldId id="2746" r:id="rId22"/>
    <p:sldId id="2747" r:id="rId23"/>
    <p:sldId id="2748" r:id="rId24"/>
    <p:sldId id="2697" r:id="rId25"/>
    <p:sldId id="2703" r:id="rId26"/>
    <p:sldId id="2729" r:id="rId27"/>
    <p:sldId id="2720" r:id="rId28"/>
    <p:sldId id="2711" r:id="rId29"/>
    <p:sldId id="2740" r:id="rId30"/>
    <p:sldId id="2705" r:id="rId31"/>
    <p:sldId id="2706" r:id="rId32"/>
    <p:sldId id="2754" r:id="rId33"/>
    <p:sldId id="2755" r:id="rId34"/>
    <p:sldId id="2756" r:id="rId35"/>
    <p:sldId id="2757" r:id="rId36"/>
    <p:sldId id="2758" r:id="rId37"/>
    <p:sldId id="2759" r:id="rId38"/>
    <p:sldId id="2760" r:id="rId39"/>
    <p:sldId id="2761" r:id="rId40"/>
    <p:sldId id="2762" r:id="rId41"/>
    <p:sldId id="2763" r:id="rId42"/>
    <p:sldId id="2764" r:id="rId43"/>
    <p:sldId id="2765" r:id="rId44"/>
    <p:sldId id="2766" r:id="rId45"/>
    <p:sldId id="2767" r:id="rId46"/>
    <p:sldId id="2768" r:id="rId47"/>
    <p:sldId id="2769" r:id="rId48"/>
    <p:sldId id="2770" r:id="rId49"/>
    <p:sldId id="2771" r:id="rId50"/>
    <p:sldId id="2772" r:id="rId51"/>
    <p:sldId id="2773" r:id="rId52"/>
    <p:sldId id="2774" r:id="rId53"/>
    <p:sldId id="2775" r:id="rId54"/>
    <p:sldId id="2776" r:id="rId55"/>
    <p:sldId id="2777" r:id="rId56"/>
  </p:sldIdLst>
  <p:sldSz cx="12192000" cy="6858000"/>
  <p:notesSz cx="6858000" cy="9144000"/>
  <p:custDataLst>
    <p:tags r:id="rId5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4472C4"/>
    <a:srgbClr val="2F5597"/>
    <a:srgbClr val="FFFFFF"/>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090" autoAdjust="0"/>
  </p:normalViewPr>
  <p:slideViewPr>
    <p:cSldViewPr snapToGrid="0" showGuides="1">
      <p:cViewPr varScale="1">
        <p:scale>
          <a:sx n="79" d="100"/>
          <a:sy n="79" d="100"/>
        </p:scale>
        <p:origin x="802" y="77"/>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6</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60989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9C13A-B077-D635-6818-B1982216C1C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547A6A6-3DFD-A90A-10E2-933F9129694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755BA0C-86DA-2230-FFC3-2864E51CE812}"/>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272A97B-33BA-FE4B-94A0-60BC9495D93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89800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C87E9-6E3C-231B-A93B-DF7D9EB3347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FA0E960-7E54-6360-411E-02090A364DF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5A110E9-7883-6BC2-E9A8-D35EC478EF9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E2C8FF7-8520-109C-7AC9-6DEC28BAE17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8555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399E0-FEC5-D33A-0EF0-0BF1C44CE5A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E5C0447-7EE8-F44F-1E29-D234E4CFDDB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632C719-4371-E53E-76BF-6BF906D556C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EB93772-B3D9-CDCE-095F-BC9F77E9EF8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77514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78F0C-EF29-71FF-9C5E-B598FA2AC18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6522CCD-D74C-C93A-C940-02493EC1FA6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A240F32-DD5C-195D-C48F-EDD5FD164FF6}"/>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A327F64-2E98-0DEC-1993-6F5B8241D56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64453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B3344-C586-DBFD-9EFB-D01B91F261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1A8CC63-4554-5951-40F9-B9DC04BF747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6580C22-4690-6BA4-50B5-14B3E19A2C2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672B2B4-6085-ED29-2805-B30B99EB6AE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71315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601D8-F419-0254-46D2-0D04928D2AC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D4D3A54-F8B7-603A-9772-AE6A2A0ACFD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B484B1E-F3A7-4CF2-1112-8AACC06C2EB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FDFB3A2-A138-0AB5-B620-4469C2FA1F6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69228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B7D79-3975-EA53-55C9-E665735D619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2FD9DD5-6733-556C-1B36-43DA233A6EA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6F7902C-1A89-9F90-4E6B-55B09B4701C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7612332-1151-9C2F-62F0-36FBDF9C3D7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26649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1F10C-F5DB-4DAD-A8B8-BABD61D2515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7FA581A-B346-1CE5-CB05-7A467EC1B46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8182974-BEC8-4E5F-62C2-DD23568DFF26}"/>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39871A99-8E5A-88AB-A534-F4C71FCBDC4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46146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7</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06257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47394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3352E-5FEE-748E-35CB-0A91FFA13EE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ED93189-84D6-CC88-6E8E-C5462398806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D28B710-8526-3733-39E9-AF0B639DB4DA}"/>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1D995220-F8C4-295D-05B0-22CC8F69435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857225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31</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sz="1200" b="0" i="0" u="none" strike="noStrike" kern="1200" cap="none" spc="0" normalizeH="0" baseline="0" noProof="0">
                <a:ln>
                  <a:noFill/>
                </a:ln>
                <a:solidFill>
                  <a:prstClr val="black"/>
                </a:solidFill>
                <a:effectLst/>
                <a:uLnTx/>
                <a:uFillTx/>
                <a:latin typeface="等线"/>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22580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50592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168073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8</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98275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92852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393388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387718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1.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条件输入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音频信号：音频输入是该框架的主要驱动力，它提供了说话者的语音信息，用于生成与之同步的口型和表情。</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参考图像：提供了目标人物的面部特征和身份信息。这些图像帮助模型了解应该生成哪种面部特征。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面部标记点：这些标记点包含了面部的关键位置信息，如眼睛、嘴巴和鼻子等，用于辅助生成准确的面部动态。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2.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扩散模型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扩散模型是一种生成模型，它通过逐步增加和减少噪声来生成或重构图像。在</a:t>
            </a:r>
            <a:r>
              <a:rPr lang="en-US" altLang="zh-CN" sz="1800" kern="100" dirty="0" err="1">
                <a:effectLst/>
                <a:latin typeface="等线" panose="02010600030101010101" pitchFamily="2" charset="-122"/>
                <a:ea typeface="微软雅黑" panose="020B0503020204020204" pitchFamily="34" charset="-122"/>
                <a:cs typeface="Times New Roman" panose="02020603050405020304" pitchFamily="18" charset="0"/>
              </a:rPr>
              <a:t>DiffTalk</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中，扩散模型被训练用来生成与音频同步的面部动画。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这个过程涉及到将噪声图像逐步转化为清晰的面部图像，同时确保图像与输入的音频和面部标记点保持一致。</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3.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音频驱动的去噪过程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en-US" altLang="zh-CN" sz="1800" kern="100" dirty="0" err="1">
                <a:effectLst/>
                <a:latin typeface="微软雅黑" panose="020B0503020204020204" pitchFamily="34" charset="-122"/>
                <a:ea typeface="等线" panose="02010600030101010101" pitchFamily="2" charset="-122"/>
                <a:cs typeface="Times New Roman" panose="02020603050405020304" pitchFamily="18" charset="0"/>
              </a:rPr>
              <a:t>DiffTalk</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的核心是一个定制的去噪过程，它根据音频信号逐步减少图像中的噪声，生成连贯的动态肖像。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这一过程涉及到模型对噪声图像的逐步细化，直到生成高质量的动态肖像。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4.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个性化和通用性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模型通过结合双重参考图像的条件，实现了个性化的通用合成。这意味着它可以在不需要对每个新身份进行额外微调的情况下，为不同的身份生成说话视频。</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这种方法使得</a:t>
            </a:r>
            <a:r>
              <a:rPr lang="en-US" altLang="zh-CN" sz="1800" kern="100" dirty="0" err="1">
                <a:effectLst/>
                <a:latin typeface="等线" panose="02010600030101010101" pitchFamily="2" charset="-122"/>
                <a:ea typeface="微软雅黑" panose="020B0503020204020204" pitchFamily="34" charset="-122"/>
                <a:cs typeface="Times New Roman" panose="02020603050405020304" pitchFamily="18" charset="0"/>
              </a:rPr>
              <a:t>DiffTalk</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不仅能生成高质量的动态肖像，而且具有良好的泛化能力，能够适应多种不同的身份。</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5.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输出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输出是一个与输入音频同步的动态肖像视频，展现了目标人物说话时的自然面部动态和表情。</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093533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C9B60-FEFF-5310-1B9C-0AD245AAA61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74E7B09-1379-2C03-031A-0DF87E93E41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061CAE2-0FAB-D87D-807B-FCE1527BFED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AB47A75-8F3E-620E-64D0-8385B29A051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35116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75123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602726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C87E9-6E3C-231B-A93B-DF7D9EB3347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FA0E960-7E54-6360-411E-02090A364DF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5A110E9-7883-6BC2-E9A8-D35EC478EF9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E2C8FF7-8520-109C-7AC9-6DEC28BAE17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3465061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80726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9</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601D8-F419-0254-46D2-0D04928D2AC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D4D3A54-F8B7-603A-9772-AE6A2A0ACFD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B484B1E-F3A7-4CF2-1112-8AACC06C2EB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FDFB3A2-A138-0AB5-B620-4469C2FA1F6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482383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57855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549733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379256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340172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058060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282548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3352E-5FEE-748E-35CB-0A91FFA13EE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ED93189-84D6-CC88-6E8E-C5462398806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D28B710-8526-3733-39E9-AF0B639DB4DA}"/>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1D995220-F8C4-295D-05B0-22CC8F69435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041584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282614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19039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sz="1200" b="0" i="0" u="none" strike="noStrike" kern="1200" cap="none" spc="0" normalizeH="0" baseline="0" noProof="0">
                <a:ln>
                  <a:noFill/>
                </a:ln>
                <a:solidFill>
                  <a:prstClr val="black"/>
                </a:solidFill>
                <a:effectLst/>
                <a:uLnTx/>
                <a:uFillTx/>
                <a:latin typeface="等线"/>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09630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11</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1.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条件输入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音频信号：音频输入是该框架的主要驱动力，它提供了说话者的语音信息，用于生成与之同步的口型和表情。</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参考图像：提供了目标人物的面部特征和身份信息。这些图像帮助模型了解应该生成哪种面部特征。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面部标记点：这些标记点包含了面部的关键位置信息，如眼睛、嘴巴和鼻子等，用于辅助生成准确的面部动态。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2.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扩散模型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扩散模型是一种生成模型，它通过逐步增加和减少噪声来生成或重构图像。在</a:t>
            </a:r>
            <a:r>
              <a:rPr lang="en-US" altLang="zh-CN" sz="1800" kern="100" dirty="0" err="1">
                <a:effectLst/>
                <a:latin typeface="等线" panose="02010600030101010101" pitchFamily="2" charset="-122"/>
                <a:ea typeface="微软雅黑" panose="020B0503020204020204" pitchFamily="34" charset="-122"/>
                <a:cs typeface="Times New Roman" panose="02020603050405020304" pitchFamily="18" charset="0"/>
              </a:rPr>
              <a:t>DiffTalk</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中，扩散模型被训练用来生成与音频同步的面部动画。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这个过程涉及到将噪声图像逐步转化为清晰的面部图像，同时确保图像与输入的音频和面部标记点保持一致。</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3.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音频驱动的去噪过程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en-US" altLang="zh-CN" sz="1800" kern="100" dirty="0" err="1">
                <a:effectLst/>
                <a:latin typeface="微软雅黑" panose="020B0503020204020204" pitchFamily="34" charset="-122"/>
                <a:ea typeface="等线" panose="02010600030101010101" pitchFamily="2" charset="-122"/>
                <a:cs typeface="Times New Roman" panose="02020603050405020304" pitchFamily="18" charset="0"/>
              </a:rPr>
              <a:t>DiffTalk</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的核心是一个定制的去噪过程，它根据音频信号逐步减少图像中的噪声，生成连贯的动态肖像。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这一过程涉及到模型对噪声图像的逐步细化，直到生成高质量的动态肖像。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4.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个性化和通用性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模型通过结合双重参考图像的条件，实现了个性化的通用合成。这意味着它可以在不需要对每个新身份进行额外微调的情况下，为不同的身份生成说话视频。</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这种方法使得</a:t>
            </a:r>
            <a:r>
              <a:rPr lang="en-US" altLang="zh-CN" sz="1800" kern="100" dirty="0" err="1">
                <a:effectLst/>
                <a:latin typeface="等线" panose="02010600030101010101" pitchFamily="2" charset="-122"/>
                <a:ea typeface="微软雅黑" panose="020B0503020204020204" pitchFamily="34" charset="-122"/>
                <a:cs typeface="Times New Roman" panose="02020603050405020304" pitchFamily="18" charset="0"/>
              </a:rPr>
              <a:t>DiffTalk</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不仅能生成高质量的动态肖像，而且具有良好的泛化能力，能够适应多种不同的身份。</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5.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输出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输出是一个与输入音频同步的动态肖像视频，展现了目标人物说话时的自然面部动态和表情。</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C9B60-FEFF-5310-1B9C-0AD245AAA61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74E7B09-1379-2C03-031A-0DF87E93E41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061CAE2-0FAB-D87D-807B-FCE1527BFED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AB47A75-8F3E-620E-64D0-8385B29A051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95843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5.png"/><Relationship Id="rId4"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6.png"/><Relationship Id="rId4"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40.png"/><Relationship Id="rId4"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70.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60.png"/><Relationship Id="rId5" Type="http://schemas.openxmlformats.org/officeDocument/2006/relationships/image" Target="../media/image50.png"/><Relationship Id="rId4"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7.png"/><Relationship Id="rId4"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9.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8.png"/><Relationship Id="rId5" Type="http://schemas.openxmlformats.org/officeDocument/2006/relationships/image" Target="../media/image90.png"/><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7.xm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0.png"/><Relationship Id="rId4"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slideLayout" Target="../slideLayouts/slideLayout7.xml"/><Relationship Id="rId7" Type="http://schemas.openxmlformats.org/officeDocument/2006/relationships/image" Target="../media/image170.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21.png"/><Relationship Id="rId5" Type="http://schemas.openxmlformats.org/officeDocument/2006/relationships/image" Target="../media/image150.png"/><Relationship Id="rId4"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Layout" Target="../slideLayouts/slideLayout7.xml"/><Relationship Id="rId7" Type="http://schemas.openxmlformats.org/officeDocument/2006/relationships/image" Target="../media/image210.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200.png"/><Relationship Id="rId5" Type="http://schemas.openxmlformats.org/officeDocument/2006/relationships/image" Target="../media/image190.png"/><Relationship Id="rId4"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23.png"/><Relationship Id="rId4"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24.png"/><Relationship Id="rId4"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25.png"/><Relationship Id="rId4"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26.png"/><Relationship Id="rId4"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27.png"/><Relationship Id="rId4"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13.png"/><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slideLayout" Target="../slideLayouts/slideLayout7.xml"/><Relationship Id="rId7" Type="http://schemas.openxmlformats.org/officeDocument/2006/relationships/image" Target="../media/image30.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80.png"/><Relationship Id="rId4" Type="http://schemas.openxmlformats.org/officeDocument/2006/relationships/notesSlide" Target="../notesSlides/notesSlide36.xml"/><Relationship Id="rId9" Type="http://schemas.openxmlformats.org/officeDocument/2006/relationships/image" Target="../media/image32.png"/></Relationships>
</file>

<file path=ppt/slides/_rels/slide4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slideLayout" Target="../slideLayouts/slideLayout7.xml"/><Relationship Id="rId7" Type="http://schemas.openxmlformats.org/officeDocument/2006/relationships/image" Target="../media/image110.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33.png"/><Relationship Id="rId5" Type="http://schemas.openxmlformats.org/officeDocument/2006/relationships/image" Target="../media/image91.png"/><Relationship Id="rId4" Type="http://schemas.openxmlformats.org/officeDocument/2006/relationships/notesSlide" Target="../notesSlides/notesSlide37.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38.xml"/></Relationships>
</file>

<file path=ppt/slides/_rels/slide4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slideLayout" Target="../slideLayouts/slideLayout7.xml"/><Relationship Id="rId7" Type="http://schemas.openxmlformats.org/officeDocument/2006/relationships/image" Target="../media/image151.png"/><Relationship Id="rId12" Type="http://schemas.openxmlformats.org/officeDocument/2006/relationships/image" Target="../media/image201.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35.png"/><Relationship Id="rId11" Type="http://schemas.openxmlformats.org/officeDocument/2006/relationships/image" Target="../media/image37.png"/><Relationship Id="rId5" Type="http://schemas.openxmlformats.org/officeDocument/2006/relationships/image" Target="../media/image131.png"/><Relationship Id="rId10" Type="http://schemas.openxmlformats.org/officeDocument/2006/relationships/image" Target="../media/image181.png"/><Relationship Id="rId4" Type="http://schemas.openxmlformats.org/officeDocument/2006/relationships/notesSlide" Target="../notesSlides/notesSlide39.xml"/><Relationship Id="rId9" Type="http://schemas.openxmlformats.org/officeDocument/2006/relationships/image" Target="../media/image171.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30.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notesSlide" Target="../notesSlides/notesSlide40.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4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41.png"/><Relationship Id="rId4" Type="http://schemas.openxmlformats.org/officeDocument/2006/relationships/notesSlide" Target="../notesSlides/notesSlide43.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42.png"/><Relationship Id="rId4"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43.png"/><Relationship Id="rId4" Type="http://schemas.openxmlformats.org/officeDocument/2006/relationships/notesSlide" Target="../notesSlides/notesSlide45.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notesSlide" Target="../notesSlides/notesSlide46.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46.png"/><Relationship Id="rId4" Type="http://schemas.openxmlformats.org/officeDocument/2006/relationships/notesSlide" Target="../notesSlides/notesSlide47.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05E6C5CC-33A8-247B-353B-001FE1CAE876}"/>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 name="组合 2">
            <a:extLst>
              <a:ext uri="{FF2B5EF4-FFF2-40B4-BE49-F238E27FC236}">
                <a16:creationId xmlns:a16="http://schemas.microsoft.com/office/drawing/2014/main" id="{7B0DDB35-EE4F-BEDF-D3A4-555B07BFE840}"/>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4" name="Freeform 5">
              <a:extLst>
                <a:ext uri="{FF2B5EF4-FFF2-40B4-BE49-F238E27FC236}">
                  <a16:creationId xmlns:a16="http://schemas.microsoft.com/office/drawing/2014/main" id="{307C75F4-E1C1-7F5E-1F80-32F5EBD39986}"/>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5" name="Freeform 7">
              <a:extLst>
                <a:ext uri="{FF2B5EF4-FFF2-40B4-BE49-F238E27FC236}">
                  <a16:creationId xmlns:a16="http://schemas.microsoft.com/office/drawing/2014/main" id="{95CE6B3B-0E7C-38D9-8F0C-FEF32146FDB7}"/>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6" name="Freeform 9">
              <a:extLst>
                <a:ext uri="{FF2B5EF4-FFF2-40B4-BE49-F238E27FC236}">
                  <a16:creationId xmlns:a16="http://schemas.microsoft.com/office/drawing/2014/main" id="{BA80BF84-8243-8A06-D8ED-04F4A7E00F4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7" name="Freeform 10">
              <a:extLst>
                <a:ext uri="{FF2B5EF4-FFF2-40B4-BE49-F238E27FC236}">
                  <a16:creationId xmlns:a16="http://schemas.microsoft.com/office/drawing/2014/main" id="{123EC6C9-D11B-7A2B-556D-13262FF13100}"/>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8" name="Freeform 11">
              <a:extLst>
                <a:ext uri="{FF2B5EF4-FFF2-40B4-BE49-F238E27FC236}">
                  <a16:creationId xmlns:a16="http://schemas.microsoft.com/office/drawing/2014/main" id="{9B56F33B-DC4F-BE44-CDB2-71D49DBEC4E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9" name="组合 8">
            <a:extLst>
              <a:ext uri="{FF2B5EF4-FFF2-40B4-BE49-F238E27FC236}">
                <a16:creationId xmlns:a16="http://schemas.microsoft.com/office/drawing/2014/main" id="{10B9CA91-9264-9568-F36C-CEFBF479EE19}"/>
              </a:ext>
            </a:extLst>
          </p:cNvPr>
          <p:cNvGrpSpPr/>
          <p:nvPr/>
        </p:nvGrpSpPr>
        <p:grpSpPr>
          <a:xfrm>
            <a:off x="-161925" y="129540"/>
            <a:ext cx="2284730" cy="636270"/>
            <a:chOff x="1984" y="111"/>
            <a:chExt cx="3598" cy="1002"/>
          </a:xfrm>
        </p:grpSpPr>
        <p:sp>
          <p:nvSpPr>
            <p:cNvPr id="10" name="任意多边形 2">
              <a:extLst>
                <a:ext uri="{FF2B5EF4-FFF2-40B4-BE49-F238E27FC236}">
                  <a16:creationId xmlns:a16="http://schemas.microsoft.com/office/drawing/2014/main" id="{549ADCFB-5600-0C36-5095-EFEEA29430D0}"/>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2EB768BA-608F-5AE3-9ADE-FC316080FAE8}"/>
                </a:ext>
              </a:extLst>
            </p:cNvPr>
            <p:cNvPicPr>
              <a:picLocks noChangeAspect="1"/>
            </p:cNvPicPr>
            <p:nvPr/>
          </p:nvPicPr>
          <p:blipFill>
            <a:blip r:embed="rId2"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2" name="标题 1">
            <a:extLst>
              <a:ext uri="{FF2B5EF4-FFF2-40B4-BE49-F238E27FC236}">
                <a16:creationId xmlns:a16="http://schemas.microsoft.com/office/drawing/2014/main" id="{D56A7A6F-0A70-218C-703E-1FFE15ECA7A1}"/>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3" name="副标题 2">
            <a:extLst>
              <a:ext uri="{FF2B5EF4-FFF2-40B4-BE49-F238E27FC236}">
                <a16:creationId xmlns:a16="http://schemas.microsoft.com/office/drawing/2014/main" id="{190E9216-FE96-6BDA-9098-EA3BED5224DA}"/>
              </a:ext>
            </a:extLst>
          </p:cNvPr>
          <p:cNvSpPr txBox="1">
            <a:spLocks/>
          </p:cNvSpPr>
          <p:nvPr/>
        </p:nvSpPr>
        <p:spPr>
          <a:xfrm>
            <a:off x="833765" y="2640435"/>
            <a:ext cx="10597009" cy="165576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3600" dirty="0" err="1">
                <a:solidFill>
                  <a:srgbClr val="000000"/>
                </a:solidFill>
                <a:latin typeface="微软雅黑" panose="020B0503020204020204" pitchFamily="34" charset="-122"/>
                <a:ea typeface="微软雅黑" panose="020B0503020204020204" pitchFamily="34" charset="-122"/>
                <a:cs typeface="+mj-cs"/>
              </a:rPr>
              <a:t>NeRF</a:t>
            </a:r>
            <a:r>
              <a:rPr lang="en-US" altLang="zh-CN" sz="3600" dirty="0">
                <a:solidFill>
                  <a:srgbClr val="000000"/>
                </a:solidFill>
                <a:latin typeface="微软雅黑" panose="020B0503020204020204" pitchFamily="34" charset="-122"/>
                <a:ea typeface="微软雅黑" panose="020B0503020204020204" pitchFamily="34" charset="-122"/>
                <a:cs typeface="+mj-cs"/>
              </a:rPr>
              <a:t>: </a:t>
            </a:r>
          </a:p>
          <a:p>
            <a:pPr marL="0" indent="0" algn="ctr">
              <a:buNone/>
            </a:pPr>
            <a:r>
              <a:rPr lang="en-US" altLang="zh-CN" sz="3600" dirty="0">
                <a:solidFill>
                  <a:srgbClr val="000000"/>
                </a:solidFill>
                <a:latin typeface="微软雅黑" panose="020B0503020204020204" pitchFamily="34" charset="-122"/>
                <a:ea typeface="微软雅黑" panose="020B0503020204020204" pitchFamily="34" charset="-122"/>
                <a:cs typeface="+mj-cs"/>
              </a:rPr>
              <a:t>Representing Scenes as Neural Radiance Fields for View Synthesis</a:t>
            </a:r>
            <a:endParaRPr lang="zh-CN" altLang="en-US" sz="3600"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E154DFBE-C1F4-DE59-C601-53648650907F}"/>
              </a:ext>
            </a:extLst>
          </p:cNvPr>
          <p:cNvSpPr txBox="1"/>
          <p:nvPr/>
        </p:nvSpPr>
        <p:spPr>
          <a:xfrm>
            <a:off x="4385239" y="4478856"/>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5" name="文本框 14">
            <a:extLst>
              <a:ext uri="{FF2B5EF4-FFF2-40B4-BE49-F238E27FC236}">
                <a16:creationId xmlns:a16="http://schemas.microsoft.com/office/drawing/2014/main" id="{DFB387A3-52EE-C82B-8B67-9418AB3CF02E}"/>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2024.03.25</a:t>
            </a:r>
            <a:endParaRPr lang="zh-CN" altLang="en-US" sz="2800" dirty="0">
              <a:latin typeface="宋体" panose="02010600030101010101" pitchFamily="2" charset="-122"/>
              <a:ea typeface="宋体" panose="02010600030101010101" pitchFamily="2" charset="-122"/>
            </a:endParaRPr>
          </a:p>
        </p:txBody>
      </p:sp>
      <p:sp>
        <p:nvSpPr>
          <p:cNvPr id="16" name="文本框 15">
            <a:extLst>
              <a:ext uri="{FF2B5EF4-FFF2-40B4-BE49-F238E27FC236}">
                <a16:creationId xmlns:a16="http://schemas.microsoft.com/office/drawing/2014/main" id="{78F96E5B-84DC-1E51-034E-16A4AFDF49DF}"/>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en-US" altLang="zh-CN" sz="1600" dirty="0">
                <a:latin typeface="微软雅黑 Light" panose="020B0502040204020203" pitchFamily="34" charset="-122"/>
                <a:ea typeface="微软雅黑 Light" panose="020B0502040204020203" pitchFamily="34" charset="-122"/>
              </a:rPr>
              <a:t>Ben Mildenhall,</a:t>
            </a:r>
            <a:r>
              <a:rPr lang="zh-CN" altLang="en-US" sz="1600" dirty="0">
                <a:latin typeface="微软雅黑 Light" panose="020B0502040204020203" pitchFamily="34" charset="-122"/>
                <a:ea typeface="微软雅黑 Light" panose="020B0502040204020203" pitchFamily="34" charset="-122"/>
              </a:rPr>
              <a:t> </a:t>
            </a:r>
            <a:r>
              <a:rPr lang="en-US" altLang="zh-CN" sz="1600" dirty="0" err="1">
                <a:latin typeface="微软雅黑 Light" panose="020B0502040204020203" pitchFamily="34" charset="-122"/>
                <a:ea typeface="微软雅黑 Light" panose="020B0502040204020203" pitchFamily="34" charset="-122"/>
              </a:rPr>
              <a:t>Pratul</a:t>
            </a:r>
            <a:r>
              <a:rPr lang="en-US" altLang="zh-CN" sz="1600" dirty="0">
                <a:latin typeface="微软雅黑 Light" panose="020B0502040204020203" pitchFamily="34" charset="-122"/>
                <a:ea typeface="微软雅黑 Light" panose="020B0502040204020203" pitchFamily="34" charset="-122"/>
              </a:rPr>
              <a:t> P. Srinivasan, Matthew </a:t>
            </a:r>
            <a:r>
              <a:rPr lang="en-US" altLang="zh-CN" sz="1600" dirty="0" err="1">
                <a:latin typeface="微软雅黑 Light" panose="020B0502040204020203" pitchFamily="34" charset="-122"/>
                <a:ea typeface="微软雅黑 Light" panose="020B0502040204020203" pitchFamily="34" charset="-122"/>
              </a:rPr>
              <a:t>Tancik</a:t>
            </a:r>
            <a:r>
              <a:rPr lang="en-US" altLang="zh-CN" sz="1600" dirty="0">
                <a:latin typeface="微软雅黑 Light" panose="020B0502040204020203" pitchFamily="34" charset="-122"/>
                <a:ea typeface="微软雅黑 Light" panose="020B0502040204020203" pitchFamily="34" charset="-122"/>
              </a:rPr>
              <a:t>, Jonathan T. Barron, Ravi </a:t>
            </a:r>
            <a:r>
              <a:rPr lang="en-US" altLang="zh-CN" sz="1600" dirty="0" err="1">
                <a:latin typeface="微软雅黑 Light" panose="020B0502040204020203" pitchFamily="34" charset="-122"/>
                <a:ea typeface="微软雅黑 Light" panose="020B0502040204020203" pitchFamily="34" charset="-122"/>
              </a:rPr>
              <a:t>Ramamoorthi</a:t>
            </a:r>
            <a:r>
              <a:rPr lang="en-US" altLang="zh-CN" sz="1600" dirty="0">
                <a:latin typeface="微软雅黑 Light" panose="020B0502040204020203" pitchFamily="34" charset="-122"/>
                <a:ea typeface="微软雅黑 Light" panose="020B0502040204020203" pitchFamily="34" charset="-122"/>
              </a:rPr>
              <a:t>, Ren Ng</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684287828"/>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885105" y="1062707"/>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1401215" y="1675213"/>
            <a:ext cx="9882744"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提出了一种基于</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NeRF</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的音频驱动的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说话面孔合成方法，能够在不需要特定用户数据的情况下生成高保真度和通用性的结果</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1401215" y="2868480"/>
            <a:ext cx="9882743"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采用了变分运动生成器来增强模型的泛化能力，解决了面对域外音频时的挑战</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1401215" y="4141817"/>
            <a:ext cx="9882743" cy="55976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引入了领域适应的后处理网络，提高了生成面孔的自然度和真实感</a:t>
            </a:r>
            <a:endParaRPr lang="en-US" altLang="zh-CN" sz="2400"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E90CF242-FBC7-B61B-4C20-701C8B14A5CD}"/>
              </a:ext>
            </a:extLst>
          </p:cNvPr>
          <p:cNvSpPr txBox="1"/>
          <p:nvPr/>
        </p:nvSpPr>
        <p:spPr>
          <a:xfrm>
            <a:off x="1401215" y="4921673"/>
            <a:ext cx="9882743"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通过基于预测的面部运动的</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NeRF</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渲染器，实现了与多种音频相匹配的自然面部表情和嘴唇同步</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A1791DE-3561-1497-1F23-ABF21912AA6C}"/>
              </a:ext>
            </a:extLst>
          </p:cNvPr>
          <p:cNvPicPr>
            <a:picLocks noChangeAspect="1"/>
          </p:cNvPicPr>
          <p:nvPr/>
        </p:nvPicPr>
        <p:blipFill>
          <a:blip r:embed="rId5"/>
          <a:stretch>
            <a:fillRect/>
          </a:stretch>
        </p:blipFill>
        <p:spPr>
          <a:xfrm>
            <a:off x="977991" y="1859374"/>
            <a:ext cx="9548234" cy="2047364"/>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200525" y="279196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Jiang Z, Ren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high-fidelity audio-driven 3d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arXiv:2301.13430,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5" name="文本框 4">
            <a:extLst>
              <a:ext uri="{FF2B5EF4-FFF2-40B4-BE49-F238E27FC236}">
                <a16:creationId xmlns:a16="http://schemas.microsoft.com/office/drawing/2014/main" id="{8653B85C-6A7C-4A75-94CD-80899232C062}"/>
              </a:ext>
            </a:extLst>
          </p:cNvPr>
          <p:cNvSpPr txBox="1"/>
          <p:nvPr/>
        </p:nvSpPr>
        <p:spPr>
          <a:xfrm>
            <a:off x="483244" y="4132639"/>
            <a:ext cx="11018836" cy="2325252"/>
          </a:xfrm>
          <a:prstGeom prst="rect">
            <a:avLst/>
          </a:prstGeom>
          <a:noFill/>
        </p:spPr>
        <p:txBody>
          <a:bodyPr wrap="square" rtlCol="0">
            <a:spAutoFit/>
          </a:bodyPr>
          <a:lstStyle/>
          <a:p>
            <a:pPr marL="342900" indent="-342900">
              <a:lnSpc>
                <a:spcPct val="120000"/>
              </a:lnSpc>
              <a:spcBef>
                <a:spcPts val="300"/>
              </a:spcBef>
              <a:spcAft>
                <a:spcPts val="300"/>
              </a:spcAft>
              <a:buFont typeface="Wingdings" panose="05000000000000000000" pitchFamily="2" charset="2"/>
              <a:buChar char="Ø"/>
            </a:pPr>
            <a:r>
              <a:rPr lang="en-US" altLang="zh-CN" sz="2200" b="1" kern="100" dirty="0" err="1">
                <a:effectLst/>
                <a:latin typeface="宋体" panose="02010600030101010101" pitchFamily="2" charset="-122"/>
                <a:ea typeface="宋体" panose="02010600030101010101" pitchFamily="2" charset="-122"/>
                <a:cs typeface="Times New Roman" panose="02020603050405020304" pitchFamily="18" charset="0"/>
              </a:rPr>
              <a:t>GeneFace</a:t>
            </a:r>
            <a:r>
              <a:rPr lang="zh-CN" altLang="zh-CN" sz="2200" b="1" kern="100" dirty="0">
                <a:effectLst/>
                <a:latin typeface="宋体" panose="02010600030101010101" pitchFamily="2" charset="-122"/>
                <a:ea typeface="宋体" panose="02010600030101010101" pitchFamily="2" charset="-122"/>
                <a:cs typeface="Times New Roman" panose="02020603050405020304" pitchFamily="18" charset="0"/>
              </a:rPr>
              <a:t>由三部分组成</a:t>
            </a:r>
            <a:r>
              <a:rPr lang="en-US" altLang="zh-CN" sz="2200" b="1"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2200" b="1" kern="100" dirty="0">
              <a:effectLst/>
              <a:latin typeface="宋体" panose="02010600030101010101" pitchFamily="2" charset="-122"/>
              <a:ea typeface="宋体" panose="02010600030101010101" pitchFamily="2" charset="-122"/>
              <a:cs typeface="Times New Roman" panose="02020603050405020304" pitchFamily="18" charset="0"/>
            </a:endParaRPr>
          </a:p>
          <a:p>
            <a:pPr marL="800100" lvl="1" indent="-342900">
              <a:lnSpc>
                <a:spcPct val="120000"/>
              </a:lnSpc>
              <a:spcBef>
                <a:spcPts val="300"/>
              </a:spcBef>
              <a:spcAft>
                <a:spcPts val="300"/>
              </a:spcAft>
              <a:buFont typeface="Wingdings" panose="05000000000000000000" pitchFamily="2" charset="2"/>
              <a:buChar char="l"/>
            </a:pPr>
            <a:r>
              <a:rPr lang="zh-CN" altLang="zh-CN" sz="2200" kern="100" dirty="0">
                <a:effectLst/>
                <a:latin typeface="宋体" panose="02010600030101010101" pitchFamily="2" charset="-122"/>
                <a:ea typeface="宋体" panose="02010600030101010101" pitchFamily="2" charset="-122"/>
                <a:cs typeface="Times New Roman" panose="02020603050405020304" pitchFamily="18" charset="0"/>
              </a:rPr>
              <a:t>变分运动生成器</a:t>
            </a:r>
            <a:r>
              <a:rPr lang="zh-CN" altLang="en-US" sz="2200" kern="100" dirty="0">
                <a:effectLst/>
                <a:latin typeface="宋体" panose="02010600030101010101" pitchFamily="2" charset="-122"/>
                <a:ea typeface="宋体" panose="02010600030101010101" pitchFamily="2" charset="-122"/>
                <a:cs typeface="Times New Roman" panose="02020603050405020304" pitchFamily="18" charset="0"/>
              </a:rPr>
              <a:t>（橙色）</a:t>
            </a:r>
            <a:r>
              <a:rPr lang="zh-CN" altLang="zh-CN" sz="2200" kern="100" dirty="0">
                <a:effectLst/>
                <a:latin typeface="宋体" panose="02010600030101010101" pitchFamily="2" charset="-122"/>
                <a:ea typeface="宋体" panose="02010600030101010101" pitchFamily="2" charset="-122"/>
                <a:cs typeface="Times New Roman" panose="02020603050405020304" pitchFamily="18" charset="0"/>
              </a:rPr>
              <a:t>，将</a:t>
            </a:r>
            <a:r>
              <a:rPr lang="en-US" altLang="zh-CN" sz="2200" kern="100" dirty="0" err="1">
                <a:effectLst/>
                <a:latin typeface="宋体" panose="02010600030101010101" pitchFamily="2" charset="-122"/>
                <a:ea typeface="宋体" panose="02010600030101010101" pitchFamily="2" charset="-122"/>
                <a:cs typeface="Times New Roman" panose="02020603050405020304" pitchFamily="18" charset="0"/>
              </a:rPr>
              <a:t>HuBERT</a:t>
            </a:r>
            <a:r>
              <a:rPr lang="en-US" altLang="zh-CN" sz="22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200" kern="100" dirty="0">
                <a:solidFill>
                  <a:srgbClr val="0D0D0D"/>
                </a:solidFill>
                <a:effectLst/>
                <a:latin typeface="宋体" panose="02010600030101010101" pitchFamily="2" charset="-122"/>
                <a:ea typeface="宋体" panose="02010600030101010101" pitchFamily="2" charset="-122"/>
                <a:cs typeface="Times New Roman" panose="02020603050405020304" pitchFamily="18" charset="0"/>
              </a:rPr>
              <a:t>Hidden Unit BERT</a:t>
            </a:r>
            <a:r>
              <a:rPr lang="en-US" altLang="zh-CN" sz="2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200" kern="100" dirty="0">
                <a:effectLst/>
                <a:latin typeface="宋体" panose="02010600030101010101" pitchFamily="2" charset="-122"/>
                <a:ea typeface="宋体" panose="02010600030101010101" pitchFamily="2" charset="-122"/>
                <a:cs typeface="Times New Roman" panose="02020603050405020304" pitchFamily="18" charset="0"/>
              </a:rPr>
              <a:t>特征</a:t>
            </a:r>
            <a:r>
              <a:rPr lang="zh-CN" altLang="en-US" sz="2200" kern="100" dirty="0">
                <a:latin typeface="宋体" panose="02010600030101010101" pitchFamily="2" charset="-122"/>
                <a:ea typeface="宋体" panose="02010600030101010101" pitchFamily="2" charset="-122"/>
                <a:cs typeface="Times New Roman" panose="02020603050405020304" pitchFamily="18" charset="0"/>
              </a:rPr>
              <a:t>映射</a:t>
            </a:r>
            <a:r>
              <a:rPr lang="zh-CN" altLang="zh-CN" sz="2200" kern="100" dirty="0">
                <a:effectLst/>
                <a:latin typeface="宋体" panose="02010600030101010101" pitchFamily="2" charset="-122"/>
                <a:ea typeface="宋体" panose="02010600030101010101" pitchFamily="2" charset="-122"/>
                <a:cs typeface="Times New Roman" panose="02020603050405020304" pitchFamily="18" charset="0"/>
              </a:rPr>
              <a:t>为</a:t>
            </a:r>
            <a:r>
              <a:rPr lang="en-US" altLang="zh-CN" sz="2200" kern="100" dirty="0">
                <a:effectLst/>
                <a:latin typeface="宋体" panose="02010600030101010101" pitchFamily="2" charset="-122"/>
                <a:ea typeface="宋体" panose="02010600030101010101" pitchFamily="2" charset="-122"/>
                <a:cs typeface="Times New Roman" panose="02020603050405020304" pitchFamily="18" charset="0"/>
              </a:rPr>
              <a:t>3D</a:t>
            </a:r>
            <a:r>
              <a:rPr lang="en-US" altLang="zh-CN" sz="2200"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sz="2200" kern="100" dirty="0">
                <a:effectLst/>
                <a:latin typeface="宋体" panose="02010600030101010101" pitchFamily="2" charset="-122"/>
                <a:ea typeface="宋体" panose="02010600030101010101" pitchFamily="2" charset="-122"/>
                <a:cs typeface="Times New Roman" panose="02020603050405020304" pitchFamily="18" charset="0"/>
              </a:rPr>
              <a:t>landmark</a:t>
            </a:r>
            <a:r>
              <a:rPr lang="zh-CN" altLang="en-US" sz="2200"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2200" kern="100" dirty="0">
              <a:effectLst/>
              <a:latin typeface="宋体" panose="02010600030101010101" pitchFamily="2" charset="-122"/>
              <a:ea typeface="宋体" panose="02010600030101010101" pitchFamily="2" charset="-122"/>
              <a:cs typeface="Times New Roman" panose="02020603050405020304" pitchFamily="18" charset="0"/>
            </a:endParaRPr>
          </a:p>
          <a:p>
            <a:pPr marL="800100" lvl="1" indent="-342900">
              <a:lnSpc>
                <a:spcPct val="120000"/>
              </a:lnSpc>
              <a:spcBef>
                <a:spcPts val="300"/>
              </a:spcBef>
              <a:spcAft>
                <a:spcPts val="300"/>
              </a:spcAft>
              <a:buFont typeface="Wingdings" panose="05000000000000000000" pitchFamily="2" charset="2"/>
              <a:buChar char="l"/>
            </a:pPr>
            <a:r>
              <a:rPr lang="zh-CN" altLang="en-US" sz="2200" kern="100" dirty="0">
                <a:effectLst/>
                <a:latin typeface="宋体" panose="02010600030101010101" pitchFamily="2" charset="-122"/>
                <a:ea typeface="宋体" panose="02010600030101010101" pitchFamily="2" charset="-122"/>
                <a:cs typeface="Times New Roman" panose="02020603050405020304" pitchFamily="18" charset="0"/>
              </a:rPr>
              <a:t>域适应处理</a:t>
            </a:r>
            <a:r>
              <a:rPr lang="zh-CN" altLang="zh-CN" sz="2200" kern="100" dirty="0">
                <a:effectLst/>
                <a:latin typeface="宋体" panose="02010600030101010101" pitchFamily="2" charset="-122"/>
                <a:ea typeface="宋体" panose="02010600030101010101" pitchFamily="2" charset="-122"/>
                <a:cs typeface="Times New Roman" panose="02020603050405020304" pitchFamily="18" charset="0"/>
              </a:rPr>
              <a:t>后网</a:t>
            </a:r>
            <a:r>
              <a:rPr lang="zh-CN" altLang="en-US" sz="2200" kern="100" dirty="0">
                <a:effectLst/>
                <a:latin typeface="宋体" panose="02010600030101010101" pitchFamily="2" charset="-122"/>
                <a:ea typeface="宋体" panose="02010600030101010101" pitchFamily="2" charset="-122"/>
                <a:cs typeface="Times New Roman" panose="02020603050405020304" pitchFamily="18" charset="0"/>
              </a:rPr>
              <a:t>（绿色）</a:t>
            </a:r>
            <a:r>
              <a:rPr lang="zh-CN" altLang="zh-CN" sz="2200" kern="100" dirty="0">
                <a:effectLst/>
                <a:latin typeface="宋体" panose="02010600030101010101" pitchFamily="2" charset="-122"/>
                <a:ea typeface="宋体" panose="02010600030101010101" pitchFamily="2" charset="-122"/>
                <a:cs typeface="Times New Roman" panose="02020603050405020304" pitchFamily="18" charset="0"/>
              </a:rPr>
              <a:t>，将生成的运动细化到目标人物领域</a:t>
            </a:r>
            <a:r>
              <a:rPr lang="zh-CN" altLang="en-US" sz="22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2200" kern="100" dirty="0">
              <a:effectLst/>
              <a:latin typeface="宋体" panose="02010600030101010101" pitchFamily="2" charset="-122"/>
              <a:ea typeface="宋体" panose="02010600030101010101" pitchFamily="2" charset="-122"/>
              <a:cs typeface="Times New Roman" panose="02020603050405020304" pitchFamily="18" charset="0"/>
            </a:endParaRPr>
          </a:p>
          <a:p>
            <a:pPr marL="800100" lvl="1" indent="-342900">
              <a:lnSpc>
                <a:spcPct val="120000"/>
              </a:lnSpc>
              <a:spcBef>
                <a:spcPts val="300"/>
              </a:spcBef>
              <a:spcAft>
                <a:spcPts val="300"/>
              </a:spcAft>
              <a:buFont typeface="Wingdings" panose="05000000000000000000" pitchFamily="2" charset="2"/>
              <a:buChar char="l"/>
            </a:pPr>
            <a:r>
              <a:rPr lang="zh-CN" altLang="zh-CN" sz="2200" kern="100" dirty="0">
                <a:effectLst/>
                <a:latin typeface="宋体" panose="02010600030101010101" pitchFamily="2" charset="-122"/>
                <a:ea typeface="宋体" panose="02010600030101010101" pitchFamily="2" charset="-122"/>
                <a:cs typeface="Times New Roman" panose="02020603050405020304" pitchFamily="18" charset="0"/>
              </a:rPr>
              <a:t>基于</a:t>
            </a:r>
            <a:r>
              <a:rPr lang="en-US" altLang="zh-CN" sz="2200" kern="100" dirty="0">
                <a:effectLst/>
                <a:latin typeface="宋体" panose="02010600030101010101" pitchFamily="2" charset="-122"/>
                <a:ea typeface="宋体" panose="02010600030101010101" pitchFamily="2" charset="-122"/>
                <a:cs typeface="Times New Roman" panose="02020603050405020304" pitchFamily="18" charset="0"/>
              </a:rPr>
              <a:t>nerf</a:t>
            </a:r>
            <a:r>
              <a:rPr lang="zh-CN" altLang="zh-CN" sz="2200" kern="100" dirty="0">
                <a:effectLst/>
                <a:latin typeface="宋体" panose="02010600030101010101" pitchFamily="2" charset="-122"/>
                <a:ea typeface="宋体" panose="02010600030101010101" pitchFamily="2" charset="-122"/>
                <a:cs typeface="Times New Roman" panose="02020603050405020304" pitchFamily="18" charset="0"/>
              </a:rPr>
              <a:t>的渲染器</a:t>
            </a:r>
            <a:r>
              <a:rPr lang="zh-CN" altLang="en-US" sz="2200" kern="100" dirty="0">
                <a:effectLst/>
                <a:latin typeface="宋体" panose="02010600030101010101" pitchFamily="2" charset="-122"/>
                <a:ea typeface="宋体" panose="02010600030101010101" pitchFamily="2" charset="-122"/>
                <a:cs typeface="Times New Roman" panose="02020603050405020304" pitchFamily="18" charset="0"/>
              </a:rPr>
              <a:t>（蓝色），用于</a:t>
            </a:r>
            <a:r>
              <a:rPr lang="zh-CN" altLang="zh-CN" sz="2200" kern="100" dirty="0">
                <a:effectLst/>
                <a:latin typeface="宋体" panose="02010600030101010101" pitchFamily="2" charset="-122"/>
                <a:ea typeface="宋体" panose="02010600030101010101" pitchFamily="2" charset="-122"/>
                <a:cs typeface="Times New Roman" panose="02020603050405020304" pitchFamily="18" charset="0"/>
              </a:rPr>
              <a:t>合成高保真帧。</a:t>
            </a:r>
          </a:p>
          <a:p>
            <a:endParaRPr lang="zh-CN" altLang="en-US" sz="2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77079253"/>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0BBAD-1F96-4D20-7275-98F420E2CD0E}"/>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B9E4FE79-FFCE-8EFE-3B4A-A26D277D43A8}"/>
              </a:ext>
            </a:extLst>
          </p:cNvPr>
          <p:cNvPicPr>
            <a:picLocks noChangeAspect="1"/>
          </p:cNvPicPr>
          <p:nvPr/>
        </p:nvPicPr>
        <p:blipFill>
          <a:blip r:embed="rId5"/>
          <a:stretch>
            <a:fillRect/>
          </a:stretch>
        </p:blipFill>
        <p:spPr>
          <a:xfrm>
            <a:off x="1576974" y="3406329"/>
            <a:ext cx="8637046" cy="2866896"/>
          </a:xfrm>
          <a:prstGeom prst="rect">
            <a:avLst/>
          </a:prstGeom>
        </p:spPr>
      </p:pic>
      <p:grpSp>
        <p:nvGrpSpPr>
          <p:cNvPr id="39" name="组合 38">
            <a:extLst>
              <a:ext uri="{FF2B5EF4-FFF2-40B4-BE49-F238E27FC236}">
                <a16:creationId xmlns:a16="http://schemas.microsoft.com/office/drawing/2014/main" id="{FA236D0A-F60B-CEB1-ED90-9EDF877AC8BF}"/>
              </a:ext>
            </a:extLst>
          </p:cNvPr>
          <p:cNvGrpSpPr/>
          <p:nvPr/>
        </p:nvGrpSpPr>
        <p:grpSpPr>
          <a:xfrm rot="15433288">
            <a:off x="3054142" y="-251117"/>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E6C00608-BEE1-0C1F-0DE7-B017BCBAD976}"/>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CE84E875-CDA8-0D5E-428E-D89CD9511B4B}"/>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5ABF4F39-648F-1903-D402-1B5BC3CC0A60}"/>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D9F7018B-6551-4127-A3C2-38B4D40A419C}"/>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47063E98-7B7B-8381-699B-516B261485F7}"/>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01051460-D78E-655A-532B-E5F202721815}"/>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646750D2-0391-FA27-E299-CC52FF61BD05}"/>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946835A6-0D75-248A-1E92-45F42DD213B9}"/>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DBA89655-2441-CDDC-708C-2E3F89AE3413}"/>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6AEA85B3-64FD-04DC-838D-79E9C363E952}"/>
              </a:ext>
            </a:extLst>
          </p:cNvPr>
          <p:cNvSpPr txBox="1"/>
          <p:nvPr>
            <p:custDataLst>
              <p:tags r:id="rId1"/>
            </p:custDataLst>
          </p:nvPr>
        </p:nvSpPr>
        <p:spPr>
          <a:xfrm>
            <a:off x="102870" y="997331"/>
            <a:ext cx="1146191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变分运动生成器</a:t>
            </a: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(VARIATIONAL MOTION GENERATOR)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CFBFA68A-4A5E-7A60-0A3C-1990E249553E}"/>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3A17ED02-016F-7962-85B8-2AAB027CD3F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B17FFD65-14CA-089C-8D03-C2C0879E0A53}"/>
              </a:ext>
            </a:extLst>
          </p:cNvPr>
          <p:cNvSpPr txBox="1"/>
          <p:nvPr/>
        </p:nvSpPr>
        <p:spPr>
          <a:xfrm>
            <a:off x="558217" y="1546758"/>
            <a:ext cx="10674561" cy="769441"/>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目的</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：通过给定的音频输入来预测面部动作的参数，包括面部表情、头部姿势和眼睛的运动，从而实现真实感强和自然的面部动画。</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5BAC2DC7-DDCA-9656-8049-EF932C299CA0}"/>
              </a:ext>
            </a:extLst>
          </p:cNvPr>
          <p:cNvSpPr txBox="1"/>
          <p:nvPr/>
        </p:nvSpPr>
        <p:spPr>
          <a:xfrm>
            <a:off x="11568587" y="164261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DD26E8D-E1F6-5D95-4524-3E1D60E6D97A}"/>
              </a:ext>
            </a:extLst>
          </p:cNvPr>
          <p:cNvSpPr txBox="1"/>
          <p:nvPr/>
        </p:nvSpPr>
        <p:spPr>
          <a:xfrm>
            <a:off x="558217" y="2280774"/>
            <a:ext cx="10538033" cy="769441"/>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dirty="0">
                <a:latin typeface="宋体" panose="02010600030101010101" pitchFamily="2" charset="-122"/>
                <a:ea typeface="宋体" panose="02010600030101010101" pitchFamily="2" charset="-122"/>
              </a:rPr>
              <a:t>方法：</a:t>
            </a:r>
            <a:r>
              <a:rPr lang="zh-CN" altLang="en-US" sz="2200" dirty="0">
                <a:latin typeface="宋体" panose="02010600030101010101" pitchFamily="2" charset="-122"/>
                <a:ea typeface="宋体" panose="02010600030101010101" pitchFamily="2" charset="-122"/>
              </a:rPr>
              <a:t>引入了一个变分自编码器</a:t>
            </a:r>
            <a:r>
              <a:rPr lang="en-US" altLang="zh-CN" sz="2200" dirty="0">
                <a:latin typeface="宋体" panose="02010600030101010101" pitchFamily="2" charset="-122"/>
                <a:ea typeface="宋体" panose="02010600030101010101" pitchFamily="2" charset="-122"/>
              </a:rPr>
              <a:t>(variational autoencoder, VAE)</a:t>
            </a:r>
            <a:r>
              <a:rPr lang="zh-CN" altLang="en-US" sz="2200" dirty="0">
                <a:latin typeface="宋体" panose="02010600030101010101" pitchFamily="2" charset="-122"/>
                <a:ea typeface="宋体" panose="02010600030101010101" pitchFamily="2" charset="-122"/>
              </a:rPr>
              <a:t>来执行生成和表达的音频到运动转换。</a:t>
            </a:r>
          </a:p>
        </p:txBody>
      </p:sp>
      <p:sp>
        <p:nvSpPr>
          <p:cNvPr id="16" name="文本框 15">
            <a:extLst>
              <a:ext uri="{FF2B5EF4-FFF2-40B4-BE49-F238E27FC236}">
                <a16:creationId xmlns:a16="http://schemas.microsoft.com/office/drawing/2014/main" id="{5A0C5CB5-D71A-FF67-1F1A-E2C2EF9E4D76}"/>
              </a:ext>
            </a:extLst>
          </p:cNvPr>
          <p:cNvSpPr txBox="1"/>
          <p:nvPr/>
        </p:nvSpPr>
        <p:spPr>
          <a:xfrm>
            <a:off x="558217" y="3057351"/>
            <a:ext cx="10674561"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dirty="0">
                <a:latin typeface="宋体" panose="02010600030101010101" pitchFamily="2" charset="-122"/>
                <a:ea typeface="宋体" panose="02010600030101010101" pitchFamily="2" charset="-122"/>
              </a:rPr>
              <a:t>模块的组成</a:t>
            </a:r>
            <a:r>
              <a:rPr lang="zh-CN" altLang="en-US" sz="2200" dirty="0">
                <a:latin typeface="宋体" panose="02010600030101010101" pitchFamily="2" charset="-122"/>
                <a:ea typeface="宋体" panose="02010600030101010101" pitchFamily="2" charset="-122"/>
              </a:rPr>
              <a:t>：该模块包括扩张卷积编码器和解码器、基于流的先验以及同步专家。</a:t>
            </a:r>
          </a:p>
        </p:txBody>
      </p:sp>
      <p:sp>
        <p:nvSpPr>
          <p:cNvPr id="11" name="文本框 10">
            <a:extLst>
              <a:ext uri="{FF2B5EF4-FFF2-40B4-BE49-F238E27FC236}">
                <a16:creationId xmlns:a16="http://schemas.microsoft.com/office/drawing/2014/main" id="{D2C318AD-EA2A-4996-F4C1-750D499A5850}"/>
              </a:ext>
            </a:extLst>
          </p:cNvPr>
          <p:cNvSpPr txBox="1"/>
          <p:nvPr/>
        </p:nvSpPr>
        <p:spPr>
          <a:xfrm>
            <a:off x="11564781" y="232799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1B876057-7926-2D7C-4ECF-C196225D070D}"/>
              </a:ext>
            </a:extLst>
          </p:cNvPr>
          <p:cNvSpPr txBox="1"/>
          <p:nvPr/>
        </p:nvSpPr>
        <p:spPr>
          <a:xfrm>
            <a:off x="11564781" y="486562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24B3C7F5-A86B-8F60-550E-DCD12275C46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Jiang Z, Ren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high-fidelity audio-driven 3d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arXiv:2301.13430,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449544488"/>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48820" y="235147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7779BC2-A274-EA9A-227B-98CB0C6153CD}"/>
                  </a:ext>
                </a:extLst>
              </p:cNvPr>
              <p:cNvSpPr txBox="1"/>
              <p:nvPr/>
            </p:nvSpPr>
            <p:spPr>
              <a:xfrm>
                <a:off x="594552" y="1969333"/>
                <a:ext cx="11072350" cy="211718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声音和动作表示：</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10000"/>
                  </a:lnSpc>
                  <a:spcBef>
                    <a:spcPts val="500"/>
                  </a:spcBef>
                  <a:spcAft>
                    <a:spcPts val="300"/>
                  </a:spcAft>
                  <a:buFont typeface="+mj-ea"/>
                  <a:buAutoNum type="circleNumDbPlain"/>
                </a:pPr>
                <a:r>
                  <a:rPr lang="zh-CN" altLang="en-US" dirty="0">
                    <a:latin typeface="Times New Roman" panose="02020603050405020304" pitchFamily="18" charset="0"/>
                    <a:ea typeface="宋体" panose="02010600030101010101" pitchFamily="2" charset="-122"/>
                    <a:cs typeface="Times New Roman" panose="02020603050405020304" pitchFamily="18" charset="0"/>
                  </a:rPr>
                  <a:t>声音表示：利用最先进的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ASR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模型</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HuBERT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从输入波中获取音频特征，并将其作为变分运动发生器的条件。</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HuBERT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特征更侧重于语音的细节和质量，而</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DeepSpeech</a:t>
                </a:r>
                <a:r>
                  <a:rPr lang="zh-CN" altLang="en-US" dirty="0">
                    <a:latin typeface="Times New Roman" panose="02020603050405020304" pitchFamily="18" charset="0"/>
                    <a:ea typeface="宋体" panose="02010600030101010101" pitchFamily="2" charset="-122"/>
                    <a:cs typeface="Times New Roman" panose="02020603050405020304" pitchFamily="18" charset="0"/>
                  </a:rPr>
                  <a:t>特征专注于效率</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marL="800100" lvl="1" indent="-342900">
                  <a:lnSpc>
                    <a:spcPct val="110000"/>
                  </a:lnSpc>
                  <a:spcBef>
                    <a:spcPts val="500"/>
                  </a:spcBef>
                  <a:spcAft>
                    <a:spcPts val="300"/>
                  </a:spcAft>
                  <a:buFont typeface="+mj-ea"/>
                  <a:buAutoNum type="circleNumDbPlain"/>
                </a:pP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运动表示：为了在欧几里得空间中表示面部的详细运动，我们从重建的三维头部网格中选择</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68</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个关键点，并将其位置作为动作表示。即：</a:t>
                </a:r>
                <a14:m>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𝐿𝑀</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3</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𝐷</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rPr>
                        </m:ctrlPr>
                      </m:dPr>
                      <m:e>
                        <m:sSub>
                          <m:sSubPr>
                            <m:ctrlPr>
                              <a:rPr lang="zh-CN" altLang="zh-CN" sz="1800" i="1">
                                <a:effectLst/>
                                <a:latin typeface="Cambria Math" panose="02040503050406030204" pitchFamily="18" charset="0"/>
                                <a:ea typeface="Cambria Math" panose="02040503050406030204" pitchFamily="18" charset="0"/>
                              </a:rPr>
                            </m:ctrlPr>
                          </m:sSubPr>
                          <m:e>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𝑀</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zh-CN" altLang="zh-CN" sz="1800" i="1">
                                        <a:effectLst/>
                                        <a:latin typeface="Cambria Math" panose="02040503050406030204" pitchFamily="18" charset="0"/>
                                        <a:ea typeface="Cambria Math" panose="02040503050406030204" pitchFamily="18" charset="0"/>
                                      </a:rPr>
                                    </m:ctrlPr>
                                  </m:acc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𝑀</m:t>
                                    </m:r>
                                  </m:e>
                                </m:acc>
                              </m:e>
                            </m:d>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sub>
                        </m:sSub>
                      </m:e>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𝐼</m:t>
                        </m:r>
                      </m:e>
                    </m:d>
                  </m:oMath>
                </a14:m>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t>其中，</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𝐿𝑀</m:t>
                        </m:r>
                      </m:e>
                      <m:sub>
                        <m:r>
                          <a:rPr lang="en-US" altLang="zh-CN" i="1">
                            <a:latin typeface="Cambria Math" panose="02040503050406030204" pitchFamily="18" charset="0"/>
                          </a:rPr>
                          <m:t>3</m:t>
                        </m:r>
                        <m:r>
                          <a:rPr lang="en-US" altLang="zh-CN" i="1">
                            <a:latin typeface="Cambria Math" panose="02040503050406030204" pitchFamily="18" charset="0"/>
                          </a:rPr>
                          <m:t>𝐷</m:t>
                        </m:r>
                      </m:sub>
                    </m:sSub>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68×3</m:t>
                        </m:r>
                      </m:sup>
                    </m:sSup>
                  </m:oMath>
                </a14:m>
                <a:r>
                  <a:rPr lang="zh-CN" altLang="zh-CN" dirty="0"/>
                  <a:t>；</a:t>
                </a:r>
                <a14:m>
                  <m:oMath xmlns:m="http://schemas.openxmlformats.org/officeDocument/2006/math">
                    <m:r>
                      <a:rPr lang="en-US" altLang="zh-CN" i="1">
                        <a:latin typeface="Cambria Math" panose="02040503050406030204" pitchFamily="18" charset="0"/>
                      </a:rPr>
                      <m:t>𝑀</m:t>
                    </m:r>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𝑀</m:t>
                        </m:r>
                      </m:e>
                    </m:acc>
                  </m:oMath>
                </a14:m>
                <a:r>
                  <a:rPr lang="zh-CN" altLang="zh-CN" dirty="0"/>
                  <a:t>是</a:t>
                </a:r>
                <a:r>
                  <a:rPr lang="en-US" altLang="zh-CN" dirty="0"/>
                  <a:t>3DMM</a:t>
                </a:r>
                <a:r>
                  <a:rPr lang="zh-CN" altLang="zh-CN" dirty="0"/>
                  <a:t>网格和平均网格；</a:t>
                </a:r>
                <a14:m>
                  <m:oMath xmlns:m="http://schemas.openxmlformats.org/officeDocument/2006/math">
                    <m:r>
                      <a:rPr lang="en-US" altLang="zh-CN" i="1">
                        <a:latin typeface="Cambria Math" panose="02040503050406030204" pitchFamily="18" charset="0"/>
                      </a:rPr>
                      <m:t>𝐼</m:t>
                    </m:r>
                  </m:oMath>
                </a14:m>
                <a:r>
                  <a:rPr lang="zh-CN" altLang="zh-CN" dirty="0"/>
                  <a:t>是网格中</a:t>
                </a:r>
                <a:r>
                  <a:rPr lang="en-US" altLang="zh-CN" dirty="0"/>
                  <a:t>key landmark</a:t>
                </a:r>
                <a:r>
                  <a:rPr lang="zh-CN" altLang="zh-CN" dirty="0"/>
                  <a:t>的索引</a:t>
                </a:r>
              </a:p>
            </p:txBody>
          </p:sp>
        </mc:Choice>
        <mc:Fallback xmlns="">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594552" y="1969333"/>
                <a:ext cx="11072350" cy="2117183"/>
              </a:xfrm>
              <a:prstGeom prst="rect">
                <a:avLst/>
              </a:prstGeom>
              <a:blipFill>
                <a:blip r:embed="rId5"/>
                <a:stretch>
                  <a:fillRect l="-385" t="-2017" r="-330" b="-3746"/>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3E6617B9-FE52-8D7D-6B48-8152ED332B95}"/>
              </a:ext>
            </a:extLst>
          </p:cNvPr>
          <p:cNvSpPr txBox="1"/>
          <p:nvPr>
            <p:custDataLst>
              <p:tags r:id="rId2"/>
            </p:custDataLst>
          </p:nvPr>
        </p:nvSpPr>
        <p:spPr>
          <a:xfrm>
            <a:off x="102870" y="997331"/>
            <a:ext cx="1146191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变分运动生成器</a:t>
            </a: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(VARIATIONAL MOTION GENERATOR)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A47F1F87-4F30-3B66-C15B-992FF7263637}"/>
              </a:ext>
            </a:extLst>
          </p:cNvPr>
          <p:cNvSpPr txBox="1"/>
          <p:nvPr/>
        </p:nvSpPr>
        <p:spPr>
          <a:xfrm>
            <a:off x="356338" y="1530171"/>
            <a:ext cx="10674561"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dirty="0">
                <a:latin typeface="宋体" panose="02010600030101010101" pitchFamily="2" charset="-122"/>
                <a:ea typeface="宋体" panose="02010600030101010101" pitchFamily="2" charset="-122"/>
              </a:rPr>
              <a:t>具体内容</a:t>
            </a:r>
            <a:endParaRPr lang="zh-CN" altLang="en-US" sz="2200" dirty="0">
              <a:latin typeface="宋体" panose="02010600030101010101" pitchFamily="2" charset="-122"/>
              <a:ea typeface="宋体" panose="02010600030101010101" pitchFamily="2" charset="-122"/>
            </a:endParaRPr>
          </a:p>
        </p:txBody>
      </p:sp>
      <p:sp>
        <p:nvSpPr>
          <p:cNvPr id="16" name="文本框 15">
            <a:extLst>
              <a:ext uri="{FF2B5EF4-FFF2-40B4-BE49-F238E27FC236}">
                <a16:creationId xmlns:a16="http://schemas.microsoft.com/office/drawing/2014/main" id="{4A8EE94A-F62F-6F8C-81C0-E31A0D5304AE}"/>
              </a:ext>
            </a:extLst>
          </p:cNvPr>
          <p:cNvSpPr txBox="1"/>
          <p:nvPr/>
        </p:nvSpPr>
        <p:spPr>
          <a:xfrm>
            <a:off x="558218" y="4147767"/>
            <a:ext cx="11072350" cy="1901354"/>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扩张卷积编码器和解码器：</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用以从音频序列中更有效地提取特征并构建输出样本中的长期时间关系。与以往采用滑动窗口分割输入音频序列以获得平滑结果的方法不同，该设计能够在单次前向传播中合成任意长度的整个序列</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允许网络在一次计算过程中处理整个音频序列，而不需要将音频分割成多个小段进行逐一处理。这样不仅提高了处理效率，还保证了音频序列的连贯性和一致性，避免了分割处理可能导致的接缝处不自然或信息丢失的问题</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。此外，为了进一步提高预测的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landmark</a:t>
            </a:r>
            <a:r>
              <a:rPr lang="zh-CN" altLang="en-US" dirty="0">
                <a:latin typeface="Times New Roman" panose="02020603050405020304" pitchFamily="18" charset="0"/>
                <a:ea typeface="宋体" panose="02010600030101010101" pitchFamily="2" charset="-122"/>
                <a:cs typeface="Times New Roman" panose="02020603050405020304" pitchFamily="18" charset="0"/>
              </a:rPr>
              <a:t>序列的时间稳定性，还采用了高斯滤波来消除结果中的微小波动。</a:t>
            </a:r>
            <a:endParaRPr lang="zh-CN" altLang="zh-CN" dirty="0"/>
          </a:p>
        </p:txBody>
      </p:sp>
      <p:sp>
        <p:nvSpPr>
          <p:cNvPr id="3" name="文本框 2">
            <a:extLst>
              <a:ext uri="{FF2B5EF4-FFF2-40B4-BE49-F238E27FC236}">
                <a16:creationId xmlns:a16="http://schemas.microsoft.com/office/drawing/2014/main" id="{333BD282-950A-D0C9-36BF-831C1D20DAD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Jiang Z, Ren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high-fidelity audio-driven 3d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arXiv:2301.13430,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6" name="文本框 5">
            <a:extLst>
              <a:ext uri="{FF2B5EF4-FFF2-40B4-BE49-F238E27FC236}">
                <a16:creationId xmlns:a16="http://schemas.microsoft.com/office/drawing/2014/main" id="{6C3AE7AD-DB92-4423-8FCE-7AA6C55B5131}"/>
              </a:ext>
            </a:extLst>
          </p:cNvPr>
          <p:cNvSpPr txBox="1"/>
          <p:nvPr/>
        </p:nvSpPr>
        <p:spPr>
          <a:xfrm>
            <a:off x="11666902" y="313809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B912E16A-002E-84A3-03B4-3A0A95A74167}"/>
              </a:ext>
            </a:extLst>
          </p:cNvPr>
          <p:cNvSpPr txBox="1"/>
          <p:nvPr/>
        </p:nvSpPr>
        <p:spPr>
          <a:xfrm>
            <a:off x="11647581" y="489716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53738754"/>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79DEA-77FB-90C0-5648-1A80CC98BA78}"/>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50ADE929-BA8B-5DBC-FD34-C7BA2CA6EF8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5C98F961-4A44-60A6-0B71-7F86375B5AF3}"/>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4AFBD14-7A94-8E55-1166-DA90CF84529E}"/>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9A8183D8-93BB-6CF5-FAFF-C3BC2B60097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4BA5F152-2862-B41F-2D49-768601A52FC2}"/>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8915819C-6D9B-8BFA-0ABB-747E14B5FEB8}"/>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6723060E-CCDC-1932-47FE-B116DE941EE3}"/>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E2C164D5-EC95-74FC-172F-9083A1DC6330}"/>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E0098488-4B7D-8429-2610-374D9D75B319}"/>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DC77EB59-6CA6-3F3D-6DBA-6AA84DB1C4C1}"/>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BD6F5CC0-4DDE-99C3-8F19-2179C98D70E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B056D814-532C-0AFF-94B9-CC1DE7AD8D85}"/>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E32FE6B6-6414-73F3-F3D0-59AC8583ABEF}"/>
              </a:ext>
            </a:extLst>
          </p:cNvPr>
          <p:cNvSpPr txBox="1"/>
          <p:nvPr/>
        </p:nvSpPr>
        <p:spPr>
          <a:xfrm>
            <a:off x="11693212" y="486463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AD03727-68E4-E571-F9AE-344361A740FB}"/>
              </a:ext>
            </a:extLst>
          </p:cNvPr>
          <p:cNvSpPr txBox="1"/>
          <p:nvPr/>
        </p:nvSpPr>
        <p:spPr>
          <a:xfrm>
            <a:off x="594552" y="1969333"/>
            <a:ext cx="11072350" cy="128625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基于流的先验：</a:t>
            </a:r>
            <a:r>
              <a:rPr lang="zh-CN" altLang="en-US" dirty="0">
                <a:latin typeface="Times New Roman" panose="02020603050405020304" pitchFamily="18" charset="0"/>
                <a:ea typeface="宋体" panose="02010600030101010101" pitchFamily="2" charset="-122"/>
                <a:cs typeface="Times New Roman" panose="02020603050405020304" pitchFamily="18" charset="0"/>
              </a:rPr>
              <a:t>传统的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VAE</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使用高斯先验，这限制了模型性能：一，每个时间索引的数据点是独立的，忽略了帧之间的时间相关性，导致序列生成任务中的噪声增加；二，优化</a:t>
            </a:r>
            <a:r>
              <a:rPr lang="en-US" altLang="zh-CN" dirty="0">
                <a:latin typeface="Times New Roman" panose="02020603050405020304" pitchFamily="18" charset="0"/>
                <a:ea typeface="宋体" panose="02010600030101010101" pitchFamily="2" charset="-122"/>
                <a:cs typeface="Times New Roman" panose="02020603050405020304" pitchFamily="18" charset="0"/>
              </a:rPr>
              <a:t>VAE</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的先验会将后验分布推向均值，限制了多样性并削弱了生成能力。为了解决这些问题，作者利用正规化流（</a:t>
            </a:r>
            <a:r>
              <a:rPr lang="en-US" altLang="zh-CN" dirty="0">
                <a:latin typeface="Times New Roman" panose="02020603050405020304" pitchFamily="18" charset="0"/>
                <a:ea typeface="宋体" panose="02010600030101010101" pitchFamily="2" charset="-122"/>
                <a:cs typeface="Times New Roman" panose="02020603050405020304" pitchFamily="18" charset="0"/>
              </a:rPr>
              <a:t>Normalizing Flow</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VAE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提供一个复杂且与时间相关的先验分布，以增强模型的生成能力和捕捉时间依赖性。</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42919A60-772D-A0AE-1B99-5B94D9896A92}"/>
              </a:ext>
            </a:extLst>
          </p:cNvPr>
          <p:cNvSpPr txBox="1"/>
          <p:nvPr>
            <p:custDataLst>
              <p:tags r:id="rId2"/>
            </p:custDataLst>
          </p:nvPr>
        </p:nvSpPr>
        <p:spPr>
          <a:xfrm>
            <a:off x="102870" y="997331"/>
            <a:ext cx="1146191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变分运动生成器</a:t>
            </a: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(VARIATIONAL MOTION GENERATOR)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ECA848-20A3-4210-0ACF-72EF20830A34}"/>
              </a:ext>
            </a:extLst>
          </p:cNvPr>
          <p:cNvSpPr txBox="1"/>
          <p:nvPr/>
        </p:nvSpPr>
        <p:spPr>
          <a:xfrm>
            <a:off x="356338" y="1530171"/>
            <a:ext cx="10674561"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dirty="0">
                <a:latin typeface="宋体" panose="02010600030101010101" pitchFamily="2" charset="-122"/>
                <a:ea typeface="宋体" panose="02010600030101010101" pitchFamily="2" charset="-122"/>
              </a:rPr>
              <a:t>具体内容</a:t>
            </a:r>
            <a:endParaRPr lang="zh-CN" altLang="en-US" sz="22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A9667110-3B6C-9BBA-5127-563A42CDD41E}"/>
                  </a:ext>
                </a:extLst>
              </p:cNvPr>
              <p:cNvSpPr txBox="1"/>
              <p:nvPr/>
            </p:nvSpPr>
            <p:spPr>
              <a:xfrm>
                <a:off x="569667" y="3436701"/>
                <a:ext cx="11072350" cy="131035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训练过程：</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由于引入了先验流，传统的闭式</a:t>
                </a:r>
                <a:r>
                  <a:rPr lang="en-US" altLang="zh-CN" dirty="0">
                    <a:latin typeface="Times New Roman" panose="02020603050405020304" pitchFamily="18" charset="0"/>
                    <a:ea typeface="宋体" panose="02010600030101010101" pitchFamily="2" charset="-122"/>
                    <a:cs typeface="Times New Roman" panose="02020603050405020304" pitchFamily="18" charset="0"/>
                  </a:rPr>
                  <a:t>ELBO</a:t>
                </a:r>
                <a:r>
                  <a:rPr lang="zh-CN" altLang="en-US" dirty="0">
                    <a:latin typeface="Times New Roman" panose="02020603050405020304" pitchFamily="18" charset="0"/>
                    <a:ea typeface="宋体" panose="02010600030101010101" pitchFamily="2" charset="-122"/>
                    <a:cs typeface="Times New Roman" panose="02020603050405020304" pitchFamily="18" charset="0"/>
                  </a:rPr>
                  <a:t>（边际对数似然的下界）计算不再可行，因此采用了</a:t>
                </a:r>
                <a:r>
                  <a:rPr lang="en-US" altLang="zh-CN" dirty="0">
                    <a:latin typeface="Times New Roman" panose="02020603050405020304" pitchFamily="18" charset="0"/>
                    <a:ea typeface="宋体" panose="02010600030101010101" pitchFamily="2" charset="-122"/>
                    <a:cs typeface="Times New Roman" panose="02020603050405020304" pitchFamily="18" charset="0"/>
                  </a:rPr>
                  <a:t>Monte-Carlo ELBO</a:t>
                </a:r>
                <a:r>
                  <a:rPr lang="zh-CN" altLang="en-US" dirty="0">
                    <a:latin typeface="Times New Roman" panose="02020603050405020304" pitchFamily="18" charset="0"/>
                    <a:ea typeface="宋体" panose="02010600030101010101" pitchFamily="2" charset="-122"/>
                    <a:cs typeface="Times New Roman" panose="02020603050405020304" pitchFamily="18" charset="0"/>
                  </a:rPr>
                  <a:t>损失来训练变分自编码器（</a:t>
                </a:r>
                <a:r>
                  <a:rPr lang="en-US" altLang="zh-CN" dirty="0">
                    <a:latin typeface="Times New Roman" panose="02020603050405020304" pitchFamily="18" charset="0"/>
                    <a:ea typeface="宋体" panose="02010600030101010101" pitchFamily="2" charset="-122"/>
                    <a:cs typeface="Times New Roman" panose="02020603050405020304" pitchFamily="18" charset="0"/>
                  </a:rPr>
                  <a:t>VAE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）模型。此外，受到</a:t>
                </a:r>
                <a:r>
                  <a:rPr lang="en-US" altLang="zh-CN" dirty="0">
                    <a:latin typeface="Times New Roman" panose="02020603050405020304" pitchFamily="18" charset="0"/>
                    <a:ea typeface="宋体" panose="02010600030101010101" pitchFamily="2" charset="-122"/>
                    <a:cs typeface="Times New Roman" panose="02020603050405020304" pitchFamily="18" charset="0"/>
                  </a:rPr>
                  <a:t>Wav2lip</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的启发，独立训练了一个同步专家</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i="1">
                            <a:latin typeface="Cambria Math" panose="02040503050406030204" pitchFamily="18" charset="0"/>
                            <a:ea typeface="宋体" panose="02010600030101010101" pitchFamily="2" charset="-122"/>
                            <a:cs typeface="Times New Roman" panose="02020603050405020304" pitchFamily="18" charset="0"/>
                          </a:rPr>
                          <m:t>D</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𝑠𝑦𝑛𝑐</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，用于评估输入音频和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3D landmark</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是否同步。训练好的同步专家随后用于指导</a:t>
                </a:r>
                <a:r>
                  <a:rPr lang="en-US" altLang="zh-CN" dirty="0">
                    <a:latin typeface="Times New Roman" panose="02020603050405020304" pitchFamily="18" charset="0"/>
                    <a:ea typeface="宋体" panose="02010600030101010101" pitchFamily="2" charset="-122"/>
                    <a:cs typeface="Times New Roman" panose="02020603050405020304" pitchFamily="18" charset="0"/>
                  </a:rPr>
                  <a:t>VAE</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的训练。总的来说，变分运动生成器（</a:t>
                </a:r>
                <a:r>
                  <a:rPr lang="en-US" altLang="zh-CN" dirty="0">
                    <a:latin typeface="Times New Roman" panose="02020603050405020304" pitchFamily="18" charset="0"/>
                    <a:ea typeface="宋体" panose="02010600030101010101" pitchFamily="2" charset="-122"/>
                    <a:cs typeface="Times New Roman" panose="02020603050405020304" pitchFamily="18" charset="0"/>
                  </a:rPr>
                  <a:t>variational motion generator, VG</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）的训练损失如下：</a:t>
                </a:r>
                <a:endParaRPr lang="zh-CN" altLang="zh-CN" dirty="0">
                  <a:latin typeface="Times New Roman" panose="02020603050405020304" pitchFamily="18" charset="0"/>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A9667110-3B6C-9BBA-5127-563A42CDD41E}"/>
                  </a:ext>
                </a:extLst>
              </p:cNvPr>
              <p:cNvSpPr txBox="1">
                <a:spLocks noRot="1" noChangeAspect="1" noMove="1" noResize="1" noEditPoints="1" noAdjustHandles="1" noChangeArrowheads="1" noChangeShapeType="1" noTextEdit="1"/>
              </p:cNvSpPr>
              <p:nvPr/>
            </p:nvSpPr>
            <p:spPr>
              <a:xfrm>
                <a:off x="569667" y="3436701"/>
                <a:ext cx="11072350" cy="1310359"/>
              </a:xfrm>
              <a:prstGeom prst="rect">
                <a:avLst/>
              </a:prstGeom>
              <a:blipFill>
                <a:blip r:embed="rId5"/>
                <a:stretch>
                  <a:fillRect l="-330" t="-3721" r="-2477" b="-69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F3E2F37-25E8-099C-36D7-1F5AA8309F6C}"/>
                  </a:ext>
                </a:extLst>
              </p:cNvPr>
              <p:cNvSpPr txBox="1"/>
              <p:nvPr/>
            </p:nvSpPr>
            <p:spPr>
              <a:xfrm>
                <a:off x="686562" y="4780376"/>
                <a:ext cx="11072350" cy="537840"/>
              </a:xfrm>
              <a:prstGeom prst="rect">
                <a:avLst/>
              </a:prstGeom>
              <a:noFill/>
            </p:spPr>
            <p:txBody>
              <a:bodyPr wrap="square">
                <a:spAutoFit/>
              </a:bodyPr>
              <a:lstStyle/>
              <a:p>
                <a:pPr>
                  <a:lnSpc>
                    <a:spcPct val="110000"/>
                  </a:lnSpc>
                  <a:spcBef>
                    <a:spcPts val="500"/>
                  </a:spcBef>
                  <a:spcAft>
                    <a:spcPts val="300"/>
                  </a:spcAft>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𝑉𝐺</m:t>
                          </m:r>
                        </m:sub>
                      </m:sSub>
                      <m:d>
                        <m:dPr>
                          <m:ctrlP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𝜃</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zh-CN" altLang="en-US" sz="1800" i="1" smtClean="0">
                              <a:effectLst/>
                              <a:latin typeface="Cambria Math" panose="02040503050406030204" pitchFamily="18" charset="0"/>
                              <a:ea typeface="微软雅黑" panose="020B0503020204020204" pitchFamily="34" charset="-122"/>
                              <a:cs typeface="Times New Roman" panose="02020603050405020304" pitchFamily="18" charset="0"/>
                            </a:rPr>
                            <m:t>𝜖</m:t>
                          </m:r>
                        </m:e>
                      </m:d>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𝐸</m:t>
                          </m:r>
                        </m:e>
                        <m:sub>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𝑞</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ub>
                          </m:sSub>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𝑧</m:t>
                              </m:r>
                            </m:e>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𝑎</m:t>
                              </m:r>
                            </m:e>
                          </m:d>
                        </m:sub>
                      </m:sSub>
                      <m:d>
                        <m:dPr>
                          <m:begChr m:val="["/>
                          <m:endChr m:val="]"/>
                          <m:ctrlPr>
                            <a:rPr lang="zh-CN" altLang="zh-CN" sz="1800" i="1">
                              <a:effectLst/>
                              <a:latin typeface="Cambria Math" panose="02040503050406030204" pitchFamily="18" charset="0"/>
                              <a:ea typeface="Cambria Math" panose="02040503050406030204" pitchFamily="18" charset="0"/>
                            </a:rPr>
                          </m:ctrlPr>
                        </m:dPr>
                        <m:e>
                          <m:func>
                            <m:funcPr>
                              <m:ctrlPr>
                                <a:rPr lang="zh-CN" altLang="zh-CN" sz="1800" i="1">
                                  <a:effectLst/>
                                  <a:latin typeface="Cambria Math" panose="02040503050406030204" pitchFamily="18" charset="0"/>
                                  <a:ea typeface="Cambria Math" panose="02040503050406030204" pitchFamily="18" charset="0"/>
                                </a:rPr>
                              </m:ctrlPr>
                            </m:funcPr>
                            <m:fName>
                              <m:r>
                                <m:rPr>
                                  <m:sty m:val="p"/>
                                </m:rPr>
                                <a:rPr lang="en-US" altLang="zh-CN" sz="1800">
                                  <a:effectLst/>
                                  <a:latin typeface="Cambria Math" panose="02040503050406030204" pitchFamily="18" charset="0"/>
                                  <a:ea typeface="微软雅黑" panose="020B0503020204020204" pitchFamily="34" charset="-122"/>
                                  <a:cs typeface="Times New Roman" panose="02020603050405020304" pitchFamily="18" charset="0"/>
                                </a:rPr>
                                <m:t>log</m:t>
                              </m:r>
                            </m:fName>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𝜃</m:t>
                                  </m:r>
                                </m:sub>
                              </m:sSub>
                            </m:e>
                          </m:func>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𝑙</m:t>
                              </m:r>
                            </m:e>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𝑧</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𝑎</m:t>
                              </m:r>
                            </m:e>
                          </m:d>
                        </m:e>
                      </m:d>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𝐾𝐿</m:t>
                      </m:r>
                      <m:d>
                        <m:dPr>
                          <m:ctrlPr>
                            <a:rPr lang="zh-CN" altLang="zh-CN" sz="1800" i="1">
                              <a:effectLst/>
                              <a:latin typeface="Cambria Math" panose="02040503050406030204" pitchFamily="18" charset="0"/>
                              <a:ea typeface="Cambria Math" panose="02040503050406030204" pitchFamily="18" charset="0"/>
                            </a:rPr>
                          </m:ctrlPr>
                        </m:d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𝑞</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ub>
                          </m:sSub>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𝑧</m:t>
                              </m:r>
                            </m:e>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𝑎</m:t>
                              </m:r>
                            </m:e>
                          </m:d>
                        </m:e>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𝜖</m:t>
                              </m:r>
                            </m:sub>
                          </m:sSub>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𝑧</m:t>
                              </m:r>
                            </m:e>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𝑎</m:t>
                              </m:r>
                            </m:e>
                          </m:d>
                        </m:e>
                      </m:d>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𝐸</m:t>
                          </m:r>
                        </m:e>
                        <m:sub>
                          <m:acc>
                            <m:accPr>
                              <m:chr m:val="̂"/>
                              <m:ctrlPr>
                                <a:rPr lang="zh-CN" altLang="zh-CN" sz="1800" i="1">
                                  <a:effectLst/>
                                  <a:latin typeface="Cambria Math" panose="02040503050406030204" pitchFamily="18" charset="0"/>
                                  <a:ea typeface="Cambria Math" panose="02040503050406030204" pitchFamily="18" charset="0"/>
                                </a:rPr>
                              </m:ctrlPr>
                            </m:acc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𝑙</m:t>
                              </m:r>
                            </m:e>
                          </m:acc>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𝜃</m:t>
                              </m:r>
                            </m:sub>
                          </m:sSub>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𝑧</m:t>
                              </m:r>
                            </m:e>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𝑐</m:t>
                              </m:r>
                            </m:e>
                          </m:d>
                        </m:sub>
                      </m:sSub>
                      <m:d>
                        <m:dPr>
                          <m:begChr m:val="["/>
                          <m:endChr m:val="]"/>
                          <m:ctrlPr>
                            <a:rPr lang="zh-CN" altLang="zh-CN" sz="1800" i="1">
                              <a:effectLst/>
                              <a:latin typeface="Cambria Math" panose="02040503050406030204" pitchFamily="18" charset="0"/>
                              <a:ea typeface="Cambria Math" panose="02040503050406030204" pitchFamily="18" charset="0"/>
                            </a:rPr>
                          </m:ctrlPr>
                        </m:dPr>
                        <m:e>
                          <m:func>
                            <m:funcPr>
                              <m:ctrlPr>
                                <a:rPr lang="zh-CN" altLang="zh-CN" sz="1800" i="1">
                                  <a:effectLst/>
                                  <a:latin typeface="Cambria Math" panose="02040503050406030204" pitchFamily="18" charset="0"/>
                                  <a:ea typeface="Cambria Math" panose="02040503050406030204" pitchFamily="18" charset="0"/>
                                </a:rPr>
                              </m:ctrlPr>
                            </m:funcPr>
                            <m:fName>
                              <m:r>
                                <m:rPr>
                                  <m:sty m:val="p"/>
                                </m:rPr>
                                <a:rPr lang="en-US" altLang="zh-CN" sz="1800">
                                  <a:effectLst/>
                                  <a:latin typeface="Cambria Math" panose="02040503050406030204" pitchFamily="18" charset="0"/>
                                  <a:ea typeface="微软雅黑" panose="020B0503020204020204" pitchFamily="34" charset="-122"/>
                                  <a:cs typeface="Times New Roman" panose="02020603050405020304" pitchFamily="18" charset="0"/>
                                </a:rPr>
                                <m:t>log</m:t>
                              </m:r>
                            </m:fName>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𝐷</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𝑠𝑦𝑛𝑐</m:t>
                                  </m:r>
                                </m:sub>
                              </m:sSub>
                              <m:d>
                                <m:dPr>
                                  <m:ctrlPr>
                                    <a:rPr lang="zh-CN" altLang="zh-CN" sz="1800" i="1">
                                      <a:effectLst/>
                                      <a:latin typeface="Cambria Math" panose="02040503050406030204" pitchFamily="18" charset="0"/>
                                      <a:ea typeface="Cambria Math" panose="02040503050406030204" pitchFamily="18" charset="0"/>
                                    </a:rPr>
                                  </m:ctrlPr>
                                </m:dPr>
                                <m:e>
                                  <m:acc>
                                    <m:accPr>
                                      <m:chr m:val="̂"/>
                                      <m:ctrlPr>
                                        <a:rPr lang="zh-CN" altLang="zh-CN" sz="1800" i="1">
                                          <a:effectLst/>
                                          <a:latin typeface="Cambria Math" panose="02040503050406030204" pitchFamily="18" charset="0"/>
                                          <a:ea typeface="Cambria Math" panose="02040503050406030204" pitchFamily="18" charset="0"/>
                                        </a:rPr>
                                      </m:ctrlPr>
                                    </m:acc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𝑙</m:t>
                                      </m:r>
                                    </m:e>
                                  </m:acc>
                                </m:e>
                              </m:d>
                            </m:e>
                          </m:func>
                        </m:e>
                      </m:d>
                    </m:oMath>
                  </m:oMathPara>
                </a14:m>
                <a:endParaRPr lang="zh-CN" altLang="zh-CN" dirty="0">
                  <a:latin typeface="Times New Roman" panose="02020603050405020304" pitchFamily="18" charset="0"/>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3F3E2F37-25E8-099C-36D7-1F5AA8309F6C}"/>
                  </a:ext>
                </a:extLst>
              </p:cNvPr>
              <p:cNvSpPr txBox="1">
                <a:spLocks noRot="1" noChangeAspect="1" noMove="1" noResize="1" noEditPoints="1" noAdjustHandles="1" noChangeArrowheads="1" noChangeShapeType="1" noTextEdit="1"/>
              </p:cNvSpPr>
              <p:nvPr/>
            </p:nvSpPr>
            <p:spPr>
              <a:xfrm>
                <a:off x="686562" y="4780376"/>
                <a:ext cx="11072350" cy="53784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5FB291B-DC0C-161C-2AFB-CB1A31A6CC56}"/>
                  </a:ext>
                </a:extLst>
              </p:cNvPr>
              <p:cNvSpPr txBox="1"/>
              <p:nvPr/>
            </p:nvSpPr>
            <p:spPr>
              <a:xfrm>
                <a:off x="672389" y="5446027"/>
                <a:ext cx="10892392" cy="646331"/>
              </a:xfrm>
              <a:prstGeom prst="rect">
                <a:avLst/>
              </a:prstGeom>
              <a:noFill/>
            </p:spPr>
            <p:txBody>
              <a:bodyPr wrap="square">
                <a:spAutoFit/>
              </a:bodyPr>
              <a:lstStyle/>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其中，</a:t>
                </a:r>
                <a14:m>
                  <m:oMath xmlns:m="http://schemas.openxmlformats.org/officeDocument/2006/math">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𝜃</m:t>
                    </m:r>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𝜖</m:t>
                    </m:r>
                  </m:oMath>
                </a14:m>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分别表示编码器、解码器和先验的模型参数。</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c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表示</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 VAE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的条件特征。</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l</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和</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ˆl</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表示真实数据和预测的</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3D Landmark.</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B5FB291B-DC0C-161C-2AFB-CB1A31A6CC56}"/>
                  </a:ext>
                </a:extLst>
              </p:cNvPr>
              <p:cNvSpPr txBox="1">
                <a:spLocks noRot="1" noChangeAspect="1" noMove="1" noResize="1" noEditPoints="1" noAdjustHandles="1" noChangeArrowheads="1" noChangeShapeType="1" noTextEdit="1"/>
              </p:cNvSpPr>
              <p:nvPr/>
            </p:nvSpPr>
            <p:spPr>
              <a:xfrm>
                <a:off x="672389" y="5446027"/>
                <a:ext cx="10892392" cy="646331"/>
              </a:xfrm>
              <a:prstGeom prst="rect">
                <a:avLst/>
              </a:prstGeom>
              <a:blipFill>
                <a:blip r:embed="rId7"/>
                <a:stretch>
                  <a:fillRect l="-448" t="-5660" r="-168" b="-14151"/>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6F586653-53B4-EE30-45EC-1BAE7F8D466C}"/>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Jiang Z, Ren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high-fidelity audio-driven 3d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arXiv:2301.13430,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801702717"/>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04235-14D6-B57C-F9E9-9E6994266E18}"/>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CF7D953B-632C-1241-739F-4B6563D84F6B}"/>
              </a:ext>
            </a:extLst>
          </p:cNvPr>
          <p:cNvGrpSpPr/>
          <p:nvPr/>
        </p:nvGrpSpPr>
        <p:grpSpPr>
          <a:xfrm rot="15433288">
            <a:off x="3054142" y="-251117"/>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A1E5BBA8-C216-71D6-3F64-BA1D708DEC4C}"/>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7F87EA7-B7ED-296A-DB09-DEC32D50A143}"/>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0E5CB2B1-7BDE-7602-5B47-4C8D98B2F3A7}"/>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B333D50C-275F-D3E0-D21F-375ED8C0200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25ED12B1-F5A6-5B30-C9C3-12B2FFFBB2F9}"/>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4C97FA45-6C89-C7CE-BE2E-D22B3228266F}"/>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C223AC3B-F046-8A0B-3FA3-4E7376E67621}"/>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1F89FD33-EF5A-BA3E-538D-353344954306}"/>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E432837D-0B1B-3846-191A-BE856207D24E}"/>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A67A5FE3-AFF1-5B4A-B815-F62EF6998348}"/>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6FE0ACAC-57CA-6C49-2D72-B5A262DA501E}"/>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D7383E00-EF0E-45A0-F033-6D2D7468CA15}"/>
              </a:ext>
            </a:extLst>
          </p:cNvPr>
          <p:cNvSpPr txBox="1"/>
          <p:nvPr/>
        </p:nvSpPr>
        <p:spPr>
          <a:xfrm>
            <a:off x="558218" y="1839716"/>
            <a:ext cx="10674561" cy="769441"/>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目的</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：解决在大型多说话人数据集上训练的变分运动生成器在面对目标人物视频（相对较小，大约</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4-5</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分钟）时存在的域偏移问题。</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BC60E282-BD0E-5E54-EACE-7A33D2687C7F}"/>
              </a:ext>
            </a:extLst>
          </p:cNvPr>
          <p:cNvSpPr txBox="1"/>
          <p:nvPr/>
        </p:nvSpPr>
        <p:spPr>
          <a:xfrm>
            <a:off x="11577887" y="185510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9CBC81A2-2174-9085-7A75-8BA45C2D27FD}"/>
              </a:ext>
            </a:extLst>
          </p:cNvPr>
          <p:cNvSpPr txBox="1"/>
          <p:nvPr/>
        </p:nvSpPr>
        <p:spPr>
          <a:xfrm>
            <a:off x="558218" y="2889276"/>
            <a:ext cx="10538033" cy="3113096"/>
          </a:xfrm>
          <a:prstGeom prst="rect">
            <a:avLst/>
          </a:prstGeom>
          <a:noFill/>
        </p:spPr>
        <p:txBody>
          <a:bodyPr wrap="square" rtlCol="0">
            <a:spAutoFit/>
          </a:bodyPr>
          <a:lstStyle/>
          <a:p>
            <a:pPr marL="342900" indent="-342900">
              <a:lnSpc>
                <a:spcPct val="120000"/>
              </a:lnSpc>
              <a:spcBef>
                <a:spcPts val="300"/>
              </a:spcBef>
              <a:spcAft>
                <a:spcPts val="300"/>
              </a:spcAft>
              <a:buFont typeface="Wingdings" panose="05000000000000000000" pitchFamily="2" charset="2"/>
              <a:buChar char="Ø"/>
            </a:pPr>
            <a:r>
              <a:rPr lang="zh-CN" altLang="en-US" sz="2200" b="1" dirty="0">
                <a:latin typeface="宋体" panose="02010600030101010101" pitchFamily="2" charset="-122"/>
                <a:ea typeface="宋体" panose="02010600030101010101" pitchFamily="2" charset="-122"/>
              </a:rPr>
              <a:t>方法：</a:t>
            </a:r>
            <a:r>
              <a:rPr lang="zh-CN" altLang="en-US" sz="2200" dirty="0">
                <a:latin typeface="宋体" panose="02010600030101010101" pitchFamily="2" charset="-122"/>
                <a:ea typeface="宋体" panose="02010600030101010101" pitchFamily="2" charset="-122"/>
              </a:rPr>
              <a:t>提出了一个半监督对抗训练流程进行域适应，即通过学习一个后处理网络（</a:t>
            </a:r>
            <a:r>
              <a:rPr lang="en-US" altLang="zh-CN" sz="2200" dirty="0">
                <a:latin typeface="宋体" panose="02010600030101010101" pitchFamily="2" charset="-122"/>
                <a:ea typeface="宋体" panose="02010600030101010101" pitchFamily="2" charset="-122"/>
              </a:rPr>
              <a:t>Post-Net</a:t>
            </a:r>
            <a:r>
              <a:rPr lang="zh-CN" altLang="en-US" sz="2200" dirty="0">
                <a:latin typeface="宋体" panose="02010600030101010101" pitchFamily="2" charset="-122"/>
                <a:ea typeface="宋体" panose="02010600030101010101" pitchFamily="2" charset="-122"/>
              </a:rPr>
              <a:t>）来细化</a:t>
            </a:r>
            <a:r>
              <a:rPr lang="en-US" altLang="zh-CN" sz="2200" dirty="0">
                <a:latin typeface="宋体" panose="02010600030101010101" pitchFamily="2" charset="-122"/>
                <a:ea typeface="宋体" panose="02010600030101010101" pitchFamily="2" charset="-122"/>
              </a:rPr>
              <a:t>VAE</a:t>
            </a:r>
            <a:r>
              <a:rPr lang="zh-CN" altLang="en-US" sz="2200" dirty="0">
                <a:latin typeface="宋体" panose="02010600030101010101" pitchFamily="2" charset="-122"/>
                <a:ea typeface="宋体" panose="02010600030101010101" pitchFamily="2" charset="-122"/>
              </a:rPr>
              <a:t>预测的</a:t>
            </a:r>
            <a:r>
              <a:rPr lang="en-US" altLang="zh-CN" sz="2200" dirty="0">
                <a:latin typeface="宋体" panose="02010600030101010101" pitchFamily="2" charset="-122"/>
                <a:ea typeface="宋体" panose="02010600030101010101" pitchFamily="2" charset="-122"/>
              </a:rPr>
              <a:t>3D landmark</a:t>
            </a:r>
            <a:r>
              <a:rPr lang="zh-CN" altLang="en-US" sz="2200" dirty="0">
                <a:latin typeface="宋体" panose="02010600030101010101" pitchFamily="2" charset="-122"/>
                <a:ea typeface="宋体" panose="02010600030101010101" pitchFamily="2" charset="-122"/>
              </a:rPr>
              <a:t>，以适应个性化域。</a:t>
            </a:r>
            <a:endParaRPr lang="en-US" altLang="zh-CN" sz="2200" dirty="0">
              <a:latin typeface="宋体" panose="02010600030101010101" pitchFamily="2" charset="-122"/>
              <a:ea typeface="宋体" panose="02010600030101010101" pitchFamily="2" charset="-122"/>
            </a:endParaRPr>
          </a:p>
          <a:p>
            <a:pPr>
              <a:lnSpc>
                <a:spcPct val="120000"/>
              </a:lnSpc>
              <a:spcBef>
                <a:spcPts val="300"/>
              </a:spcBef>
              <a:spcAft>
                <a:spcPts val="300"/>
              </a:spcAft>
            </a:pPr>
            <a:r>
              <a:rPr lang="zh-CN" altLang="en-US" sz="2200" dirty="0">
                <a:latin typeface="宋体" panose="02010600030101010101" pitchFamily="2" charset="-122"/>
                <a:ea typeface="宋体" panose="02010600030101010101" pitchFamily="2" charset="-122"/>
              </a:rPr>
              <a:t>    这个过程需要满足两个要求：</a:t>
            </a:r>
            <a:r>
              <a:rPr lang="en-US" altLang="zh-CN" sz="2200" dirty="0">
                <a:latin typeface="宋体" panose="02010600030101010101" pitchFamily="2" charset="-122"/>
                <a:ea typeface="宋体" panose="02010600030101010101" pitchFamily="2" charset="-122"/>
              </a:rPr>
              <a:t>1) </a:t>
            </a:r>
            <a:r>
              <a:rPr lang="zh-CN" altLang="en-US" sz="2200" dirty="0">
                <a:latin typeface="宋体" panose="02010600030101010101" pitchFamily="2" charset="-122"/>
                <a:ea typeface="宋体" panose="02010600030101010101" pitchFamily="2" charset="-122"/>
              </a:rPr>
              <a:t>保持输入序列的时间连贯性和唇部同步；</a:t>
            </a:r>
            <a:endParaRPr lang="en-US" altLang="zh-CN" sz="2200" dirty="0">
              <a:latin typeface="宋体" panose="02010600030101010101" pitchFamily="2" charset="-122"/>
              <a:ea typeface="宋体" panose="02010600030101010101" pitchFamily="2" charset="-122"/>
            </a:endParaRPr>
          </a:p>
          <a:p>
            <a:pPr>
              <a:lnSpc>
                <a:spcPct val="120000"/>
              </a:lnSpc>
              <a:spcBef>
                <a:spcPts val="300"/>
              </a:spcBef>
              <a:spcAft>
                <a:spcPts val="300"/>
              </a:spcAft>
            </a:pPr>
            <a:r>
              <a:rPr lang="en-US" altLang="zh-CN" sz="2200" dirty="0">
                <a:latin typeface="宋体" panose="02010600030101010101" pitchFamily="2" charset="-122"/>
                <a:ea typeface="宋体" panose="02010600030101010101" pitchFamily="2" charset="-122"/>
              </a:rPr>
              <a:t>                              2) </a:t>
            </a:r>
            <a:r>
              <a:rPr lang="zh-CN" altLang="en-US" sz="2200" dirty="0">
                <a:latin typeface="宋体" panose="02010600030101010101" pitchFamily="2" charset="-122"/>
                <a:ea typeface="宋体" panose="02010600030101010101" pitchFamily="2" charset="-122"/>
              </a:rPr>
              <a:t>正确将每一帧映射到目标人物的域中。</a:t>
            </a:r>
            <a:endParaRPr lang="en-US" altLang="zh-CN" sz="2200" dirty="0">
              <a:latin typeface="宋体" panose="02010600030101010101" pitchFamily="2" charset="-122"/>
              <a:ea typeface="宋体" panose="02010600030101010101" pitchFamily="2" charset="-122"/>
            </a:endParaRPr>
          </a:p>
          <a:p>
            <a:pPr>
              <a:lnSpc>
                <a:spcPct val="120000"/>
              </a:lnSpc>
              <a:spcBef>
                <a:spcPts val="300"/>
              </a:spcBef>
              <a:spcAft>
                <a:spcPts val="300"/>
              </a:spcAft>
            </a:pPr>
            <a:r>
              <a:rPr lang="zh-CN" altLang="en-US" sz="2200" dirty="0">
                <a:latin typeface="宋体" panose="02010600030101010101" pitchFamily="2" charset="-122"/>
                <a:ea typeface="宋体" panose="02010600030101010101" pitchFamily="2" charset="-122"/>
              </a:rPr>
              <a:t>    为了实现第一点，使用了一维</a:t>
            </a:r>
            <a:r>
              <a:rPr lang="en-US" altLang="zh-CN" sz="2200" dirty="0">
                <a:latin typeface="宋体" panose="02010600030101010101" pitchFamily="2" charset="-122"/>
                <a:ea typeface="宋体" panose="02010600030101010101" pitchFamily="2" charset="-122"/>
              </a:rPr>
              <a:t>CNN(Convolutional Neural Networks)</a:t>
            </a:r>
            <a:r>
              <a:rPr lang="zh-CN" altLang="en-US" sz="2200" dirty="0">
                <a:latin typeface="宋体" panose="02010600030101010101" pitchFamily="2" charset="-122"/>
                <a:ea typeface="宋体" panose="02010600030101010101" pitchFamily="2" charset="-122"/>
              </a:rPr>
              <a:t>作为后处理网络的结构，并采用同步专家监督唇部同步；对于第二点，则是联合训练了一个</a:t>
            </a:r>
            <a:r>
              <a:rPr lang="en-US" altLang="zh-CN" sz="2200" dirty="0">
                <a:latin typeface="宋体" panose="02010600030101010101" pitchFamily="2" charset="-122"/>
                <a:ea typeface="宋体" panose="02010600030101010101" pitchFamily="2" charset="-122"/>
              </a:rPr>
              <a:t>MLP</a:t>
            </a:r>
            <a:r>
              <a:rPr lang="zh-CN" altLang="en-US" sz="2200" dirty="0">
                <a:latin typeface="宋体" panose="02010600030101010101" pitchFamily="2" charset="-122"/>
                <a:ea typeface="宋体" panose="02010600030101010101" pitchFamily="2" charset="-122"/>
              </a:rPr>
              <a:t>结构的帧级别鉴别器，以测量每个</a:t>
            </a:r>
            <a:r>
              <a:rPr lang="en-US" altLang="zh-CN" sz="2200" dirty="0">
                <a:latin typeface="宋体" panose="02010600030101010101" pitchFamily="2" charset="-122"/>
                <a:ea typeface="宋体" panose="02010600030101010101" pitchFamily="2" charset="-122"/>
              </a:rPr>
              <a:t>landmark</a:t>
            </a:r>
            <a:r>
              <a:rPr lang="zh-CN" altLang="en-US" sz="2200" dirty="0">
                <a:latin typeface="宋体" panose="02010600030101010101" pitchFamily="2" charset="-122"/>
                <a:ea typeface="宋体" panose="02010600030101010101" pitchFamily="2" charset="-122"/>
              </a:rPr>
              <a:t>帧与目标人物身份的相似度。</a:t>
            </a:r>
          </a:p>
        </p:txBody>
      </p:sp>
      <p:sp>
        <p:nvSpPr>
          <p:cNvPr id="11" name="文本框 10">
            <a:extLst>
              <a:ext uri="{FF2B5EF4-FFF2-40B4-BE49-F238E27FC236}">
                <a16:creationId xmlns:a16="http://schemas.microsoft.com/office/drawing/2014/main" id="{33AF0B69-BFC1-941C-2504-3FE00276C0D2}"/>
              </a:ext>
            </a:extLst>
          </p:cNvPr>
          <p:cNvSpPr txBox="1"/>
          <p:nvPr/>
        </p:nvSpPr>
        <p:spPr>
          <a:xfrm>
            <a:off x="11577886" y="320591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3A1131E7-97DE-6A2E-BCB2-88926B2EA27A}"/>
              </a:ext>
            </a:extLst>
          </p:cNvPr>
          <p:cNvSpPr txBox="1"/>
          <p:nvPr/>
        </p:nvSpPr>
        <p:spPr>
          <a:xfrm>
            <a:off x="11577886" y="500875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5EA24E20-6124-9AFF-5832-80C9ACF652A8}"/>
              </a:ext>
            </a:extLst>
          </p:cNvPr>
          <p:cNvSpPr txBox="1"/>
          <p:nvPr>
            <p:custDataLst>
              <p:tags r:id="rId2"/>
            </p:custDataLst>
          </p:nvPr>
        </p:nvSpPr>
        <p:spPr>
          <a:xfrm>
            <a:off x="102870" y="997331"/>
            <a:ext cx="11025573"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3200" b="1" dirty="0">
                <a:solidFill>
                  <a:prstClr val="black"/>
                </a:solidFill>
                <a:latin typeface="微软雅黑" panose="020B0503020204020204" charset="-122"/>
                <a:ea typeface="微软雅黑" panose="020B0503020204020204" charset="-122"/>
              </a:rPr>
              <a:t>域适应的后处理网络</a:t>
            </a:r>
            <a:r>
              <a:rPr lang="en-US" altLang="zh-CN" sz="3200" b="1" dirty="0">
                <a:solidFill>
                  <a:prstClr val="black"/>
                </a:solidFill>
                <a:latin typeface="微软雅黑" panose="020B0503020204020204" charset="-122"/>
                <a:ea typeface="微软雅黑" panose="020B0503020204020204" charset="-122"/>
              </a:rPr>
              <a:t>(DOMAIN ADAPTIVE POST-NET)</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a:extLst>
              <a:ext uri="{FF2B5EF4-FFF2-40B4-BE49-F238E27FC236}">
                <a16:creationId xmlns:a16="http://schemas.microsoft.com/office/drawing/2014/main" id="{809D1729-EA0D-4D78-8F42-106A19416AC9}"/>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Jiang Z, Ren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high-fidelity audio-driven 3d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arXiv:2301.13430,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408042595"/>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20080-DE20-0A74-21C0-0CFB08D88A57}"/>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F1793D00-6765-2D2B-79F3-0C783731F149}"/>
              </a:ext>
            </a:extLst>
          </p:cNvPr>
          <p:cNvGrpSpPr/>
          <p:nvPr/>
        </p:nvGrpSpPr>
        <p:grpSpPr>
          <a:xfrm rot="15433288">
            <a:off x="3054142" y="-251117"/>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809A08B-782E-ECA2-3ADE-D9EF6E7FD3B2}"/>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CC3EEBA9-E3EA-F2E3-EB19-36933E6BB1D0}"/>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A773DD83-1AC8-9ABB-0E0D-8AB2A76F6E8E}"/>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A186035C-FE55-84D0-68B6-6D4508EB80AF}"/>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6061FDE7-4540-C07D-9D8B-498D6DBB5B5D}"/>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EB944DBB-0E50-BA6F-DBBE-2E7C28916114}"/>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BAADE565-B7EF-DECC-D616-95D29BBF0E8D}"/>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6A2DA694-77B3-AFD4-CFD4-ACAD460D5805}"/>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F73042C9-585C-35F6-6FE8-B5822B160C03}"/>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8039C53D-D10E-5892-925B-86EB110EEB8B}"/>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6DB89565-2121-67CB-4C9F-9399A132FEF2}"/>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4FBE3E78-156E-8026-AE3B-38C9915D9ADB}"/>
              </a:ext>
            </a:extLst>
          </p:cNvPr>
          <p:cNvSpPr txBox="1"/>
          <p:nvPr/>
        </p:nvSpPr>
        <p:spPr>
          <a:xfrm>
            <a:off x="356338" y="1595726"/>
            <a:ext cx="10674561"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训练过程</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0E7C4DCB-FE01-605F-4B9E-D82C9B506C76}"/>
              </a:ext>
            </a:extLst>
          </p:cNvPr>
          <p:cNvSpPr txBox="1"/>
          <p:nvPr/>
        </p:nvSpPr>
        <p:spPr>
          <a:xfrm>
            <a:off x="11537559" y="24022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0ED66D2A-FDC1-7B4E-B56C-75979E3862B0}"/>
              </a:ext>
            </a:extLst>
          </p:cNvPr>
          <p:cNvSpPr txBox="1"/>
          <p:nvPr/>
        </p:nvSpPr>
        <p:spPr>
          <a:xfrm>
            <a:off x="11536055" y="426061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C88BED55-07F2-8919-5125-FB090FADEC70}"/>
              </a:ext>
            </a:extLst>
          </p:cNvPr>
          <p:cNvSpPr txBox="1"/>
          <p:nvPr>
            <p:custDataLst>
              <p:tags r:id="rId2"/>
            </p:custDataLst>
          </p:nvPr>
        </p:nvSpPr>
        <p:spPr>
          <a:xfrm>
            <a:off x="102870" y="997331"/>
            <a:ext cx="11025573"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3200" b="1" dirty="0">
                <a:solidFill>
                  <a:prstClr val="black"/>
                </a:solidFill>
                <a:latin typeface="微软雅黑" panose="020B0503020204020204" charset="-122"/>
                <a:ea typeface="微软雅黑" panose="020B0503020204020204" charset="-122"/>
              </a:rPr>
              <a:t>域适应的后处理网络</a:t>
            </a:r>
            <a:r>
              <a:rPr lang="en-US" altLang="zh-CN" sz="3200" b="1" dirty="0">
                <a:solidFill>
                  <a:prstClr val="black"/>
                </a:solidFill>
                <a:latin typeface="微软雅黑" panose="020B0503020204020204" charset="-122"/>
                <a:ea typeface="微软雅黑" panose="020B0503020204020204" charset="-122"/>
              </a:rPr>
              <a:t>(DOMAIN ADAPTIVE POST-NET)</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E3E44F39-F1EC-80C6-D6D0-6DDF06A7A5AB}"/>
              </a:ext>
            </a:extLst>
          </p:cNvPr>
          <p:cNvSpPr txBox="1"/>
          <p:nvPr/>
        </p:nvSpPr>
        <p:spPr>
          <a:xfrm>
            <a:off x="558218" y="2090213"/>
            <a:ext cx="10674561" cy="866006"/>
          </a:xfrm>
          <a:prstGeom prst="rect">
            <a:avLst/>
          </a:prstGeom>
          <a:noFill/>
        </p:spPr>
        <p:txBody>
          <a:bodyPr wrap="square" rtlCol="0">
            <a:spAutoFit/>
          </a:bodyPr>
          <a:lstStyle/>
          <a:p>
            <a:pPr marL="342900" indent="-342900">
              <a:lnSpc>
                <a:spcPct val="120000"/>
              </a:lnSpc>
              <a:spcBef>
                <a:spcPts val="300"/>
              </a:spcBef>
              <a:spcAft>
                <a:spcPts val="300"/>
              </a:spcAft>
              <a:buFont typeface="Wingdings" panose="05000000000000000000" pitchFamily="2" charset="2"/>
              <a:buChar char="l"/>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后处理网络的训练过程：</a:t>
            </a:r>
            <a:r>
              <a:rPr lang="zh-CN" altLang="en-US" sz="2200" kern="100" dirty="0">
                <a:latin typeface="Times New Roman" panose="02020603050405020304" pitchFamily="18" charset="0"/>
                <a:ea typeface="宋体" panose="02010600030101010101" pitchFamily="2" charset="-122"/>
                <a:cs typeface="Times New Roman" panose="02020603050405020304" pitchFamily="18" charset="0"/>
              </a:rPr>
              <a:t>后处理网络与鉴别器进行竞争，同时由预训练的同步专家引导以保持唇部同步。此外，利用目标人物数据集提供弱监督信号以辅助对抗训练。</a:t>
            </a:r>
            <a:endParaRPr lang="en-US" altLang="zh-CN" sz="220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AF6FAA63-7113-321E-3565-71EF3556AD06}"/>
              </a:ext>
            </a:extLst>
          </p:cNvPr>
          <p:cNvPicPr>
            <a:picLocks noChangeAspect="1"/>
          </p:cNvPicPr>
          <p:nvPr/>
        </p:nvPicPr>
        <p:blipFill>
          <a:blip r:embed="rId5"/>
          <a:stretch>
            <a:fillRect/>
          </a:stretch>
        </p:blipFill>
        <p:spPr>
          <a:xfrm>
            <a:off x="1947560" y="3177524"/>
            <a:ext cx="8316564" cy="3119963"/>
          </a:xfrm>
          <a:prstGeom prst="rect">
            <a:avLst/>
          </a:prstGeom>
        </p:spPr>
      </p:pic>
      <p:sp>
        <p:nvSpPr>
          <p:cNvPr id="3" name="文本框 2">
            <a:extLst>
              <a:ext uri="{FF2B5EF4-FFF2-40B4-BE49-F238E27FC236}">
                <a16:creationId xmlns:a16="http://schemas.microsoft.com/office/drawing/2014/main" id="{A2DB6754-23ED-5626-8D29-08A38A379A0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Jiang Z, Ren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high-fidelity audio-driven 3d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arXiv:2301.13430,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852106681"/>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202BE-5294-84DF-82DE-16D2E3D013AC}"/>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6C5E1A51-CF39-CC2E-5A75-E4D45A9A9D6E}"/>
              </a:ext>
            </a:extLst>
          </p:cNvPr>
          <p:cNvGrpSpPr/>
          <p:nvPr/>
        </p:nvGrpSpPr>
        <p:grpSpPr>
          <a:xfrm rot="15433288">
            <a:off x="3054142" y="-251117"/>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504B2412-28B9-AF1F-9782-95E43F816CCA}"/>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EEC0F1A4-308B-B028-5C95-FA3F12DED417}"/>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31BA5348-F0DD-FB37-5CC4-D8209C2974C8}"/>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3B08B471-8964-851F-5A30-E9B3B509FAB8}"/>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B504E901-34CC-D80A-E712-1135C08B2F0F}"/>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B747E9BB-FD9F-2100-43B3-047081B7E34D}"/>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619DC543-98CF-1868-A38E-8B9BD0FDE41F}"/>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73747EBA-C8F4-22E3-B7EC-3FDFF8357D92}"/>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C96C0A67-955C-896C-6634-333BEAD0AC6C}"/>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60E46E79-275D-AC55-24A6-772F3526BD3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ABBFCFBA-1CDF-F08B-34EA-6961C3E28D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674CA7F1-0AE0-9AFC-DD75-E815425EF270}"/>
              </a:ext>
            </a:extLst>
          </p:cNvPr>
          <p:cNvSpPr txBox="1"/>
          <p:nvPr/>
        </p:nvSpPr>
        <p:spPr>
          <a:xfrm>
            <a:off x="356338" y="1595726"/>
            <a:ext cx="10674561"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训练过程</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DAE985DA-A895-08A7-B0F0-69EB75834EEB}"/>
              </a:ext>
            </a:extLst>
          </p:cNvPr>
          <p:cNvSpPr txBox="1"/>
          <p:nvPr/>
        </p:nvSpPr>
        <p:spPr>
          <a:xfrm>
            <a:off x="11504477" y="234684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9A787C1B-655A-460A-F0AB-6655E238EA00}"/>
              </a:ext>
            </a:extLst>
          </p:cNvPr>
          <p:cNvSpPr txBox="1"/>
          <p:nvPr/>
        </p:nvSpPr>
        <p:spPr>
          <a:xfrm>
            <a:off x="11504477" y="392895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C942CE2E-FA12-E00A-5D89-A0F857C34B32}"/>
              </a:ext>
            </a:extLst>
          </p:cNvPr>
          <p:cNvSpPr txBox="1"/>
          <p:nvPr>
            <p:custDataLst>
              <p:tags r:id="rId2"/>
            </p:custDataLst>
          </p:nvPr>
        </p:nvSpPr>
        <p:spPr>
          <a:xfrm>
            <a:off x="102870" y="997331"/>
            <a:ext cx="11025573"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3200" b="1" dirty="0">
                <a:solidFill>
                  <a:prstClr val="black"/>
                </a:solidFill>
                <a:latin typeface="微软雅黑" panose="020B0503020204020204" charset="-122"/>
                <a:ea typeface="微软雅黑" panose="020B0503020204020204" charset="-122"/>
              </a:rPr>
              <a:t>域适应的后处理网络</a:t>
            </a:r>
            <a:r>
              <a:rPr lang="en-US" altLang="zh-CN" sz="3200" b="1" dirty="0">
                <a:solidFill>
                  <a:prstClr val="black"/>
                </a:solidFill>
                <a:latin typeface="微软雅黑" panose="020B0503020204020204" charset="-122"/>
                <a:ea typeface="微软雅黑" panose="020B0503020204020204" charset="-122"/>
              </a:rPr>
              <a:t>(DOMAIN ADAPTIVE POST-NET)</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A723F46-09B5-6F22-2BCB-56EBBB7FEEAB}"/>
                  </a:ext>
                </a:extLst>
              </p:cNvPr>
              <p:cNvSpPr txBox="1"/>
              <p:nvPr/>
            </p:nvSpPr>
            <p:spPr>
              <a:xfrm>
                <a:off x="558218" y="2090213"/>
                <a:ext cx="10674561" cy="1453668"/>
              </a:xfrm>
              <a:prstGeom prst="rect">
                <a:avLst/>
              </a:prstGeom>
              <a:noFill/>
            </p:spPr>
            <p:txBody>
              <a:bodyPr wrap="square" rtlCol="0">
                <a:spAutoFit/>
              </a:bodyPr>
              <a:lstStyle/>
              <a:p>
                <a:pPr marL="342900" indent="-342900">
                  <a:lnSpc>
                    <a:spcPct val="120000"/>
                  </a:lnSpc>
                  <a:spcBef>
                    <a:spcPts val="300"/>
                  </a:spcBef>
                  <a:spcAft>
                    <a:spcPts val="300"/>
                  </a:spcAft>
                  <a:buFont typeface="Wingdings" panose="05000000000000000000" pitchFamily="2" charset="2"/>
                  <a:buChar char="l"/>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MLP(Multilayer Perceptron)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的鉴别器的训练：</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在训练过程中，</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MLP</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鉴别器试图区分从目标人的视频中提取的真实数据的</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landmark</a:t>
                </a:r>
                <a:r>
                  <a:rPr lang="en-US" altLang="zh-CN" sz="2400" i="1" kern="100" dirty="0">
                    <a:effectLst/>
                    <a:latin typeface="宋体" panose="02010600030101010101" pitchFamily="2" charset="-122"/>
                    <a:ea typeface="宋体" panose="02010600030101010101" pitchFamily="2" charset="-122"/>
                    <a:cs typeface="Times New Roman" panose="02020603050405020304" pitchFamily="18" charset="0"/>
                  </a:rPr>
                  <a:t> </a:t>
                </a:r>
                <a14:m>
                  <m:oMath xmlns:m="http://schemas.openxmlformats.org/officeDocument/2006/math">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𝑙</m:t>
                        </m:r>
                      </m:e>
                      <m:sup>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m:t>
                        </m:r>
                      </m:sup>
                    </m:sSup>
                  </m:oMath>
                </a14:m>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和从大规模数据集生成的精化样本</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𝐺</m:t>
                        </m:r>
                      </m:e>
                      <m:sub>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𝜔</m:t>
                        </m:r>
                      </m:sub>
                    </m:sSub>
                    <m:d>
                      <m:d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𝑙</m:t>
                            </m:r>
                          </m:e>
                        </m:acc>
                      </m:e>
                    </m:d>
                  </m:oMath>
                </a14:m>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，作者使用</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LSGAN</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损失更新鉴别器：</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4A723F46-09B5-6F22-2BCB-56EBBB7FEEAB}"/>
                  </a:ext>
                </a:extLst>
              </p:cNvPr>
              <p:cNvSpPr txBox="1">
                <a:spLocks noRot="1" noChangeAspect="1" noMove="1" noResize="1" noEditPoints="1" noAdjustHandles="1" noChangeArrowheads="1" noChangeShapeType="1" noTextEdit="1"/>
              </p:cNvSpPr>
              <p:nvPr/>
            </p:nvSpPr>
            <p:spPr>
              <a:xfrm>
                <a:off x="558218" y="2090213"/>
                <a:ext cx="10674561" cy="1453668"/>
              </a:xfrm>
              <a:prstGeom prst="rect">
                <a:avLst/>
              </a:prstGeom>
              <a:blipFill>
                <a:blip r:embed="rId5"/>
                <a:stretch>
                  <a:fillRect l="-800" t="-2521" r="-457" b="-5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FBECEEF-2873-7890-EE14-10F97079D7AE}"/>
                  </a:ext>
                </a:extLst>
              </p:cNvPr>
              <p:cNvSpPr txBox="1"/>
              <p:nvPr/>
            </p:nvSpPr>
            <p:spPr>
              <a:xfrm>
                <a:off x="672389" y="4646331"/>
                <a:ext cx="10674561" cy="991875"/>
              </a:xfrm>
              <a:prstGeom prst="rect">
                <a:avLst/>
              </a:prstGeom>
              <a:noFill/>
            </p:spPr>
            <p:txBody>
              <a:bodyPr wrap="square" rtlCol="0">
                <a:spAutoFit/>
              </a:bodyPr>
              <a:lstStyle/>
              <a:p>
                <a:pPr indent="457200">
                  <a:lnSpc>
                    <a:spcPct val="120000"/>
                  </a:lnSpc>
                  <a:spcBef>
                    <a:spcPts val="300"/>
                  </a:spcBef>
                  <a:spcAft>
                    <a:spcPts val="300"/>
                  </a:spcAft>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ω</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δ</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分别是后网络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PN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和鉴别器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的参数。</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𝑙</m:t>
                        </m:r>
                      </m:e>
                      <m:sup>
                        <m:r>
                          <a:rPr lang="en-US" altLang="zh-CN" sz="2400" i="1">
                            <a:latin typeface="Cambria Math" panose="02040503050406030204" pitchFamily="18" charset="0"/>
                          </a:rPr>
                          <m:t>′</m:t>
                        </m:r>
                      </m:sup>
                    </m:sSup>
                  </m:oMath>
                </a14:m>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是目标人物数据集的真实</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3DMM landmark</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acc>
                      <m:accPr>
                        <m:chr m:val="̂"/>
                        <m:ctrlPr>
                          <a:rPr lang="zh-CN" altLang="zh-CN" sz="24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400">
                            <a:latin typeface="Cambria Math" panose="02040503050406030204" pitchFamily="18" charset="0"/>
                            <a:ea typeface="宋体" panose="02010600030101010101" pitchFamily="2" charset="-122"/>
                            <a:cs typeface="Times New Roman" panose="02020603050405020304" pitchFamily="18" charset="0"/>
                          </a:rPr>
                          <m:t>𝑙</m:t>
                        </m:r>
                      </m:e>
                    </m:acc>
                  </m:oMath>
                </a14:m>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是后网细化的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 landmark</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FFBECEEF-2873-7890-EE14-10F97079D7AE}"/>
                  </a:ext>
                </a:extLst>
              </p:cNvPr>
              <p:cNvSpPr txBox="1">
                <a:spLocks noRot="1" noChangeAspect="1" noMove="1" noResize="1" noEditPoints="1" noAdjustHandles="1" noChangeArrowheads="1" noChangeShapeType="1" noTextEdit="1"/>
              </p:cNvSpPr>
              <p:nvPr/>
            </p:nvSpPr>
            <p:spPr>
              <a:xfrm>
                <a:off x="672389" y="4646331"/>
                <a:ext cx="10674561" cy="991875"/>
              </a:xfrm>
              <a:prstGeom prst="rect">
                <a:avLst/>
              </a:prstGeom>
              <a:blipFill>
                <a:blip r:embed="rId6"/>
                <a:stretch>
                  <a:fillRect l="-857" t="-3681" b="-98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D33D57F-E94F-7957-C034-860BEA2AA9DF}"/>
                  </a:ext>
                </a:extLst>
              </p:cNvPr>
              <p:cNvSpPr txBox="1"/>
              <p:nvPr/>
            </p:nvSpPr>
            <p:spPr>
              <a:xfrm>
                <a:off x="1411083" y="3704446"/>
                <a:ext cx="9369834" cy="7702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2400" i="1" smtClean="0">
                              <a:latin typeface="Cambria Math" panose="02040503050406030204" pitchFamily="18" charset="0"/>
                            </a:rPr>
                          </m:ctrlPr>
                        </m:sSubPr>
                        <m:e>
                          <m:r>
                            <a:rPr lang="en-US" altLang="zh-CN" sz="2400" i="1">
                              <a:latin typeface="Cambria Math" panose="02040503050406030204" pitchFamily="18" charset="0"/>
                            </a:rPr>
                            <m:t>𝐿</m:t>
                          </m:r>
                        </m:e>
                        <m:sub>
                          <m:r>
                            <a:rPr lang="en-US" altLang="zh-CN" sz="2400" i="1">
                              <a:latin typeface="Cambria Math" panose="02040503050406030204" pitchFamily="18" charset="0"/>
                            </a:rPr>
                            <m:t>𝐷</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𝛿</m:t>
                          </m:r>
                        </m:e>
                      </m:d>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𝐸</m:t>
                          </m:r>
                        </m:e>
                        <m:sub>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𝑙</m:t>
                              </m:r>
                            </m:e>
                          </m:acc>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𝜃</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𝑙</m:t>
                              </m:r>
                            </m:e>
                            <m:e>
                              <m:r>
                                <a:rPr lang="en-US" altLang="zh-CN" sz="2400" i="1">
                                  <a:latin typeface="Cambria Math" panose="02040503050406030204" pitchFamily="18" charset="0"/>
                                </a:rPr>
                                <m:t>𝑧</m:t>
                              </m:r>
                              <m:r>
                                <a:rPr lang="en-US" altLang="zh-CN" sz="2400" i="1">
                                  <a:latin typeface="Cambria Math" panose="02040503050406030204" pitchFamily="18" charset="0"/>
                                </a:rPr>
                                <m:t>,</m:t>
                              </m:r>
                              <m:r>
                                <a:rPr lang="en-US" altLang="zh-CN" sz="2400" i="1">
                                  <a:latin typeface="Cambria Math" panose="02040503050406030204" pitchFamily="18" charset="0"/>
                                </a:rPr>
                                <m:t>𝑐</m:t>
                              </m:r>
                            </m:e>
                          </m:d>
                        </m:sub>
                      </m:sSub>
                      <m:d>
                        <m:dPr>
                          <m:begChr m:val="["/>
                          <m:endChr m:val="]"/>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𝐷</m:t>
                                      </m:r>
                                    </m:e>
                                    <m:sub>
                                      <m:r>
                                        <a:rPr lang="en-US" altLang="zh-CN" sz="2400" i="1">
                                          <a:latin typeface="Cambria Math" panose="02040503050406030204" pitchFamily="18" charset="0"/>
                                        </a:rPr>
                                        <m:t>𝛿</m:t>
                                      </m:r>
                                    </m:sub>
                                  </m:sSub>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𝑃𝑁</m:t>
                                          </m:r>
                                        </m:e>
                                        <m:sub>
                                          <m:r>
                                            <a:rPr lang="en-US" altLang="zh-CN" sz="2400" i="1">
                                              <a:latin typeface="Cambria Math" panose="02040503050406030204" pitchFamily="18" charset="0"/>
                                            </a:rPr>
                                            <m:t>𝜔</m:t>
                                          </m:r>
                                        </m:sub>
                                      </m:sSub>
                                      <m:d>
                                        <m:dPr>
                                          <m:ctrlPr>
                                            <a:rPr lang="zh-CN" altLang="zh-CN" sz="2400" i="1">
                                              <a:latin typeface="Cambria Math" panose="02040503050406030204" pitchFamily="18" charset="0"/>
                                            </a:rPr>
                                          </m:ctrlPr>
                                        </m:dPr>
                                        <m:e>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𝑙</m:t>
                                              </m:r>
                                            </m:e>
                                          </m:acc>
                                        </m:e>
                                      </m:d>
                                    </m:e>
                                  </m:d>
                                  <m:r>
                                    <a:rPr lang="en-US" altLang="zh-CN" sz="2400" i="1">
                                      <a:latin typeface="Cambria Math" panose="02040503050406030204" pitchFamily="18" charset="0"/>
                                    </a:rPr>
                                    <m:t>−0</m:t>
                                  </m:r>
                                </m:e>
                              </m:d>
                            </m:e>
                            <m:sup>
                              <m:r>
                                <a:rPr lang="en-US" altLang="zh-CN" sz="2400" i="1">
                                  <a:latin typeface="Cambria Math" panose="02040503050406030204" pitchFamily="18" charset="0"/>
                                </a:rPr>
                                <m:t>2</m:t>
                              </m:r>
                            </m:sup>
                          </m:sSup>
                        </m:e>
                      </m:d>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𝐸</m:t>
                          </m:r>
                        </m:e>
                        <m:sub>
                          <m:sSup>
                            <m:sSupPr>
                              <m:ctrlPr>
                                <a:rPr lang="zh-CN" altLang="zh-CN" sz="2400" i="1" smtClean="0">
                                  <a:latin typeface="Cambria Math" panose="02040503050406030204" pitchFamily="18" charset="0"/>
                                </a:rPr>
                              </m:ctrlPr>
                            </m:sSupPr>
                            <m:e>
                              <m:r>
                                <a:rPr lang="en-US" altLang="zh-CN" sz="2400" i="1">
                                  <a:latin typeface="Cambria Math" panose="02040503050406030204" pitchFamily="18" charset="0"/>
                                </a:rPr>
                                <m:t>𝑙</m:t>
                              </m:r>
                            </m:e>
                            <m:sup>
                              <m:r>
                                <a:rPr lang="en-US" altLang="zh-CN" sz="2400" i="1">
                                  <a:latin typeface="Cambria Math" panose="02040503050406030204" pitchFamily="18" charset="0"/>
                                </a:rPr>
                                <m:t>′</m:t>
                              </m:r>
                            </m:sup>
                          </m:sSup>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𝑝</m:t>
                              </m:r>
                            </m:e>
                            <m:sup>
                              <m:r>
                                <a:rPr lang="en-US" altLang="zh-CN" sz="2400" i="1">
                                  <a:latin typeface="Cambria Math" panose="02040503050406030204" pitchFamily="18" charset="0"/>
                                </a:rPr>
                                <m:t>′</m:t>
                              </m:r>
                            </m:sup>
                          </m:s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𝑙</m:t>
                              </m:r>
                            </m:e>
                          </m:d>
                        </m:sub>
                      </m:sSub>
                      <m:d>
                        <m:dPr>
                          <m:begChr m:val="["/>
                          <m:endChr m:val="]"/>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𝐷</m:t>
                                      </m:r>
                                    </m:e>
                                    <m:sub>
                                      <m:r>
                                        <a:rPr lang="en-US" altLang="zh-CN" sz="2400" i="1">
                                          <a:latin typeface="Cambria Math" panose="02040503050406030204" pitchFamily="18" charset="0"/>
                                        </a:rPr>
                                        <m:t>𝛿</m:t>
                                      </m:r>
                                    </m:sub>
                                  </m:sSub>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𝑙</m:t>
                                          </m:r>
                                        </m:e>
                                        <m:sup>
                                          <m:r>
                                            <a:rPr lang="en-US" altLang="zh-CN" sz="2400" i="1">
                                              <a:latin typeface="Cambria Math" panose="02040503050406030204" pitchFamily="18" charset="0"/>
                                            </a:rPr>
                                            <m:t>′</m:t>
                                          </m:r>
                                        </m:sup>
                                      </m:sSup>
                                    </m:e>
                                  </m:d>
                                  <m:r>
                                    <a:rPr lang="en-US" altLang="zh-CN" sz="2400" i="1">
                                      <a:latin typeface="Cambria Math" panose="02040503050406030204" pitchFamily="18" charset="0"/>
                                    </a:rPr>
                                    <m:t>−1</m:t>
                                  </m:r>
                                </m:e>
                              </m:d>
                            </m:e>
                            <m:sup>
                              <m:r>
                                <a:rPr lang="en-US" altLang="zh-CN" sz="2400" i="1">
                                  <a:latin typeface="Cambria Math" panose="02040503050406030204" pitchFamily="18" charset="0"/>
                                </a:rPr>
                                <m:t>2</m:t>
                              </m:r>
                            </m:sup>
                          </m:sSup>
                        </m:e>
                      </m:d>
                    </m:oMath>
                  </m:oMathPara>
                </a14:m>
                <a:endParaRPr lang="zh-CN" altLang="en-US" sz="2400" dirty="0"/>
              </a:p>
            </p:txBody>
          </p:sp>
        </mc:Choice>
        <mc:Fallback xmlns="">
          <p:sp>
            <p:nvSpPr>
              <p:cNvPr id="12" name="文本框 11">
                <a:extLst>
                  <a:ext uri="{FF2B5EF4-FFF2-40B4-BE49-F238E27FC236}">
                    <a16:creationId xmlns:a16="http://schemas.microsoft.com/office/drawing/2014/main" id="{AD33D57F-E94F-7957-C034-860BEA2AA9DF}"/>
                  </a:ext>
                </a:extLst>
              </p:cNvPr>
              <p:cNvSpPr txBox="1">
                <a:spLocks noRot="1" noChangeAspect="1" noMove="1" noResize="1" noEditPoints="1" noAdjustHandles="1" noChangeArrowheads="1" noChangeShapeType="1" noTextEdit="1"/>
              </p:cNvSpPr>
              <p:nvPr/>
            </p:nvSpPr>
            <p:spPr>
              <a:xfrm>
                <a:off x="1411083" y="3704446"/>
                <a:ext cx="9369834" cy="770275"/>
              </a:xfrm>
              <a:prstGeom prst="rect">
                <a:avLst/>
              </a:prstGeom>
              <a:blipFill>
                <a:blip r:embed="rId7"/>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7D31B56A-B14E-6A5E-1E41-411811EC464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Jiang Z, Ren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high-fidelity audio-driven 3d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arXiv:2301.13430,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285444013"/>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D525207-907B-C5F0-E082-A697A5C9D534}"/>
              </a:ext>
            </a:extLst>
          </p:cNvPr>
          <p:cNvGrpSpPr/>
          <p:nvPr/>
        </p:nvGrpSpPr>
        <p:grpSpPr>
          <a:xfrm rot="15433288">
            <a:off x="3077650" y="-341313"/>
            <a:ext cx="6361278" cy="7047820"/>
            <a:chOff x="4297364" y="903288"/>
            <a:chExt cx="2946834" cy="3067178"/>
          </a:xfrm>
          <a:solidFill>
            <a:schemeClr val="bg1">
              <a:lumMod val="65000"/>
              <a:alpha val="3000"/>
            </a:schemeClr>
          </a:solidFill>
        </p:grpSpPr>
        <p:sp>
          <p:nvSpPr>
            <p:cNvPr id="5" name="Freeform 5">
              <a:extLst>
                <a:ext uri="{FF2B5EF4-FFF2-40B4-BE49-F238E27FC236}">
                  <a16:creationId xmlns:a16="http://schemas.microsoft.com/office/drawing/2014/main" id="{9E23CBEB-4094-345E-4122-1D5A0B42F41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6" name="Freeform 7">
              <a:extLst>
                <a:ext uri="{FF2B5EF4-FFF2-40B4-BE49-F238E27FC236}">
                  <a16:creationId xmlns:a16="http://schemas.microsoft.com/office/drawing/2014/main" id="{BAB63D2F-012B-A07C-FF0B-7A338B57596D}"/>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7" name="Freeform 9">
              <a:extLst>
                <a:ext uri="{FF2B5EF4-FFF2-40B4-BE49-F238E27FC236}">
                  <a16:creationId xmlns:a16="http://schemas.microsoft.com/office/drawing/2014/main" id="{9B0C41FB-AC85-5EC6-DFFC-9386A8A32E4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8" name="Freeform 10">
              <a:extLst>
                <a:ext uri="{FF2B5EF4-FFF2-40B4-BE49-F238E27FC236}">
                  <a16:creationId xmlns:a16="http://schemas.microsoft.com/office/drawing/2014/main" id="{FA1F7225-10E9-85D8-DC7A-2A410E5F02B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9" name="Freeform 11">
              <a:extLst>
                <a:ext uri="{FF2B5EF4-FFF2-40B4-BE49-F238E27FC236}">
                  <a16:creationId xmlns:a16="http://schemas.microsoft.com/office/drawing/2014/main" id="{FFEC5BEE-36DC-B45B-51DE-B42898E81966}"/>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10" name="组合 9">
            <a:extLst>
              <a:ext uri="{FF2B5EF4-FFF2-40B4-BE49-F238E27FC236}">
                <a16:creationId xmlns:a16="http://schemas.microsoft.com/office/drawing/2014/main" id="{317FFFE3-28FB-621D-7FFE-AF34D0AA656D}"/>
              </a:ext>
            </a:extLst>
          </p:cNvPr>
          <p:cNvGrpSpPr/>
          <p:nvPr/>
        </p:nvGrpSpPr>
        <p:grpSpPr>
          <a:xfrm>
            <a:off x="102870" y="238125"/>
            <a:ext cx="454660" cy="490220"/>
            <a:chOff x="13580" y="262"/>
            <a:chExt cx="661" cy="772"/>
          </a:xfrm>
        </p:grpSpPr>
        <p:sp>
          <p:nvSpPr>
            <p:cNvPr id="11" name="矩形 10">
              <a:extLst>
                <a:ext uri="{FF2B5EF4-FFF2-40B4-BE49-F238E27FC236}">
                  <a16:creationId xmlns:a16="http://schemas.microsoft.com/office/drawing/2014/main" id="{4107161B-7A7D-0464-D076-557B5D2E31F0}"/>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12" name="矩形: 圆角 4">
              <a:extLst>
                <a:ext uri="{FF2B5EF4-FFF2-40B4-BE49-F238E27FC236}">
                  <a16:creationId xmlns:a16="http://schemas.microsoft.com/office/drawing/2014/main" id="{9DF5D08E-2F7E-1A1E-7B5C-F9B1D4C9B031}"/>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13" name="文本框 12">
            <a:extLst>
              <a:ext uri="{FF2B5EF4-FFF2-40B4-BE49-F238E27FC236}">
                <a16:creationId xmlns:a16="http://schemas.microsoft.com/office/drawing/2014/main" id="{1CE5D116-B193-3B95-17EB-15FBAD933EE2}"/>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FBABB960-2FD2-79CF-DC89-F2E24224163F}"/>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5" name="矩形: 圆角 4">
            <a:extLst>
              <a:ext uri="{FF2B5EF4-FFF2-40B4-BE49-F238E27FC236}">
                <a16:creationId xmlns:a16="http://schemas.microsoft.com/office/drawing/2014/main" id="{6B7EE6C9-228D-224B-BB4F-9B41396E1EF5}"/>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6" name="文本框 15">
            <a:extLst>
              <a:ext uri="{FF2B5EF4-FFF2-40B4-BE49-F238E27FC236}">
                <a16:creationId xmlns:a16="http://schemas.microsoft.com/office/drawing/2014/main" id="{5A785F07-6208-0036-A338-32ECACBDEC97}"/>
              </a:ext>
            </a:extLst>
          </p:cNvPr>
          <p:cNvSpPr txBox="1"/>
          <p:nvPr/>
        </p:nvSpPr>
        <p:spPr>
          <a:xfrm>
            <a:off x="11420059" y="239335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文本框 16">
            <a:extLst>
              <a:ext uri="{FF2B5EF4-FFF2-40B4-BE49-F238E27FC236}">
                <a16:creationId xmlns:a16="http://schemas.microsoft.com/office/drawing/2014/main" id="{20E23AF7-3DDA-AC3B-1D8C-C5BB5E40AE41}"/>
              </a:ext>
            </a:extLst>
          </p:cNvPr>
          <p:cNvSpPr txBox="1"/>
          <p:nvPr>
            <p:custDataLst>
              <p:tags r:id="rId2"/>
            </p:custDataLst>
          </p:nvPr>
        </p:nvSpPr>
        <p:spPr>
          <a:xfrm>
            <a:off x="102870" y="963348"/>
            <a:ext cx="10163953"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Volume Rendering with Radiance Fields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340F804-FFBB-EAC7-FB36-130F73B7DD00}"/>
                  </a:ext>
                </a:extLst>
              </p:cNvPr>
              <p:cNvSpPr txBox="1"/>
              <p:nvPr/>
            </p:nvSpPr>
            <p:spPr>
              <a:xfrm>
                <a:off x="672389" y="1513389"/>
                <a:ext cx="10365943" cy="858761"/>
              </a:xfrm>
              <a:prstGeom prst="rect">
                <a:avLst/>
              </a:prstGeom>
              <a:noFill/>
            </p:spPr>
            <p:txBody>
              <a:bodyPr wrap="square">
                <a:spAutoFit/>
              </a:bodyPr>
              <a:lstStyle/>
              <a:p>
                <a:pPr indent="457200">
                  <a:lnSpc>
                    <a:spcPct val="120000"/>
                  </a:lnSpc>
                  <a:spcBef>
                    <a:spcPts val="500"/>
                  </a:spcBef>
                  <a:spcAft>
                    <a:spcPts val="500"/>
                  </a:spcAft>
                </a:pPr>
                <a:r>
                  <a:rPr lang="zh-CN" altLang="en-US" sz="2200" dirty="0">
                    <a:latin typeface="宋体" panose="02010600030101010101" pitchFamily="2" charset="-122"/>
                    <a:ea typeface="宋体" panose="02010600030101010101" pitchFamily="2" charset="-122"/>
                    <a:cs typeface="Times New Roman" panose="02020603050405020304" pitchFamily="18" charset="0"/>
                  </a:rPr>
                  <a:t>本文使用经典的立体渲染的原理，可以渲染出任意射线穿过场景的颜色。在最近和最远边界为</a:t>
                </a:r>
                <a:r>
                  <a:rPr lang="en-US" altLang="zh-CN" sz="2200" dirty="0" err="1">
                    <a:latin typeface="宋体" panose="02010600030101010101" pitchFamily="2" charset="-122"/>
                    <a:ea typeface="宋体" panose="02010600030101010101" pitchFamily="2" charset="-122"/>
                    <a:cs typeface="Times New Roman" panose="02020603050405020304" pitchFamily="18" charset="0"/>
                  </a:rPr>
                  <a:t>t</a:t>
                </a:r>
                <a:r>
                  <a:rPr lang="en-US" altLang="zh-CN" sz="2200" baseline="-25000" dirty="0" err="1">
                    <a:latin typeface="宋体" panose="02010600030101010101" pitchFamily="2" charset="-122"/>
                    <a:ea typeface="宋体" panose="02010600030101010101" pitchFamily="2" charset="-122"/>
                    <a:cs typeface="Times New Roman" panose="02020603050405020304" pitchFamily="18" charset="0"/>
                  </a:rPr>
                  <a:t>n</a:t>
                </a:r>
                <a:r>
                  <a:rPr lang="zh-CN" altLang="en-US" sz="2200" dirty="0">
                    <a:latin typeface="宋体" panose="02010600030101010101" pitchFamily="2" charset="-122"/>
                    <a:ea typeface="宋体" panose="02010600030101010101" pitchFamily="2" charset="-122"/>
                    <a:cs typeface="Times New Roman" panose="02020603050405020304" pitchFamily="18" charset="0"/>
                  </a:rPr>
                  <a:t>和</a:t>
                </a:r>
                <a:r>
                  <a:rPr lang="en-US" altLang="zh-CN" sz="2200" dirty="0" err="1">
                    <a:latin typeface="宋体" panose="02010600030101010101" pitchFamily="2" charset="-122"/>
                    <a:ea typeface="宋体" panose="02010600030101010101" pitchFamily="2" charset="-122"/>
                    <a:cs typeface="Times New Roman" panose="02020603050405020304" pitchFamily="18" charset="0"/>
                  </a:rPr>
                  <a:t>t</a:t>
                </a:r>
                <a:r>
                  <a:rPr lang="en-US" altLang="zh-CN" sz="2200" baseline="-25000" dirty="0" err="1">
                    <a:latin typeface="宋体" panose="02010600030101010101" pitchFamily="2" charset="-122"/>
                    <a:ea typeface="宋体" panose="02010600030101010101" pitchFamily="2" charset="-122"/>
                    <a:cs typeface="Times New Roman" panose="02020603050405020304" pitchFamily="18" charset="0"/>
                  </a:rPr>
                  <a:t>f</a:t>
                </a:r>
                <a:r>
                  <a:rPr lang="zh-CN" altLang="en-US" sz="2200" dirty="0">
                    <a:latin typeface="宋体" panose="02010600030101010101" pitchFamily="2" charset="-122"/>
                    <a:ea typeface="宋体" panose="02010600030101010101" pitchFamily="2" charset="-122"/>
                    <a:cs typeface="Times New Roman" panose="02020603050405020304" pitchFamily="18" charset="0"/>
                  </a:rPr>
                  <a:t>的条件下，采样点位置</a:t>
                </a:r>
                <a14:m>
                  <m:oMath xmlns:m="http://schemas.openxmlformats.org/officeDocument/2006/math">
                    <m:r>
                      <a:rPr lang="en-US" altLang="zh-CN" sz="2000" b="0" i="1" smtClean="0">
                        <a:latin typeface="Cambria Math" panose="02040503050406030204" pitchFamily="18" charset="0"/>
                      </a:rPr>
                      <m:t>𝑟</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𝑡</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𝑜</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𝑡𝑑</m:t>
                    </m:r>
                  </m:oMath>
                </a14:m>
                <a:r>
                  <a:rPr lang="zh-CN" altLang="en-US" sz="2200" dirty="0">
                    <a:latin typeface="宋体" panose="02010600030101010101" pitchFamily="2" charset="-122"/>
                    <a:ea typeface="宋体" panose="02010600030101010101" pitchFamily="2" charset="-122"/>
                    <a:cs typeface="Times New Roman" panose="02020603050405020304" pitchFamily="18" charset="0"/>
                  </a:rPr>
                  <a:t>的颜色 </a:t>
                </a:r>
                <a:r>
                  <a:rPr lang="en-US" altLang="zh-CN" sz="2200" dirty="0">
                    <a:latin typeface="宋体" panose="02010600030101010101" pitchFamily="2" charset="-122"/>
                    <a:ea typeface="宋体" panose="02010600030101010101" pitchFamily="2" charset="-122"/>
                    <a:cs typeface="Times New Roman" panose="02020603050405020304" pitchFamily="18" charset="0"/>
                  </a:rPr>
                  <a:t>C(r)</a:t>
                </a:r>
                <a:r>
                  <a:rPr lang="zh-CN" altLang="en-US" sz="2200" dirty="0">
                    <a:latin typeface="宋体" panose="02010600030101010101" pitchFamily="2" charset="-122"/>
                    <a:ea typeface="宋体" panose="02010600030101010101" pitchFamily="2" charset="-122"/>
                    <a:cs typeface="Times New Roman" panose="02020603050405020304" pitchFamily="18" charset="0"/>
                  </a:rPr>
                  <a:t>为：</a:t>
                </a:r>
              </a:p>
            </p:txBody>
          </p:sp>
        </mc:Choice>
        <mc:Fallback xmlns="">
          <p:sp>
            <p:nvSpPr>
              <p:cNvPr id="18" name="文本框 17">
                <a:extLst>
                  <a:ext uri="{FF2B5EF4-FFF2-40B4-BE49-F238E27FC236}">
                    <a16:creationId xmlns:a16="http://schemas.microsoft.com/office/drawing/2014/main" id="{2340F804-FFBB-EAC7-FB36-130F73B7DD00}"/>
                  </a:ext>
                </a:extLst>
              </p:cNvPr>
              <p:cNvSpPr txBox="1">
                <a:spLocks noRot="1" noChangeAspect="1" noMove="1" noResize="1" noEditPoints="1" noAdjustHandles="1" noChangeArrowheads="1" noChangeShapeType="1" noTextEdit="1"/>
              </p:cNvSpPr>
              <p:nvPr/>
            </p:nvSpPr>
            <p:spPr>
              <a:xfrm>
                <a:off x="672389" y="1513389"/>
                <a:ext cx="10365943" cy="858761"/>
              </a:xfrm>
              <a:prstGeom prst="rect">
                <a:avLst/>
              </a:prstGeom>
              <a:blipFill>
                <a:blip r:embed="rId4"/>
                <a:stretch>
                  <a:fillRect l="-764" t="-2837" b="-12766"/>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FCC6F2A2-01DE-333F-2770-75BE64436B7E}"/>
              </a:ext>
            </a:extLst>
          </p:cNvPr>
          <p:cNvSpPr txBox="1"/>
          <p:nvPr/>
        </p:nvSpPr>
        <p:spPr>
          <a:xfrm>
            <a:off x="0" y="6273225"/>
            <a:ext cx="91045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Mildenhall B , Srinivasan P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P</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Tancik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M ,et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al.NeRF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Representing Scenes as Neural Radiance Fields for View Synthesis[C]//2020.DOI:10.48550/arXiv.2003.08934.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5D7307F-5F44-A5A7-FF86-E8C032220A30}"/>
                  </a:ext>
                </a:extLst>
              </p:cNvPr>
              <p:cNvSpPr txBox="1"/>
              <p:nvPr/>
            </p:nvSpPr>
            <p:spPr>
              <a:xfrm>
                <a:off x="483244" y="4515986"/>
                <a:ext cx="9455286"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σ(x)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：不透明度</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密度值；</a:t>
                </a:r>
                <a:r>
                  <a:rPr lang="zh-CN" altLang="en-US" sz="2000" dirty="0"/>
                  <a:t> </a:t>
                </a:r>
                <a14:m>
                  <m:oMath xmlns:m="http://schemas.openxmlformats.org/officeDocument/2006/math">
                    <m:r>
                      <m:rPr>
                        <m:sty m:val="p"/>
                      </m:rPr>
                      <a:rPr lang="zh-CN" altLang="en-US" sz="2000" i="0">
                        <a:latin typeface="Cambria Math" panose="02040503050406030204" pitchFamily="18" charset="0"/>
                      </a:rPr>
                      <m:t>r</m:t>
                    </m:r>
                    <m:d>
                      <m:dPr>
                        <m:ctrlPr>
                          <a:rPr lang="zh-CN" altLang="en-US" sz="2000" i="1">
                            <a:solidFill>
                              <a:srgbClr val="836967"/>
                            </a:solidFill>
                            <a:latin typeface="Cambria Math" panose="02040503050406030204" pitchFamily="18" charset="0"/>
                          </a:rPr>
                        </m:ctrlPr>
                      </m:dPr>
                      <m:e>
                        <m:r>
                          <m:rPr>
                            <m:sty m:val="p"/>
                          </m:rPr>
                          <a:rPr lang="zh-CN" altLang="en-US" sz="2000" i="0">
                            <a:latin typeface="Cambria Math" panose="02040503050406030204" pitchFamily="18" charset="0"/>
                          </a:rPr>
                          <m:t>t</m:t>
                        </m:r>
                      </m:e>
                    </m:d>
                  </m:oMath>
                </a14:m>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是采样点位置，</a:t>
                </a:r>
                <a:r>
                  <a:rPr lang="en-US" altLang="zh-CN" sz="2000" dirty="0"/>
                  <a:t> </a:t>
                </a:r>
                <a14:m>
                  <m:oMath xmlns:m="http://schemas.openxmlformats.org/officeDocument/2006/math">
                    <m:r>
                      <a:rPr lang="en-US" altLang="zh-CN" sz="2000" i="1">
                        <a:latin typeface="Cambria Math" panose="02040503050406030204" pitchFamily="18" charset="0"/>
                      </a:rPr>
                      <m:t>𝑟</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𝑡</m:t>
                        </m:r>
                      </m:e>
                    </m:d>
                    <m:r>
                      <a:rPr lang="en-US" altLang="zh-CN" sz="2000" i="1">
                        <a:latin typeface="Cambria Math" panose="02040503050406030204" pitchFamily="18" charset="0"/>
                      </a:rPr>
                      <m:t>=</m:t>
                    </m:r>
                    <m:r>
                      <a:rPr lang="en-US" altLang="zh-CN" sz="2000" i="1">
                        <a:latin typeface="Cambria Math" panose="02040503050406030204" pitchFamily="18" charset="0"/>
                      </a:rPr>
                      <m:t>𝑜</m:t>
                    </m:r>
                    <m:r>
                      <a:rPr lang="en-US" altLang="zh-CN" sz="2000" i="1">
                        <a:latin typeface="Cambria Math" panose="02040503050406030204" pitchFamily="18" charset="0"/>
                      </a:rPr>
                      <m:t>+</m:t>
                    </m:r>
                    <m:r>
                      <a:rPr lang="en-US" altLang="zh-CN" sz="2000" i="1">
                        <a:latin typeface="Cambria Math" panose="02040503050406030204" pitchFamily="18" charset="0"/>
                      </a:rPr>
                      <m:t>𝑡𝑑</m:t>
                    </m:r>
                  </m:oMath>
                </a14:m>
                <a:endPar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20" name="文本框 19">
                <a:extLst>
                  <a:ext uri="{FF2B5EF4-FFF2-40B4-BE49-F238E27FC236}">
                    <a16:creationId xmlns:a16="http://schemas.microsoft.com/office/drawing/2014/main" id="{A5D7307F-5F44-A5A7-FF86-E8C032220A30}"/>
                  </a:ext>
                </a:extLst>
              </p:cNvPr>
              <p:cNvSpPr txBox="1">
                <a:spLocks noRot="1" noChangeAspect="1" noMove="1" noResize="1" noEditPoints="1" noAdjustHandles="1" noChangeArrowheads="1" noChangeShapeType="1" noTextEdit="1"/>
              </p:cNvSpPr>
              <p:nvPr/>
            </p:nvSpPr>
            <p:spPr>
              <a:xfrm>
                <a:off x="483244" y="4515986"/>
                <a:ext cx="9455286" cy="400110"/>
              </a:xfrm>
              <a:prstGeom prst="rect">
                <a:avLst/>
              </a:prstGeom>
              <a:blipFill>
                <a:blip r:embed="rId5"/>
                <a:stretch>
                  <a:fillRect l="-580" t="-10769" b="-26154"/>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95FA40DE-D0C6-DD98-1C43-7752972B6293}"/>
              </a:ext>
            </a:extLst>
          </p:cNvPr>
          <p:cNvSpPr txBox="1"/>
          <p:nvPr/>
        </p:nvSpPr>
        <p:spPr>
          <a:xfrm>
            <a:off x="483244" y="4999959"/>
            <a:ext cx="6772138" cy="400110"/>
          </a:xfrm>
          <a:prstGeom prst="rect">
            <a:avLst/>
          </a:prstGeom>
          <a:noFill/>
        </p:spPr>
        <p:txBody>
          <a:bodyPr wrap="square">
            <a:spAutoFit/>
          </a:bodyPr>
          <a:lstStyle/>
          <a:p>
            <a:pPr marL="342900" indent="-342900">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T (t)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是从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t</a:t>
            </a:r>
            <a:r>
              <a:rPr lang="en-US" altLang="zh-CN" sz="2000" baseline="-25000" dirty="0" err="1">
                <a:latin typeface="微软雅黑" panose="020B0503020204020204" pitchFamily="34" charset="-122"/>
                <a:ea typeface="微软雅黑" panose="020B0503020204020204" pitchFamily="34" charset="-122"/>
                <a:cs typeface="Times New Roman" panose="02020603050405020304" pitchFamily="18" charset="0"/>
              </a:rPr>
              <a:t>n</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t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的沿射线的累积透射率</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，即透光率</a:t>
            </a:r>
            <a:endParaRPr lang="zh-CN"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669FA616-FC39-B8CD-2A9B-47BAD7ABEF69}"/>
                  </a:ext>
                </a:extLst>
              </p:cNvPr>
              <p:cNvSpPr txBox="1"/>
              <p:nvPr/>
            </p:nvSpPr>
            <p:spPr>
              <a:xfrm>
                <a:off x="1752252" y="2408253"/>
                <a:ext cx="7634724" cy="476734"/>
              </a:xfrm>
              <a:prstGeom prst="rect">
                <a:avLst/>
              </a:prstGeom>
              <a:noFill/>
            </p:spPr>
            <p:txBody>
              <a:bodyPr wrap="square">
                <a:spAutoFit/>
              </a:bodyPr>
              <a:lstStyle/>
              <a:p>
                <a14:m>
                  <m:oMath xmlns:m="http://schemas.openxmlformats.org/officeDocument/2006/math">
                    <m:r>
                      <m:rPr>
                        <m:sty m:val="p"/>
                      </m:rPr>
                      <a:rPr lang="zh-CN" altLang="en-US" smtClean="0">
                        <a:latin typeface="Cambria Math" panose="02040503050406030204" pitchFamily="18" charset="0"/>
                      </a:rPr>
                      <m:t>C</m:t>
                    </m:r>
                    <m:d>
                      <m:dPr>
                        <m:ctrlPr>
                          <a:rPr lang="zh-CN" altLang="en-US" i="1">
                            <a:solidFill>
                              <a:srgbClr val="836967"/>
                            </a:solidFill>
                            <a:latin typeface="Cambria Math" panose="02040503050406030204" pitchFamily="18" charset="0"/>
                          </a:rPr>
                        </m:ctrlPr>
                      </m:dPr>
                      <m:e>
                        <m:r>
                          <m:rPr>
                            <m:sty m:val="p"/>
                          </m:rPr>
                          <a:rPr lang="zh-CN" altLang="en-US" i="0">
                            <a:latin typeface="Cambria Math" panose="02040503050406030204" pitchFamily="18" charset="0"/>
                          </a:rPr>
                          <m:t>r</m:t>
                        </m:r>
                      </m:e>
                    </m:d>
                    <m:r>
                      <a:rPr lang="zh-CN" altLang="en-US" i="0">
                        <a:latin typeface="Cambria Math" panose="02040503050406030204" pitchFamily="18" charset="0"/>
                      </a:rPr>
                      <m:t>=</m:t>
                    </m:r>
                    <m:nary>
                      <m:naryPr>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𝑡𝑛</m:t>
                        </m:r>
                      </m:sub>
                      <m:sup>
                        <m:r>
                          <a:rPr lang="zh-CN" altLang="en-US" i="1">
                            <a:latin typeface="Cambria Math" panose="02040503050406030204" pitchFamily="18" charset="0"/>
                          </a:rPr>
                          <m:t>𝑡𝑓</m:t>
                        </m:r>
                      </m:sup>
                      <m:e>
                        <m:r>
                          <m:rPr>
                            <m:sty m:val="p"/>
                          </m:rPr>
                          <a:rPr lang="zh-CN" altLang="en-US">
                            <a:latin typeface="Cambria Math" panose="02040503050406030204" pitchFamily="18" charset="0"/>
                          </a:rPr>
                          <m:t>T</m:t>
                        </m:r>
                        <m:d>
                          <m:dPr>
                            <m:ctrlPr>
                              <a:rPr lang="zh-CN" altLang="en-US" i="1">
                                <a:solidFill>
                                  <a:srgbClr val="836967"/>
                                </a:solidFill>
                                <a:latin typeface="Cambria Math" panose="02040503050406030204" pitchFamily="18" charset="0"/>
                              </a:rPr>
                            </m:ctrlPr>
                          </m:dPr>
                          <m:e>
                            <m:r>
                              <m:rPr>
                                <m:sty m:val="p"/>
                              </m:rPr>
                              <a:rPr lang="zh-CN" altLang="en-US">
                                <a:latin typeface="Cambria Math" panose="02040503050406030204" pitchFamily="18" charset="0"/>
                              </a:rPr>
                              <m:t>t</m:t>
                            </m:r>
                          </m:e>
                        </m:d>
                        <m:r>
                          <a:rPr lang="zh-CN" altLang="en-US">
                            <a:latin typeface="Cambria Math" panose="02040503050406030204" pitchFamily="18" charset="0"/>
                          </a:rPr>
                          <m:t>⋅</m:t>
                        </m:r>
                        <m:r>
                          <a:rPr lang="zh-CN" altLang="en-US" i="1" smtClean="0">
                            <a:latin typeface="Cambria Math" panose="02040503050406030204" pitchFamily="18" charset="0"/>
                          </a:rPr>
                          <m:t>𝜎</m:t>
                        </m:r>
                        <m:d>
                          <m:dPr>
                            <m:ctrlPr>
                              <a:rPr lang="zh-CN" altLang="en-US" i="1">
                                <a:solidFill>
                                  <a:srgbClr val="836967"/>
                                </a:solidFill>
                                <a:latin typeface="Cambria Math" panose="02040503050406030204" pitchFamily="18" charset="0"/>
                              </a:rPr>
                            </m:ctrlPr>
                          </m:dPr>
                          <m:e>
                            <m:r>
                              <m:rPr>
                                <m:sty m:val="p"/>
                              </m:rPr>
                              <a:rPr lang="zh-CN" altLang="en-US" i="0">
                                <a:latin typeface="Cambria Math" panose="02040503050406030204" pitchFamily="18" charset="0"/>
                              </a:rPr>
                              <m:t>r</m:t>
                            </m:r>
                            <m:d>
                              <m:dPr>
                                <m:ctrlPr>
                                  <a:rPr lang="zh-CN" altLang="en-US" i="1">
                                    <a:solidFill>
                                      <a:srgbClr val="836967"/>
                                    </a:solidFill>
                                    <a:latin typeface="Cambria Math" panose="02040503050406030204" pitchFamily="18" charset="0"/>
                                  </a:rPr>
                                </m:ctrlPr>
                              </m:dPr>
                              <m:e>
                                <m:r>
                                  <m:rPr>
                                    <m:sty m:val="p"/>
                                  </m:rPr>
                                  <a:rPr lang="zh-CN" altLang="en-US" i="0">
                                    <a:latin typeface="Cambria Math" panose="02040503050406030204" pitchFamily="18" charset="0"/>
                                  </a:rPr>
                                  <m:t>t</m:t>
                                </m:r>
                              </m:e>
                            </m:d>
                          </m:e>
                        </m:d>
                        <m:r>
                          <a:rPr lang="zh-CN" altLang="en-US" i="0">
                            <a:latin typeface="Cambria Math" panose="02040503050406030204" pitchFamily="18" charset="0"/>
                          </a:rPr>
                          <m:t>⋅</m:t>
                        </m:r>
                        <m:r>
                          <m:rPr>
                            <m:sty m:val="p"/>
                          </m:rPr>
                          <a:rPr lang="zh-CN" altLang="en-US" i="0">
                            <a:latin typeface="Cambria Math" panose="02040503050406030204" pitchFamily="18" charset="0"/>
                          </a:rPr>
                          <m:t>c</m:t>
                        </m:r>
                        <m:r>
                          <a:rPr lang="zh-CN" altLang="en-US" i="0">
                            <a:latin typeface="Cambria Math" panose="02040503050406030204" pitchFamily="18" charset="0"/>
                          </a:rPr>
                          <m:t>​</m:t>
                        </m:r>
                        <m:d>
                          <m:dPr>
                            <m:ctrlPr>
                              <a:rPr lang="zh-CN" altLang="en-US" i="1">
                                <a:solidFill>
                                  <a:srgbClr val="836967"/>
                                </a:solidFill>
                                <a:latin typeface="Cambria Math" panose="02040503050406030204" pitchFamily="18" charset="0"/>
                              </a:rPr>
                            </m:ctrlPr>
                          </m:dPr>
                          <m:e>
                            <m:r>
                              <m:rPr>
                                <m:sty m:val="p"/>
                              </m:rPr>
                              <a:rPr lang="zh-CN" altLang="en-US" i="0">
                                <a:latin typeface="Cambria Math" panose="02040503050406030204" pitchFamily="18" charset="0"/>
                              </a:rPr>
                              <m:t>r</m:t>
                            </m:r>
                            <m:d>
                              <m:dPr>
                                <m:ctrlPr>
                                  <a:rPr lang="zh-CN" altLang="en-US" i="1">
                                    <a:solidFill>
                                      <a:srgbClr val="836967"/>
                                    </a:solidFill>
                                    <a:latin typeface="Cambria Math" panose="02040503050406030204" pitchFamily="18" charset="0"/>
                                  </a:rPr>
                                </m:ctrlPr>
                              </m:dPr>
                              <m:e>
                                <m:r>
                                  <m:rPr>
                                    <m:sty m:val="p"/>
                                  </m:rPr>
                                  <a:rPr lang="zh-CN" altLang="en-US" i="0">
                                    <a:latin typeface="Cambria Math" panose="02040503050406030204" pitchFamily="18" charset="0"/>
                                  </a:rPr>
                                  <m:t>t</m:t>
                                </m:r>
                              </m:e>
                            </m:d>
                            <m:r>
                              <a:rPr lang="zh-CN" altLang="en-US" i="0">
                                <a:latin typeface="Cambria Math" panose="02040503050406030204" pitchFamily="18" charset="0"/>
                              </a:rPr>
                              <m:t>,</m:t>
                            </m:r>
                            <m:r>
                              <m:rPr>
                                <m:sty m:val="p"/>
                              </m:rPr>
                              <a:rPr lang="zh-CN" altLang="en-US" i="0">
                                <a:latin typeface="Cambria Math" panose="02040503050406030204" pitchFamily="18" charset="0"/>
                              </a:rPr>
                              <m:t>d</m:t>
                            </m:r>
                          </m:e>
                        </m:d>
                        <m:r>
                          <m:rPr>
                            <m:sty m:val="p"/>
                          </m:rPr>
                          <a:rPr lang="zh-CN" altLang="en-US" i="0">
                            <a:latin typeface="Cambria Math" panose="02040503050406030204" pitchFamily="18" charset="0"/>
                          </a:rPr>
                          <m:t>dt</m:t>
                        </m:r>
                      </m:e>
                    </m:nary>
                    <m:r>
                      <a:rPr lang="zh-CN" altLang="en-US" i="0">
                        <a:latin typeface="Cambria Math" panose="02040503050406030204" pitchFamily="18" charset="0"/>
                      </a:rPr>
                      <m:t>​​</m:t>
                    </m:r>
                  </m:oMath>
                </a14:m>
                <a:r>
                  <a:rPr lang="zh-CN" altLang="en-US" dirty="0"/>
                  <a:t>，</a:t>
                </a:r>
                <a:r>
                  <a:rPr lang="en-US" altLang="zh-CN" dirty="0"/>
                  <a:t>where </a:t>
                </a:r>
                <a14:m>
                  <m:oMath xmlns:m="http://schemas.openxmlformats.org/officeDocument/2006/math">
                    <m:r>
                      <m:rPr>
                        <m:sty m:val="p"/>
                      </m:rPr>
                      <a:rPr lang="en-US" altLang="zh-CN">
                        <a:latin typeface="Cambria Math" panose="02040503050406030204" pitchFamily="18" charset="0"/>
                      </a:rPr>
                      <m:t>T</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m:t>
                    </m:r>
                    <m:r>
                      <m:rPr>
                        <m:sty m:val="p"/>
                      </m:rPr>
                      <a:rPr lang="en-US" altLang="zh-CN">
                        <a:latin typeface="Cambria Math" panose="02040503050406030204" pitchFamily="18" charset="0"/>
                      </a:rPr>
                      <m:t>exp</m:t>
                    </m:r>
                    <m:r>
                      <a:rPr lang="en-US" altLang="zh-CN">
                        <a:latin typeface="Cambria Math" panose="02040503050406030204" pitchFamily="18" charset="0"/>
                      </a:rPr>
                      <m:t>(</m:t>
                    </m:r>
                    <m:r>
                      <a:rPr lang="en-US" altLang="zh-CN" i="1">
                        <a:latin typeface="Cambria Math" panose="02040503050406030204" pitchFamily="18" charset="0"/>
                      </a:rPr>
                      <m:t>−</m:t>
                    </m:r>
                    <m:nary>
                      <m:naryPr>
                        <m:ctrlPr>
                          <a:rPr lang="zh-CN" altLang="zh-CN" i="1">
                            <a:latin typeface="Cambria Math" panose="02040503050406030204" pitchFamily="18" charset="0"/>
                          </a:rPr>
                        </m:ctrlPr>
                      </m:naryPr>
                      <m:sub>
                        <m:r>
                          <a:rPr lang="en-US" altLang="zh-CN" i="1">
                            <a:latin typeface="Cambria Math" panose="02040503050406030204" pitchFamily="18" charset="0"/>
                          </a:rPr>
                          <m:t>𝑡𝑛</m:t>
                        </m:r>
                      </m:sub>
                      <m:sup>
                        <m:r>
                          <a:rPr lang="en-US" altLang="zh-CN" i="1">
                            <a:latin typeface="Cambria Math" panose="02040503050406030204" pitchFamily="18" charset="0"/>
                          </a:rPr>
                          <m:t>𝑡</m:t>
                        </m:r>
                      </m:sup>
                      <m:e>
                        <m:r>
                          <m:rPr>
                            <m:sty m:val="p"/>
                          </m:rPr>
                          <a:rPr lang="en-US" altLang="zh-CN">
                            <a:latin typeface="Cambria Math" panose="02040503050406030204" pitchFamily="18" charset="0"/>
                          </a:rPr>
                          <m:t>σ</m:t>
                        </m:r>
                        <m:r>
                          <a:rPr lang="en-US" altLang="zh-CN">
                            <a:latin typeface="Cambria Math" panose="02040503050406030204" pitchFamily="18" charset="0"/>
                          </a:rPr>
                          <m:t>(</m:t>
                        </m:r>
                        <m:r>
                          <m:rPr>
                            <m:sty m:val="p"/>
                          </m:rPr>
                          <a:rPr lang="en-US" altLang="zh-CN">
                            <a:latin typeface="Cambria Math" panose="02040503050406030204" pitchFamily="18" charset="0"/>
                          </a:rPr>
                          <m:t>r</m:t>
                        </m:r>
                        <m:r>
                          <a:rPr lang="en-US" altLang="zh-CN">
                            <a:latin typeface="Cambria Math" panose="02040503050406030204" pitchFamily="18" charset="0"/>
                          </a:rPr>
                          <m:t>(</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ds</m:t>
                        </m:r>
                        <m:r>
                          <a:rPr lang="en-US" altLang="zh-CN">
                            <a:latin typeface="Cambria Math" panose="02040503050406030204" pitchFamily="18" charset="0"/>
                          </a:rPr>
                          <m:t>)</m:t>
                        </m:r>
                      </m:e>
                    </m:nary>
                  </m:oMath>
                </a14:m>
                <a:endParaRPr lang="zh-CN" altLang="en-US" dirty="0"/>
              </a:p>
            </p:txBody>
          </p:sp>
        </mc:Choice>
        <mc:Fallback xmlns="">
          <p:sp>
            <p:nvSpPr>
              <p:cNvPr id="22" name="文本框 21">
                <a:extLst>
                  <a:ext uri="{FF2B5EF4-FFF2-40B4-BE49-F238E27FC236}">
                    <a16:creationId xmlns:a16="http://schemas.microsoft.com/office/drawing/2014/main" id="{669FA616-FC39-B8CD-2A9B-47BAD7ABEF69}"/>
                  </a:ext>
                </a:extLst>
              </p:cNvPr>
              <p:cNvSpPr txBox="1">
                <a:spLocks noRot="1" noChangeAspect="1" noMove="1" noResize="1" noEditPoints="1" noAdjustHandles="1" noChangeArrowheads="1" noChangeShapeType="1" noTextEdit="1"/>
              </p:cNvSpPr>
              <p:nvPr/>
            </p:nvSpPr>
            <p:spPr>
              <a:xfrm>
                <a:off x="1752252" y="2408253"/>
                <a:ext cx="7634724" cy="476734"/>
              </a:xfrm>
              <a:prstGeom prst="rect">
                <a:avLst/>
              </a:prstGeom>
              <a:blipFill>
                <a:blip r:embed="rId6"/>
                <a:stretch>
                  <a:fillRect t="-101282" b="-1679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BA48C439-EA07-B60E-12ED-69BCA219849A}"/>
                  </a:ext>
                </a:extLst>
              </p:cNvPr>
              <p:cNvSpPr txBox="1"/>
              <p:nvPr/>
            </p:nvSpPr>
            <p:spPr>
              <a:xfrm>
                <a:off x="483244" y="4091522"/>
                <a:ext cx="9455286" cy="410562"/>
              </a:xfrm>
              <a:prstGeom prst="rect">
                <a:avLst/>
              </a:prstGeom>
              <a:noFill/>
            </p:spPr>
            <p:txBody>
              <a:bodyPr wrap="square" rtlCol="0">
                <a:spAutoFit/>
              </a:bodyPr>
              <a:lstStyle/>
              <a:p>
                <a:pPr marL="285750" indent="-285750">
                  <a:buFont typeface="Wingdings" panose="05000000000000000000" pitchFamily="2" charset="2"/>
                  <a:buChar char="l"/>
                </a:pP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𝐶</m:t>
                        </m:r>
                      </m:e>
                    </m:acc>
                    <m:d>
                      <m:dPr>
                        <m:ctrlPr>
                          <a:rPr lang="zh-CN" altLang="en-US" sz="2000" i="1">
                            <a:solidFill>
                              <a:srgbClr val="836967"/>
                            </a:solidFill>
                            <a:latin typeface="Cambria Math" panose="02040503050406030204" pitchFamily="18" charset="0"/>
                          </a:rPr>
                        </m:ctrlPr>
                      </m:dPr>
                      <m:e>
                        <m:r>
                          <m:rPr>
                            <m:sty m:val="p"/>
                          </m:rPr>
                          <a:rPr lang="zh-CN" altLang="en-US" sz="2000">
                            <a:latin typeface="Cambria Math" panose="02040503050406030204" pitchFamily="18" charset="0"/>
                          </a:rPr>
                          <m:t>r</m:t>
                        </m:r>
                      </m:e>
                    </m:d>
                  </m:oMath>
                </a14:m>
                <a:r>
                  <a:rPr lang="zh-CN" altLang="en-US" sz="2000" dirty="0">
                    <a:latin typeface="微软雅黑" panose="020B0503020204020204" pitchFamily="34" charset="-122"/>
                    <a:ea typeface="微软雅黑" panose="020B0503020204020204" pitchFamily="34" charset="-122"/>
                  </a:rPr>
                  <a:t>：实际情况下，通过求和的方式近似积分计算像素的颜色值</a:t>
                </a:r>
              </a:p>
            </p:txBody>
          </p:sp>
        </mc:Choice>
        <mc:Fallback xmlns="">
          <p:sp>
            <p:nvSpPr>
              <p:cNvPr id="23" name="文本框 22">
                <a:extLst>
                  <a:ext uri="{FF2B5EF4-FFF2-40B4-BE49-F238E27FC236}">
                    <a16:creationId xmlns:a16="http://schemas.microsoft.com/office/drawing/2014/main" id="{BA48C439-EA07-B60E-12ED-69BCA219849A}"/>
                  </a:ext>
                </a:extLst>
              </p:cNvPr>
              <p:cNvSpPr txBox="1">
                <a:spLocks noRot="1" noChangeAspect="1" noMove="1" noResize="1" noEditPoints="1" noAdjustHandles="1" noChangeArrowheads="1" noChangeShapeType="1" noTextEdit="1"/>
              </p:cNvSpPr>
              <p:nvPr/>
            </p:nvSpPr>
            <p:spPr>
              <a:xfrm>
                <a:off x="483244" y="4091522"/>
                <a:ext cx="9455286" cy="410562"/>
              </a:xfrm>
              <a:prstGeom prst="rect">
                <a:avLst/>
              </a:prstGeom>
              <a:blipFill>
                <a:blip r:embed="rId7"/>
                <a:stretch>
                  <a:fillRect l="-580" t="-4412" b="-25000"/>
                </a:stretch>
              </a:blipFill>
            </p:spPr>
            <p:txBody>
              <a:bodyPr/>
              <a:lstStyle/>
              <a:p>
                <a:r>
                  <a:rPr lang="zh-CN" altLang="en-US">
                    <a:noFill/>
                  </a:rPr>
                  <a:t> </a:t>
                </a:r>
              </a:p>
            </p:txBody>
          </p:sp>
        </mc:Fallback>
      </mc:AlternateContent>
      <p:pic>
        <p:nvPicPr>
          <p:cNvPr id="24" name="图片 23">
            <a:extLst>
              <a:ext uri="{FF2B5EF4-FFF2-40B4-BE49-F238E27FC236}">
                <a16:creationId xmlns:a16="http://schemas.microsoft.com/office/drawing/2014/main" id="{388267BE-5315-3F76-A6EB-6D5970799695}"/>
              </a:ext>
            </a:extLst>
          </p:cNvPr>
          <p:cNvPicPr>
            <a:picLocks noChangeAspect="1"/>
          </p:cNvPicPr>
          <p:nvPr/>
        </p:nvPicPr>
        <p:blipFill>
          <a:blip r:embed="rId8"/>
          <a:stretch>
            <a:fillRect/>
          </a:stretch>
        </p:blipFill>
        <p:spPr>
          <a:xfrm>
            <a:off x="8113142" y="3818295"/>
            <a:ext cx="3004734" cy="2329987"/>
          </a:xfrm>
          <a:prstGeom prst="rect">
            <a:avLst/>
          </a:prstGeom>
        </p:spPr>
      </p:pic>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DD03CE51-F141-710A-E1EB-313BAD42A2E2}"/>
                  </a:ext>
                </a:extLst>
              </p:cNvPr>
              <p:cNvSpPr txBox="1"/>
              <p:nvPr/>
            </p:nvSpPr>
            <p:spPr>
              <a:xfrm>
                <a:off x="1752252" y="3005887"/>
                <a:ext cx="9778426" cy="426912"/>
              </a:xfrm>
              <a:prstGeom prst="rect">
                <a:avLst/>
              </a:prstGeom>
              <a:noFill/>
            </p:spPr>
            <p:txBody>
              <a:bodyPr wrap="square">
                <a:spAutoFit/>
              </a:bodyPr>
              <a:lstStyle/>
              <a:p>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𝐶</m:t>
                        </m:r>
                      </m:e>
                    </m:acc>
                    <m:d>
                      <m:dPr>
                        <m:ctrlPr>
                          <a:rPr lang="zh-CN" altLang="en-US" i="1">
                            <a:solidFill>
                              <a:srgbClr val="836967"/>
                            </a:solidFill>
                            <a:latin typeface="Cambria Math" panose="02040503050406030204" pitchFamily="18" charset="0"/>
                          </a:rPr>
                        </m:ctrlPr>
                      </m:dPr>
                      <m:e>
                        <m:r>
                          <m:rPr>
                            <m:sty m:val="p"/>
                          </m:rPr>
                          <a:rPr lang="zh-CN" altLang="en-US" i="0">
                            <a:latin typeface="Cambria Math" panose="02040503050406030204" pitchFamily="18" charset="0"/>
                          </a:rPr>
                          <m:t>r</m:t>
                        </m:r>
                      </m:e>
                    </m:d>
                    <m:r>
                      <a:rPr lang="zh-CN" altLang="en-US" i="0">
                        <a:latin typeface="Cambria Math" panose="02040503050406030204" pitchFamily="18" charset="0"/>
                      </a:rPr>
                      <m:t>=</m:t>
                    </m:r>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𝑖</m:t>
                            </m:r>
                          </m:sub>
                        </m:sSub>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1−</m:t>
                            </m:r>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𝜎</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𝛿</m:t>
                                    </m:r>
                                  </m:e>
                                  <m:sub>
                                    <m:r>
                                      <a:rPr lang="en-US" altLang="zh-CN" b="0" i="1" smtClean="0">
                                        <a:latin typeface="Cambria Math" panose="02040503050406030204" pitchFamily="18" charset="0"/>
                                      </a:rPr>
                                      <m:t>𝑖</m:t>
                                    </m:r>
                                  </m:sub>
                                </m:sSub>
                              </m:e>
                            </m:d>
                          </m:e>
                        </m:d>
                        <m:sSub>
                          <m:sSubPr>
                            <m:ctrlPr>
                              <a:rPr lang="en-US" altLang="zh-CN" i="1">
                                <a:latin typeface="Cambria Math" panose="02040503050406030204" pitchFamily="18" charset="0"/>
                              </a:rPr>
                            </m:ctrlPr>
                          </m:sSubPr>
                          <m:e>
                            <m:r>
                              <m:rPr>
                                <m:sty m:val="p"/>
                              </m:rPr>
                              <a:rPr lang="en-US" altLang="zh-CN" i="1" smtClean="0">
                                <a:latin typeface="Cambria Math" panose="02040503050406030204" pitchFamily="18" charset="0"/>
                              </a:rPr>
                              <m:t>c</m:t>
                            </m:r>
                          </m:e>
                          <m:sub>
                            <m:r>
                              <a:rPr lang="en-US" altLang="zh-CN" i="1">
                                <a:latin typeface="Cambria Math" panose="02040503050406030204" pitchFamily="18" charset="0"/>
                              </a:rPr>
                              <m:t>𝑖</m:t>
                            </m:r>
                          </m:sub>
                        </m:sSub>
                      </m:e>
                    </m:nary>
                    <m:r>
                      <a:rPr lang="zh-CN" altLang="en-US" i="0">
                        <a:latin typeface="Cambria Math" panose="02040503050406030204" pitchFamily="18" charset="0"/>
                      </a:rPr>
                      <m:t>​​</m:t>
                    </m:r>
                  </m:oMath>
                </a14:m>
                <a:r>
                  <a:rPr lang="zh-CN" altLang="en-US" dirty="0"/>
                  <a:t>，</a:t>
                </a:r>
                <a:r>
                  <a:rPr lang="en-US" altLang="zh-CN" dirty="0"/>
                  <a:t>where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𝑖</m:t>
                        </m:r>
                      </m:sub>
                    </m:sSub>
                    <m:r>
                      <a:rPr lang="en-US" altLang="zh-CN">
                        <a:latin typeface="Cambria Math" panose="02040503050406030204" pitchFamily="18" charset="0"/>
                      </a:rPr>
                      <m:t>=</m:t>
                    </m:r>
                    <m:r>
                      <m:rPr>
                        <m:sty m:val="p"/>
                      </m:rPr>
                      <a:rPr lang="en-US" altLang="zh-CN">
                        <a:latin typeface="Cambria Math" panose="02040503050406030204" pitchFamily="18" charset="0"/>
                      </a:rPr>
                      <m:t>exp</m:t>
                    </m:r>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𝜎</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𝑖</m:t>
                                </m:r>
                              </m:sub>
                            </m:sSub>
                          </m:e>
                        </m:nary>
                      </m:e>
                    </m:d>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oMath>
                </a14:m>
                <a:r>
                  <a:rPr lang="zh-CN" altLang="en-US" dirty="0"/>
                  <a:t>，表示采样点间距</a:t>
                </a:r>
              </a:p>
            </p:txBody>
          </p:sp>
        </mc:Choice>
        <mc:Fallback xmlns="">
          <p:sp>
            <p:nvSpPr>
              <p:cNvPr id="25" name="文本框 24">
                <a:extLst>
                  <a:ext uri="{FF2B5EF4-FFF2-40B4-BE49-F238E27FC236}">
                    <a16:creationId xmlns:a16="http://schemas.microsoft.com/office/drawing/2014/main" id="{DD03CE51-F141-710A-E1EB-313BAD42A2E2}"/>
                  </a:ext>
                </a:extLst>
              </p:cNvPr>
              <p:cNvSpPr txBox="1">
                <a:spLocks noRot="1" noChangeAspect="1" noMove="1" noResize="1" noEditPoints="1" noAdjustHandles="1" noChangeArrowheads="1" noChangeShapeType="1" noTextEdit="1"/>
              </p:cNvSpPr>
              <p:nvPr/>
            </p:nvSpPr>
            <p:spPr>
              <a:xfrm>
                <a:off x="1752252" y="3005887"/>
                <a:ext cx="9778426" cy="426912"/>
              </a:xfrm>
              <a:prstGeom prst="rect">
                <a:avLst/>
              </a:prstGeom>
              <a:blipFill>
                <a:blip r:embed="rId9"/>
                <a:stretch>
                  <a:fillRect t="-97143" r="-374" b="-15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D783B5A-B4D5-194F-52F0-C96C5EA4BC59}"/>
                  </a:ext>
                </a:extLst>
              </p:cNvPr>
              <p:cNvSpPr txBox="1"/>
              <p:nvPr/>
            </p:nvSpPr>
            <p:spPr>
              <a:xfrm>
                <a:off x="483244" y="3638688"/>
                <a:ext cx="9455286" cy="400110"/>
              </a:xfrm>
              <a:prstGeom prst="rect">
                <a:avLst/>
              </a:prstGeom>
              <a:noFill/>
            </p:spPr>
            <p:txBody>
              <a:bodyPr wrap="square" rtlCol="0">
                <a:spAutoFit/>
              </a:bodyPr>
              <a:lstStyle/>
              <a:p>
                <a:pPr marL="285750" indent="-285750">
                  <a:buFont typeface="Wingdings" panose="05000000000000000000" pitchFamily="2" charset="2"/>
                  <a:buChar char="l"/>
                </a:pPr>
                <a14:m>
                  <m:oMath xmlns:m="http://schemas.openxmlformats.org/officeDocument/2006/math">
                    <m:r>
                      <m:rPr>
                        <m:sty m:val="p"/>
                      </m:rPr>
                      <a:rPr lang="zh-CN" altLang="en-US" sz="2000" smtClean="0">
                        <a:latin typeface="Cambria Math" panose="02040503050406030204" pitchFamily="18" charset="0"/>
                      </a:rPr>
                      <m:t>C</m:t>
                    </m:r>
                    <m:d>
                      <m:dPr>
                        <m:ctrlPr>
                          <a:rPr lang="zh-CN" altLang="en-US" sz="2000" i="1">
                            <a:solidFill>
                              <a:srgbClr val="836967"/>
                            </a:solidFill>
                            <a:latin typeface="Cambria Math" panose="02040503050406030204" pitchFamily="18" charset="0"/>
                          </a:rPr>
                        </m:ctrlPr>
                      </m:dPr>
                      <m:e>
                        <m:r>
                          <m:rPr>
                            <m:sty m:val="p"/>
                          </m:rPr>
                          <a:rPr lang="zh-CN" altLang="en-US" sz="2000" i="0">
                            <a:latin typeface="Cambria Math" panose="02040503050406030204" pitchFamily="18" charset="0"/>
                          </a:rPr>
                          <m:t>r</m:t>
                        </m:r>
                      </m:e>
                    </m:d>
                  </m:oMath>
                </a14:m>
                <a:r>
                  <a:rPr lang="zh-CN" altLang="en-US" sz="2000" dirty="0">
                    <a:latin typeface="微软雅黑" panose="020B0503020204020204" pitchFamily="34" charset="-122"/>
                    <a:ea typeface="微软雅黑" panose="020B0503020204020204" pitchFamily="34" charset="-122"/>
                  </a:rPr>
                  <a:t>：理想状况下，通过积分计算像素的颜色值</a:t>
                </a:r>
              </a:p>
            </p:txBody>
          </p:sp>
        </mc:Choice>
        <mc:Fallback xmlns="">
          <p:sp>
            <p:nvSpPr>
              <p:cNvPr id="26" name="文本框 25">
                <a:extLst>
                  <a:ext uri="{FF2B5EF4-FFF2-40B4-BE49-F238E27FC236}">
                    <a16:creationId xmlns:a16="http://schemas.microsoft.com/office/drawing/2014/main" id="{DD783B5A-B4D5-194F-52F0-C96C5EA4BC59}"/>
                  </a:ext>
                </a:extLst>
              </p:cNvPr>
              <p:cNvSpPr txBox="1">
                <a:spLocks noRot="1" noChangeAspect="1" noMove="1" noResize="1" noEditPoints="1" noAdjustHandles="1" noChangeArrowheads="1" noChangeShapeType="1" noTextEdit="1"/>
              </p:cNvSpPr>
              <p:nvPr/>
            </p:nvSpPr>
            <p:spPr>
              <a:xfrm>
                <a:off x="483244" y="3638688"/>
                <a:ext cx="9455286" cy="400110"/>
              </a:xfrm>
              <a:prstGeom prst="rect">
                <a:avLst/>
              </a:prstGeom>
              <a:blipFill>
                <a:blip r:embed="rId10"/>
                <a:stretch>
                  <a:fillRect l="-580" t="-9091"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748D364F-AD47-3F54-C26F-84074FEA4C2E}"/>
                  </a:ext>
                </a:extLst>
              </p:cNvPr>
              <p:cNvSpPr txBox="1"/>
              <p:nvPr/>
            </p:nvSpPr>
            <p:spPr>
              <a:xfrm>
                <a:off x="483244" y="5447294"/>
                <a:ext cx="6196518" cy="400110"/>
              </a:xfrm>
              <a:prstGeom prst="rect">
                <a:avLst/>
              </a:prstGeom>
              <a:noFill/>
            </p:spPr>
            <p:txBody>
              <a:bodyPr wrap="square">
                <a:spAutoFit/>
              </a:bodyPr>
              <a:lstStyle/>
              <a:p>
                <a:pPr marL="342900" indent="-342900">
                  <a:buFont typeface="Wingdings" panose="05000000000000000000" pitchFamily="2" charset="2"/>
                  <a:buChar char="l"/>
                </a:pPr>
                <a14:m>
                  <m:oMath xmlns:m="http://schemas.openxmlformats.org/officeDocument/2006/math">
                    <m:r>
                      <m:rPr>
                        <m:sty m:val="p"/>
                      </m:rPr>
                      <a:rPr lang="zh-CN" altLang="en-US" sz="2000">
                        <a:latin typeface="Cambria Math" panose="02040503050406030204" pitchFamily="18" charset="0"/>
                        <a:ea typeface="微软雅黑" panose="020B0503020204020204" pitchFamily="34" charset="-122"/>
                        <a:cs typeface="Times New Roman" panose="02020603050405020304" pitchFamily="18" charset="0"/>
                      </a:rPr>
                      <m:t>c</m:t>
                    </m:r>
                    <m:r>
                      <a:rPr lang="zh-CN" altLang="en-US" sz="2000">
                        <a:latin typeface="Cambria Math" panose="02040503050406030204" pitchFamily="18" charset="0"/>
                        <a:ea typeface="微软雅黑" panose="020B0503020204020204" pitchFamily="34" charset="-122"/>
                        <a:cs typeface="Times New Roman" panose="02020603050405020304" pitchFamily="18" charset="0"/>
                      </a:rPr>
                      <m:t>​</m:t>
                    </m:r>
                    <m:d>
                      <m:dPr>
                        <m:ctrlPr>
                          <a:rPr lang="zh-CN" altLang="en-US" sz="2000" i="1">
                            <a:latin typeface="Cambria Math" panose="02040503050406030204" pitchFamily="18" charset="0"/>
                            <a:ea typeface="微软雅黑" panose="020B0503020204020204" pitchFamily="34" charset="-122"/>
                            <a:cs typeface="Times New Roman" panose="02020603050405020304" pitchFamily="18" charset="0"/>
                          </a:rPr>
                        </m:ctrlPr>
                      </m:dPr>
                      <m:e>
                        <m:r>
                          <m:rPr>
                            <m:sty m:val="p"/>
                          </m:rPr>
                          <a:rPr lang="zh-CN" altLang="en-US" sz="2000">
                            <a:latin typeface="Cambria Math" panose="02040503050406030204" pitchFamily="18" charset="0"/>
                            <a:ea typeface="微软雅黑" panose="020B0503020204020204" pitchFamily="34" charset="-122"/>
                            <a:cs typeface="Times New Roman" panose="02020603050405020304" pitchFamily="18" charset="0"/>
                          </a:rPr>
                          <m:t>r</m:t>
                        </m:r>
                        <m:d>
                          <m:dPr>
                            <m:ctrlPr>
                              <a:rPr lang="zh-CN" altLang="en-US" sz="2000" i="1">
                                <a:latin typeface="Cambria Math" panose="02040503050406030204" pitchFamily="18" charset="0"/>
                                <a:ea typeface="微软雅黑" panose="020B0503020204020204" pitchFamily="34" charset="-122"/>
                                <a:cs typeface="Times New Roman" panose="02020603050405020304" pitchFamily="18" charset="0"/>
                              </a:rPr>
                            </m:ctrlPr>
                          </m:dPr>
                          <m:e>
                            <m:r>
                              <m:rPr>
                                <m:sty m:val="p"/>
                              </m:rPr>
                              <a:rPr lang="zh-CN" altLang="en-US" sz="2000">
                                <a:latin typeface="Cambria Math" panose="02040503050406030204" pitchFamily="18" charset="0"/>
                                <a:ea typeface="微软雅黑" panose="020B0503020204020204" pitchFamily="34" charset="-122"/>
                                <a:cs typeface="Times New Roman" panose="02020603050405020304" pitchFamily="18" charset="0"/>
                              </a:rPr>
                              <m:t>t</m:t>
                            </m:r>
                          </m:e>
                        </m:d>
                        <m:r>
                          <a:rPr lang="zh-CN" altLang="en-US" sz="2000">
                            <a:latin typeface="Cambria Math" panose="02040503050406030204" pitchFamily="18" charset="0"/>
                            <a:ea typeface="微软雅黑" panose="020B0503020204020204" pitchFamily="34" charset="-122"/>
                            <a:cs typeface="Times New Roman" panose="02020603050405020304" pitchFamily="18" charset="0"/>
                          </a:rPr>
                          <m:t>,</m:t>
                        </m:r>
                        <m:r>
                          <m:rPr>
                            <m:sty m:val="p"/>
                          </m:rPr>
                          <a:rPr lang="zh-CN" altLang="en-US" sz="2000">
                            <a:latin typeface="Cambria Math" panose="02040503050406030204" pitchFamily="18" charset="0"/>
                            <a:ea typeface="微软雅黑" panose="020B0503020204020204" pitchFamily="34" charset="-122"/>
                            <a:cs typeface="Times New Roman" panose="02020603050405020304" pitchFamily="18" charset="0"/>
                          </a:rPr>
                          <m:t>d</m:t>
                        </m:r>
                      </m:e>
                    </m:d>
                  </m:oMath>
                </a14:m>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：颜色与采样点位置和观测角度有关</a:t>
                </a:r>
              </a:p>
            </p:txBody>
          </p:sp>
        </mc:Choice>
        <mc:Fallback xmlns="">
          <p:sp>
            <p:nvSpPr>
              <p:cNvPr id="27" name="文本框 26">
                <a:extLst>
                  <a:ext uri="{FF2B5EF4-FFF2-40B4-BE49-F238E27FC236}">
                    <a16:creationId xmlns:a16="http://schemas.microsoft.com/office/drawing/2014/main" id="{748D364F-AD47-3F54-C26F-84074FEA4C2E}"/>
                  </a:ext>
                </a:extLst>
              </p:cNvPr>
              <p:cNvSpPr txBox="1">
                <a:spLocks noRot="1" noChangeAspect="1" noMove="1" noResize="1" noEditPoints="1" noAdjustHandles="1" noChangeArrowheads="1" noChangeShapeType="1" noTextEdit="1"/>
              </p:cNvSpPr>
              <p:nvPr/>
            </p:nvSpPr>
            <p:spPr>
              <a:xfrm>
                <a:off x="483244" y="5447294"/>
                <a:ext cx="6196518" cy="400110"/>
              </a:xfrm>
              <a:prstGeom prst="rect">
                <a:avLst/>
              </a:prstGeom>
              <a:blipFill>
                <a:blip r:embed="rId11"/>
                <a:stretch>
                  <a:fillRect l="-885" t="-9231"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9E6C34A9-340F-FB3E-2E53-68DFBD3765FB}"/>
                  </a:ext>
                </a:extLst>
              </p:cNvPr>
              <p:cNvSpPr txBox="1"/>
              <p:nvPr/>
            </p:nvSpPr>
            <p:spPr>
              <a:xfrm>
                <a:off x="483244" y="5814081"/>
                <a:ext cx="6196518" cy="439736"/>
              </a:xfrm>
              <a:prstGeom prst="rect">
                <a:avLst/>
              </a:prstGeom>
              <a:noFill/>
            </p:spPr>
            <p:txBody>
              <a:bodyPr wrap="square">
                <a:spAutoFit/>
              </a:bodyPr>
              <a:lstStyle/>
              <a:p>
                <a:pPr marL="342900" indent="-342900">
                  <a:buFont typeface="Wingdings" panose="05000000000000000000" pitchFamily="2" charset="2"/>
                  <a:buChar char="l"/>
                </a:pPr>
                <a14:m>
                  <m:oMath xmlns:m="http://schemas.openxmlformats.org/officeDocument/2006/math">
                    <m:r>
                      <a:rPr lang="zh-CN" altLang="en-US" sz="2000" i="1">
                        <a:latin typeface="Cambria Math" panose="02040503050406030204" pitchFamily="18" charset="0"/>
                      </a:rPr>
                      <m:t>𝜎</m:t>
                    </m:r>
                    <m:d>
                      <m:dPr>
                        <m:ctrlPr>
                          <a:rPr lang="zh-CN" altLang="en-US" sz="2000" i="1">
                            <a:solidFill>
                              <a:srgbClr val="836967"/>
                            </a:solidFill>
                            <a:latin typeface="Cambria Math" panose="02040503050406030204" pitchFamily="18" charset="0"/>
                          </a:rPr>
                        </m:ctrlPr>
                      </m:dPr>
                      <m:e>
                        <m:r>
                          <m:rPr>
                            <m:sty m:val="p"/>
                          </m:rPr>
                          <a:rPr lang="zh-CN" altLang="en-US" sz="2000">
                            <a:latin typeface="Cambria Math" panose="02040503050406030204" pitchFamily="18" charset="0"/>
                          </a:rPr>
                          <m:t>r</m:t>
                        </m:r>
                        <m:d>
                          <m:dPr>
                            <m:ctrlPr>
                              <a:rPr lang="zh-CN" altLang="en-US" sz="2000" i="1">
                                <a:solidFill>
                                  <a:srgbClr val="836967"/>
                                </a:solidFill>
                                <a:latin typeface="Cambria Math" panose="02040503050406030204" pitchFamily="18" charset="0"/>
                              </a:rPr>
                            </m:ctrlPr>
                          </m:dPr>
                          <m:e>
                            <m:r>
                              <m:rPr>
                                <m:sty m:val="p"/>
                              </m:rPr>
                              <a:rPr lang="zh-CN" altLang="en-US" sz="2000">
                                <a:latin typeface="Cambria Math" panose="02040503050406030204" pitchFamily="18" charset="0"/>
                              </a:rPr>
                              <m:t>t</m:t>
                            </m:r>
                          </m:e>
                        </m:d>
                      </m:e>
                    </m:d>
                  </m:oMath>
                </a14:m>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：密度值只与采样点位置有关</a:t>
                </a:r>
              </a:p>
            </p:txBody>
          </p:sp>
        </mc:Choice>
        <mc:Fallback xmlns="">
          <p:sp>
            <p:nvSpPr>
              <p:cNvPr id="28" name="文本框 27">
                <a:extLst>
                  <a:ext uri="{FF2B5EF4-FFF2-40B4-BE49-F238E27FC236}">
                    <a16:creationId xmlns:a16="http://schemas.microsoft.com/office/drawing/2014/main" id="{9E6C34A9-340F-FB3E-2E53-68DFBD3765FB}"/>
                  </a:ext>
                </a:extLst>
              </p:cNvPr>
              <p:cNvSpPr txBox="1">
                <a:spLocks noRot="1" noChangeAspect="1" noMove="1" noResize="1" noEditPoints="1" noAdjustHandles="1" noChangeArrowheads="1" noChangeShapeType="1" noTextEdit="1"/>
              </p:cNvSpPr>
              <p:nvPr/>
            </p:nvSpPr>
            <p:spPr>
              <a:xfrm>
                <a:off x="483244" y="5814081"/>
                <a:ext cx="6196518" cy="439736"/>
              </a:xfrm>
              <a:prstGeom prst="rect">
                <a:avLst/>
              </a:prstGeom>
              <a:blipFill>
                <a:blip r:embed="rId12"/>
                <a:stretch>
                  <a:fillRect l="-885" t="-4167" b="-194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3502083"/>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CB316-EFB1-8944-55E2-C73E27990F5D}"/>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395D7DAC-9978-9506-DCA0-BE7D1969B7AE}"/>
              </a:ext>
            </a:extLst>
          </p:cNvPr>
          <p:cNvGrpSpPr/>
          <p:nvPr/>
        </p:nvGrpSpPr>
        <p:grpSpPr>
          <a:xfrm rot="15433288">
            <a:off x="3054142" y="-251117"/>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C7D55E94-4BC1-7C6B-754B-629868B6B66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10A6B4D2-B581-0744-70B8-5C367832D9B5}"/>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88EDA87A-D03F-0C5E-EEF4-59158D5EF263}"/>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E20C444F-7FA0-AE58-9DAD-3C6CD062AF50}"/>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DA22BCB6-3D73-7B6E-F272-CE0082949C0B}"/>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1ECE1EDE-C1F7-3BF5-D9DD-36AA721B3E8F}"/>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687AB8E3-5663-0BEB-EB7E-08C2C22A1D65}"/>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580B949C-18FC-7648-B622-A643760E906F}"/>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13A8DB9D-8813-21EF-E88C-0F0581B0D3E9}"/>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367DE012-6993-A1B4-01E2-5019EAF017F8}"/>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473FFCA0-4F1E-F4D9-C6DF-6C91128E092C}"/>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A2FA4DCC-10B4-E0CF-D2D3-5F49821A5571}"/>
              </a:ext>
            </a:extLst>
          </p:cNvPr>
          <p:cNvSpPr txBox="1"/>
          <p:nvPr/>
        </p:nvSpPr>
        <p:spPr>
          <a:xfrm>
            <a:off x="356338" y="1595726"/>
            <a:ext cx="10674561"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训练过程</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C5F060AC-FDAC-ADE6-E439-E4C80D603528}"/>
              </a:ext>
            </a:extLst>
          </p:cNvPr>
          <p:cNvSpPr txBox="1"/>
          <p:nvPr/>
        </p:nvSpPr>
        <p:spPr>
          <a:xfrm>
            <a:off x="11577886" y="242415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FFE5B910-418C-B5D0-2D31-158AF4353A35}"/>
              </a:ext>
            </a:extLst>
          </p:cNvPr>
          <p:cNvSpPr txBox="1"/>
          <p:nvPr/>
        </p:nvSpPr>
        <p:spPr>
          <a:xfrm>
            <a:off x="11577886" y="360474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1FECBC2D-1C95-4779-95B6-F6E2B4F40517}"/>
              </a:ext>
            </a:extLst>
          </p:cNvPr>
          <p:cNvSpPr txBox="1"/>
          <p:nvPr/>
        </p:nvSpPr>
        <p:spPr>
          <a:xfrm>
            <a:off x="11577886" y="515467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56E80BB2-2598-5E80-E3B7-DC8A4106A4F1}"/>
              </a:ext>
            </a:extLst>
          </p:cNvPr>
          <p:cNvSpPr txBox="1"/>
          <p:nvPr>
            <p:custDataLst>
              <p:tags r:id="rId2"/>
            </p:custDataLst>
          </p:nvPr>
        </p:nvSpPr>
        <p:spPr>
          <a:xfrm>
            <a:off x="102870" y="997331"/>
            <a:ext cx="11025573"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3200" b="1" dirty="0">
                <a:solidFill>
                  <a:prstClr val="black"/>
                </a:solidFill>
                <a:latin typeface="微软雅黑" panose="020B0503020204020204" charset="-122"/>
                <a:ea typeface="微软雅黑" panose="020B0503020204020204" charset="-122"/>
              </a:rPr>
              <a:t>域适应的后处理网络</a:t>
            </a:r>
            <a:r>
              <a:rPr lang="en-US" altLang="zh-CN" sz="3200" b="1" dirty="0">
                <a:solidFill>
                  <a:prstClr val="black"/>
                </a:solidFill>
                <a:latin typeface="微软雅黑" panose="020B0503020204020204" charset="-122"/>
                <a:ea typeface="微软雅黑" panose="020B0503020204020204" charset="-122"/>
              </a:rPr>
              <a:t>(DOMAIN ADAPTIVE POST-NET)</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a:extLst>
              <a:ext uri="{FF2B5EF4-FFF2-40B4-BE49-F238E27FC236}">
                <a16:creationId xmlns:a16="http://schemas.microsoft.com/office/drawing/2014/main" id="{18638C24-075E-CEC1-5B38-97823F8A3DF2}"/>
              </a:ext>
            </a:extLst>
          </p:cNvPr>
          <p:cNvSpPr txBox="1"/>
          <p:nvPr/>
        </p:nvSpPr>
        <p:spPr>
          <a:xfrm>
            <a:off x="558218" y="2090213"/>
            <a:ext cx="10674561" cy="866006"/>
          </a:xfrm>
          <a:prstGeom prst="rect">
            <a:avLst/>
          </a:prstGeom>
          <a:noFill/>
        </p:spPr>
        <p:txBody>
          <a:bodyPr wrap="square" rtlCol="0">
            <a:spAutoFit/>
          </a:bodyPr>
          <a:lstStyle/>
          <a:p>
            <a:pPr marL="342900" indent="-342900">
              <a:lnSpc>
                <a:spcPct val="120000"/>
              </a:lnSpc>
              <a:spcBef>
                <a:spcPts val="300"/>
              </a:spcBef>
              <a:spcAft>
                <a:spcPts val="300"/>
              </a:spcAft>
              <a:buFont typeface="Wingdings" panose="05000000000000000000" pitchFamily="2" charset="2"/>
              <a:buChar char="l"/>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后处理网络的训练过程：</a:t>
            </a:r>
            <a:r>
              <a:rPr lang="zh-CN" altLang="en-US" sz="2200" kern="100" dirty="0">
                <a:latin typeface="Times New Roman" panose="02020603050405020304" pitchFamily="18" charset="0"/>
                <a:ea typeface="宋体" panose="02010600030101010101" pitchFamily="2" charset="-122"/>
                <a:cs typeface="Times New Roman" panose="02020603050405020304" pitchFamily="18" charset="0"/>
              </a:rPr>
              <a:t>后处理网络与鉴别器进行竞争，同时由预训练的同步专家引导以保持唇部同步。此外，利用目标人物数据集提供弱监督信号以辅助对抗训练。</a:t>
            </a:r>
            <a:endParaRPr lang="en-US" altLang="zh-CN" sz="2200" kern="100"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21E8474A-021C-D5DC-65B8-19BCD73C72D2}"/>
                  </a:ext>
                </a:extLst>
              </p:cNvPr>
              <p:cNvSpPr txBox="1"/>
              <p:nvPr/>
            </p:nvSpPr>
            <p:spPr>
              <a:xfrm>
                <a:off x="890629" y="5044453"/>
                <a:ext cx="10342150" cy="6630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𝑃𝑁</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𝜔</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𝑒</m:t>
                              </m:r>
                            </m:e>
                          </m:acc>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𝜃</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𝑙</m:t>
                              </m:r>
                            </m:e>
                            <m:e>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𝑐</m:t>
                              </m:r>
                            </m:e>
                          </m:d>
                        </m:sub>
                      </m:sSub>
                      <m:d>
                        <m:dPr>
                          <m:begChr m:val="["/>
                          <m:endChr m:val="]"/>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𝛿</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𝑃𝑁</m:t>
                                          </m:r>
                                        </m:e>
                                        <m:sub>
                                          <m:r>
                                            <a:rPr lang="en-US" altLang="zh-CN" i="1">
                                              <a:latin typeface="Cambria Math" panose="02040503050406030204" pitchFamily="18" charset="0"/>
                                            </a:rPr>
                                            <m:t>𝜔</m:t>
                                          </m:r>
                                        </m:sub>
                                      </m:sSub>
                                      <m:d>
                                        <m:dPr>
                                          <m:ctrlPr>
                                            <a:rPr lang="zh-CN" altLang="zh-CN" i="1">
                                              <a:latin typeface="Cambria Math" panose="02040503050406030204" pitchFamily="18" charset="0"/>
                                            </a:rPr>
                                          </m:ctrlPr>
                                        </m:d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𝑙</m:t>
                                              </m:r>
                                            </m:e>
                                          </m:acc>
                                        </m:e>
                                      </m:d>
                                    </m:e>
                                  </m:d>
                                  <m:r>
                                    <a:rPr lang="en-US" altLang="zh-CN" i="1">
                                      <a:latin typeface="Cambria Math" panose="02040503050406030204" pitchFamily="18" charset="0"/>
                                    </a:rPr>
                                    <m:t>−1</m:t>
                                  </m:r>
                                </m:e>
                              </m:d>
                            </m:e>
                            <m:sup>
                              <m:r>
                                <a:rPr lang="en-US" altLang="zh-CN" i="1">
                                  <a:latin typeface="Cambria Math" panose="02040503050406030204" pitchFamily="18" charset="0"/>
                                </a:rPr>
                                <m:t>2</m:t>
                              </m:r>
                            </m:sup>
                          </m:sSup>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𝑙</m:t>
                              </m:r>
                            </m:e>
                          </m:acc>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𝜃</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𝑙</m:t>
                              </m:r>
                            </m:e>
                            <m:e>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𝑐</m:t>
                              </m:r>
                            </m:e>
                          </m:d>
                        </m:sub>
                      </m:sSub>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𝑠𝑦𝑛𝑐</m:t>
                              </m:r>
                            </m:sub>
                          </m:sSub>
                          <m:d>
                            <m:dPr>
                              <m:ctrlPr>
                                <a:rPr lang="zh-CN" altLang="zh-CN" i="1">
                                  <a:latin typeface="Cambria Math" panose="02040503050406030204" pitchFamily="18" charset="0"/>
                                </a:rPr>
                              </m:ctrlPr>
                            </m:d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𝑙</m:t>
                                  </m:r>
                                </m:e>
                              </m:acc>
                            </m:e>
                          </m:d>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sSup>
                            <m:sSupPr>
                              <m:ctrlPr>
                                <a:rPr lang="zh-CN" altLang="zh-CN" i="1">
                                  <a:latin typeface="Cambria Math" panose="02040503050406030204" pitchFamily="18" charset="0"/>
                                </a:rPr>
                              </m:ctrlPr>
                            </m:s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𝑙</m:t>
                                  </m:r>
                                </m:e>
                              </m:acc>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𝜃</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𝑙</m:t>
                              </m:r>
                            </m:e>
                            <m:e>
                              <m:r>
                                <a:rPr lang="en-US" altLang="zh-CN" i="1">
                                  <a:latin typeface="Cambria Math" panose="02040503050406030204" pitchFamily="18" charset="0"/>
                                </a:rPr>
                                <m:t>𝑧</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𝑐</m:t>
                                  </m:r>
                                </m:e>
                                <m:sup>
                                  <m:r>
                                    <a:rPr lang="en-US" altLang="zh-CN" i="1">
                                      <a:latin typeface="Cambria Math" panose="02040503050406030204" pitchFamily="18" charset="0"/>
                                    </a:rPr>
                                    <m:t>′</m:t>
                                  </m:r>
                                </m:sup>
                              </m:sSup>
                            </m:e>
                          </m:d>
                        </m:sub>
                      </m:sSub>
                      <m:d>
                        <m:dPr>
                          <m:begChr m:val="["/>
                          <m:endChr m:val="]"/>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𝑃𝑁</m:t>
                                      </m:r>
                                    </m:e>
                                    <m:sub>
                                      <m:r>
                                        <a:rPr lang="en-US" altLang="zh-CN" i="1">
                                          <a:latin typeface="Cambria Math" panose="02040503050406030204" pitchFamily="18" charset="0"/>
                                        </a:rPr>
                                        <m:t>𝜔</m:t>
                                      </m:r>
                                    </m:sub>
                                  </m:sSub>
                                  <m:d>
                                    <m:dPr>
                                      <m:ctrlPr>
                                        <a:rPr lang="zh-CN" altLang="zh-CN" i="1">
                                          <a:latin typeface="Cambria Math" panose="02040503050406030204" pitchFamily="18" charset="0"/>
                                        </a:rPr>
                                      </m:ctrlPr>
                                    </m:dPr>
                                    <m:e>
                                      <m:r>
                                        <a:rPr lang="en-US" altLang="zh-CN">
                                          <a:latin typeface="Cambria Math" panose="02040503050406030204" pitchFamily="18" charset="0"/>
                                        </a:rPr>
                                        <m:t> </m:t>
                                      </m:r>
                                      <m:sSup>
                                        <m:sSupPr>
                                          <m:ctrlPr>
                                            <a:rPr lang="zh-CN" altLang="zh-CN" i="1">
                                              <a:latin typeface="Cambria Math" panose="02040503050406030204" pitchFamily="18" charset="0"/>
                                            </a:rPr>
                                          </m:ctrlPr>
                                        </m:s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𝑙</m:t>
                                              </m:r>
                                            </m:e>
                                          </m:acc>
                                        </m:e>
                                        <m:sup>
                                          <m:r>
                                            <a:rPr lang="en-US" altLang="zh-CN" i="1">
                                              <a:latin typeface="Cambria Math" panose="02040503050406030204" pitchFamily="18" charset="0"/>
                                            </a:rPr>
                                            <m:t>′</m:t>
                                          </m:r>
                                        </m:sup>
                                      </m:sSup>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𝑙</m:t>
                                      </m:r>
                                    </m:e>
                                    <m:sup>
                                      <m:r>
                                        <a:rPr lang="en-US" altLang="zh-CN" i="1">
                                          <a:latin typeface="Cambria Math" panose="02040503050406030204" pitchFamily="18" charset="0"/>
                                        </a:rPr>
                                        <m:t>′</m:t>
                                      </m:r>
                                    </m:sup>
                                  </m:sSup>
                                </m:e>
                              </m:d>
                            </m:e>
                            <m:sup>
                              <m:r>
                                <a:rPr lang="en-US" altLang="zh-CN" i="1">
                                  <a:latin typeface="Cambria Math" panose="02040503050406030204" pitchFamily="18" charset="0"/>
                                </a:rPr>
                                <m:t>2</m:t>
                              </m:r>
                            </m:sup>
                          </m:sSup>
                        </m:e>
                      </m:d>
                    </m:oMath>
                  </m:oMathPara>
                </a14:m>
                <a:endParaRPr lang="zh-CN" altLang="en-US" sz="2400" dirty="0"/>
              </a:p>
            </p:txBody>
          </p:sp>
        </mc:Choice>
        <mc:Fallback xmlns="">
          <p:sp>
            <p:nvSpPr>
              <p:cNvPr id="12" name="文本框 11">
                <a:extLst>
                  <a:ext uri="{FF2B5EF4-FFF2-40B4-BE49-F238E27FC236}">
                    <a16:creationId xmlns:a16="http://schemas.microsoft.com/office/drawing/2014/main" id="{21E8474A-021C-D5DC-65B8-19BCD73C72D2}"/>
                  </a:ext>
                </a:extLst>
              </p:cNvPr>
              <p:cNvSpPr txBox="1">
                <a:spLocks noRot="1" noChangeAspect="1" noMove="1" noResize="1" noEditPoints="1" noAdjustHandles="1" noChangeArrowheads="1" noChangeShapeType="1" noTextEdit="1"/>
              </p:cNvSpPr>
              <p:nvPr/>
            </p:nvSpPr>
            <p:spPr>
              <a:xfrm>
                <a:off x="890629" y="5044453"/>
                <a:ext cx="10342150" cy="66306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0791331-F696-FE52-26ED-3133D3AAD859}"/>
                  </a:ext>
                </a:extLst>
              </p:cNvPr>
              <p:cNvSpPr txBox="1"/>
              <p:nvPr/>
            </p:nvSpPr>
            <p:spPr>
              <a:xfrm>
                <a:off x="612563" y="3108367"/>
                <a:ext cx="10674561" cy="1754968"/>
              </a:xfrm>
              <a:prstGeom prst="rect">
                <a:avLst/>
              </a:prstGeom>
              <a:noFill/>
            </p:spPr>
            <p:txBody>
              <a:bodyPr wrap="square">
                <a:spAutoFit/>
              </a:bodyPr>
              <a:lstStyle/>
              <a:p>
                <a:pPr marL="342900" indent="-342900">
                  <a:lnSpc>
                    <a:spcPct val="120000"/>
                  </a:lnSpc>
                  <a:spcBef>
                    <a:spcPts val="300"/>
                  </a:spcBef>
                  <a:spcAft>
                    <a:spcPts val="300"/>
                  </a:spcAft>
                  <a:buFont typeface="Wingdings" panose="05000000000000000000" pitchFamily="2" charset="2"/>
                  <a:buChar char="l"/>
                </a:pPr>
                <a:r>
                  <a:rPr lang="zh-CN" altLang="zh-CN" sz="2200" dirty="0">
                    <a:effectLst/>
                    <a:latin typeface="Times New Roman" panose="02020603050405020304" pitchFamily="18" charset="0"/>
                    <a:ea typeface="宋体" panose="02010600030101010101" pitchFamily="2" charset="-122"/>
                    <a:cs typeface="Times New Roman" panose="02020603050405020304" pitchFamily="18" charset="0"/>
                  </a:rPr>
                  <a:t>具体</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过程：</a:t>
                </a:r>
                <a:r>
                  <a:rPr lang="zh-CN" altLang="zh-CN" sz="2200" dirty="0">
                    <a:effectLst/>
                    <a:latin typeface="Times New Roman" panose="02020603050405020304" pitchFamily="18" charset="0"/>
                    <a:ea typeface="宋体" panose="02010600030101010101" pitchFamily="2" charset="-122"/>
                    <a:cs typeface="Times New Roman" panose="02020603050405020304" pitchFamily="18" charset="0"/>
                  </a:rPr>
                  <a:t>从目标人物视频中提取音频</a:t>
                </a:r>
                <a14:m>
                  <m:oMath xmlns:m="http://schemas.openxmlformats.org/officeDocument/2006/math">
                    <m:sSup>
                      <m:sSupPr>
                        <m:ctrlPr>
                          <a:rPr lang="zh-CN" altLang="zh-CN" sz="2200" i="1">
                            <a:effectLst/>
                            <a:latin typeface="Cambria Math" panose="02040503050406030204" pitchFamily="18" charset="0"/>
                            <a:ea typeface="Cambria Math" panose="02040503050406030204" pitchFamily="18" charset="0"/>
                          </a:rPr>
                        </m:ctrlPr>
                      </m:sSupPr>
                      <m:e>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𝑐</m:t>
                        </m:r>
                      </m:e>
                      <m:sup>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m:t>
                        </m:r>
                      </m:sup>
                    </m:sSup>
                  </m:oMath>
                </a14:m>
                <a:r>
                  <a:rPr lang="zh-CN" altLang="zh-CN" sz="2200" dirty="0">
                    <a:effectLst/>
                    <a:latin typeface="Times New Roman" panose="02020603050405020304" pitchFamily="18" charset="0"/>
                    <a:ea typeface="宋体" panose="02010600030101010101" pitchFamily="2" charset="-122"/>
                    <a:cs typeface="Times New Roman" panose="02020603050405020304" pitchFamily="18" charset="0"/>
                  </a:rPr>
                  <a:t>，用于</a:t>
                </a:r>
                <a:r>
                  <a:rPr lang="en-US" altLang="zh-CN" sz="2200" dirty="0">
                    <a:effectLst/>
                    <a:latin typeface="Times New Roman" panose="02020603050405020304" pitchFamily="18" charset="0"/>
                    <a:ea typeface="宋体" panose="02010600030101010101" pitchFamily="2" charset="-122"/>
                    <a:cs typeface="Times New Roman" panose="02020603050405020304" pitchFamily="18" charset="0"/>
                  </a:rPr>
                  <a:t>VAE</a:t>
                </a:r>
                <a:r>
                  <a:rPr lang="zh-CN" altLang="zh-CN" sz="2200" dirty="0">
                    <a:effectLst/>
                    <a:latin typeface="Times New Roman" panose="02020603050405020304" pitchFamily="18" charset="0"/>
                    <a:ea typeface="宋体" panose="02010600030101010101" pitchFamily="2" charset="-122"/>
                    <a:cs typeface="Times New Roman" panose="02020603050405020304" pitchFamily="18" charset="0"/>
                  </a:rPr>
                  <a:t>预测</a:t>
                </a:r>
                <a:r>
                  <a:rPr lang="en-US" altLang="zh-CN" sz="2200" dirty="0">
                    <a:effectLst/>
                    <a:latin typeface="Times New Roman" panose="02020603050405020304" pitchFamily="18" charset="0"/>
                    <a:ea typeface="宋体" panose="02010600030101010101" pitchFamily="2" charset="-122"/>
                    <a:cs typeface="Times New Roman" panose="02020603050405020304" pitchFamily="18" charset="0"/>
                  </a:rPr>
                  <a:t>landmark </a:t>
                </a:r>
                <a14:m>
                  <m:oMath xmlns:m="http://schemas.openxmlformats.org/officeDocument/2006/math">
                    <m:sSup>
                      <m:sSupPr>
                        <m:ctrlPr>
                          <a:rPr lang="zh-CN" altLang="zh-CN" sz="2200" i="1">
                            <a:effectLst/>
                            <a:latin typeface="Cambria Math" panose="02040503050406030204" pitchFamily="18" charset="0"/>
                            <a:ea typeface="Cambria Math" panose="02040503050406030204" pitchFamily="18" charset="0"/>
                          </a:rPr>
                        </m:ctrlPr>
                      </m:sSupPr>
                      <m:e>
                        <m:acc>
                          <m:accPr>
                            <m:chr m:val="̂"/>
                            <m:ctrlPr>
                              <a:rPr lang="zh-CN" altLang="zh-CN" sz="2200" i="1">
                                <a:effectLst/>
                                <a:latin typeface="Cambria Math" panose="02040503050406030204" pitchFamily="18" charset="0"/>
                                <a:ea typeface="Cambria Math" panose="02040503050406030204" pitchFamily="18" charset="0"/>
                              </a:rPr>
                            </m:ctrlPr>
                          </m:accPr>
                          <m:e>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𝑙</m:t>
                            </m:r>
                          </m:e>
                        </m:acc>
                      </m:e>
                      <m:sup>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m:t>
                        </m:r>
                      </m:sup>
                    </m:sSup>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2200" i="1">
                            <a:effectLst/>
                            <a:latin typeface="Cambria Math" panose="02040503050406030204" pitchFamily="18" charset="0"/>
                            <a:ea typeface="Cambria Math" panose="02040503050406030204" pitchFamily="18" charset="0"/>
                          </a:rPr>
                        </m:ctrlPr>
                      </m:sSubPr>
                      <m:e>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𝜃</m:t>
                        </m:r>
                      </m:sub>
                    </m:sSub>
                    <m:d>
                      <m:dPr>
                        <m:ctrlPr>
                          <a:rPr lang="zh-CN" altLang="zh-CN" sz="2200" i="1">
                            <a:effectLst/>
                            <a:latin typeface="Cambria Math" panose="02040503050406030204" pitchFamily="18" charset="0"/>
                            <a:ea typeface="Cambria Math" panose="02040503050406030204" pitchFamily="18" charset="0"/>
                          </a:rPr>
                        </m:ctrlPr>
                      </m:dPr>
                      <m:e>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𝑙</m:t>
                        </m:r>
                      </m:e>
                      <m:e>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𝑧</m:t>
                        </m:r>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m:t>
                        </m:r>
                        <m:sSup>
                          <m:sSupPr>
                            <m:ctrlPr>
                              <a:rPr lang="zh-CN" altLang="zh-CN" sz="2200" i="1">
                                <a:effectLst/>
                                <a:latin typeface="Cambria Math" panose="02040503050406030204" pitchFamily="18" charset="0"/>
                                <a:ea typeface="Cambria Math" panose="02040503050406030204" pitchFamily="18" charset="0"/>
                              </a:rPr>
                            </m:ctrlPr>
                          </m:sSupPr>
                          <m:e>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𝑐</m:t>
                            </m:r>
                          </m:e>
                          <m:sup>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m:t>
                            </m:r>
                          </m:sup>
                        </m:sSup>
                      </m:e>
                    </m:d>
                  </m:oMath>
                </a14:m>
                <a:r>
                  <a:rPr lang="zh-CN" altLang="zh-CN" sz="2200" dirty="0">
                    <a:effectLst/>
                    <a:latin typeface="Times New Roman" panose="02020603050405020304" pitchFamily="18" charset="0"/>
                    <a:ea typeface="宋体" panose="02010600030101010101" pitchFamily="2" charset="-122"/>
                    <a:cs typeface="Times New Roman" panose="02020603050405020304" pitchFamily="18" charset="0"/>
                  </a:rPr>
                  <a:t>，并鼓励细化后的</a:t>
                </a:r>
                <a:r>
                  <a:rPr lang="en-US" altLang="zh-CN" sz="2200" dirty="0">
                    <a:effectLst/>
                    <a:latin typeface="Times New Roman" panose="02020603050405020304" pitchFamily="18" charset="0"/>
                    <a:ea typeface="宋体" panose="02010600030101010101" pitchFamily="2" charset="-122"/>
                    <a:cs typeface="Times New Roman" panose="02020603050405020304" pitchFamily="18" charset="0"/>
                  </a:rPr>
                  <a:t>landmark </a:t>
                </a:r>
                <a14:m>
                  <m:oMath xmlns:m="http://schemas.openxmlformats.org/officeDocument/2006/math">
                    <m:sSub>
                      <m:sSubPr>
                        <m:ctrlPr>
                          <a:rPr lang="zh-CN" altLang="zh-CN" sz="2200" i="1">
                            <a:effectLst/>
                            <a:latin typeface="Cambria Math" panose="02040503050406030204" pitchFamily="18" charset="0"/>
                            <a:ea typeface="Cambria Math" panose="02040503050406030204" pitchFamily="18" charset="0"/>
                          </a:rPr>
                        </m:ctrlPr>
                      </m:sSubPr>
                      <m:e>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𝑃𝑁</m:t>
                        </m:r>
                      </m:e>
                      <m:sub>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𝜔</m:t>
                        </m:r>
                      </m:sub>
                    </m:sSub>
                    <m:d>
                      <m:dPr>
                        <m:ctrlPr>
                          <a:rPr lang="zh-CN" altLang="zh-CN" sz="2200" i="1">
                            <a:effectLst/>
                            <a:latin typeface="Cambria Math" panose="02040503050406030204" pitchFamily="18" charset="0"/>
                            <a:ea typeface="Cambria Math" panose="02040503050406030204" pitchFamily="18" charset="0"/>
                          </a:rPr>
                        </m:ctrlPr>
                      </m:dPr>
                      <m:e>
                        <m:sSup>
                          <m:sSupPr>
                            <m:ctrlPr>
                              <a:rPr lang="zh-CN" altLang="zh-CN" sz="2200" i="1">
                                <a:effectLst/>
                                <a:latin typeface="Cambria Math" panose="02040503050406030204" pitchFamily="18" charset="0"/>
                                <a:ea typeface="Cambria Math" panose="02040503050406030204" pitchFamily="18" charset="0"/>
                              </a:rPr>
                            </m:ctrlPr>
                          </m:sSupPr>
                          <m:e>
                            <m:acc>
                              <m:accPr>
                                <m:chr m:val="̂"/>
                                <m:ctrlPr>
                                  <a:rPr lang="zh-CN" altLang="zh-CN" sz="2200" i="1">
                                    <a:effectLst/>
                                    <a:latin typeface="Cambria Math" panose="02040503050406030204" pitchFamily="18" charset="0"/>
                                    <a:ea typeface="Cambria Math" panose="02040503050406030204" pitchFamily="18" charset="0"/>
                                  </a:rPr>
                                </m:ctrlPr>
                              </m:accPr>
                              <m:e>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𝑙</m:t>
                                </m:r>
                              </m:e>
                            </m:acc>
                          </m:e>
                          <m:sup>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m:t>
                            </m:r>
                          </m:sup>
                        </m:sSup>
                      </m:e>
                    </m:d>
                  </m:oMath>
                </a14:m>
                <a:r>
                  <a:rPr lang="zh-CN" altLang="zh-CN" sz="2200" dirty="0">
                    <a:effectLst/>
                    <a:latin typeface="Times New Roman" panose="02020603050405020304" pitchFamily="18" charset="0"/>
                    <a:ea typeface="宋体" panose="02010600030101010101" pitchFamily="2" charset="-122"/>
                    <a:cs typeface="Times New Roman" panose="02020603050405020304" pitchFamily="18" charset="0"/>
                  </a:rPr>
                  <a:t>接近真实表达</a:t>
                </a:r>
                <a14:m>
                  <m:oMath xmlns:m="http://schemas.openxmlformats.org/officeDocument/2006/math">
                    <m:sSup>
                      <m:sSupPr>
                        <m:ctrlPr>
                          <a:rPr lang="zh-CN" altLang="zh-CN" sz="2200" i="1">
                            <a:effectLst/>
                            <a:latin typeface="Cambria Math" panose="02040503050406030204" pitchFamily="18" charset="0"/>
                            <a:ea typeface="Cambria Math" panose="02040503050406030204" pitchFamily="18" charset="0"/>
                          </a:rPr>
                        </m:ctrlPr>
                      </m:sSupPr>
                      <m:e>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𝑙</m:t>
                        </m:r>
                      </m:e>
                      <m:sup>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m:t>
                        </m:r>
                      </m:sup>
                    </m:sSup>
                  </m:oMath>
                </a14:m>
                <a:r>
                  <a:rPr lang="zh-CN" altLang="zh-CN" sz="2200" dirty="0">
                    <a:effectLst/>
                    <a:latin typeface="Times New Roman" panose="02020603050405020304" pitchFamily="18" charset="0"/>
                    <a:ea typeface="宋体" panose="02010600030101010101" pitchFamily="2" charset="-122"/>
                    <a:cs typeface="Times New Roman" panose="02020603050405020304" pitchFamily="18" charset="0"/>
                  </a:rPr>
                  <a:t>。这样的设计旨在提高后处理网络在个性化视频上的表现，确保生成的地标不仅保持与音频的同步，也与目标人物的特定特征相匹配。最后，</a:t>
                </a:r>
                <a:r>
                  <a:rPr lang="en-US" altLang="zh-CN" sz="2200" dirty="0">
                    <a:effectLst/>
                    <a:latin typeface="Times New Roman" panose="02020603050405020304" pitchFamily="18" charset="0"/>
                    <a:ea typeface="宋体" panose="02010600030101010101" pitchFamily="2" charset="-122"/>
                    <a:cs typeface="Times New Roman" panose="02020603050405020304" pitchFamily="18" charset="0"/>
                  </a:rPr>
                  <a:t>post-net </a:t>
                </a:r>
                <a:r>
                  <a:rPr lang="zh-CN" altLang="zh-CN" sz="2200" dirty="0">
                    <a:effectLst/>
                    <a:latin typeface="Times New Roman" panose="02020603050405020304" pitchFamily="18" charset="0"/>
                    <a:ea typeface="宋体" panose="02010600030101010101" pitchFamily="2" charset="-122"/>
                    <a:cs typeface="Times New Roman" panose="02020603050405020304" pitchFamily="18" charset="0"/>
                  </a:rPr>
                  <a:t>的训练损失为</a:t>
                </a:r>
                <a:r>
                  <a:rPr lang="en-US" altLang="zh-CN" sz="22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30791331-F696-FE52-26ED-3133D3AAD859}"/>
                  </a:ext>
                </a:extLst>
              </p:cNvPr>
              <p:cNvSpPr txBox="1">
                <a:spLocks noRot="1" noChangeAspect="1" noMove="1" noResize="1" noEditPoints="1" noAdjustHandles="1" noChangeArrowheads="1" noChangeShapeType="1" noTextEdit="1"/>
              </p:cNvSpPr>
              <p:nvPr/>
            </p:nvSpPr>
            <p:spPr>
              <a:xfrm>
                <a:off x="612563" y="3108367"/>
                <a:ext cx="10674561" cy="1754968"/>
              </a:xfrm>
              <a:prstGeom prst="rect">
                <a:avLst/>
              </a:prstGeom>
              <a:blipFill>
                <a:blip r:embed="rId6"/>
                <a:stretch>
                  <a:fillRect l="-628" t="-1042" r="-400" b="-6250"/>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CD1AF087-9FF2-EF3C-3210-55EA2949485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Jiang Z, Ren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high-fidelity audio-driven 3d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arXiv:2301.13430,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935700526"/>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E2F38-F205-A13D-D66C-EB52C6B7791D}"/>
            </a:ext>
          </a:extLst>
        </p:cNvPr>
        <p:cNvGrpSpPr/>
        <p:nvPr/>
      </p:nvGrpSpPr>
      <p:grpSpPr>
        <a:xfrm>
          <a:off x="0" y="0"/>
          <a:ext cx="0" cy="0"/>
          <a:chOff x="0" y="0"/>
          <a:chExt cx="0" cy="0"/>
        </a:xfrm>
      </p:grpSpPr>
      <p:pic>
        <p:nvPicPr>
          <p:cNvPr id="8" name="图片 7">
            <a:extLst>
              <a:ext uri="{FF2B5EF4-FFF2-40B4-BE49-F238E27FC236}">
                <a16:creationId xmlns:a16="http://schemas.microsoft.com/office/drawing/2014/main" id="{E205E2C4-9678-714D-4680-8E9A11C81D46}"/>
              </a:ext>
            </a:extLst>
          </p:cNvPr>
          <p:cNvPicPr>
            <a:picLocks noChangeAspect="1"/>
          </p:cNvPicPr>
          <p:nvPr/>
        </p:nvPicPr>
        <p:blipFill>
          <a:blip r:embed="rId5"/>
          <a:stretch>
            <a:fillRect/>
          </a:stretch>
        </p:blipFill>
        <p:spPr>
          <a:xfrm>
            <a:off x="1571133" y="2264688"/>
            <a:ext cx="9213525" cy="4046585"/>
          </a:xfrm>
          <a:prstGeom prst="rect">
            <a:avLst/>
          </a:prstGeom>
        </p:spPr>
      </p:pic>
      <p:grpSp>
        <p:nvGrpSpPr>
          <p:cNvPr id="39" name="组合 38">
            <a:extLst>
              <a:ext uri="{FF2B5EF4-FFF2-40B4-BE49-F238E27FC236}">
                <a16:creationId xmlns:a16="http://schemas.microsoft.com/office/drawing/2014/main" id="{B4EE126B-3566-D570-2BE6-44D169A80BFF}"/>
              </a:ext>
            </a:extLst>
          </p:cNvPr>
          <p:cNvGrpSpPr/>
          <p:nvPr/>
        </p:nvGrpSpPr>
        <p:grpSpPr>
          <a:xfrm rot="15433288">
            <a:off x="3054142" y="-251117"/>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A2D1CAC-8107-C562-C68A-14D03049D219}"/>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729FFEC-4942-F39A-01A7-69B9AF0DBEEC}"/>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75AFBC88-9B46-DE2D-FB28-40D65A067F39}"/>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23631FCA-8797-ECEB-14FB-96A52C9027BF}"/>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CF97C5FA-1706-3110-AB83-1401159DD890}"/>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3898EEC8-C621-C00C-03D0-AEDFFC4E7551}"/>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5EE38B88-EA94-12D5-68BD-BD3EE5758B16}"/>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07E18188-52AD-13CA-8C44-250C354C3AAF}"/>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20BB0B63-B3E6-A928-494E-99611E0D34B7}"/>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5976446D-C64A-A78E-26E4-1D5A03E2664F}"/>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1B9D2EC-EC81-F010-161A-05034C123CB9}"/>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F378E557-8A4D-8EFA-4C7B-8D8E14C65E56}"/>
              </a:ext>
            </a:extLst>
          </p:cNvPr>
          <p:cNvSpPr txBox="1"/>
          <p:nvPr/>
        </p:nvSpPr>
        <p:spPr>
          <a:xfrm>
            <a:off x="558218" y="1676208"/>
            <a:ext cx="10674561"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目的</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：渲染以预测的</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地标为条件的高保真帧。</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2C4ED55-61A3-E9A7-2353-0D55966D0097}"/>
              </a:ext>
            </a:extLst>
          </p:cNvPr>
          <p:cNvSpPr txBox="1"/>
          <p:nvPr/>
        </p:nvSpPr>
        <p:spPr>
          <a:xfrm>
            <a:off x="11544337" y="382082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4B72DADF-979F-C687-2933-2D4BC082CB97}"/>
              </a:ext>
            </a:extLst>
          </p:cNvPr>
          <p:cNvSpPr txBox="1"/>
          <p:nvPr>
            <p:custDataLst>
              <p:tags r:id="rId2"/>
            </p:custDataLst>
          </p:nvPr>
        </p:nvSpPr>
        <p:spPr>
          <a:xfrm>
            <a:off x="102870" y="997331"/>
            <a:ext cx="11025573"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3200" b="1" dirty="0">
                <a:solidFill>
                  <a:prstClr val="black"/>
                </a:solidFill>
                <a:latin typeface="微软雅黑" panose="020B0503020204020204" charset="-122"/>
                <a:ea typeface="微软雅黑" panose="020B0503020204020204" charset="-122"/>
              </a:rPr>
              <a:t>基于</a:t>
            </a:r>
            <a:r>
              <a:rPr lang="en-US" altLang="zh-CN" sz="3200" b="1" dirty="0" err="1">
                <a:solidFill>
                  <a:prstClr val="black"/>
                </a:solidFill>
                <a:latin typeface="微软雅黑" panose="020B0503020204020204" charset="-122"/>
                <a:ea typeface="微软雅黑" panose="020B0503020204020204" charset="-122"/>
              </a:rPr>
              <a:t>NeRF</a:t>
            </a:r>
            <a:r>
              <a:rPr lang="zh-CN" altLang="en-US" sz="3200" b="1" dirty="0">
                <a:solidFill>
                  <a:prstClr val="black"/>
                </a:solidFill>
                <a:latin typeface="微软雅黑" panose="020B0503020204020204" charset="-122"/>
                <a:ea typeface="微软雅黑" panose="020B0503020204020204" charset="-122"/>
              </a:rPr>
              <a:t>的渲染器</a:t>
            </a:r>
            <a:r>
              <a:rPr lang="en-US" altLang="zh-CN" sz="3200" b="1" dirty="0">
                <a:solidFill>
                  <a:prstClr val="black"/>
                </a:solidFill>
                <a:latin typeface="微软雅黑" panose="020B0503020204020204" charset="-122"/>
                <a:ea typeface="微软雅黑" panose="020B0503020204020204" charset="-122"/>
              </a:rPr>
              <a:t>(NERF-BASED RENDERER)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0D141C9D-462C-F6C6-19C7-4B3B3CFF90A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Jiang Z, Ren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high-fidelity audio-driven 3d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arXiv:2301.13430,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226968580"/>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274E9-D5C2-DEBB-54A0-67B4A6D04811}"/>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CC11341F-BE39-1F57-6450-8DB89A882C60}"/>
              </a:ext>
            </a:extLst>
          </p:cNvPr>
          <p:cNvGrpSpPr/>
          <p:nvPr/>
        </p:nvGrpSpPr>
        <p:grpSpPr>
          <a:xfrm rot="15433288">
            <a:off x="3054142" y="-251117"/>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1CDBFB43-1295-CC32-9A23-8A057AAB060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8F74160A-BA45-693E-70CA-A9A4CECFA49A}"/>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F7E706-7BC3-7654-A53F-29678821F208}"/>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585AEB22-8F13-1446-B092-0F4DC1256EAE}"/>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FA3D11F-1D7E-F757-8E21-8611F08CBC6B}"/>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181B83F6-4ACA-CE95-D61C-CEB42B039BBB}"/>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F2425BD7-8F64-2F5D-296C-E46F5A07117B}"/>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ABFCD3CA-D906-B7B2-D77D-ABB5F94430E0}"/>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6C484421-A7F5-B626-9451-F839A31F71DE}"/>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3510C742-00A3-9CCE-CB9B-8872A2E45F6B}"/>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62663ECE-A9DC-FF68-34AF-75C42216956A}"/>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0B44EF5A-D8F2-E1EF-F980-72BD26EB16CE}"/>
              </a:ext>
            </a:extLst>
          </p:cNvPr>
          <p:cNvSpPr txBox="1"/>
          <p:nvPr/>
        </p:nvSpPr>
        <p:spPr>
          <a:xfrm>
            <a:off x="356338" y="1595726"/>
            <a:ext cx="10674561"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训练过程</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C04168C0-A6E5-DFE0-BBB7-D161E9F02EBF}"/>
              </a:ext>
            </a:extLst>
          </p:cNvPr>
          <p:cNvSpPr txBox="1"/>
          <p:nvPr/>
        </p:nvSpPr>
        <p:spPr>
          <a:xfrm>
            <a:off x="11586908" y="232837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93BC778B-F8D1-13C8-66A7-D53B008F0A10}"/>
              </a:ext>
            </a:extLst>
          </p:cNvPr>
          <p:cNvSpPr txBox="1"/>
          <p:nvPr/>
        </p:nvSpPr>
        <p:spPr>
          <a:xfrm>
            <a:off x="11577886" y="346674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655BC211-5106-4B83-C44F-9D7AB7F93DB8}"/>
              </a:ext>
            </a:extLst>
          </p:cNvPr>
          <p:cNvSpPr txBox="1"/>
          <p:nvPr/>
        </p:nvSpPr>
        <p:spPr>
          <a:xfrm>
            <a:off x="11577885" y="463482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4D8014A8-2369-F3EB-AC24-36C82169DAE7}"/>
              </a:ext>
            </a:extLst>
          </p:cNvPr>
          <p:cNvSpPr txBox="1"/>
          <p:nvPr/>
        </p:nvSpPr>
        <p:spPr>
          <a:xfrm>
            <a:off x="558218" y="2013868"/>
            <a:ext cx="10674561" cy="781945"/>
          </a:xfrm>
          <a:prstGeom prst="rect">
            <a:avLst/>
          </a:prstGeom>
          <a:noFill/>
        </p:spPr>
        <p:txBody>
          <a:bodyPr wrap="square" rtlCol="0">
            <a:spAutoFit/>
          </a:bodyPr>
          <a:lstStyle/>
          <a:p>
            <a:pPr marL="342900" indent="-342900">
              <a:lnSpc>
                <a:spcPct val="120000"/>
              </a:lnSpc>
              <a:spcBef>
                <a:spcPts val="300"/>
              </a:spcBef>
              <a:spcAft>
                <a:spcPts val="300"/>
              </a:spcAft>
              <a:buFont typeface="Wingdings" panose="05000000000000000000" pitchFamily="2" charset="2"/>
              <a:buChar char="l"/>
            </a:pP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Head-</a:t>
            </a:r>
            <a:r>
              <a:rPr lang="en-US" altLang="zh-CN" sz="20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的训练：与</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AD-</a:t>
            </a:r>
            <a:r>
              <a:rPr lang="en-US" altLang="zh-CN" sz="20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相似，除了观察方向 </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d </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和 </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3D </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位置 </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x </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之外，</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3D landmark</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l </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将充当操纵隐式表示头部的颜色和密度的条件，隐函数 </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F </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可以表示为：</a:t>
            </a:r>
            <a:endPar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FD4959CD-0C61-B633-31AB-F1B9439EABBA}"/>
              </a:ext>
            </a:extLst>
          </p:cNvPr>
          <p:cNvSpPr txBox="1"/>
          <p:nvPr/>
        </p:nvSpPr>
        <p:spPr>
          <a:xfrm>
            <a:off x="453882" y="2756857"/>
            <a:ext cx="10674561" cy="426335"/>
          </a:xfrm>
          <a:prstGeom prst="rect">
            <a:avLst/>
          </a:prstGeom>
          <a:noFill/>
        </p:spPr>
        <p:txBody>
          <a:bodyPr wrap="square" rtlCol="0">
            <a:spAutoFit/>
          </a:bodyPr>
          <a:lstStyle/>
          <a:p>
            <a:pPr indent="457200">
              <a:lnSpc>
                <a:spcPct val="120000"/>
              </a:lnSpc>
              <a:spcBef>
                <a:spcPts val="300"/>
              </a:spcBef>
              <a:spcAft>
                <a:spcPts val="30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 </a:t>
            </a:r>
            <a:r>
              <a:rPr lang="el-GR" altLang="zh-CN" sz="2000" dirty="0">
                <a:latin typeface="Times New Roman" panose="02020603050405020304" pitchFamily="18" charset="0"/>
                <a:ea typeface="宋体" panose="02010600030101010101" pitchFamily="2" charset="-122"/>
                <a:cs typeface="Times New Roman" panose="02020603050405020304" pitchFamily="18" charset="0"/>
              </a:rPr>
              <a:t>σ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表示辐射场中的颜色和密度。</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1967ED3-0913-497F-D99B-A271CE1E1DA8}"/>
                  </a:ext>
                </a:extLst>
              </p:cNvPr>
              <p:cNvSpPr txBox="1"/>
              <p:nvPr/>
            </p:nvSpPr>
            <p:spPr>
              <a:xfrm>
                <a:off x="8725587" y="2440014"/>
                <a:ext cx="244942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z="2000">
                          <a:latin typeface="Cambria Math" panose="02040503050406030204" pitchFamily="18" charset="0"/>
                        </a:rPr>
                        <m:t>Fθ</m:t>
                      </m:r>
                      <m:r>
                        <a:rPr lang="en-US" altLang="zh-CN" sz="2000">
                          <a:latin typeface="Cambria Math" panose="02040503050406030204" pitchFamily="18" charset="0"/>
                        </a:rPr>
                        <m:t>​:(</m:t>
                      </m:r>
                      <m:r>
                        <m:rPr>
                          <m:sty m:val="p"/>
                        </m:rPr>
                        <a:rPr lang="en-US" altLang="zh-CN" sz="2000">
                          <a:latin typeface="Cambria Math" panose="02040503050406030204" pitchFamily="18" charset="0"/>
                        </a:rPr>
                        <m:t>x</m:t>
                      </m:r>
                      <m:r>
                        <a:rPr lang="en-US" altLang="zh-CN" sz="2000">
                          <a:latin typeface="Cambria Math" panose="02040503050406030204" pitchFamily="18" charset="0"/>
                        </a:rPr>
                        <m:t>,</m:t>
                      </m:r>
                      <m:r>
                        <m:rPr>
                          <m:sty m:val="p"/>
                        </m:rPr>
                        <a:rPr lang="en-US" altLang="zh-CN" sz="2000">
                          <a:latin typeface="Cambria Math" panose="02040503050406030204" pitchFamily="18" charset="0"/>
                        </a:rPr>
                        <m:t>d</m:t>
                      </m:r>
                      <m:r>
                        <a:rPr lang="en-US" altLang="zh-CN" sz="2000">
                          <a:latin typeface="Cambria Math" panose="02040503050406030204" pitchFamily="18" charset="0"/>
                        </a:rPr>
                        <m:t>,</m:t>
                      </m:r>
                      <m:r>
                        <m:rPr>
                          <m:sty m:val="p"/>
                        </m:rPr>
                        <a:rPr lang="en-US" altLang="zh-CN" sz="2000">
                          <a:latin typeface="Cambria Math" panose="02040503050406030204" pitchFamily="18" charset="0"/>
                        </a:rPr>
                        <m:t>l</m:t>
                      </m:r>
                      <m:r>
                        <a:rPr lang="en-US" altLang="zh-CN" sz="2000">
                          <a:latin typeface="Cambria Math" panose="02040503050406030204" pitchFamily="18" charset="0"/>
                        </a:rPr>
                        <m:t>)→(</m:t>
                      </m:r>
                      <m:r>
                        <m:rPr>
                          <m:sty m:val="p"/>
                        </m:rPr>
                        <a:rPr lang="en-US" altLang="zh-CN" sz="2000">
                          <a:latin typeface="Cambria Math" panose="02040503050406030204" pitchFamily="18" charset="0"/>
                        </a:rPr>
                        <m:t>c</m:t>
                      </m:r>
                      <m:r>
                        <a:rPr lang="en-US" altLang="zh-CN" sz="2000">
                          <a:latin typeface="Cambria Math" panose="02040503050406030204" pitchFamily="18" charset="0"/>
                        </a:rPr>
                        <m:t>,</m:t>
                      </m:r>
                      <m:r>
                        <m:rPr>
                          <m:sty m:val="p"/>
                        </m:rPr>
                        <a:rPr lang="en-US" altLang="zh-CN" sz="2000">
                          <a:latin typeface="Cambria Math" panose="02040503050406030204" pitchFamily="18" charset="0"/>
                        </a:rPr>
                        <m:t>σ</m:t>
                      </m:r>
                      <m:r>
                        <a:rPr lang="en-US" altLang="zh-CN" sz="2000">
                          <a:latin typeface="Cambria Math" panose="02040503050406030204" pitchFamily="18" charset="0"/>
                        </a:rPr>
                        <m:t>)</m:t>
                      </m:r>
                    </m:oMath>
                  </m:oMathPara>
                </a14:m>
                <a:endParaRPr lang="zh-CN" altLang="en-US" sz="2800" dirty="0"/>
              </a:p>
            </p:txBody>
          </p:sp>
        </mc:Choice>
        <mc:Fallback xmlns="">
          <p:sp>
            <p:nvSpPr>
              <p:cNvPr id="12" name="文本框 11">
                <a:extLst>
                  <a:ext uri="{FF2B5EF4-FFF2-40B4-BE49-F238E27FC236}">
                    <a16:creationId xmlns:a16="http://schemas.microsoft.com/office/drawing/2014/main" id="{61967ED3-0913-497F-D99B-A271CE1E1DA8}"/>
                  </a:ext>
                </a:extLst>
              </p:cNvPr>
              <p:cNvSpPr txBox="1">
                <a:spLocks noRot="1" noChangeAspect="1" noMove="1" noResize="1" noEditPoints="1" noAdjustHandles="1" noChangeArrowheads="1" noChangeShapeType="1" noTextEdit="1"/>
              </p:cNvSpPr>
              <p:nvPr/>
            </p:nvSpPr>
            <p:spPr>
              <a:xfrm>
                <a:off x="8725587" y="2440014"/>
                <a:ext cx="2449428" cy="400110"/>
              </a:xfrm>
              <a:prstGeom prst="rect">
                <a:avLst/>
              </a:prstGeom>
              <a:blipFill>
                <a:blip r:embed="rId5"/>
                <a:stretch>
                  <a:fillRect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30AF8FE-08A5-D571-B3AD-022928BFCAE5}"/>
                  </a:ext>
                </a:extLst>
              </p:cNvPr>
              <p:cNvSpPr txBox="1"/>
              <p:nvPr/>
            </p:nvSpPr>
            <p:spPr>
              <a:xfrm>
                <a:off x="617633" y="3174354"/>
                <a:ext cx="10431636" cy="1323439"/>
              </a:xfrm>
              <a:prstGeom prst="rect">
                <a:avLst/>
              </a:prstGeom>
              <a:noFill/>
            </p:spPr>
            <p:txBody>
              <a:bodyPr wrap="square">
                <a:spAutoFit/>
              </a:bodyPr>
              <a:lstStyle/>
              <a:p>
                <a:pPr indent="254000" algn="just"/>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为了提高相邻帧之间的连续性，我们使用来自三个相邻帧的</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 3D </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landmark</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来表示面部形状，即</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 </a:t>
                </a:r>
                <a14:m>
                  <m:oMath xmlns:m="http://schemas.openxmlformats.org/officeDocument/2006/math">
                    <m:r>
                      <m:rPr>
                        <m:sty m:val="p"/>
                      </m:rPr>
                      <a:rPr lang="en-US" altLang="zh-CN" sz="20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l</m:t>
                    </m:r>
                    <m:r>
                      <a:rPr lang="en-US" altLang="zh-CN" sz="20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𝑅</m:t>
                        </m:r>
                      </m:e>
                      <m:sup>
                        <m:r>
                          <a:rPr lang="en-US" altLang="zh-CN" sz="200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3×204</m:t>
                        </m:r>
                      </m:sup>
                    </m:sSup>
                  </m:oMath>
                </a14:m>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。我们注意到一些面部标志仅在一个小范围内发生变化，这在数值上提出了</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2000" kern="100" dirty="0" err="1">
                    <a:effectLst/>
                    <a:latin typeface="宋体" panose="02010600030101010101" pitchFamily="2" charset="-122"/>
                    <a:ea typeface="宋体" panose="02010600030101010101" pitchFamily="2" charset="-122"/>
                    <a:cs typeface="Times New Roman" panose="02020603050405020304" pitchFamily="18" charset="0"/>
                  </a:rPr>
                  <a:t>NeRF</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学习高频图像细节的挑战。因此，作者逐点对输入的</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 3D </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地标进行了归一化，这对于实现更好的视觉质量是必要的。最终的颜色</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 C </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是通过沿射线聚合颜色</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 c </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来计算的：</a:t>
                </a:r>
              </a:p>
            </p:txBody>
          </p:sp>
        </mc:Choice>
        <mc:Fallback xmlns="">
          <p:sp>
            <p:nvSpPr>
              <p:cNvPr id="10" name="文本框 9">
                <a:extLst>
                  <a:ext uri="{FF2B5EF4-FFF2-40B4-BE49-F238E27FC236}">
                    <a16:creationId xmlns:a16="http://schemas.microsoft.com/office/drawing/2014/main" id="{330AF8FE-08A5-D571-B3AD-022928BFCAE5}"/>
                  </a:ext>
                </a:extLst>
              </p:cNvPr>
              <p:cNvSpPr txBox="1">
                <a:spLocks noRot="1" noChangeAspect="1" noMove="1" noResize="1" noEditPoints="1" noAdjustHandles="1" noChangeArrowheads="1" noChangeShapeType="1" noTextEdit="1"/>
              </p:cNvSpPr>
              <p:nvPr/>
            </p:nvSpPr>
            <p:spPr>
              <a:xfrm>
                <a:off x="617633" y="3174354"/>
                <a:ext cx="10431636" cy="1323439"/>
              </a:xfrm>
              <a:prstGeom prst="rect">
                <a:avLst/>
              </a:prstGeom>
              <a:blipFill>
                <a:blip r:embed="rId6"/>
                <a:stretch>
                  <a:fillRect l="-584" t="-2765" r="-2979" b="-73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B7452E0-38DB-CB2F-4485-6CD19C6A88F1}"/>
                  </a:ext>
                </a:extLst>
              </p:cNvPr>
              <p:cNvSpPr txBox="1"/>
              <p:nvPr/>
            </p:nvSpPr>
            <p:spPr>
              <a:xfrm>
                <a:off x="2519829" y="4415402"/>
                <a:ext cx="6191654" cy="9353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mtClean="0">
                          <a:latin typeface="Cambria Math" panose="02040503050406030204" pitchFamily="18" charset="0"/>
                        </a:rPr>
                        <m:t>C</m:t>
                      </m:r>
                      <m:d>
                        <m:dPr>
                          <m:sepChr m:val=";"/>
                          <m:ctrlPr>
                            <a:rPr lang="zh-CN" altLang="en-US" i="1">
                              <a:latin typeface="Cambria Math" panose="02040503050406030204" pitchFamily="18" charset="0"/>
                            </a:rPr>
                          </m:ctrlPr>
                        </m:dPr>
                        <m:e>
                          <m:r>
                            <m:rPr>
                              <m:sty m:val="p"/>
                            </m:rPr>
                            <a:rPr lang="zh-CN" altLang="en-US" i="0">
                              <a:latin typeface="Cambria Math" panose="02040503050406030204" pitchFamily="18" charset="0"/>
                            </a:rPr>
                            <m:t>r</m:t>
                          </m:r>
                        </m:e>
                        <m:e>
                          <m:r>
                            <m:rPr>
                              <m:sty m:val="p"/>
                            </m:rPr>
                            <a:rPr lang="zh-CN" altLang="en-US" i="0">
                              <a:latin typeface="Cambria Math" panose="02040503050406030204" pitchFamily="18" charset="0"/>
                            </a:rPr>
                            <m:t>θ</m:t>
                          </m:r>
                        </m:e>
                        <m:e>
                          <m:r>
                            <m:rPr>
                              <m:sty m:val="p"/>
                            </m:rPr>
                            <a:rPr lang="zh-CN" altLang="en-US" i="0">
                              <a:latin typeface="Cambria Math" panose="02040503050406030204" pitchFamily="18" charset="0"/>
                            </a:rPr>
                            <m:t>Π</m:t>
                          </m:r>
                        </m:e>
                        <m:e>
                          <m:r>
                            <m:rPr>
                              <m:sty m:val="p"/>
                            </m:rPr>
                            <a:rPr lang="zh-CN" altLang="en-US" i="0">
                              <a:latin typeface="Cambria Math" panose="02040503050406030204" pitchFamily="18" charset="0"/>
                            </a:rPr>
                            <m:t>a</m:t>
                          </m:r>
                        </m:e>
                      </m:d>
                      <m:r>
                        <a:rPr lang="zh-CN" altLang="en-US" i="0">
                          <a:latin typeface="Cambria Math" panose="02040503050406030204" pitchFamily="18" charset="0"/>
                        </a:rPr>
                        <m:t>=</m:t>
                      </m:r>
                      <m:nary>
                        <m:naryPr>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𝑡𝑛</m:t>
                          </m:r>
                        </m:sub>
                        <m:sup>
                          <m:r>
                            <a:rPr lang="zh-CN" altLang="en-US" i="1">
                              <a:latin typeface="Cambria Math" panose="02040503050406030204" pitchFamily="18" charset="0"/>
                            </a:rPr>
                            <m:t>𝑡𝑓</m:t>
                          </m:r>
                        </m:sup>
                        <m:e>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σ</m:t>
                              </m:r>
                            </m:e>
                            <m:sub>
                              <m:r>
                                <a:rPr lang="zh-CN" altLang="en-US" i="1">
                                  <a:latin typeface="Cambria Math" panose="02040503050406030204" pitchFamily="18" charset="0"/>
                                </a:rPr>
                                <m:t>𝜃</m:t>
                              </m:r>
                            </m:sub>
                          </m:sSub>
                          <m:r>
                            <a:rPr lang="zh-CN" altLang="en-US" i="0">
                              <a:latin typeface="Cambria Math" panose="02040503050406030204" pitchFamily="18" charset="0"/>
                            </a:rPr>
                            <m:t>​</m:t>
                          </m:r>
                          <m:d>
                            <m:dPr>
                              <m:sepChr m:val=","/>
                              <m:ctrlPr>
                                <a:rPr lang="zh-CN" altLang="en-US" i="1">
                                  <a:latin typeface="Cambria Math" panose="02040503050406030204" pitchFamily="18" charset="0"/>
                                </a:rPr>
                              </m:ctrlPr>
                            </m:dPr>
                            <m:e>
                              <m:r>
                                <m:rPr>
                                  <m:sty m:val="p"/>
                                </m:rPr>
                                <a:rPr lang="zh-CN" altLang="en-US" i="0">
                                  <a:latin typeface="Cambria Math" panose="02040503050406030204" pitchFamily="18" charset="0"/>
                                </a:rPr>
                                <m:t>r</m:t>
                              </m:r>
                            </m:e>
                            <m:e>
                              <m:d>
                                <m:dPr>
                                  <m:ctrlPr>
                                    <a:rPr lang="zh-CN" altLang="en-US" i="1">
                                      <a:solidFill>
                                        <a:srgbClr val="836967"/>
                                      </a:solidFill>
                                      <a:latin typeface="Cambria Math" panose="02040503050406030204" pitchFamily="18" charset="0"/>
                                    </a:rPr>
                                  </m:ctrlPr>
                                </m:dPr>
                                <m:e>
                                  <m:r>
                                    <m:rPr>
                                      <m:sty m:val="p"/>
                                    </m:rPr>
                                    <a:rPr lang="zh-CN" altLang="en-US" i="0">
                                      <a:latin typeface="Cambria Math" panose="02040503050406030204" pitchFamily="18" charset="0"/>
                                    </a:rPr>
                                    <m:t>t</m:t>
                                  </m:r>
                                </m:e>
                              </m:d>
                              <m:r>
                                <m:rPr>
                                  <m:sty m:val="p"/>
                                </m:rPr>
                                <a:rPr lang="zh-CN" altLang="en-US" i="0">
                                  <a:latin typeface="Cambria Math" panose="02040503050406030204" pitchFamily="18" charset="0"/>
                                </a:rPr>
                                <m:t>l</m:t>
                              </m:r>
                            </m:e>
                          </m:d>
                          <m:r>
                            <a:rPr lang="zh-CN" altLang="en-US" i="0">
                              <a:latin typeface="Cambria Math" panose="02040503050406030204" pitchFamily="18" charset="0"/>
                            </a:rPr>
                            <m:t>⋅</m:t>
                          </m:r>
                          <m:r>
                            <m:rPr>
                              <m:sty m:val="p"/>
                            </m:rPr>
                            <a:rPr lang="zh-CN" altLang="en-US" i="0">
                              <a:latin typeface="Cambria Math" panose="02040503050406030204" pitchFamily="18" charset="0"/>
                            </a:rPr>
                            <m:t>cθ</m:t>
                          </m:r>
                          <m:r>
                            <a:rPr lang="zh-CN" altLang="en-US" i="0">
                              <a:latin typeface="Cambria Math" panose="02040503050406030204" pitchFamily="18" charset="0"/>
                            </a:rPr>
                            <m:t>​</m:t>
                          </m:r>
                          <m:d>
                            <m:dPr>
                              <m:sepChr m:val=","/>
                              <m:ctrlPr>
                                <a:rPr lang="zh-CN" altLang="en-US" i="1">
                                  <a:latin typeface="Cambria Math" panose="02040503050406030204" pitchFamily="18" charset="0"/>
                                </a:rPr>
                              </m:ctrlPr>
                            </m:dPr>
                            <m:e>
                              <m:r>
                                <m:rPr>
                                  <m:sty m:val="p"/>
                                </m:rPr>
                                <a:rPr lang="zh-CN" altLang="en-US" i="0">
                                  <a:latin typeface="Cambria Math" panose="02040503050406030204" pitchFamily="18" charset="0"/>
                                </a:rPr>
                                <m:t>r</m:t>
                              </m:r>
                            </m:e>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t</m:t>
                                  </m:r>
                                </m:e>
                              </m:d>
                            </m:e>
                            <m:e>
                              <m:r>
                                <m:rPr>
                                  <m:sty m:val="p"/>
                                </m:rPr>
                                <a:rPr lang="zh-CN" altLang="en-US" i="0">
                                  <a:latin typeface="Cambria Math" panose="02040503050406030204" pitchFamily="18" charset="0"/>
                                </a:rPr>
                                <m:t>ld</m:t>
                              </m:r>
                            </m:e>
                          </m:d>
                          <m:r>
                            <a:rPr lang="zh-CN" altLang="en-US" i="0">
                              <a:latin typeface="Cambria Math" panose="02040503050406030204" pitchFamily="18" charset="0"/>
                            </a:rPr>
                            <m:t>⋅</m:t>
                          </m:r>
                          <m:r>
                            <m:rPr>
                              <m:sty m:val="p"/>
                            </m:rPr>
                            <a:rPr lang="zh-CN" altLang="en-US" i="0">
                              <a:latin typeface="Cambria Math" panose="02040503050406030204" pitchFamily="18" charset="0"/>
                            </a:rPr>
                            <m:t>T</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t</m:t>
                              </m:r>
                            </m:e>
                          </m:d>
                          <m:r>
                            <m:rPr>
                              <m:sty m:val="p"/>
                            </m:rPr>
                            <a:rPr lang="zh-CN" altLang="en-US" i="0">
                              <a:latin typeface="Cambria Math" panose="02040503050406030204" pitchFamily="18" charset="0"/>
                            </a:rPr>
                            <m:t>dt</m:t>
                          </m:r>
                        </m:e>
                      </m:nary>
                      <m:r>
                        <a:rPr lang="zh-CN" altLang="en-US" i="0">
                          <a:latin typeface="Cambria Math" panose="02040503050406030204" pitchFamily="18" charset="0"/>
                        </a:rPr>
                        <m:t>​​</m:t>
                      </m:r>
                    </m:oMath>
                  </m:oMathPara>
                </a14:m>
                <a:endParaRPr lang="zh-CN" altLang="en-US" dirty="0"/>
              </a:p>
            </p:txBody>
          </p:sp>
        </mc:Choice>
        <mc:Fallback xmlns="">
          <p:sp>
            <p:nvSpPr>
              <p:cNvPr id="17" name="文本框 16">
                <a:extLst>
                  <a:ext uri="{FF2B5EF4-FFF2-40B4-BE49-F238E27FC236}">
                    <a16:creationId xmlns:a16="http://schemas.microsoft.com/office/drawing/2014/main" id="{FB7452E0-38DB-CB2F-4485-6CD19C6A88F1}"/>
                  </a:ext>
                </a:extLst>
              </p:cNvPr>
              <p:cNvSpPr txBox="1">
                <a:spLocks noRot="1" noChangeAspect="1" noMove="1" noResize="1" noEditPoints="1" noAdjustHandles="1" noChangeArrowheads="1" noChangeShapeType="1" noTextEdit="1"/>
              </p:cNvSpPr>
              <p:nvPr/>
            </p:nvSpPr>
            <p:spPr>
              <a:xfrm>
                <a:off x="2519829" y="4415402"/>
                <a:ext cx="6191654" cy="93532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E86CC19-B149-5D01-0168-548B9BEA3DD1}"/>
                  </a:ext>
                </a:extLst>
              </p:cNvPr>
              <p:cNvSpPr txBox="1"/>
              <p:nvPr/>
            </p:nvSpPr>
            <p:spPr>
              <a:xfrm>
                <a:off x="612563" y="5252983"/>
                <a:ext cx="10674561" cy="890115"/>
              </a:xfrm>
              <a:prstGeom prst="rect">
                <a:avLst/>
              </a:prstGeom>
              <a:noFill/>
            </p:spPr>
            <p:txBody>
              <a:bodyPr wrap="square" rtlCol="0">
                <a:spAutoFit/>
              </a:bodyPr>
              <a:lstStyle/>
              <a:p>
                <a:pPr indent="457200">
                  <a:lnSpc>
                    <a:spcPct val="120000"/>
                  </a:lnSpc>
                  <a:spcBef>
                    <a:spcPts val="300"/>
                  </a:spcBef>
                  <a:spcAft>
                    <a:spcPts val="30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m:rPr>
                        <m:sty m:val="p"/>
                      </m:rPr>
                      <a:rPr lang="en-US" altLang="zh-CN">
                        <a:latin typeface="Cambria Math" panose="02040503050406030204" pitchFamily="18" charset="0"/>
                      </a:rPr>
                      <m:t>r</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t</m:t>
                        </m:r>
                      </m:e>
                    </m:d>
                    <m:r>
                      <a:rPr lang="en-US" altLang="zh-CN">
                        <a:latin typeface="Cambria Math" panose="02040503050406030204" pitchFamily="18" charset="0"/>
                      </a:rPr>
                      <m:t>=</m:t>
                    </m:r>
                    <m:r>
                      <m:rPr>
                        <m:sty m:val="p"/>
                      </m:rPr>
                      <a:rPr lang="en-US" altLang="zh-CN">
                        <a:latin typeface="Cambria Math" panose="02040503050406030204" pitchFamily="18" charset="0"/>
                      </a:rPr>
                      <m:t>o</m:t>
                    </m:r>
                    <m:r>
                      <a:rPr lang="en-US" altLang="zh-CN">
                        <a:latin typeface="Cambria Math" panose="02040503050406030204" pitchFamily="18" charset="0"/>
                      </a:rPr>
                      <m:t>+</m:t>
                    </m:r>
                    <m:r>
                      <m:rPr>
                        <m:sty m:val="p"/>
                      </m:rPr>
                      <a:rPr lang="en-US" altLang="zh-CN">
                        <a:latin typeface="Cambria Math" panose="02040503050406030204" pitchFamily="18" charset="0"/>
                      </a:rPr>
                      <m:t>td</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，相机中心为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o</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、观察方向为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err="1">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err="1">
                    <a:latin typeface="Times New Roman" panose="02020603050405020304" pitchFamily="18" charset="0"/>
                    <a:ea typeface="宋体" panose="02010600030101010101" pitchFamily="2" charset="-122"/>
                    <a:cs typeface="Times New Roman" panose="02020603050405020304" pitchFamily="18" charset="0"/>
                  </a:rPr>
                  <a:t>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是射线</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的近界和远界。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是从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tn</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到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的沿射线的累积透射率：</a:t>
                </a:r>
                <a14:m>
                  <m:oMath xmlns:m="http://schemas.openxmlformats.org/officeDocument/2006/math">
                    <m:r>
                      <m:rPr>
                        <m:sty m:val="p"/>
                      </m:rPr>
                      <a:rPr lang="en-US" altLang="zh-CN" sz="1800" smtClean="0">
                        <a:effectLst/>
                        <a:latin typeface="Cambria Math" panose="02040503050406030204" pitchFamily="18" charset="0"/>
                        <a:ea typeface="微软雅黑" panose="020B0503020204020204" pitchFamily="34" charset="-122"/>
                        <a:cs typeface="Times New Roman" panose="02020603050405020304" pitchFamily="18" charset="0"/>
                      </a:rPr>
                      <m:t>T</m:t>
                    </m:r>
                    <m:r>
                      <a:rPr lang="en-US" altLang="zh-CN" sz="1800" smtClean="0">
                        <a:effectLst/>
                        <a:latin typeface="Cambria Math" panose="02040503050406030204" pitchFamily="18" charset="0"/>
                        <a:ea typeface="微软雅黑" panose="020B0503020204020204" pitchFamily="34" charset="-122"/>
                        <a:cs typeface="Times New Roman" panose="02020603050405020304" pitchFamily="18" charset="0"/>
                      </a:rPr>
                      <m:t>(</m:t>
                    </m:r>
                    <m:r>
                      <m:rPr>
                        <m:sty m:val="p"/>
                      </m:rPr>
                      <a:rPr lang="en-US" altLang="zh-CN" sz="1800" smtClean="0">
                        <a:effectLst/>
                        <a:latin typeface="Cambria Math" panose="02040503050406030204" pitchFamily="18" charset="0"/>
                        <a:ea typeface="微软雅黑" panose="020B0503020204020204" pitchFamily="34" charset="-122"/>
                        <a:cs typeface="Times New Roman" panose="02020603050405020304" pitchFamily="18" charset="0"/>
                      </a:rPr>
                      <m:t>t</m:t>
                    </m:r>
                    <m:r>
                      <a:rPr lang="en-US" altLang="zh-CN" sz="1800" smtClean="0">
                        <a:effectLst/>
                        <a:latin typeface="Cambria Math" panose="02040503050406030204" pitchFamily="18" charset="0"/>
                        <a:ea typeface="微软雅黑" panose="020B0503020204020204" pitchFamily="34" charset="-122"/>
                        <a:cs typeface="Times New Roman" panose="02020603050405020304" pitchFamily="18" charset="0"/>
                      </a:rPr>
                      <m:t>)=</m:t>
                    </m:r>
                    <m:r>
                      <m:rPr>
                        <m:sty m:val="p"/>
                      </m:rPr>
                      <a:rPr lang="en-US" altLang="zh-CN" sz="1800" smtClean="0">
                        <a:effectLst/>
                        <a:latin typeface="Cambria Math" panose="02040503050406030204" pitchFamily="18" charset="0"/>
                        <a:ea typeface="微软雅黑" panose="020B0503020204020204" pitchFamily="34" charset="-122"/>
                        <a:cs typeface="Times New Roman" panose="02020603050405020304" pitchFamily="18" charset="0"/>
                      </a:rPr>
                      <m:t>exp</m:t>
                    </m:r>
                    <m:r>
                      <a:rPr lang="en-US" altLang="zh-CN" sz="1800"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nary>
                      <m:naryPr>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𝑡𝑛</m:t>
                        </m:r>
                      </m:sub>
                      <m:sup>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𝑡</m:t>
                        </m:r>
                      </m:sup>
                      <m:e>
                        <m:sSub>
                          <m:sSubPr>
                            <m:ctrlPr>
                              <a:rPr lang="zh-CN" altLang="zh-CN" sz="1800" i="1">
                                <a:effectLst/>
                                <a:latin typeface="Cambria Math" panose="02040503050406030204" pitchFamily="18" charset="0"/>
                                <a:ea typeface="Cambria Math" panose="02040503050406030204" pitchFamily="18" charset="0"/>
                              </a:rPr>
                            </m:ctrlPr>
                          </m:sSubPr>
                          <m:e>
                            <m:r>
                              <m:rPr>
                                <m:sty m:val="p"/>
                              </m:rPr>
                              <a:rPr lang="en-US" altLang="zh-CN" sz="18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𝜃</m:t>
                            </m:r>
                          </m:sub>
                        </m:sSub>
                        <m:r>
                          <a:rPr lang="en-US" altLang="zh-CN" sz="1800">
                            <a:effectLst/>
                            <a:latin typeface="Cambria Math" panose="02040503050406030204" pitchFamily="18" charset="0"/>
                            <a:ea typeface="微软雅黑" panose="020B0503020204020204" pitchFamily="34" charset="-122"/>
                            <a:cs typeface="Times New Roman" panose="02020603050405020304" pitchFamily="18" charset="0"/>
                          </a:rPr>
                          <m:t>(</m:t>
                        </m:r>
                        <m:r>
                          <m:rPr>
                            <m:sty m:val="p"/>
                          </m:rPr>
                          <a:rPr lang="en-US" altLang="zh-CN" sz="1800">
                            <a:effectLst/>
                            <a:latin typeface="Cambria Math" panose="02040503050406030204" pitchFamily="18" charset="0"/>
                            <a:ea typeface="微软雅黑" panose="020B0503020204020204" pitchFamily="34" charset="-122"/>
                            <a:cs typeface="Times New Roman" panose="02020603050405020304" pitchFamily="18" charset="0"/>
                          </a:rPr>
                          <m:t>r</m:t>
                        </m:r>
                        <m:r>
                          <a:rPr lang="en-US" altLang="zh-CN" sz="1800">
                            <a:effectLst/>
                            <a:latin typeface="Cambria Math" panose="02040503050406030204" pitchFamily="18" charset="0"/>
                            <a:ea typeface="微软雅黑" panose="020B0503020204020204" pitchFamily="34" charset="-122"/>
                            <a:cs typeface="Times New Roman" panose="02020603050405020304" pitchFamily="18" charset="0"/>
                          </a:rPr>
                          <m:t>(</m:t>
                        </m:r>
                        <m:r>
                          <m:rPr>
                            <m:sty m:val="p"/>
                          </m:rPr>
                          <a:rPr lang="en-US" altLang="zh-CN" sz="1800">
                            <a:effectLst/>
                            <a:latin typeface="Cambria Math" panose="02040503050406030204" pitchFamily="18" charset="0"/>
                            <a:ea typeface="微软雅黑" panose="020B0503020204020204" pitchFamily="34" charset="-122"/>
                            <a:cs typeface="Times New Roman" panose="02020603050405020304" pitchFamily="18" charset="0"/>
                          </a:rPr>
                          <m:t>T</m:t>
                        </m:r>
                        <m:r>
                          <a:rPr lang="en-US" altLang="zh-CN" sz="1800">
                            <a:effectLst/>
                            <a:latin typeface="Cambria Math" panose="02040503050406030204" pitchFamily="18" charset="0"/>
                            <a:ea typeface="微软雅黑" panose="020B0503020204020204" pitchFamily="34" charset="-122"/>
                            <a:cs typeface="Times New Roman" panose="02020603050405020304" pitchFamily="18" charset="0"/>
                          </a:rPr>
                          <m:t>))</m:t>
                        </m:r>
                        <m:r>
                          <m:rPr>
                            <m:sty m:val="p"/>
                          </m:rPr>
                          <a:rPr lang="en-US" altLang="zh-CN" sz="1800">
                            <a:effectLst/>
                            <a:latin typeface="Cambria Math" panose="02040503050406030204" pitchFamily="18" charset="0"/>
                            <a:ea typeface="微软雅黑" panose="020B0503020204020204" pitchFamily="34" charset="-122"/>
                            <a:cs typeface="Times New Roman" panose="02020603050405020304" pitchFamily="18" charset="0"/>
                          </a:rPr>
                          <m:t>dT</m:t>
                        </m:r>
                        <m:r>
                          <a:rPr lang="en-US" altLang="zh-CN" sz="1800">
                            <a:effectLst/>
                            <a:latin typeface="Cambria Math" panose="02040503050406030204" pitchFamily="18" charset="0"/>
                            <a:ea typeface="微软雅黑" panose="020B0503020204020204" pitchFamily="34" charset="-122"/>
                            <a:cs typeface="Times New Roman" panose="02020603050405020304" pitchFamily="18" charset="0"/>
                          </a:rPr>
                          <m:t>)</m:t>
                        </m:r>
                      </m:e>
                    </m:nary>
                  </m:oMath>
                </a14:m>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6E86CC19-B149-5D01-0168-548B9BEA3DD1}"/>
                  </a:ext>
                </a:extLst>
              </p:cNvPr>
              <p:cNvSpPr txBox="1">
                <a:spLocks noRot="1" noChangeAspect="1" noMove="1" noResize="1" noEditPoints="1" noAdjustHandles="1" noChangeArrowheads="1" noChangeShapeType="1" noTextEdit="1"/>
              </p:cNvSpPr>
              <p:nvPr/>
            </p:nvSpPr>
            <p:spPr>
              <a:xfrm>
                <a:off x="612563" y="5252983"/>
                <a:ext cx="10674561" cy="890115"/>
              </a:xfrm>
              <a:prstGeom prst="rect">
                <a:avLst/>
              </a:prstGeom>
              <a:blipFill>
                <a:blip r:embed="rId8"/>
                <a:stretch>
                  <a:fillRect l="-571" t="-8219" b="-89041"/>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581E52CB-6C61-AB99-BE84-E6B7A607E41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Jiang Z, Ren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high-fidelity audio-driven 3d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arXiv:2301.13430,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5" name="文本框 4">
            <a:extLst>
              <a:ext uri="{FF2B5EF4-FFF2-40B4-BE49-F238E27FC236}">
                <a16:creationId xmlns:a16="http://schemas.microsoft.com/office/drawing/2014/main" id="{F59E8AC6-7739-A5BB-0CB3-1EC8C12B35F3}"/>
              </a:ext>
            </a:extLst>
          </p:cNvPr>
          <p:cNvSpPr txBox="1"/>
          <p:nvPr>
            <p:custDataLst>
              <p:tags r:id="rId2"/>
            </p:custDataLst>
          </p:nvPr>
        </p:nvSpPr>
        <p:spPr>
          <a:xfrm>
            <a:off x="102870" y="997331"/>
            <a:ext cx="11025573"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3200" b="1" dirty="0">
                <a:solidFill>
                  <a:prstClr val="black"/>
                </a:solidFill>
                <a:latin typeface="微软雅黑" panose="020B0503020204020204" charset="-122"/>
                <a:ea typeface="微软雅黑" panose="020B0503020204020204" charset="-122"/>
              </a:rPr>
              <a:t>基于</a:t>
            </a:r>
            <a:r>
              <a:rPr lang="en-US" altLang="zh-CN" sz="3200" b="1" dirty="0" err="1">
                <a:solidFill>
                  <a:prstClr val="black"/>
                </a:solidFill>
                <a:latin typeface="微软雅黑" panose="020B0503020204020204" charset="-122"/>
                <a:ea typeface="微软雅黑" panose="020B0503020204020204" charset="-122"/>
              </a:rPr>
              <a:t>NeRF</a:t>
            </a:r>
            <a:r>
              <a:rPr lang="zh-CN" altLang="en-US" sz="3200" b="1" dirty="0">
                <a:solidFill>
                  <a:prstClr val="black"/>
                </a:solidFill>
                <a:latin typeface="微软雅黑" panose="020B0503020204020204" charset="-122"/>
                <a:ea typeface="微软雅黑" panose="020B0503020204020204" charset="-122"/>
              </a:rPr>
              <a:t>的渲染器</a:t>
            </a:r>
            <a:r>
              <a:rPr lang="en-US" altLang="zh-CN" sz="3200" b="1" dirty="0">
                <a:solidFill>
                  <a:prstClr val="black"/>
                </a:solidFill>
                <a:latin typeface="微软雅黑" panose="020B0503020204020204" charset="-122"/>
                <a:ea typeface="微软雅黑" panose="020B0503020204020204" charset="-122"/>
              </a:rPr>
              <a:t>(NERF-BASED RENDERER)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1152091596"/>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0AB74-2C41-9B8D-52BA-03307977DF26}"/>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07765B2C-C5B0-8D8E-7683-5660E9FA1BA9}"/>
              </a:ext>
            </a:extLst>
          </p:cNvPr>
          <p:cNvGrpSpPr/>
          <p:nvPr/>
        </p:nvGrpSpPr>
        <p:grpSpPr>
          <a:xfrm rot="15433288">
            <a:off x="3054142" y="-251117"/>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70707C7B-4104-8F3A-089A-B153576B61E9}"/>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2A7AE9FD-0214-B663-56BC-92E30E048FD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5ED85F5B-4CA5-C536-D69A-6BBB86141D38}"/>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4982E8FB-C30A-31E3-6A14-8EAACBBD3A2F}"/>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68CF375A-7C24-4265-AF23-0CC0DA64AAFF}"/>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C3E4EEF9-3FBC-3286-2625-71D46736D1D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B5718A23-DBBE-6BB7-D4CF-1F69A1939255}"/>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AC552E94-3EDA-BC09-281B-CD2A348877D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5A4E1D7F-2473-63DF-313B-A6E9CAD77782}"/>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105285C9-8BD3-B708-6346-D6EAFEF828AE}"/>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4034B1FB-59B4-F761-8724-5E03B9E9038E}"/>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DA2CC74D-AF80-C843-E113-67E1169FFF95}"/>
              </a:ext>
            </a:extLst>
          </p:cNvPr>
          <p:cNvSpPr txBox="1"/>
          <p:nvPr/>
        </p:nvSpPr>
        <p:spPr>
          <a:xfrm>
            <a:off x="356338" y="1595726"/>
            <a:ext cx="10674561"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训练过程</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17B74E42-D12D-13FC-BCE3-6FB67A164BD8}"/>
              </a:ext>
            </a:extLst>
          </p:cNvPr>
          <p:cNvSpPr txBox="1"/>
          <p:nvPr/>
        </p:nvSpPr>
        <p:spPr>
          <a:xfrm>
            <a:off x="11503501" y="236136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F3B14CA7-9874-A226-E48C-C839E7D3B516}"/>
              </a:ext>
            </a:extLst>
          </p:cNvPr>
          <p:cNvSpPr txBox="1"/>
          <p:nvPr/>
        </p:nvSpPr>
        <p:spPr>
          <a:xfrm>
            <a:off x="11503501" y="422001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BCEE6603-B63A-840E-1DF5-461ABC4D8FDF}"/>
              </a:ext>
            </a:extLst>
          </p:cNvPr>
          <p:cNvSpPr txBox="1"/>
          <p:nvPr/>
        </p:nvSpPr>
        <p:spPr>
          <a:xfrm>
            <a:off x="11503501" y="535094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A20868EE-AEB6-FFA7-DAD7-960C39F03F11}"/>
              </a:ext>
            </a:extLst>
          </p:cNvPr>
          <p:cNvSpPr txBox="1"/>
          <p:nvPr/>
        </p:nvSpPr>
        <p:spPr>
          <a:xfrm>
            <a:off x="558218" y="2013868"/>
            <a:ext cx="10674561" cy="1151277"/>
          </a:xfrm>
          <a:prstGeom prst="rect">
            <a:avLst/>
          </a:prstGeom>
          <a:noFill/>
        </p:spPr>
        <p:txBody>
          <a:bodyPr wrap="square" rtlCol="0">
            <a:spAutoFit/>
          </a:bodyPr>
          <a:lstStyle/>
          <a:p>
            <a:pPr marL="342900" indent="-342900">
              <a:lnSpc>
                <a:spcPct val="120000"/>
              </a:lnSpc>
              <a:spcBef>
                <a:spcPts val="300"/>
              </a:spcBef>
              <a:spcAft>
                <a:spcPts val="300"/>
              </a:spcAft>
              <a:buFont typeface="Wingdings" panose="05000000000000000000" pitchFamily="2" charset="2"/>
              <a:buChar char="l"/>
            </a:pP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头部感知的</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Torso-</a:t>
            </a:r>
            <a:r>
              <a:rPr lang="en-US" altLang="zh-CN" sz="20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的训练：同</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AD-</a:t>
            </a:r>
            <a:r>
              <a:rPr lang="en-US" altLang="zh-CN" sz="20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，作者假设躯干部分处于规范空间中，并将头部姿势 </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h </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提供给</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torso-</a:t>
            </a:r>
            <a:r>
              <a:rPr lang="en-US" altLang="zh-CN" sz="20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作为推断躯干运动的信号。</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torso-</a:t>
            </a:r>
            <a:r>
              <a:rPr lang="en-US" altLang="zh-CN" sz="20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隐式学习期望渲染头部的位置，然后将躯干从规范空间刚性，以呈现自然的结果</a:t>
            </a:r>
            <a:endPar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E0668DE8-1D7F-D494-BE4E-87E21B6E354C}"/>
              </a:ext>
            </a:extLst>
          </p:cNvPr>
          <p:cNvSpPr txBox="1"/>
          <p:nvPr/>
        </p:nvSpPr>
        <p:spPr>
          <a:xfrm>
            <a:off x="617633" y="3174354"/>
            <a:ext cx="10431636" cy="1015663"/>
          </a:xfrm>
          <a:prstGeom prst="rect">
            <a:avLst/>
          </a:prstGeom>
          <a:noFill/>
        </p:spPr>
        <p:txBody>
          <a:bodyPr wrap="square">
            <a:spAutoFit/>
          </a:bodyPr>
          <a:lstStyle/>
          <a:p>
            <a:pPr indent="254000" algn="just"/>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但是，因为</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torso-</a:t>
            </a:r>
            <a:r>
              <a:rPr lang="en-US" altLang="zh-CN" sz="20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不能观察</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head-</a:t>
            </a:r>
            <a:r>
              <a:rPr lang="en-US" altLang="zh-CN" sz="20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的实际输出，因此，当头部姿势相对较大时，</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torso-NERF</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会产生头部</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躯干分离的结果。基于上述分析，作者使用</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head-</a:t>
            </a:r>
            <a:r>
              <a:rPr lang="en-US" altLang="zh-CN" sz="20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的输出颜色</a:t>
            </a:r>
            <a:r>
              <a:rPr lang="en-US" altLang="zh-CN" sz="2000" kern="100" dirty="0" err="1">
                <a:latin typeface="宋体" panose="02010600030101010101" pitchFamily="2" charset="-122"/>
                <a:ea typeface="宋体" panose="02010600030101010101" pitchFamily="2" charset="-122"/>
                <a:cs typeface="Times New Roman" panose="02020603050405020304" pitchFamily="18" charset="0"/>
              </a:rPr>
              <a:t>C</a:t>
            </a:r>
            <a:r>
              <a:rPr lang="en-US" altLang="zh-CN" sz="2000" kern="100" baseline="-25000" dirty="0" err="1">
                <a:latin typeface="宋体" panose="02010600030101010101" pitchFamily="2" charset="-122"/>
                <a:ea typeface="宋体" panose="02010600030101010101" pitchFamily="2" charset="-122"/>
                <a:cs typeface="Times New Roman" panose="02020603050405020304" pitchFamily="18" charset="0"/>
              </a:rPr>
              <a:t>head</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作为</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torso-</a:t>
            </a:r>
            <a:r>
              <a:rPr lang="en-US" altLang="zh-CN" sz="20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的像素条件。于是，躯干隐式函数</a:t>
            </a:r>
            <a:r>
              <a:rPr lang="en-US" altLang="zh-CN" sz="2000" kern="100" dirty="0" err="1">
                <a:latin typeface="宋体" panose="02010600030101010101" pitchFamily="2" charset="-122"/>
                <a:ea typeface="宋体" panose="02010600030101010101" pitchFamily="2" charset="-122"/>
                <a:cs typeface="Times New Roman" panose="02020603050405020304" pitchFamily="18" charset="0"/>
              </a:rPr>
              <a:t>F</a:t>
            </a:r>
            <a:r>
              <a:rPr lang="en-US" altLang="zh-CN" sz="2000" kern="100" baseline="-25000" dirty="0" err="1">
                <a:latin typeface="宋体" panose="02010600030101010101" pitchFamily="2" charset="-122"/>
                <a:ea typeface="宋体" panose="02010600030101010101" pitchFamily="2" charset="-122"/>
                <a:cs typeface="Times New Roman" panose="02020603050405020304" pitchFamily="18" charset="0"/>
              </a:rPr>
              <a:t>torso</a:t>
            </a:r>
            <a:r>
              <a:rPr lang="zh-CN" altLang="zh-CN" sz="1800" dirty="0">
                <a:effectLst/>
                <a:ea typeface="微软雅黑" panose="020B0503020204020204" pitchFamily="34" charset="-122"/>
                <a:cs typeface="Times New Roman" panose="02020603050405020304" pitchFamily="18" charset="0"/>
              </a:rPr>
              <a:t>表示为：</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7B9E4CC8-9A6A-D9A6-DDFF-29140BE3F2F6}"/>
                  </a:ext>
                </a:extLst>
              </p:cNvPr>
              <p:cNvSpPr txBox="1"/>
              <p:nvPr/>
            </p:nvSpPr>
            <p:spPr>
              <a:xfrm>
                <a:off x="2519829" y="4249550"/>
                <a:ext cx="619165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F</m:t>
                          </m:r>
                        </m:e>
                        <m:sub>
                          <m:r>
                            <a:rPr lang="en-US" altLang="zh-CN" sz="2400" i="1">
                              <a:latin typeface="Cambria Math" panose="02040503050406030204" pitchFamily="18" charset="0"/>
                            </a:rPr>
                            <m:t>𝑡𝑜𝑟𝑠𝑜</m:t>
                          </m:r>
                        </m:sub>
                      </m:sSub>
                      <m:r>
                        <a:rPr lang="en-US" altLang="zh-CN" sz="2400">
                          <a:latin typeface="Cambria Math" panose="02040503050406030204" pitchFamily="18" charset="0"/>
                        </a:rPr>
                        <m:t>:(</m:t>
                      </m:r>
                      <m:r>
                        <m:rPr>
                          <m:sty m:val="p"/>
                        </m:rPr>
                        <a:rPr lang="en-US" altLang="zh-CN" sz="2400">
                          <a:latin typeface="Cambria Math" panose="02040503050406030204" pitchFamily="18" charset="0"/>
                        </a:rPr>
                        <m:t>x</m:t>
                      </m:r>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𝐶</m:t>
                          </m:r>
                        </m:e>
                        <m:sub>
                          <m:r>
                            <a:rPr lang="en-US" altLang="zh-CN" sz="2400" i="1">
                              <a:latin typeface="Cambria Math" panose="02040503050406030204" pitchFamily="18" charset="0"/>
                            </a:rPr>
                            <m:t>h𝑒𝑎𝑑</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0</m:t>
                          </m:r>
                        </m:sub>
                      </m:sSub>
                      <m:r>
                        <a:rPr lang="en-US" altLang="zh-CN" sz="2400">
                          <a:latin typeface="Cambria Math" panose="02040503050406030204" pitchFamily="18" charset="0"/>
                        </a:rPr>
                        <m:t>,∏,</m:t>
                      </m:r>
                      <m:r>
                        <m:rPr>
                          <m:sty m:val="p"/>
                        </m:rPr>
                        <a:rPr lang="en-US" altLang="zh-CN" sz="2400">
                          <a:latin typeface="Cambria Math" panose="02040503050406030204" pitchFamily="18" charset="0"/>
                        </a:rPr>
                        <m:t>l</m:t>
                      </m:r>
                      <m:r>
                        <a:rPr lang="en-US" altLang="zh-CN" sz="2400">
                          <a:latin typeface="Cambria Math" panose="02040503050406030204" pitchFamily="18" charset="0"/>
                        </a:rPr>
                        <m:t>)→(</m:t>
                      </m:r>
                      <m:r>
                        <m:rPr>
                          <m:sty m:val="p"/>
                        </m:rPr>
                        <a:rPr lang="en-US" altLang="zh-CN" sz="2400">
                          <a:latin typeface="Cambria Math" panose="02040503050406030204" pitchFamily="18" charset="0"/>
                        </a:rPr>
                        <m:t>c</m:t>
                      </m:r>
                      <m:r>
                        <a:rPr lang="en-US" altLang="zh-CN" sz="2400">
                          <a:latin typeface="Cambria Math" panose="02040503050406030204" pitchFamily="18" charset="0"/>
                        </a:rPr>
                        <m:t>,</m:t>
                      </m:r>
                      <m:r>
                        <m:rPr>
                          <m:sty m:val="p"/>
                        </m:rPr>
                        <a:rPr lang="en-US" altLang="zh-CN" sz="2400">
                          <a:latin typeface="Cambria Math" panose="02040503050406030204" pitchFamily="18" charset="0"/>
                        </a:rPr>
                        <m:t>σ</m:t>
                      </m:r>
                      <m:r>
                        <a:rPr lang="en-US" altLang="zh-CN" sz="2400">
                          <a:latin typeface="Cambria Math" panose="02040503050406030204" pitchFamily="18" charset="0"/>
                        </a:rPr>
                        <m:t>)</m:t>
                      </m:r>
                    </m:oMath>
                  </m:oMathPara>
                </a14:m>
                <a:endParaRPr lang="zh-CN" altLang="en-US" sz="2400" dirty="0"/>
              </a:p>
            </p:txBody>
          </p:sp>
        </mc:Choice>
        <mc:Fallback xmlns="">
          <p:sp>
            <p:nvSpPr>
              <p:cNvPr id="17" name="文本框 16">
                <a:extLst>
                  <a:ext uri="{FF2B5EF4-FFF2-40B4-BE49-F238E27FC236}">
                    <a16:creationId xmlns:a16="http://schemas.microsoft.com/office/drawing/2014/main" id="{7B9E4CC8-9A6A-D9A6-DDFF-29140BE3F2F6}"/>
                  </a:ext>
                </a:extLst>
              </p:cNvPr>
              <p:cNvSpPr txBox="1">
                <a:spLocks noRot="1" noChangeAspect="1" noMove="1" noResize="1" noEditPoints="1" noAdjustHandles="1" noChangeArrowheads="1" noChangeShapeType="1" noTextEdit="1"/>
              </p:cNvSpPr>
              <p:nvPr/>
            </p:nvSpPr>
            <p:spPr>
              <a:xfrm>
                <a:off x="2519829" y="4249550"/>
                <a:ext cx="6191654" cy="461665"/>
              </a:xfrm>
              <a:prstGeom prst="rect">
                <a:avLst/>
              </a:prstGeom>
              <a:blipFill>
                <a:blip r:embed="rId5"/>
                <a:stretch>
                  <a:fillRect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8F3E1661-B4B6-620E-1DCD-2E74D6EF79B5}"/>
                  </a:ext>
                </a:extLst>
              </p:cNvPr>
              <p:cNvSpPr txBox="1"/>
              <p:nvPr/>
            </p:nvSpPr>
            <p:spPr>
              <a:xfrm>
                <a:off x="672389" y="4765894"/>
                <a:ext cx="10674561" cy="436017"/>
              </a:xfrm>
              <a:prstGeom prst="rect">
                <a:avLst/>
              </a:prstGeom>
              <a:noFill/>
            </p:spPr>
            <p:txBody>
              <a:bodyPr wrap="square" rtlCol="0">
                <a:spAutoFit/>
              </a:bodyPr>
              <a:lstStyle/>
              <a:p>
                <a:pPr indent="457200">
                  <a:lnSpc>
                    <a:spcPct val="120000"/>
                  </a:lnSpc>
                  <a:spcBef>
                    <a:spcPts val="300"/>
                  </a:spcBef>
                  <a:spcAft>
                    <a:spcPts val="300"/>
                  </a:spcAft>
                </a:pPr>
                <a:r>
                  <a:rPr lang="zh-CN" altLang="zh-CN" sz="2000" dirty="0"/>
                  <a:t>其中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𝑑</m:t>
                        </m:r>
                      </m:e>
                      <m:sub>
                        <m:r>
                          <a:rPr lang="en-US" altLang="zh-CN" sz="2000" i="1">
                            <a:latin typeface="Cambria Math" panose="02040503050406030204" pitchFamily="18" charset="0"/>
                          </a:rPr>
                          <m:t>0</m:t>
                        </m:r>
                      </m:sub>
                    </m:sSub>
                  </m:oMath>
                </a14:m>
                <a:r>
                  <a:rPr lang="en-US" altLang="zh-CN" sz="2000" dirty="0"/>
                  <a:t> </a:t>
                </a:r>
                <a:r>
                  <a:rPr lang="zh-CN" altLang="zh-CN" sz="2000" dirty="0"/>
                  <a:t>是规范空间中的视图方向，</a:t>
                </a:r>
                <a14:m>
                  <m:oMath xmlns:m="http://schemas.openxmlformats.org/officeDocument/2006/math">
                    <m:r>
                      <a:rPr lang="en-US" altLang="zh-CN" sz="2000">
                        <a:latin typeface="Cambria Math" panose="02040503050406030204" pitchFamily="18" charset="0"/>
                      </a:rPr>
                      <m:t>∏</m:t>
                    </m:r>
                  </m:oMath>
                </a14:m>
                <a:r>
                  <a:rPr lang="en-US" altLang="zh-CN" sz="2000" dirty="0"/>
                  <a:t> ∈ R</a:t>
                </a:r>
                <a:r>
                  <a:rPr lang="en-US" altLang="zh-CN" sz="2000" baseline="30000" dirty="0"/>
                  <a:t>3×4</a:t>
                </a:r>
                <a:r>
                  <a:rPr lang="en-US" altLang="zh-CN" sz="2000" dirty="0"/>
                  <a:t> </a:t>
                </a:r>
                <a:r>
                  <a:rPr lang="zh-CN" altLang="zh-CN" sz="2000" dirty="0"/>
                  <a:t>是由旋转矩阵和变换向量组成的头部姿势</a:t>
                </a:r>
                <a:endParaRPr lang="zh-CN"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8F3E1661-B4B6-620E-1DCD-2E74D6EF79B5}"/>
                  </a:ext>
                </a:extLst>
              </p:cNvPr>
              <p:cNvSpPr txBox="1">
                <a:spLocks noRot="1" noChangeAspect="1" noMove="1" noResize="1" noEditPoints="1" noAdjustHandles="1" noChangeArrowheads="1" noChangeShapeType="1" noTextEdit="1"/>
              </p:cNvSpPr>
              <p:nvPr/>
            </p:nvSpPr>
            <p:spPr>
              <a:xfrm>
                <a:off x="672389" y="4765894"/>
                <a:ext cx="10674561" cy="436017"/>
              </a:xfrm>
              <a:prstGeom prst="rect">
                <a:avLst/>
              </a:prstGeom>
              <a:blipFill>
                <a:blip r:embed="rId6"/>
                <a:stretch>
                  <a:fillRect b="-253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B8D050E-1990-5071-F928-0682DE6ADE50}"/>
                  </a:ext>
                </a:extLst>
              </p:cNvPr>
              <p:cNvSpPr txBox="1"/>
              <p:nvPr/>
            </p:nvSpPr>
            <p:spPr>
              <a:xfrm>
                <a:off x="356338" y="5222686"/>
                <a:ext cx="10674561" cy="54803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损失函数：</a:t>
                </a:r>
                <a14:m>
                  <m:oMath xmlns:m="http://schemas.openxmlformats.org/officeDocument/2006/math">
                    <m:sSub>
                      <m:sSubPr>
                        <m:ctrlPr>
                          <a:rPr lang="zh-CN" altLang="zh-CN" sz="2000" i="1" smtClea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𝑁𝑒𝑅𝐹</m:t>
                        </m:r>
                      </m:sub>
                    </m:sSub>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𝜃</m:t>
                    </m:r>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m:t>
                    </m:r>
                    <m:nary>
                      <m:naryPr>
                        <m:chr m:val="∑"/>
                        <m:limLoc m:val="undOvr"/>
                        <m:supHide m:val="on"/>
                        <m:ctrlPr>
                          <a:rPr lang="zh-CN" altLang="zh-CN" sz="2000" i="1">
                            <a:effectLst/>
                            <a:latin typeface="Cambria Math" panose="02040503050406030204" pitchFamily="18" charset="0"/>
                            <a:ea typeface="Cambria Math" panose="02040503050406030204" pitchFamily="18" charset="0"/>
                          </a:rPr>
                        </m:ctrlPr>
                      </m:naryPr>
                      <m:sub>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𝑟</m:t>
                        </m:r>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𝜖</m:t>
                        </m:r>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𝑅</m:t>
                        </m:r>
                      </m:sub>
                      <m:sup/>
                      <m:e>
                        <m:sSubSup>
                          <m:sSubSupPr>
                            <m:ctrlPr>
                              <a:rPr lang="zh-CN" altLang="zh-CN" sz="2000" i="1">
                                <a:effectLst/>
                                <a:latin typeface="Cambria Math" panose="02040503050406030204" pitchFamily="18" charset="0"/>
                                <a:ea typeface="Cambria Math" panose="02040503050406030204" pitchFamily="18" charset="0"/>
                              </a:rPr>
                            </m:ctrlPr>
                          </m:sSubSupPr>
                          <m:e>
                            <m:d>
                              <m:dPr>
                                <m:begChr m:val="‖"/>
                                <m:endChr m:val="‖"/>
                                <m:ctrlPr>
                                  <a:rPr lang="zh-CN" altLang="zh-CN" sz="2000" i="1">
                                    <a:effectLst/>
                                    <a:latin typeface="Cambria Math" panose="02040503050406030204" pitchFamily="18" charset="0"/>
                                    <a:ea typeface="Cambria Math" panose="02040503050406030204" pitchFamily="18" charset="0"/>
                                  </a:rPr>
                                </m:ctrlPr>
                              </m:dPr>
                              <m:e>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𝐶</m:t>
                                    </m:r>
                                  </m:e>
                                  <m:sub>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𝜃</m:t>
                                    </m:r>
                                  </m:sub>
                                </m:sSub>
                                <m:d>
                                  <m:dPr>
                                    <m:ctrlPr>
                                      <a:rPr lang="zh-CN" altLang="zh-CN" sz="2000" i="1">
                                        <a:effectLst/>
                                        <a:latin typeface="Cambria Math" panose="02040503050406030204" pitchFamily="18" charset="0"/>
                                        <a:ea typeface="Cambria Math" panose="02040503050406030204" pitchFamily="18" charset="0"/>
                                      </a:rPr>
                                    </m:ctrlPr>
                                  </m:dPr>
                                  <m:e>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𝑟</m:t>
                                    </m:r>
                                  </m:e>
                                </m:d>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𝐶</m:t>
                                    </m:r>
                                  </m:e>
                                  <m:sub>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𝑔</m:t>
                                    </m:r>
                                  </m:sub>
                                </m:sSub>
                              </m:e>
                            </m:d>
                          </m:e>
                          <m:sub>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2</m:t>
                            </m:r>
                          </m:sub>
                          <m:sup>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2</m:t>
                            </m:r>
                          </m:sup>
                        </m:sSubSup>
                      </m:e>
                    </m:nary>
                  </m:oMath>
                </a14:m>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3B8D050E-1990-5071-F928-0682DE6ADE50}"/>
                  </a:ext>
                </a:extLst>
              </p:cNvPr>
              <p:cNvSpPr txBox="1">
                <a:spLocks noRot="1" noChangeAspect="1" noMove="1" noResize="1" noEditPoints="1" noAdjustHandles="1" noChangeArrowheads="1" noChangeShapeType="1" noTextEdit="1"/>
              </p:cNvSpPr>
              <p:nvPr/>
            </p:nvSpPr>
            <p:spPr>
              <a:xfrm>
                <a:off x="356338" y="5222686"/>
                <a:ext cx="10674561" cy="548035"/>
              </a:xfrm>
              <a:prstGeom prst="rect">
                <a:avLst/>
              </a:prstGeom>
              <a:blipFill>
                <a:blip r:embed="rId7"/>
                <a:stretch>
                  <a:fillRect l="-742" t="-7778"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28D3F0F3-B89F-AD85-D3E6-6FD6C7545AB7}"/>
                  </a:ext>
                </a:extLst>
              </p:cNvPr>
              <p:cNvSpPr txBox="1"/>
              <p:nvPr/>
            </p:nvSpPr>
            <p:spPr>
              <a:xfrm>
                <a:off x="1635754" y="5751131"/>
                <a:ext cx="8052995" cy="475002"/>
              </a:xfrm>
              <a:prstGeom prst="rect">
                <a:avLst/>
              </a:prstGeom>
              <a:noFill/>
            </p:spPr>
            <p:txBody>
              <a:bodyPr wrap="square" rtlCol="0">
                <a:spAutoFit/>
              </a:bodyPr>
              <a:lstStyle/>
              <a:p>
                <a:pPr indent="457200">
                  <a:lnSpc>
                    <a:spcPct val="120000"/>
                  </a:lnSpc>
                  <a:spcBef>
                    <a:spcPts val="300"/>
                  </a:spcBef>
                  <a:spcAft>
                    <a:spcPts val="300"/>
                  </a:spcAft>
                </a:pPr>
                <a:r>
                  <a:rPr lang="zh-CN" altLang="en-US" sz="2000" dirty="0"/>
                  <a:t>其中 </a:t>
                </a:r>
                <a:r>
                  <a:rPr lang="en-US" altLang="zh-CN" sz="2000" dirty="0"/>
                  <a:t>R </a:t>
                </a:r>
                <a:r>
                  <a:rPr lang="zh-CN" altLang="en-US" sz="2000" dirty="0"/>
                  <a:t>是相机光线的集合</a:t>
                </a:r>
                <a:r>
                  <a:rPr lang="en-US" altLang="zh-CN" sz="2000" dirty="0"/>
                  <a:t>,</a:t>
                </a:r>
                <a:r>
                  <a:rPr lang="zh-CN" altLang="zh-CN" sz="2000" dirty="0">
                    <a:effectLst/>
                    <a:ea typeface="Cambria Math" panose="02040503050406030204" pitchFamily="18" charset="0"/>
                  </a:rPr>
                  <a:t>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𝐶</m:t>
                        </m:r>
                      </m:e>
                      <m:sub>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𝑔</m:t>
                        </m:r>
                      </m:sub>
                    </m:sSub>
                  </m:oMath>
                </a14:m>
                <a:r>
                  <a:rPr lang="zh-CN" altLang="en-US" sz="2000" dirty="0"/>
                  <a:t>是真实图像的颜色</a:t>
                </a:r>
                <a:endParaRPr lang="zh-CN"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28D3F0F3-B89F-AD85-D3E6-6FD6C7545AB7}"/>
                  </a:ext>
                </a:extLst>
              </p:cNvPr>
              <p:cNvSpPr txBox="1">
                <a:spLocks noRot="1" noChangeAspect="1" noMove="1" noResize="1" noEditPoints="1" noAdjustHandles="1" noChangeArrowheads="1" noChangeShapeType="1" noTextEdit="1"/>
              </p:cNvSpPr>
              <p:nvPr/>
            </p:nvSpPr>
            <p:spPr>
              <a:xfrm>
                <a:off x="1635754" y="5751131"/>
                <a:ext cx="8052995" cy="475002"/>
              </a:xfrm>
              <a:prstGeom prst="rect">
                <a:avLst/>
              </a:prstGeom>
              <a:blipFill>
                <a:blip r:embed="rId8"/>
                <a:stretch>
                  <a:fillRect b="-17949"/>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E55170C3-4D7A-9D45-310A-0EDABC84100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Jiang Z, Ren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high-fidelity audio-driven 3d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arXiv:2301.13430,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2" name="文本框 11">
            <a:extLst>
              <a:ext uri="{FF2B5EF4-FFF2-40B4-BE49-F238E27FC236}">
                <a16:creationId xmlns:a16="http://schemas.microsoft.com/office/drawing/2014/main" id="{05326A94-6AD3-431A-6598-4EDE183DF851}"/>
              </a:ext>
            </a:extLst>
          </p:cNvPr>
          <p:cNvSpPr txBox="1"/>
          <p:nvPr/>
        </p:nvSpPr>
        <p:spPr>
          <a:xfrm>
            <a:off x="11503501" y="327623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335C5152-3773-F996-075C-57DACF70D751}"/>
              </a:ext>
            </a:extLst>
          </p:cNvPr>
          <p:cNvSpPr txBox="1"/>
          <p:nvPr>
            <p:custDataLst>
              <p:tags r:id="rId2"/>
            </p:custDataLst>
          </p:nvPr>
        </p:nvSpPr>
        <p:spPr>
          <a:xfrm>
            <a:off x="102870" y="997331"/>
            <a:ext cx="11025573"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3200" b="1" dirty="0">
                <a:solidFill>
                  <a:prstClr val="black"/>
                </a:solidFill>
                <a:latin typeface="微软雅黑" panose="020B0503020204020204" charset="-122"/>
                <a:ea typeface="微软雅黑" panose="020B0503020204020204" charset="-122"/>
              </a:rPr>
              <a:t>基于</a:t>
            </a:r>
            <a:r>
              <a:rPr lang="en-US" altLang="zh-CN" sz="3200" b="1" dirty="0" err="1">
                <a:solidFill>
                  <a:prstClr val="black"/>
                </a:solidFill>
                <a:latin typeface="微软雅黑" panose="020B0503020204020204" charset="-122"/>
                <a:ea typeface="微软雅黑" panose="020B0503020204020204" charset="-122"/>
              </a:rPr>
              <a:t>NeRF</a:t>
            </a:r>
            <a:r>
              <a:rPr lang="zh-CN" altLang="en-US" sz="3200" b="1" dirty="0">
                <a:solidFill>
                  <a:prstClr val="black"/>
                </a:solidFill>
                <a:latin typeface="微软雅黑" panose="020B0503020204020204" charset="-122"/>
                <a:ea typeface="微软雅黑" panose="020B0503020204020204" charset="-122"/>
              </a:rPr>
              <a:t>的渲染器</a:t>
            </a:r>
            <a:r>
              <a:rPr lang="en-US" altLang="zh-CN" sz="3200" b="1" dirty="0">
                <a:solidFill>
                  <a:prstClr val="black"/>
                </a:solidFill>
                <a:latin typeface="微软雅黑" panose="020B0503020204020204" charset="-122"/>
                <a:ea typeface="微软雅黑" panose="020B0503020204020204" charset="-122"/>
              </a:rPr>
              <a:t>(NERF-BASED RENDERER)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660161457"/>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346965" y="26073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391940" y="1924949"/>
            <a:ext cx="10545968" cy="1938992"/>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：为了学习鲁棒的音频到运动映射，需要一个大规模的唇读语料库。因此，作者使用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LRS3-TED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来训练变分生成器和后处理网络。此外，需要某个人在长几分钟的说话视频，使用音频轨道来学习基于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NeRF</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的人肖像渲染器。另外，为了与最先进的方法进行比较，使用了</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AD-</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NeRF</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的数据集，该数据集由</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个视频组成，平均长度为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6000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帧，</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25</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帧</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秒。</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346965" y="457443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516446" y="4149618"/>
            <a:ext cx="10421462" cy="1569660"/>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Evaluation Metrics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FID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评分来衡量图像质量。利用地标距离</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(LMD)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和同步置信度得分来评估嘴唇同步。此外，为了评估泛化性，我们还使用一组域外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(OOD)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音频测试了所有方法，该音频由跨语言、跨性别和歌唱语音音频组成。</a:t>
            </a:r>
          </a:p>
        </p:txBody>
      </p:sp>
      <p:sp>
        <p:nvSpPr>
          <p:cNvPr id="2" name="文本框 1">
            <a:extLst>
              <a:ext uri="{FF2B5EF4-FFF2-40B4-BE49-F238E27FC236}">
                <a16:creationId xmlns:a16="http://schemas.microsoft.com/office/drawing/2014/main" id="{83760398-471E-93FE-1CB2-A8363EFB5BE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Jiang Z, Ren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high-fidelity audio-driven 3d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arXiv:2301.13430,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指标</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2" name="图片 1">
            <a:extLst>
              <a:ext uri="{FF2B5EF4-FFF2-40B4-BE49-F238E27FC236}">
                <a16:creationId xmlns:a16="http://schemas.microsoft.com/office/drawing/2014/main" id="{29090E8F-1292-48B4-3708-5D9B1A7A0ACD}"/>
              </a:ext>
            </a:extLst>
          </p:cNvPr>
          <p:cNvPicPr>
            <a:picLocks noChangeAspect="1"/>
          </p:cNvPicPr>
          <p:nvPr/>
        </p:nvPicPr>
        <p:blipFill>
          <a:blip r:embed="rId5"/>
          <a:stretch>
            <a:fillRect/>
          </a:stretch>
        </p:blipFill>
        <p:spPr>
          <a:xfrm>
            <a:off x="1000184" y="2118079"/>
            <a:ext cx="9927204" cy="3436156"/>
          </a:xfrm>
          <a:prstGeom prst="rect">
            <a:avLst/>
          </a:prstGeom>
        </p:spPr>
      </p:pic>
      <p:sp>
        <p:nvSpPr>
          <p:cNvPr id="5" name="文本框 4">
            <a:extLst>
              <a:ext uri="{FF2B5EF4-FFF2-40B4-BE49-F238E27FC236}">
                <a16:creationId xmlns:a16="http://schemas.microsoft.com/office/drawing/2014/main" id="{4E34D244-B9AB-855E-434C-341F1273A9CC}"/>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Jiang Z, Ren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high-fidelity audio-driven 3d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arXiv:2301.13430,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80110041"/>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2" name="图片 1">
            <a:extLst>
              <a:ext uri="{FF2B5EF4-FFF2-40B4-BE49-F238E27FC236}">
                <a16:creationId xmlns:a16="http://schemas.microsoft.com/office/drawing/2014/main" id="{F4D21C84-3DB9-3D80-D858-F8880A8E286F}"/>
              </a:ext>
            </a:extLst>
          </p:cNvPr>
          <p:cNvPicPr>
            <a:picLocks noChangeAspect="1"/>
          </p:cNvPicPr>
          <p:nvPr/>
        </p:nvPicPr>
        <p:blipFill>
          <a:blip r:embed="rId5"/>
          <a:stretch>
            <a:fillRect/>
          </a:stretch>
        </p:blipFill>
        <p:spPr>
          <a:xfrm>
            <a:off x="800304" y="1883249"/>
            <a:ext cx="10240590" cy="3676359"/>
          </a:xfrm>
          <a:prstGeom prst="rect">
            <a:avLst/>
          </a:prstGeom>
        </p:spPr>
      </p:pic>
      <p:sp>
        <p:nvSpPr>
          <p:cNvPr id="5" name="文本框 4">
            <a:extLst>
              <a:ext uri="{FF2B5EF4-FFF2-40B4-BE49-F238E27FC236}">
                <a16:creationId xmlns:a16="http://schemas.microsoft.com/office/drawing/2014/main" id="{A56CA738-1978-0856-E500-C15BE4E578C8}"/>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Jiang Z, Ren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high-fidelity audio-driven 3d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arXiv:2301.13430,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78476889"/>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8131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2" name="图片 1">
            <a:extLst>
              <a:ext uri="{FF2B5EF4-FFF2-40B4-BE49-F238E27FC236}">
                <a16:creationId xmlns:a16="http://schemas.microsoft.com/office/drawing/2014/main" id="{B1D3A82B-1C6A-091D-24A1-42282C5604C4}"/>
              </a:ext>
            </a:extLst>
          </p:cNvPr>
          <p:cNvPicPr>
            <a:picLocks noChangeAspect="1"/>
          </p:cNvPicPr>
          <p:nvPr/>
        </p:nvPicPr>
        <p:blipFill>
          <a:blip r:embed="rId5"/>
          <a:stretch>
            <a:fillRect/>
          </a:stretch>
        </p:blipFill>
        <p:spPr>
          <a:xfrm>
            <a:off x="1221368" y="2233386"/>
            <a:ext cx="9224166" cy="3377729"/>
          </a:xfrm>
          <a:prstGeom prst="rect">
            <a:avLst/>
          </a:prstGeom>
        </p:spPr>
      </p:pic>
      <p:sp>
        <p:nvSpPr>
          <p:cNvPr id="5" name="文本框 4">
            <a:extLst>
              <a:ext uri="{FF2B5EF4-FFF2-40B4-BE49-F238E27FC236}">
                <a16:creationId xmlns:a16="http://schemas.microsoft.com/office/drawing/2014/main" id="{F667FA2E-F15C-DEA9-5DAC-956C1D856EA3}"/>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Jiang Z, Ren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high-fidelity audio-driven 3d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arXiv:2301.13430,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05930762"/>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150B5-C672-FA78-4021-A61060BA7F2B}"/>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48B5D389-7DFB-1570-DF46-AA4CC237E47C}"/>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6526859A-5899-73F3-21BC-43E1B8EDA0D9}"/>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C32538D-D4D7-5B95-1158-9DDF6A991AB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6FC3E38F-F625-49FE-FBCB-0585D224DDE8}"/>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5BBACC28-1EBC-2D9B-9A2F-5ADC6FCFC3E6}"/>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B5820476-1F35-1D22-35C4-0097420C7828}"/>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2A9118C9-1037-6221-EE95-03A31C5A2BC8}"/>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E90905B-B901-E953-BACA-C8B6F6A2EF4F}"/>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72B54F90-EF3B-6A1B-3732-8E06BAAB4D20}"/>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B52B73E-DF0E-0E4D-979E-5DDA521286E2}"/>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a:extLst>
              <a:ext uri="{FF2B5EF4-FFF2-40B4-BE49-F238E27FC236}">
                <a16:creationId xmlns:a16="http://schemas.microsoft.com/office/drawing/2014/main" id="{82A78532-1381-06E6-CB98-D3FBA459E7DC}"/>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8AAE375-7DF4-C9B0-F71A-A854EB1D5A84}"/>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8328B9A1-9118-8B39-58B7-A84B3291C278}"/>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用户评价</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2E10EACF-56CE-B662-7B66-9D61D2E0D488}"/>
              </a:ext>
            </a:extLst>
          </p:cNvPr>
          <p:cNvSpPr txBox="1"/>
          <p:nvPr/>
        </p:nvSpPr>
        <p:spPr>
          <a:xfrm>
            <a:off x="11297658" y="38131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A2A644A6-FCD8-FA2B-5209-F1E5213B3DBE}"/>
              </a:ext>
            </a:extLst>
          </p:cNvPr>
          <p:cNvPicPr>
            <a:picLocks noChangeAspect="1"/>
          </p:cNvPicPr>
          <p:nvPr/>
        </p:nvPicPr>
        <p:blipFill>
          <a:blip r:embed="rId5"/>
          <a:stretch>
            <a:fillRect/>
          </a:stretch>
        </p:blipFill>
        <p:spPr>
          <a:xfrm>
            <a:off x="759938" y="2036202"/>
            <a:ext cx="10368505" cy="3485030"/>
          </a:xfrm>
          <a:prstGeom prst="rect">
            <a:avLst/>
          </a:prstGeom>
        </p:spPr>
      </p:pic>
      <p:sp>
        <p:nvSpPr>
          <p:cNvPr id="2" name="文本框 1">
            <a:extLst>
              <a:ext uri="{FF2B5EF4-FFF2-40B4-BE49-F238E27FC236}">
                <a16:creationId xmlns:a16="http://schemas.microsoft.com/office/drawing/2014/main" id="{EB0F888C-C1C9-B61B-A531-3B9242A1578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Jiang Z, Ren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high-fidelity audio-driven 3d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arXiv:2301.13430,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97747384"/>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D525207-907B-C5F0-E082-A697A5C9D534}"/>
              </a:ext>
            </a:extLst>
          </p:cNvPr>
          <p:cNvGrpSpPr/>
          <p:nvPr/>
        </p:nvGrpSpPr>
        <p:grpSpPr>
          <a:xfrm rot="15433288">
            <a:off x="3077650" y="-341313"/>
            <a:ext cx="6361278" cy="7047820"/>
            <a:chOff x="4297364" y="903288"/>
            <a:chExt cx="2946834" cy="3067178"/>
          </a:xfrm>
          <a:solidFill>
            <a:schemeClr val="bg1">
              <a:lumMod val="65000"/>
              <a:alpha val="3000"/>
            </a:schemeClr>
          </a:solidFill>
        </p:grpSpPr>
        <p:sp>
          <p:nvSpPr>
            <p:cNvPr id="5" name="Freeform 5">
              <a:extLst>
                <a:ext uri="{FF2B5EF4-FFF2-40B4-BE49-F238E27FC236}">
                  <a16:creationId xmlns:a16="http://schemas.microsoft.com/office/drawing/2014/main" id="{9E23CBEB-4094-345E-4122-1D5A0B42F41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6" name="Freeform 7">
              <a:extLst>
                <a:ext uri="{FF2B5EF4-FFF2-40B4-BE49-F238E27FC236}">
                  <a16:creationId xmlns:a16="http://schemas.microsoft.com/office/drawing/2014/main" id="{BAB63D2F-012B-A07C-FF0B-7A338B57596D}"/>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7" name="Freeform 9">
              <a:extLst>
                <a:ext uri="{FF2B5EF4-FFF2-40B4-BE49-F238E27FC236}">
                  <a16:creationId xmlns:a16="http://schemas.microsoft.com/office/drawing/2014/main" id="{9B0C41FB-AC85-5EC6-DFFC-9386A8A32E4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8" name="Freeform 10">
              <a:extLst>
                <a:ext uri="{FF2B5EF4-FFF2-40B4-BE49-F238E27FC236}">
                  <a16:creationId xmlns:a16="http://schemas.microsoft.com/office/drawing/2014/main" id="{FA1F7225-10E9-85D8-DC7A-2A410E5F02B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9" name="Freeform 11">
              <a:extLst>
                <a:ext uri="{FF2B5EF4-FFF2-40B4-BE49-F238E27FC236}">
                  <a16:creationId xmlns:a16="http://schemas.microsoft.com/office/drawing/2014/main" id="{FFEC5BEE-36DC-B45B-51DE-B42898E81966}"/>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10" name="组合 9">
            <a:extLst>
              <a:ext uri="{FF2B5EF4-FFF2-40B4-BE49-F238E27FC236}">
                <a16:creationId xmlns:a16="http://schemas.microsoft.com/office/drawing/2014/main" id="{317FFFE3-28FB-621D-7FFE-AF34D0AA656D}"/>
              </a:ext>
            </a:extLst>
          </p:cNvPr>
          <p:cNvGrpSpPr/>
          <p:nvPr/>
        </p:nvGrpSpPr>
        <p:grpSpPr>
          <a:xfrm>
            <a:off x="102870" y="238125"/>
            <a:ext cx="454660" cy="490220"/>
            <a:chOff x="13580" y="262"/>
            <a:chExt cx="661" cy="772"/>
          </a:xfrm>
        </p:grpSpPr>
        <p:sp>
          <p:nvSpPr>
            <p:cNvPr id="11" name="矩形 10">
              <a:extLst>
                <a:ext uri="{FF2B5EF4-FFF2-40B4-BE49-F238E27FC236}">
                  <a16:creationId xmlns:a16="http://schemas.microsoft.com/office/drawing/2014/main" id="{4107161B-7A7D-0464-D076-557B5D2E31F0}"/>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12" name="矩形: 圆角 4">
              <a:extLst>
                <a:ext uri="{FF2B5EF4-FFF2-40B4-BE49-F238E27FC236}">
                  <a16:creationId xmlns:a16="http://schemas.microsoft.com/office/drawing/2014/main" id="{9DF5D08E-2F7E-1A1E-7B5C-F9B1D4C9B031}"/>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13" name="文本框 12">
            <a:extLst>
              <a:ext uri="{FF2B5EF4-FFF2-40B4-BE49-F238E27FC236}">
                <a16:creationId xmlns:a16="http://schemas.microsoft.com/office/drawing/2014/main" id="{1CE5D116-B193-3B95-17EB-15FBAD933EE2}"/>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FBABB960-2FD2-79CF-DC89-F2E24224163F}"/>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5" name="矩形: 圆角 4">
            <a:extLst>
              <a:ext uri="{FF2B5EF4-FFF2-40B4-BE49-F238E27FC236}">
                <a16:creationId xmlns:a16="http://schemas.microsoft.com/office/drawing/2014/main" id="{6B7EE6C9-228D-224B-BB4F-9B41396E1EF5}"/>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6" name="文本框 15">
            <a:extLst>
              <a:ext uri="{FF2B5EF4-FFF2-40B4-BE49-F238E27FC236}">
                <a16:creationId xmlns:a16="http://schemas.microsoft.com/office/drawing/2014/main" id="{5A785F07-6208-0036-A338-32ECACBDEC97}"/>
              </a:ext>
            </a:extLst>
          </p:cNvPr>
          <p:cNvSpPr txBox="1"/>
          <p:nvPr/>
        </p:nvSpPr>
        <p:spPr>
          <a:xfrm>
            <a:off x="10747831" y="388448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文本框 16">
            <a:extLst>
              <a:ext uri="{FF2B5EF4-FFF2-40B4-BE49-F238E27FC236}">
                <a16:creationId xmlns:a16="http://schemas.microsoft.com/office/drawing/2014/main" id="{20E23AF7-3DDA-AC3B-1D8C-C5BB5E40AE41}"/>
              </a:ext>
            </a:extLst>
          </p:cNvPr>
          <p:cNvSpPr txBox="1"/>
          <p:nvPr>
            <p:custDataLst>
              <p:tags r:id="rId2"/>
            </p:custDataLst>
          </p:nvPr>
        </p:nvSpPr>
        <p:spPr>
          <a:xfrm>
            <a:off x="102870" y="963348"/>
            <a:ext cx="10163953"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Volume Rendering with Radiance Fields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9" name="文本框 18">
            <a:extLst>
              <a:ext uri="{FF2B5EF4-FFF2-40B4-BE49-F238E27FC236}">
                <a16:creationId xmlns:a16="http://schemas.microsoft.com/office/drawing/2014/main" id="{FCC6F2A2-01DE-333F-2770-75BE64436B7E}"/>
              </a:ext>
            </a:extLst>
          </p:cNvPr>
          <p:cNvSpPr txBox="1"/>
          <p:nvPr/>
        </p:nvSpPr>
        <p:spPr>
          <a:xfrm>
            <a:off x="0" y="6452987"/>
            <a:ext cx="9104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http://t.csdnimg.cn/X662o.</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3" name="图片 52">
            <a:extLst>
              <a:ext uri="{FF2B5EF4-FFF2-40B4-BE49-F238E27FC236}">
                <a16:creationId xmlns:a16="http://schemas.microsoft.com/office/drawing/2014/main" id="{02FE15AA-EB70-0FC8-FCD2-9186A67702FC}"/>
              </a:ext>
            </a:extLst>
          </p:cNvPr>
          <p:cNvPicPr>
            <a:picLocks noChangeAspect="1"/>
          </p:cNvPicPr>
          <p:nvPr/>
        </p:nvPicPr>
        <p:blipFill>
          <a:blip r:embed="rId4"/>
          <a:stretch>
            <a:fillRect/>
          </a:stretch>
        </p:blipFill>
        <p:spPr>
          <a:xfrm>
            <a:off x="1385427" y="1548123"/>
            <a:ext cx="8035657" cy="4672717"/>
          </a:xfrm>
          <a:prstGeom prst="rect">
            <a:avLst/>
          </a:prstGeom>
        </p:spPr>
      </p:pic>
    </p:spTree>
    <p:extLst>
      <p:ext uri="{BB962C8B-B14F-4D97-AF65-F5344CB8AC3E}">
        <p14:creationId xmlns:p14="http://schemas.microsoft.com/office/powerpoint/2010/main" val="232336006"/>
      </p:ext>
    </p:extLst>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538556" y="1090315"/>
            <a:ext cx="11095518"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本文提出了</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GeneFace</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，一个用于生成说话面部的方法，旨在解决之前基于</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方法面临的弱泛化能力和“平均脸”问题。</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538556" y="1991725"/>
            <a:ext cx="11095517" cy="476669"/>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提出了一个变分运动生成器，基于大型语料库构建通用的音频到运动映射</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538556" y="2610125"/>
            <a:ext cx="11095516" cy="136306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引入了一个带有对抗训练流程的域适应的后处理网络，以将预测的运动表示调整到目标人物域，还提出了一个头部感知的</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torso-</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，以解决头部</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躯干分离的问题</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538556" y="3898075"/>
            <a:ext cx="11095515" cy="476669"/>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与先前的方法相比，我们的方法实现了更具泛化性和高保真度的说话面部生成。</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7955C2C-3815-E96E-68B9-A76CD87AF76D}"/>
              </a:ext>
            </a:extLst>
          </p:cNvPr>
          <p:cNvSpPr txBox="1"/>
          <p:nvPr/>
        </p:nvSpPr>
        <p:spPr>
          <a:xfrm>
            <a:off x="538556" y="4423934"/>
            <a:ext cx="11095515"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变分运动发生器和后网生成的地标序列偶尔会波动很小，这导致了一些伪影</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如振动头发等。</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F97F0685-D48F-839E-2BC6-EAAD4475354A}"/>
              </a:ext>
            </a:extLst>
          </p:cNvPr>
          <p:cNvSpPr txBox="1"/>
          <p:nvPr/>
        </p:nvSpPr>
        <p:spPr>
          <a:xfrm>
            <a:off x="558218" y="5321559"/>
            <a:ext cx="11095515"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目前基于 </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的渲染器主要基于 </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vanilla </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的设置，这导致了长时间的训练和推理时间。</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6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组会汇报</a:t>
            </a:r>
            <a:br>
              <a:rPr kumimoji="0" lang="zh-CN" altLang="en-US" sz="4400" b="0" i="0" u="none" strike="noStrike" kern="1200" cap="none" spc="0" normalizeH="0" baseline="0" noProof="0" dirty="0">
                <a:ln>
                  <a:noFill/>
                </a:ln>
                <a:solidFill>
                  <a:prstClr val="black"/>
                </a:solidFill>
                <a:effectLst/>
                <a:uLnTx/>
                <a:uFillTx/>
                <a:latin typeface="等线 Light"/>
                <a:ea typeface="等线 Light" panose="02010600030101010101" pitchFamily="2" charset="-122"/>
                <a:cs typeface="+mj-cs"/>
              </a:rPr>
            </a:br>
            <a:endParaRPr kumimoji="0" lang="zh-CN" altLang="en-US" sz="4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altLang="zh-CN" sz="36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Geneface</a:t>
            </a:r>
            <a:r>
              <a:rPr kumimoji="0" lang="en-US" altLang="zh-CN" sz="3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Generalized and stable real-time audio-driven 3d talking face generation</a:t>
            </a: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2024.03.25</a:t>
            </a:r>
            <a:endPar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文献作者：</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a:t>
            </a:r>
            <a:r>
              <a:rPr kumimoji="0" lang="pl-PL"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Ye Z, He J, Jiang Z, et al</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825274488"/>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目</a:t>
            </a:r>
            <a:r>
              <a:rPr kumimoji="0" lang="en-US" altLang="zh-CN" sz="6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6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一、研究背景</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二、文章创新点</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三、研究内容</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四、实验和结果分析</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五、结论</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a:ln>
                  <a:noFill/>
                </a:ln>
                <a:solidFill>
                  <a:prstClr val="black"/>
                </a:solidFill>
                <a:effectLst/>
                <a:uLnTx/>
                <a:uFillTx/>
                <a:latin typeface="黑体" panose="02010609060101010101" charset="-122"/>
                <a:ea typeface="黑体" panose="02010609060101010101" charset="-122"/>
                <a:cs typeface="+mn-cs"/>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815401378"/>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180324282"/>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 究 背 景</a:t>
            </a:r>
            <a:endParaRPr kumimoji="0" lang="zh-CN" altLang="en-US" sz="24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29178" y="743741"/>
            <a:ext cx="10684007" cy="184890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过去的工作：</a:t>
            </a:r>
            <a:endPar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457200" algn="l" defTabSz="914400" rtl="0" eaLnBrk="1" fontAlgn="auto" latinLnBrk="0" hangingPunct="1">
              <a:lnSpc>
                <a:spcPct val="120000"/>
              </a:lnSpc>
              <a:spcBef>
                <a:spcPts val="300"/>
              </a:spcBef>
              <a:spcAft>
                <a:spcPts val="0"/>
              </a:spcAft>
              <a:buClrTx/>
              <a:buSzTx/>
              <a:buFontTx/>
              <a:buNone/>
              <a:tabLst/>
              <a:defRPr/>
            </a:pP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最近，神经辐射场（</a:t>
            </a:r>
            <a:r>
              <a:rPr kumimoji="0" lang="en-US" altLang="zh-CN" sz="2400" b="0" i="0" u="none" strike="noStrike" kern="1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NeRF</a:t>
            </a: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）已成为</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talking-head</a:t>
            </a: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视频生成领域流行的渲染技术，因为它可以通过几分钟长的训练视频实现高保真度和 </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3D </a:t>
            </a: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一致的说话人脸生成。</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222D38D4-C06B-FE15-F07E-378E0EFE03FD}"/>
              </a:ext>
            </a:extLst>
          </p:cNvPr>
          <p:cNvSpPr txBox="1"/>
          <p:nvPr/>
        </p:nvSpPr>
        <p:spPr>
          <a:xfrm>
            <a:off x="829178" y="2707225"/>
            <a:ext cx="10614998" cy="338368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Pts val="3200"/>
              <a:buFont typeface="Wingdings" panose="05000000000000000000" pitchFamily="2" charset="2"/>
              <a:buChar char="u"/>
              <a:tabLst/>
              <a:defRPr/>
            </a:pPr>
            <a:r>
              <a:rPr kumimoji="0" lang="zh-CN"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存在的问题：</a:t>
            </a:r>
          </a:p>
          <a:p>
            <a:pPr marL="800100" marR="0" lvl="1" indent="-342900" algn="l" defTabSz="914400" rtl="0" eaLnBrk="1" fontAlgn="auto" latinLnBrk="0" hangingPunct="1">
              <a:lnSpc>
                <a:spcPct val="120000"/>
              </a:lnSpc>
              <a:spcBef>
                <a:spcPts val="300"/>
              </a:spcBef>
              <a:spcAft>
                <a:spcPts val="500"/>
              </a:spcAft>
              <a:buClrTx/>
              <a:buSzTx/>
              <a:buFont typeface="Wingdings" panose="05000000000000000000" pitchFamily="2" charset="2"/>
              <a:buChar char="Ø"/>
              <a:tabLst/>
              <a:defRPr/>
            </a:pP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对于唇形同步，很难生成具有高时间一致性和音频唇形准确性的长面部运动序列。</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800100" marR="0" lvl="1" indent="-342900" algn="l" defTabSz="914400" rtl="0" eaLnBrk="1" fontAlgn="auto" latinLnBrk="0" hangingPunct="1">
              <a:lnSpc>
                <a:spcPct val="120000"/>
              </a:lnSpc>
              <a:spcBef>
                <a:spcPts val="300"/>
              </a:spcBef>
              <a:spcAft>
                <a:spcPts val="500"/>
              </a:spcAft>
              <a:buClrTx/>
              <a:buSzTx/>
              <a:buFont typeface="Wingdings" panose="05000000000000000000" pitchFamily="2" charset="2"/>
              <a:buChar char="Ø"/>
              <a:tabLst/>
              <a:defRPr/>
            </a:pP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就视频质量而言，由于用于训练渲染器的数据有限，很容易受到域外输入条件的影响，偶尔会产生不良的渲染结果。</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800100" marR="0" lvl="1" indent="-342900" algn="l" defTabSz="914400" rtl="0" eaLnBrk="1" fontAlgn="auto" latinLnBrk="0" hangingPunct="1">
              <a:lnSpc>
                <a:spcPct val="120000"/>
              </a:lnSpc>
              <a:spcBef>
                <a:spcPts val="300"/>
              </a:spcBef>
              <a:spcAft>
                <a:spcPts val="500"/>
              </a:spcAft>
              <a:buClrTx/>
              <a:buSzTx/>
              <a:buFont typeface="Wingdings" panose="05000000000000000000" pitchFamily="2" charset="2"/>
              <a:buChar char="Ø"/>
              <a:tabLst/>
              <a:defRPr/>
            </a:pP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就系统效率而言，传统</a:t>
            </a:r>
            <a:r>
              <a:rPr kumimoji="0" lang="en-US" altLang="zh-CN" sz="2400" b="0" i="0" u="none" strike="noStrike" kern="1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NeRF</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缓慢的训练和推理速度严重阻碍了其在实际应用中的使用。</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9135469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文章创新点</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744499606"/>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文章创新点</a:t>
            </a:r>
          </a:p>
        </p:txBody>
      </p:sp>
      <p:sp>
        <p:nvSpPr>
          <p:cNvPr id="9" name="文本框 8"/>
          <p:cNvSpPr txBox="1"/>
          <p:nvPr>
            <p:custDataLst>
              <p:tags r:id="rId1"/>
            </p:custDataLst>
          </p:nvPr>
        </p:nvSpPr>
        <p:spPr>
          <a:xfrm>
            <a:off x="885105" y="1062707"/>
            <a:ext cx="2231390"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1401216" y="1801677"/>
            <a:ext cx="9882744" cy="1684244"/>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800"/>
              </a:spcBef>
              <a:spcAft>
                <a:spcPts val="70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为了提高预测人脸</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landmark</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序列的长期时间一致性和自然度，引入音高轮廓作为辅助特征，并在面部运动预测的过程中引入时间平滑损失以提高生成的</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landmark</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序列的整体时间稳定性。</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1401216" y="3631080"/>
            <a:ext cx="9882743" cy="1130246"/>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800"/>
              </a:spcBef>
              <a:spcAft>
                <a:spcPts val="70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为了提高系统对不同面部动作的鲁棒性，提出了一种</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landmark</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局部线性嵌入方法来调节预测运动序列中的异常值。</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1401215" y="4961880"/>
            <a:ext cx="9882743" cy="1113766"/>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800"/>
              </a:spcBef>
              <a:spcAft>
                <a:spcPts val="70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设计了一个计算效率较高的基于</a:t>
            </a:r>
            <a:r>
              <a:rPr kumimoji="0"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nerf</a:t>
            </a:r>
            <a:r>
              <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的运动到视频渲染器，以实现快速训练和实时推理</a:t>
            </a:r>
            <a:endParaRPr kumimoji="0"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Tree>
    <p:extLst>
      <p:ext uri="{BB962C8B-B14F-4D97-AF65-F5344CB8AC3E}">
        <p14:creationId xmlns:p14="http://schemas.microsoft.com/office/powerpoint/2010/main" val="3993691237"/>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研究内容</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0517044"/>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9" name="文本框 8"/>
          <p:cNvSpPr txBox="1"/>
          <p:nvPr>
            <p:custDataLst>
              <p:tags r:id="rId1"/>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240220" y="369285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He J, Jiang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stable real-time audio-driven 3d talking face generation[J].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arXiv:2305.00787,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10" name="图片 9">
            <a:extLst>
              <a:ext uri="{FF2B5EF4-FFF2-40B4-BE49-F238E27FC236}">
                <a16:creationId xmlns:a16="http://schemas.microsoft.com/office/drawing/2014/main" id="{53EE68F4-0C32-C17A-83F6-AB5755163FE7}"/>
              </a:ext>
            </a:extLst>
          </p:cNvPr>
          <p:cNvPicPr>
            <a:picLocks noChangeAspect="1"/>
          </p:cNvPicPr>
          <p:nvPr/>
        </p:nvPicPr>
        <p:blipFill>
          <a:blip r:embed="rId5"/>
          <a:stretch>
            <a:fillRect/>
          </a:stretch>
        </p:blipFill>
        <p:spPr>
          <a:xfrm>
            <a:off x="1215957" y="1679402"/>
            <a:ext cx="9426103" cy="4396244"/>
          </a:xfrm>
          <a:prstGeom prst="rect">
            <a:avLst/>
          </a:prstGeom>
        </p:spPr>
      </p:pic>
    </p:spTree>
    <p:extLst>
      <p:ext uri="{BB962C8B-B14F-4D97-AF65-F5344CB8AC3E}">
        <p14:creationId xmlns:p14="http://schemas.microsoft.com/office/powerpoint/2010/main" val="3979283055"/>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D525207-907B-C5F0-E082-A697A5C9D534}"/>
              </a:ext>
            </a:extLst>
          </p:cNvPr>
          <p:cNvGrpSpPr/>
          <p:nvPr/>
        </p:nvGrpSpPr>
        <p:grpSpPr>
          <a:xfrm rot="15433288">
            <a:off x="3077650" y="-341313"/>
            <a:ext cx="6361278" cy="7047820"/>
            <a:chOff x="4297364" y="903288"/>
            <a:chExt cx="2946834" cy="3067178"/>
          </a:xfrm>
          <a:solidFill>
            <a:schemeClr val="bg1">
              <a:lumMod val="65000"/>
              <a:alpha val="3000"/>
            </a:schemeClr>
          </a:solidFill>
        </p:grpSpPr>
        <p:sp>
          <p:nvSpPr>
            <p:cNvPr id="5" name="Freeform 5">
              <a:extLst>
                <a:ext uri="{FF2B5EF4-FFF2-40B4-BE49-F238E27FC236}">
                  <a16:creationId xmlns:a16="http://schemas.microsoft.com/office/drawing/2014/main" id="{9E23CBEB-4094-345E-4122-1D5A0B42F41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6" name="Freeform 7">
              <a:extLst>
                <a:ext uri="{FF2B5EF4-FFF2-40B4-BE49-F238E27FC236}">
                  <a16:creationId xmlns:a16="http://schemas.microsoft.com/office/drawing/2014/main" id="{BAB63D2F-012B-A07C-FF0B-7A338B57596D}"/>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7" name="Freeform 9">
              <a:extLst>
                <a:ext uri="{FF2B5EF4-FFF2-40B4-BE49-F238E27FC236}">
                  <a16:creationId xmlns:a16="http://schemas.microsoft.com/office/drawing/2014/main" id="{9B0C41FB-AC85-5EC6-DFFC-9386A8A32E4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8" name="Freeform 10">
              <a:extLst>
                <a:ext uri="{FF2B5EF4-FFF2-40B4-BE49-F238E27FC236}">
                  <a16:creationId xmlns:a16="http://schemas.microsoft.com/office/drawing/2014/main" id="{FA1F7225-10E9-85D8-DC7A-2A410E5F02B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9" name="Freeform 11">
              <a:extLst>
                <a:ext uri="{FF2B5EF4-FFF2-40B4-BE49-F238E27FC236}">
                  <a16:creationId xmlns:a16="http://schemas.microsoft.com/office/drawing/2014/main" id="{FFEC5BEE-36DC-B45B-51DE-B42898E81966}"/>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10" name="组合 9">
            <a:extLst>
              <a:ext uri="{FF2B5EF4-FFF2-40B4-BE49-F238E27FC236}">
                <a16:creationId xmlns:a16="http://schemas.microsoft.com/office/drawing/2014/main" id="{317FFFE3-28FB-621D-7FFE-AF34D0AA656D}"/>
              </a:ext>
            </a:extLst>
          </p:cNvPr>
          <p:cNvGrpSpPr/>
          <p:nvPr/>
        </p:nvGrpSpPr>
        <p:grpSpPr>
          <a:xfrm>
            <a:off x="102870" y="238125"/>
            <a:ext cx="454660" cy="490220"/>
            <a:chOff x="13580" y="262"/>
            <a:chExt cx="661" cy="772"/>
          </a:xfrm>
        </p:grpSpPr>
        <p:sp>
          <p:nvSpPr>
            <p:cNvPr id="11" name="矩形 10">
              <a:extLst>
                <a:ext uri="{FF2B5EF4-FFF2-40B4-BE49-F238E27FC236}">
                  <a16:creationId xmlns:a16="http://schemas.microsoft.com/office/drawing/2014/main" id="{4107161B-7A7D-0464-D076-557B5D2E31F0}"/>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12" name="矩形: 圆角 4">
              <a:extLst>
                <a:ext uri="{FF2B5EF4-FFF2-40B4-BE49-F238E27FC236}">
                  <a16:creationId xmlns:a16="http://schemas.microsoft.com/office/drawing/2014/main" id="{9DF5D08E-2F7E-1A1E-7B5C-F9B1D4C9B031}"/>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13" name="文本框 12">
            <a:extLst>
              <a:ext uri="{FF2B5EF4-FFF2-40B4-BE49-F238E27FC236}">
                <a16:creationId xmlns:a16="http://schemas.microsoft.com/office/drawing/2014/main" id="{1CE5D116-B193-3B95-17EB-15FBAD933EE2}"/>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FBABB960-2FD2-79CF-DC89-F2E24224163F}"/>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5" name="矩形: 圆角 4">
            <a:extLst>
              <a:ext uri="{FF2B5EF4-FFF2-40B4-BE49-F238E27FC236}">
                <a16:creationId xmlns:a16="http://schemas.microsoft.com/office/drawing/2014/main" id="{6B7EE6C9-228D-224B-BB4F-9B41396E1EF5}"/>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6" name="文本框 15">
            <a:extLst>
              <a:ext uri="{FF2B5EF4-FFF2-40B4-BE49-F238E27FC236}">
                <a16:creationId xmlns:a16="http://schemas.microsoft.com/office/drawing/2014/main" id="{5A785F07-6208-0036-A338-32ECACBDEC97}"/>
              </a:ext>
            </a:extLst>
          </p:cNvPr>
          <p:cNvSpPr txBox="1"/>
          <p:nvPr/>
        </p:nvSpPr>
        <p:spPr>
          <a:xfrm>
            <a:off x="10591756" y="290361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文本框 16">
            <a:extLst>
              <a:ext uri="{FF2B5EF4-FFF2-40B4-BE49-F238E27FC236}">
                <a16:creationId xmlns:a16="http://schemas.microsoft.com/office/drawing/2014/main" id="{20E23AF7-3DDA-AC3B-1D8C-C5BB5E40AE41}"/>
              </a:ext>
            </a:extLst>
          </p:cNvPr>
          <p:cNvSpPr txBox="1"/>
          <p:nvPr>
            <p:custDataLst>
              <p:tags r:id="rId2"/>
            </p:custDataLst>
          </p:nvPr>
        </p:nvSpPr>
        <p:spPr>
          <a:xfrm>
            <a:off x="102870" y="963348"/>
            <a:ext cx="10163953"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Volume Rendering with Radiance Fields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9" name="文本框 18">
            <a:extLst>
              <a:ext uri="{FF2B5EF4-FFF2-40B4-BE49-F238E27FC236}">
                <a16:creationId xmlns:a16="http://schemas.microsoft.com/office/drawing/2014/main" id="{FCC6F2A2-01DE-333F-2770-75BE64436B7E}"/>
              </a:ext>
            </a:extLst>
          </p:cNvPr>
          <p:cNvSpPr txBox="1"/>
          <p:nvPr/>
        </p:nvSpPr>
        <p:spPr>
          <a:xfrm>
            <a:off x="0" y="6452987"/>
            <a:ext cx="9104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http://t.csdnimg.cn/X662o.</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3" name="图片 2">
            <a:extLst>
              <a:ext uri="{FF2B5EF4-FFF2-40B4-BE49-F238E27FC236}">
                <a16:creationId xmlns:a16="http://schemas.microsoft.com/office/drawing/2014/main" id="{55A1C4FE-1465-92D2-89E3-6171B1176C46}"/>
              </a:ext>
            </a:extLst>
          </p:cNvPr>
          <p:cNvPicPr>
            <a:picLocks noChangeAspect="1"/>
          </p:cNvPicPr>
          <p:nvPr/>
        </p:nvPicPr>
        <p:blipFill>
          <a:blip r:embed="rId4"/>
          <a:stretch>
            <a:fillRect/>
          </a:stretch>
        </p:blipFill>
        <p:spPr>
          <a:xfrm>
            <a:off x="1767830" y="1577547"/>
            <a:ext cx="7788114" cy="2418188"/>
          </a:xfrm>
          <a:prstGeom prst="rect">
            <a:avLst/>
          </a:prstGeom>
        </p:spPr>
      </p:pic>
      <p:pic>
        <p:nvPicPr>
          <p:cNvPr id="20" name="图片 19">
            <a:extLst>
              <a:ext uri="{FF2B5EF4-FFF2-40B4-BE49-F238E27FC236}">
                <a16:creationId xmlns:a16="http://schemas.microsoft.com/office/drawing/2014/main" id="{8593DA65-FDF2-E0E5-6760-BAF9FE838F35}"/>
              </a:ext>
            </a:extLst>
          </p:cNvPr>
          <p:cNvPicPr>
            <a:picLocks noChangeAspect="1"/>
          </p:cNvPicPr>
          <p:nvPr/>
        </p:nvPicPr>
        <p:blipFill>
          <a:blip r:embed="rId5"/>
          <a:stretch>
            <a:fillRect/>
          </a:stretch>
        </p:blipFill>
        <p:spPr>
          <a:xfrm>
            <a:off x="1767830" y="4248597"/>
            <a:ext cx="7788114" cy="1987990"/>
          </a:xfrm>
          <a:prstGeom prst="rect">
            <a:avLst/>
          </a:prstGeom>
        </p:spPr>
      </p:pic>
      <p:sp>
        <p:nvSpPr>
          <p:cNvPr id="21" name="文本框 20">
            <a:extLst>
              <a:ext uri="{FF2B5EF4-FFF2-40B4-BE49-F238E27FC236}">
                <a16:creationId xmlns:a16="http://schemas.microsoft.com/office/drawing/2014/main" id="{682A3F5D-6341-3281-97CD-7343EAE1832B}"/>
              </a:ext>
            </a:extLst>
          </p:cNvPr>
          <p:cNvSpPr txBox="1"/>
          <p:nvPr/>
        </p:nvSpPr>
        <p:spPr>
          <a:xfrm>
            <a:off x="10634087" y="511459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5598849"/>
      </p:ext>
    </p:extLst>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0BBAD-1F96-4D20-7275-98F420E2CD0E}"/>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FA236D0A-F60B-CEB1-ED90-9EDF877AC8BF}"/>
              </a:ext>
            </a:extLst>
          </p:cNvPr>
          <p:cNvGrpSpPr/>
          <p:nvPr/>
        </p:nvGrpSpPr>
        <p:grpSpPr>
          <a:xfrm rot="15433288">
            <a:off x="3054142" y="-251117"/>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E6C00608-BEE1-0C1F-0DE7-B017BCBAD976}"/>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CE84E875-CDA8-0D5E-428E-D89CD9511B4B}"/>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5ABF4F39-648F-1903-D402-1B5BC3CC0A60}"/>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D9F7018B-6551-4127-A3C2-38B4D40A419C}"/>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47063E98-7B7B-8381-699B-516B261485F7}"/>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01051460-D78E-655A-532B-E5F202721815}"/>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646750D2-0391-FA27-E299-CC52FF61BD05}"/>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946835A6-0D75-248A-1E92-45F42DD213B9}"/>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DBA89655-2441-CDDC-708C-2E3F89AE3413}"/>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9" name="文本框 8">
            <a:extLst>
              <a:ext uri="{FF2B5EF4-FFF2-40B4-BE49-F238E27FC236}">
                <a16:creationId xmlns:a16="http://schemas.microsoft.com/office/drawing/2014/main" id="{6AEA85B3-64FD-04DC-838D-79E9C363E952}"/>
              </a:ext>
            </a:extLst>
          </p:cNvPr>
          <p:cNvSpPr txBox="1"/>
          <p:nvPr>
            <p:custDataLst>
              <p:tags r:id="rId1"/>
            </p:custDataLst>
          </p:nvPr>
        </p:nvSpPr>
        <p:spPr>
          <a:xfrm>
            <a:off x="102870" y="1084883"/>
            <a:ext cx="1146191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Pitch-Aware Audio-to-Motion Transform</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CFBFA68A-4A5E-7A60-0A3C-1990E249553E}"/>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3A17ED02-016F-7962-85B8-2AAB027CD3F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B17FFD65-14CA-089C-8D03-C2C0879E0A53}"/>
              </a:ext>
            </a:extLst>
          </p:cNvPr>
          <p:cNvSpPr txBox="1"/>
          <p:nvPr/>
        </p:nvSpPr>
        <p:spPr>
          <a:xfrm>
            <a:off x="496170" y="1901063"/>
            <a:ext cx="10554451" cy="368306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引入音高信息的原因</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800100" marR="0" lvl="1" indent="-342900" algn="l" defTabSz="914400" rtl="0" eaLnBrk="1" fontAlgn="auto" latinLnBrk="0" hangingPunct="1">
              <a:lnSpc>
                <a:spcPct val="110000"/>
              </a:lnSpc>
              <a:spcBef>
                <a:spcPts val="1000"/>
              </a:spcBef>
              <a:spcAft>
                <a:spcPts val="300"/>
              </a:spcAft>
              <a:buClrTx/>
              <a:buSzTx/>
              <a:buFont typeface="+mj-ea"/>
              <a:buAutoNum type="circleNumDbPlain"/>
              <a:tabLst/>
              <a:defRPr/>
            </a:pPr>
            <a:r>
              <a:rPr kumimoji="0" lang="zh-CN"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rPr>
              <a:t>之前的基于</a:t>
            </a:r>
            <a:r>
              <a:rPr kumimoji="0" lang="en-US" altLang="zh-CN" sz="2000" b="0" i="0" u="none" strike="noStrike" kern="1200" cap="none" spc="0" normalizeH="0" baseline="0" noProof="0" dirty="0" err="1">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rPr>
              <a:t>NeRF</a:t>
            </a:r>
            <a:r>
              <a:rPr kumimoji="0" lang="zh-CN"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rPr>
              <a:t>的方法一般采用语音后验图特征</a:t>
            </a:r>
            <a:r>
              <a:rPr kumimoji="0" lang="en-US" altLang="zh-CN" sz="2000" b="0" i="0" u="none" strike="noStrike" kern="1200" cap="none" spc="0" normalizeH="0" baseline="0" noProof="0" dirty="0">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rPr>
              <a:t>(phonetic </a:t>
            </a:r>
            <a:r>
              <a:rPr kumimoji="0" lang="en-US" altLang="zh-CN" sz="2000" b="0" i="0" u="none" strike="noStrike" kern="1200" cap="none" spc="0" normalizeH="0" baseline="0" noProof="0" dirty="0" err="1">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rPr>
              <a:t>posteriorgrams</a:t>
            </a:r>
            <a:r>
              <a:rPr kumimoji="0" lang="en-US" altLang="zh-CN" sz="2000" b="0" i="0" u="none" strike="noStrike" kern="1200" cap="none" spc="0" normalizeH="0" baseline="0" noProof="0" dirty="0">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rPr>
              <a:t> features, PPGs)</a:t>
            </a:r>
            <a:r>
              <a:rPr kumimoji="0" lang="zh-CN"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rPr>
              <a:t>作为音频特征来简化训练并提高跨语言、跨身份的泛化能力。然而，由于 </a:t>
            </a:r>
            <a:r>
              <a:rPr kumimoji="0" lang="en-US" altLang="zh-CN" sz="2000" b="0" i="0" u="none" strike="noStrike" kern="1200" cap="none" spc="0" normalizeH="0" baseline="0" noProof="0" dirty="0">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rPr>
              <a:t>PPGs </a:t>
            </a:r>
            <a:r>
              <a:rPr kumimoji="0" lang="zh-CN"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rPr>
              <a:t>是为了 </a:t>
            </a:r>
            <a:r>
              <a:rPr kumimoji="0" lang="en-US" altLang="zh-CN" sz="2000" b="0" i="0" u="none" strike="noStrike" kern="1200" cap="none" spc="0" normalizeH="0" baseline="0" noProof="0" dirty="0">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rPr>
              <a:t>ASR</a:t>
            </a:r>
            <a:r>
              <a:rPr kumimoji="0" lang="zh-CN"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rPr>
              <a:t>而设计的，它忽略了波形中的声学信息，而这些声学信息对于实现稳定且富有表现力的面部运动预测是必需的。因此，为了提高预测面部运动的表现力和临时一致性，引入了音高轮廓等辅助声学特征。</a:t>
            </a:r>
            <a:endParaRPr kumimoji="0" lang="en-US" altLang="zh-CN" sz="2000" b="0" i="0" u="none" strike="noStrike" kern="1200" cap="none" spc="0" normalizeH="0" baseline="0" noProof="0" dirty="0">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800100" marR="0" lvl="1" indent="-342900" algn="l" defTabSz="914400" rtl="0" eaLnBrk="1" fontAlgn="auto" latinLnBrk="0" hangingPunct="1">
              <a:lnSpc>
                <a:spcPct val="110000"/>
              </a:lnSpc>
              <a:spcBef>
                <a:spcPts val="500"/>
              </a:spcBef>
              <a:spcAft>
                <a:spcPts val="300"/>
              </a:spcAft>
              <a:buClrTx/>
              <a:buSzTx/>
              <a:buFont typeface="+mj-ea"/>
              <a:buAutoNum type="circleNumDbPlain"/>
              <a:tabLst/>
              <a:defRPr/>
            </a:pPr>
            <a:r>
              <a:rPr kumimoji="0" lang="en-US" altLang="zh-CN" sz="2000" b="0" i="0" u="none" strike="noStrike" kern="1200" cap="none" spc="0" normalizeH="0" baseline="0" noProof="0" dirty="0" err="1">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rPr>
              <a:t>GeneFace</a:t>
            </a:r>
            <a:r>
              <a:rPr kumimoji="0" lang="zh-CN"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rPr>
              <a:t>中</a:t>
            </a:r>
            <a:r>
              <a:rPr kumimoji="0" lang="en-US" altLang="zh-CN" sz="2000" b="0" i="0" u="none" strike="noStrike" kern="1200" cap="none" spc="0" normalizeH="0" baseline="0" noProof="0" dirty="0">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rPr>
              <a:t>DA </a:t>
            </a:r>
            <a:r>
              <a:rPr kumimoji="0" lang="en-US" altLang="zh-CN" sz="2000" b="0" i="0" u="none" strike="noStrike" kern="1200" cap="none" spc="0" normalizeH="0" baseline="0" noProof="0" dirty="0" err="1">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rPr>
              <a:t>Postnet</a:t>
            </a:r>
            <a:r>
              <a:rPr kumimoji="0" lang="zh-CN"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rPr>
              <a:t>的不稳定表现：</a:t>
            </a:r>
            <a:r>
              <a:rPr kumimoji="0" lang="en-US" altLang="zh-CN" sz="20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Postnet</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的作用是将预测的面部动作投影到目标域中。</a:t>
            </a:r>
            <a:r>
              <a:rPr kumimoji="0" lang="en-US" altLang="zh-CN" sz="20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Postnet</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很难在不带任何条件的情况下在其隐式空间中模拟这种域的转变，这会导致训练不稳定和效果不好的结果。而音高信息可以作为一个轻量级且有用的提示信息，帮助</a:t>
            </a:r>
            <a:r>
              <a:rPr kumimoji="0" lang="en-US" altLang="zh-CN" sz="20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Postnet</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更好地处理输入的面部标志。</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D2C318AD-EA2A-4996-F4C1-750D499A5850}"/>
              </a:ext>
            </a:extLst>
          </p:cNvPr>
          <p:cNvSpPr txBox="1"/>
          <p:nvPr/>
        </p:nvSpPr>
        <p:spPr>
          <a:xfrm>
            <a:off x="11402447" y="304723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1B876057-7926-2D7C-4ECF-C196225D070D}"/>
              </a:ext>
            </a:extLst>
          </p:cNvPr>
          <p:cNvSpPr txBox="1"/>
          <p:nvPr/>
        </p:nvSpPr>
        <p:spPr>
          <a:xfrm>
            <a:off x="11401439" y="452605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2FD87F06-BE63-266C-FCA0-437CADCA1C2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He J, Jiang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stable real-time audio-driven 3d talking face generation[J].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arXiv:2305.00787,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055577206"/>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27" name="图片 26">
            <a:extLst>
              <a:ext uri="{FF2B5EF4-FFF2-40B4-BE49-F238E27FC236}">
                <a16:creationId xmlns:a16="http://schemas.microsoft.com/office/drawing/2014/main" id="{AD9AC2BB-B47D-36C4-4BA8-6067643D4ADA}"/>
              </a:ext>
            </a:extLst>
          </p:cNvPr>
          <p:cNvPicPr>
            <a:picLocks noChangeAspect="1"/>
          </p:cNvPicPr>
          <p:nvPr/>
        </p:nvPicPr>
        <p:blipFill>
          <a:blip r:embed="rId5"/>
          <a:stretch>
            <a:fillRect/>
          </a:stretch>
        </p:blipFill>
        <p:spPr>
          <a:xfrm>
            <a:off x="1849546" y="5248176"/>
            <a:ext cx="4782217" cy="487372"/>
          </a:xfrm>
          <a:prstGeom prst="rect">
            <a:avLst/>
          </a:prstGeom>
        </p:spPr>
      </p:pic>
      <p:pic>
        <p:nvPicPr>
          <p:cNvPr id="24" name="图片 23">
            <a:extLst>
              <a:ext uri="{FF2B5EF4-FFF2-40B4-BE49-F238E27FC236}">
                <a16:creationId xmlns:a16="http://schemas.microsoft.com/office/drawing/2014/main" id="{5AA1B441-89A4-D816-7125-FFF68611026D}"/>
              </a:ext>
            </a:extLst>
          </p:cNvPr>
          <p:cNvPicPr>
            <a:picLocks noChangeAspect="1"/>
          </p:cNvPicPr>
          <p:nvPr/>
        </p:nvPicPr>
        <p:blipFill>
          <a:blip r:embed="rId6"/>
          <a:stretch>
            <a:fillRect/>
          </a:stretch>
        </p:blipFill>
        <p:spPr>
          <a:xfrm>
            <a:off x="752544" y="4804337"/>
            <a:ext cx="6811326" cy="571580"/>
          </a:xfrm>
          <a:prstGeom prst="rect">
            <a:avLst/>
          </a:prstGeom>
        </p:spPr>
      </p:pic>
      <p:pic>
        <p:nvPicPr>
          <p:cNvPr id="21" name="图片 20">
            <a:extLst>
              <a:ext uri="{FF2B5EF4-FFF2-40B4-BE49-F238E27FC236}">
                <a16:creationId xmlns:a16="http://schemas.microsoft.com/office/drawing/2014/main" id="{76B5DA74-CD89-61C3-422A-EA1B1EF36838}"/>
              </a:ext>
            </a:extLst>
          </p:cNvPr>
          <p:cNvPicPr>
            <a:picLocks noChangeAspect="1"/>
          </p:cNvPicPr>
          <p:nvPr/>
        </p:nvPicPr>
        <p:blipFill>
          <a:blip r:embed="rId7"/>
          <a:stretch>
            <a:fillRect/>
          </a:stretch>
        </p:blipFill>
        <p:spPr>
          <a:xfrm>
            <a:off x="3402287" y="4509953"/>
            <a:ext cx="2943636" cy="466790"/>
          </a:xfrm>
          <a:prstGeom prst="rect">
            <a:avLst/>
          </a:prstGeom>
        </p:spPr>
      </p:pic>
      <p:sp>
        <p:nvSpPr>
          <p:cNvPr id="13" name="文本框 12">
            <a:extLst>
              <a:ext uri="{FF2B5EF4-FFF2-40B4-BE49-F238E27FC236}">
                <a16:creationId xmlns:a16="http://schemas.microsoft.com/office/drawing/2014/main" id="{19B75F52-C7DE-B741-7F79-2B53AE75D3E6}"/>
              </a:ext>
            </a:extLst>
          </p:cNvPr>
          <p:cNvSpPr txBox="1"/>
          <p:nvPr/>
        </p:nvSpPr>
        <p:spPr>
          <a:xfrm>
            <a:off x="525817" y="3381294"/>
            <a:ext cx="7009302" cy="1578574"/>
          </a:xfrm>
          <a:prstGeom prst="rect">
            <a:avLst/>
          </a:prstGeom>
          <a:noFill/>
        </p:spPr>
        <p:txBody>
          <a:bodyPr wrap="square">
            <a:spAutoFit/>
          </a:bodyPr>
          <a:lstStyle/>
          <a:p>
            <a:pPr marL="342900" marR="0" lvl="0" indent="-342900" algn="l" defTabSz="914400" rtl="0" eaLnBrk="1" fontAlgn="auto" latinLnBrk="0" hangingPunct="1">
              <a:lnSpc>
                <a:spcPct val="110000"/>
              </a:lnSpc>
              <a:spcBef>
                <a:spcPts val="500"/>
              </a:spcBef>
              <a:spcAft>
                <a:spcPts val="300"/>
              </a:spcAft>
              <a:buClrTx/>
              <a:buSzTx/>
              <a:buFont typeface="Wingdings" panose="05000000000000000000" pitchFamily="2" charset="2"/>
              <a:buChar char="l"/>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音高感知的变分自编码器</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(Pitch-Aware VAE)</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在</a:t>
            </a:r>
            <a:r>
              <a:rPr kumimoji="0" lang="en-US" altLang="zh-CN" sz="18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GeneFace</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VAE</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的基础上，将音高编码器作为辅助条件编码器插入到</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VAE</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的训练中。另外，为了去除预测</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landmark</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中的抖动，增加了一个时间平滑损失，这个时间平滑损失旨在优化标记序列的速度，使得连续帧之间的变化更加平滑：</a:t>
            </a:r>
            <a:endPar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endParaRPr>
          </a:p>
        </p:txBody>
      </p:sp>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597449" y="205491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594551" y="1813687"/>
            <a:ext cx="8710849" cy="1578574"/>
          </a:xfrm>
          <a:prstGeom prst="rect">
            <a:avLst/>
          </a:prstGeom>
          <a:noFill/>
        </p:spPr>
        <p:txBody>
          <a:bodyPr wrap="square">
            <a:spAutoFit/>
          </a:bodyPr>
          <a:lstStyle/>
          <a:p>
            <a:pPr marL="342900" marR="0" lvl="0" indent="-342900" algn="l" defTabSz="914400" rtl="0" eaLnBrk="1" fontAlgn="auto" latinLnBrk="0" hangingPunct="1">
              <a:lnSpc>
                <a:spcPct val="110000"/>
              </a:lnSpc>
              <a:spcBef>
                <a:spcPts val="500"/>
              </a:spcBef>
              <a:spcAft>
                <a:spcPts val="300"/>
              </a:spcAft>
              <a:buClrTx/>
              <a:buSzTx/>
              <a:buFont typeface="Wingdings" panose="05000000000000000000" pitchFamily="2" charset="2"/>
              <a:buChar char="l"/>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音高编码器</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(Pitch Encoder)</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首先将连续音高（基频）值离散为几个离散标记，以确保临时平滑度并简化音高编码器的训练。为了符合人类的感知，作者在对数尺度上进行离散化。之后利用这些离散化的标记生成音高嵌入，最后音高嵌入被输入到一个浅层的卷积网络中以产生最终的音高编码，该网络由一个带有批量归一化和</a:t>
            </a:r>
            <a:r>
              <a:rPr kumimoji="0" lang="en-US" altLang="zh-CN" sz="1800" b="0" i="0" u="none" strike="noStrike" kern="1200" cap="none" spc="0" normalizeH="0" baseline="0" noProof="0" dirty="0" err="1">
                <a:ln>
                  <a:noFill/>
                </a:ln>
                <a:solidFill>
                  <a:srgbClr val="1D2129"/>
                </a:solidFill>
                <a:effectLst/>
                <a:uLnTx/>
                <a:uFillTx/>
                <a:latin typeface="宋体" panose="02010600030101010101" pitchFamily="2" charset="-122"/>
                <a:ea typeface="宋体" panose="02010600030101010101" pitchFamily="2" charset="-122"/>
                <a:cs typeface="+mn-cs"/>
              </a:rPr>
              <a:t>GeLU</a:t>
            </a:r>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激活的</a:t>
            </a:r>
            <a:r>
              <a:rPr kumimoji="0" lang="en-US" altLang="zh-CN"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1D</a:t>
            </a:r>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卷积层以及一个额外的</a:t>
            </a:r>
            <a:r>
              <a:rPr kumimoji="0" lang="en-US" altLang="zh-CN"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1D</a:t>
            </a:r>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卷积层组成。</a:t>
            </a:r>
          </a:p>
        </p:txBody>
      </p:sp>
      <p:sp>
        <p:nvSpPr>
          <p:cNvPr id="10" name="文本框 9">
            <a:extLst>
              <a:ext uri="{FF2B5EF4-FFF2-40B4-BE49-F238E27FC236}">
                <a16:creationId xmlns:a16="http://schemas.microsoft.com/office/drawing/2014/main" id="{A47F1F87-4F30-3B66-C15B-992FF7263637}"/>
              </a:ext>
            </a:extLst>
          </p:cNvPr>
          <p:cNvSpPr txBox="1"/>
          <p:nvPr/>
        </p:nvSpPr>
        <p:spPr>
          <a:xfrm>
            <a:off x="356338" y="1462075"/>
            <a:ext cx="10674561" cy="43088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具体内容</a:t>
            </a:r>
            <a:endParaRPr kumimoji="0" lang="zh-CN" altLang="en-US" sz="2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9" name="文本框 8">
            <a:extLst>
              <a:ext uri="{FF2B5EF4-FFF2-40B4-BE49-F238E27FC236}">
                <a16:creationId xmlns:a16="http://schemas.microsoft.com/office/drawing/2014/main" id="{B912E16A-002E-84A3-03B4-3A0A95A74167}"/>
              </a:ext>
            </a:extLst>
          </p:cNvPr>
          <p:cNvSpPr txBox="1"/>
          <p:nvPr/>
        </p:nvSpPr>
        <p:spPr>
          <a:xfrm>
            <a:off x="11663414" y="441377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AA1059D4-1593-30F4-61C5-CCBBDBFA8558}"/>
              </a:ext>
            </a:extLst>
          </p:cNvPr>
          <p:cNvSpPr txBox="1"/>
          <p:nvPr>
            <p:custDataLst>
              <p:tags r:id="rId2"/>
            </p:custDataLst>
          </p:nvPr>
        </p:nvSpPr>
        <p:spPr>
          <a:xfrm>
            <a:off x="102870" y="997331"/>
            <a:ext cx="1146191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Pitch-Aware Audio-to-Motion Transform</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12" name="图片 11">
            <a:extLst>
              <a:ext uri="{FF2B5EF4-FFF2-40B4-BE49-F238E27FC236}">
                <a16:creationId xmlns:a16="http://schemas.microsoft.com/office/drawing/2014/main" id="{2DCC2DBB-4404-159B-371E-66D0B0087E8A}"/>
              </a:ext>
            </a:extLst>
          </p:cNvPr>
          <p:cNvPicPr>
            <a:picLocks noChangeAspect="1"/>
          </p:cNvPicPr>
          <p:nvPr/>
        </p:nvPicPr>
        <p:blipFill>
          <a:blip r:embed="rId8"/>
          <a:stretch>
            <a:fillRect/>
          </a:stretch>
        </p:blipFill>
        <p:spPr>
          <a:xfrm>
            <a:off x="9598207" y="1082040"/>
            <a:ext cx="1686160" cy="2586888"/>
          </a:xfrm>
          <a:prstGeom prst="rect">
            <a:avLst/>
          </a:prstGeom>
        </p:spPr>
      </p:pic>
      <p:pic>
        <p:nvPicPr>
          <p:cNvPr id="18" name="图片 17">
            <a:extLst>
              <a:ext uri="{FF2B5EF4-FFF2-40B4-BE49-F238E27FC236}">
                <a16:creationId xmlns:a16="http://schemas.microsoft.com/office/drawing/2014/main" id="{BBCA8691-474F-290A-F917-F75BE1889211}"/>
              </a:ext>
            </a:extLst>
          </p:cNvPr>
          <p:cNvPicPr>
            <a:picLocks noChangeAspect="1"/>
          </p:cNvPicPr>
          <p:nvPr/>
        </p:nvPicPr>
        <p:blipFill>
          <a:blip r:embed="rId9"/>
          <a:stretch>
            <a:fillRect/>
          </a:stretch>
        </p:blipFill>
        <p:spPr>
          <a:xfrm>
            <a:off x="7815533" y="3656738"/>
            <a:ext cx="3848637" cy="2543530"/>
          </a:xfrm>
          <a:prstGeom prst="rect">
            <a:avLst/>
          </a:prstGeom>
        </p:spPr>
      </p:pic>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322002A7-094E-7D90-35ED-D16D2B338231}"/>
                  </a:ext>
                </a:extLst>
              </p:cNvPr>
              <p:cNvSpPr txBox="1"/>
              <p:nvPr/>
            </p:nvSpPr>
            <p:spPr>
              <a:xfrm>
                <a:off x="525098" y="5650475"/>
                <a:ext cx="7117858" cy="6613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m:rPr>
                        <m:sty m:val="p"/>
                      </m:rP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v</m:t>
                    </m:r>
                    <m:r>
                      <a:rPr kumimoji="0" lang="en-US" altLang="zh-CN" sz="18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acc>
                      <m:accPr>
                        <m:chr m:val="̂"/>
                        <m:ctrlP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accPr>
                      <m:e>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𝑣</m:t>
                        </m:r>
                      </m:e>
                    </m:acc>
                    <m:r>
                      <a:rPr kumimoji="0" lang="zh-CN" altLang="en-US"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是</m:t>
                    </m:r>
                    <m:r>
                      <a:rPr kumimoji="0" lang="zh-CN" altLang="en-US"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真实</m:t>
                    </m:r>
                  </m:oMath>
                </a14:m>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landmark </a:t>
                </a:r>
                <a14:m>
                  <m:oMath xmlns:m="http://schemas.openxmlformats.org/officeDocument/2006/math">
                    <m:r>
                      <m:rPr>
                        <m:sty m:val="p"/>
                      </m:rP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l</m:t>
                    </m:r>
                  </m:oMath>
                </a14:m>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和预测</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landmark </a:t>
                </a:r>
                <a14:m>
                  <m:oMath xmlns:m="http://schemas.openxmlformats.org/officeDocument/2006/math">
                    <m:acc>
                      <m:accPr>
                        <m:chr m:val="̂"/>
                        <m:ctrlP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accPr>
                      <m:e>
                        <m:r>
                          <m:rPr>
                            <m:sty m:val="p"/>
                          </m:rP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l</m:t>
                        </m:r>
                      </m:e>
                    </m:acc>
                  </m:oMath>
                </a14:m>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的速度，</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 </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 </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 </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是从输入音频中提取的 </a:t>
                </a:r>
                <a:r>
                  <a:rPr kumimoji="0" lang="en-US" altLang="zh-CN" sz="18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HuBERT</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特征和音高值。</a:t>
                </a:r>
              </a:p>
            </p:txBody>
          </p:sp>
        </mc:Choice>
        <mc:Fallback xmlns="">
          <p:sp>
            <p:nvSpPr>
              <p:cNvPr id="25" name="文本框 24">
                <a:extLst>
                  <a:ext uri="{FF2B5EF4-FFF2-40B4-BE49-F238E27FC236}">
                    <a16:creationId xmlns:a16="http://schemas.microsoft.com/office/drawing/2014/main" id="{322002A7-094E-7D90-35ED-D16D2B338231}"/>
                  </a:ext>
                </a:extLst>
              </p:cNvPr>
              <p:cNvSpPr txBox="1">
                <a:spLocks noRot="1" noChangeAspect="1" noMove="1" noResize="1" noEditPoints="1" noAdjustHandles="1" noChangeArrowheads="1" noChangeShapeType="1" noTextEdit="1"/>
              </p:cNvSpPr>
              <p:nvPr/>
            </p:nvSpPr>
            <p:spPr>
              <a:xfrm>
                <a:off x="525098" y="5650475"/>
                <a:ext cx="7117858" cy="661335"/>
              </a:xfrm>
              <a:prstGeom prst="rect">
                <a:avLst/>
              </a:prstGeom>
              <a:blipFill>
                <a:blip r:embed="rId10"/>
                <a:stretch>
                  <a:fillRect l="-685" t="-5556" r="-771" b="-14815"/>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592429A3-0869-F17F-EA09-AE13F5A98382}"/>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He J, Jiang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stable real-time audio-driven 3d talking face generation[J].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arXiv:2305.00787,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118248935"/>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sp>
        <p:nvSpPr>
          <p:cNvPr id="13" name="文本框 12">
            <a:extLst>
              <a:ext uri="{FF2B5EF4-FFF2-40B4-BE49-F238E27FC236}">
                <a16:creationId xmlns:a16="http://schemas.microsoft.com/office/drawing/2014/main" id="{19B75F52-C7DE-B741-7F79-2B53AE75D3E6}"/>
              </a:ext>
            </a:extLst>
          </p:cNvPr>
          <p:cNvSpPr txBox="1"/>
          <p:nvPr/>
        </p:nvSpPr>
        <p:spPr>
          <a:xfrm>
            <a:off x="554567" y="2119783"/>
            <a:ext cx="6113491" cy="2187971"/>
          </a:xfrm>
          <a:prstGeom prst="rect">
            <a:avLst/>
          </a:prstGeom>
          <a:noFill/>
        </p:spPr>
        <p:txBody>
          <a:bodyPr wrap="square">
            <a:spAutoFit/>
          </a:bodyPr>
          <a:lstStyle/>
          <a:p>
            <a:pPr marL="342900" marR="0" lvl="0" indent="-342900" algn="l" defTabSz="914400" rtl="0" eaLnBrk="1" fontAlgn="auto" latinLnBrk="0" hangingPunct="1">
              <a:lnSpc>
                <a:spcPct val="110000"/>
              </a:lnSpc>
              <a:spcBef>
                <a:spcPts val="500"/>
              </a:spcBef>
              <a:spcAft>
                <a:spcPts val="300"/>
              </a:spcAft>
              <a:buClrTx/>
              <a:buSzTx/>
              <a:buFont typeface="Wingdings" panose="05000000000000000000" pitchFamily="2" charset="2"/>
              <a:buChar char="l"/>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音高感知的 领域自适应后处理网络</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(Pitch-Aware DA </a:t>
            </a:r>
            <a:r>
              <a:rPr kumimoji="0" lang="en-US" altLang="zh-CN" sz="18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Postnet</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在</a:t>
            </a:r>
            <a:r>
              <a:rPr kumimoji="0" lang="en-US" altLang="zh-CN" sz="18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GeneFace</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DA </a:t>
            </a:r>
            <a:r>
              <a:rPr kumimoji="0" lang="en-US" altLang="zh-CN" sz="18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PostNet</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的基础上，允许通过预训练的音高编码器为</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 </a:t>
            </a:r>
            <a:r>
              <a:rPr kumimoji="0" lang="en-US" altLang="zh-CN" sz="18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Postnet</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提供辅助音高编码。为了使对抗训练过程更加稳定，当更新</a:t>
            </a:r>
            <a:r>
              <a:rPr kumimoji="0" lang="en-US" altLang="zh-CN" sz="18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Postnet</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的判别器时，采用了</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WGAN-GP</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中的梯度惩罚技术。这种方法通过对判别器的梯度施加约束，帮助避免训练过程中的模式崩溃问题，从而提高训练的稳定性。</a:t>
            </a:r>
            <a:endPar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endParaRPr>
          </a:p>
        </p:txBody>
      </p:sp>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578429" y="281175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A47F1F87-4F30-3B66-C15B-992FF7263637}"/>
              </a:ext>
            </a:extLst>
          </p:cNvPr>
          <p:cNvSpPr txBox="1"/>
          <p:nvPr/>
        </p:nvSpPr>
        <p:spPr>
          <a:xfrm>
            <a:off x="356338" y="1530171"/>
            <a:ext cx="10674561" cy="43088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具体内容</a:t>
            </a:r>
            <a:endParaRPr kumimoji="0" lang="zh-CN" altLang="en-US" sz="2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9" name="文本框 8">
            <a:extLst>
              <a:ext uri="{FF2B5EF4-FFF2-40B4-BE49-F238E27FC236}">
                <a16:creationId xmlns:a16="http://schemas.microsoft.com/office/drawing/2014/main" id="{B912E16A-002E-84A3-03B4-3A0A95A74167}"/>
              </a:ext>
            </a:extLst>
          </p:cNvPr>
          <p:cNvSpPr txBox="1"/>
          <p:nvPr/>
        </p:nvSpPr>
        <p:spPr>
          <a:xfrm>
            <a:off x="5174764" y="53179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AA1059D4-1593-30F4-61C5-CCBBDBFA8558}"/>
              </a:ext>
            </a:extLst>
          </p:cNvPr>
          <p:cNvSpPr txBox="1"/>
          <p:nvPr>
            <p:custDataLst>
              <p:tags r:id="rId2"/>
            </p:custDataLst>
          </p:nvPr>
        </p:nvSpPr>
        <p:spPr>
          <a:xfrm>
            <a:off x="102870" y="997331"/>
            <a:ext cx="1146191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Pitch-Aware Audio-to-Motion Transform</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322002A7-094E-7D90-35ED-D16D2B338231}"/>
                  </a:ext>
                </a:extLst>
              </p:cNvPr>
              <p:cNvSpPr txBox="1"/>
              <p:nvPr/>
            </p:nvSpPr>
            <p:spPr>
              <a:xfrm>
                <a:off x="1009974" y="5789269"/>
                <a:ext cx="7117858" cy="3843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a:t>
                </a:r>
                <a:r>
                  <a:rPr kumimoji="0" lang="en-US" altLang="zh-CN" sz="1800" b="0" i="0" u="none" strike="noStrike" kern="1200" cap="none" spc="0" normalizeH="0" baseline="0" noProof="0" dirty="0">
                    <a:ln>
                      <a:noFill/>
                    </a:ln>
                    <a:solidFill>
                      <a:srgbClr val="1D2129"/>
                    </a:solidFill>
                    <a:effectLst/>
                    <a:uLnTx/>
                    <a:uFillTx/>
                    <a:latin typeface="等线"/>
                    <a:ea typeface="等线" panose="02010600030101010101" pitchFamily="2" charset="-122"/>
                    <a:cs typeface="+mn-cs"/>
                  </a:rPr>
                  <a:t> </a:t>
                </a:r>
                <a14:m>
                  <m:oMath xmlns:m="http://schemas.openxmlformats.org/officeDocument/2006/math">
                    <m:acc>
                      <m:accPr>
                        <m:chr m:val="̂"/>
                        <m:ctrlPr>
                          <a:rPr kumimoji="0" lang="en-US" altLang="zh-CN" sz="1800" b="0" i="1" u="none" strike="noStrike" kern="1200" cap="none" spc="0" normalizeH="0" baseline="0" noProof="0" smtClean="0">
                            <a:ln>
                              <a:noFill/>
                            </a:ln>
                            <a:solidFill>
                              <a:srgbClr val="1D2129"/>
                            </a:solidFill>
                            <a:effectLst/>
                            <a:uLnTx/>
                            <a:uFillTx/>
                            <a:latin typeface="Cambria Math" panose="02040503050406030204" pitchFamily="18" charset="0"/>
                            <a:cs typeface="+mn-cs"/>
                          </a:rPr>
                        </m:ctrlPr>
                      </m:accPr>
                      <m:e>
                        <m:r>
                          <a:rPr kumimoji="0" lang="en-US" altLang="zh-CN" sz="1800" b="0" i="1" u="none" strike="noStrike" kern="1200" cap="none" spc="0" normalizeH="0" baseline="0" noProof="0" smtClean="0">
                            <a:ln>
                              <a:noFill/>
                            </a:ln>
                            <a:solidFill>
                              <a:srgbClr val="1D2129"/>
                            </a:solidFill>
                            <a:effectLst/>
                            <a:uLnTx/>
                            <a:uFillTx/>
                            <a:latin typeface="Cambria Math" panose="02040503050406030204" pitchFamily="18" charset="0"/>
                            <a:cs typeface="+mn-cs"/>
                          </a:rPr>
                          <m:t>𝑙</m:t>
                        </m:r>
                      </m:e>
                    </m:acc>
                    <m:r>
                      <a:rPr kumimoji="0" lang="zh-CN" altLang="en-US" sz="1800" b="0" i="1" u="none" strike="noStrike" kern="1200" cap="none" spc="0" normalizeH="0" baseline="0" noProof="0">
                        <a:ln>
                          <a:noFill/>
                        </a:ln>
                        <a:solidFill>
                          <a:srgbClr val="1D2129"/>
                        </a:solidFill>
                        <a:effectLst/>
                        <a:uLnTx/>
                        <a:uFillTx/>
                        <a:latin typeface="Cambria Math" panose="02040503050406030204" pitchFamily="18" charset="0"/>
                        <a:cs typeface="+mn-cs"/>
                      </a:rPr>
                      <m:t>是音高感知的变分自编码器</m:t>
                    </m:r>
                  </m:oMath>
                </a14:m>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预测的</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landmark</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5" name="文本框 24">
                <a:extLst>
                  <a:ext uri="{FF2B5EF4-FFF2-40B4-BE49-F238E27FC236}">
                    <a16:creationId xmlns:a16="http://schemas.microsoft.com/office/drawing/2014/main" id="{322002A7-094E-7D90-35ED-D16D2B338231}"/>
                  </a:ext>
                </a:extLst>
              </p:cNvPr>
              <p:cNvSpPr txBox="1">
                <a:spLocks noRot="1" noChangeAspect="1" noMove="1" noResize="1" noEditPoints="1" noAdjustHandles="1" noChangeArrowheads="1" noChangeShapeType="1" noTextEdit="1"/>
              </p:cNvSpPr>
              <p:nvPr/>
            </p:nvSpPr>
            <p:spPr>
              <a:xfrm>
                <a:off x="1009974" y="5789269"/>
                <a:ext cx="7117858" cy="384336"/>
              </a:xfrm>
              <a:prstGeom prst="rect">
                <a:avLst/>
              </a:prstGeom>
              <a:blipFill>
                <a:blip r:embed="rId5"/>
                <a:stretch>
                  <a:fillRect l="-771" t="-11111" b="-23810"/>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C8D24E71-680C-32FE-4644-89AB1BEEFA6B}"/>
              </a:ext>
            </a:extLst>
          </p:cNvPr>
          <p:cNvPicPr>
            <a:picLocks noChangeAspect="1"/>
          </p:cNvPicPr>
          <p:nvPr/>
        </p:nvPicPr>
        <p:blipFill>
          <a:blip r:embed="rId6"/>
          <a:stretch>
            <a:fillRect/>
          </a:stretch>
        </p:blipFill>
        <p:spPr>
          <a:xfrm>
            <a:off x="6729527" y="1720996"/>
            <a:ext cx="4848902" cy="2808462"/>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0BC7583-7504-E303-19DC-4A4F788BB4FD}"/>
                  </a:ext>
                </a:extLst>
              </p:cNvPr>
              <p:cNvSpPr txBox="1"/>
              <p:nvPr/>
            </p:nvSpPr>
            <p:spPr>
              <a:xfrm>
                <a:off x="542868" y="4629078"/>
                <a:ext cx="10301500" cy="688843"/>
              </a:xfrm>
              <a:prstGeom prst="rect">
                <a:avLst/>
              </a:prstGeom>
              <a:noFill/>
            </p:spPr>
            <p:txBody>
              <a:bodyPr wrap="square">
                <a:spAutoFit/>
              </a:bodyPr>
              <a:lstStyle/>
              <a:p>
                <a:pPr marL="342900" marR="0" lvl="0" indent="-342900" algn="l" defTabSz="914400" rtl="0" eaLnBrk="1" fontAlgn="auto" latinLnBrk="0" hangingPunct="1">
                  <a:lnSpc>
                    <a:spcPct val="110000"/>
                  </a:lnSpc>
                  <a:spcBef>
                    <a:spcPts val="500"/>
                  </a:spcBef>
                  <a:spcAft>
                    <a:spcPts val="30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srgbClr val="1D2129"/>
                    </a:solidFill>
                    <a:effectLst/>
                    <a:uLnTx/>
                    <a:uFillTx/>
                    <a:latin typeface="PingFangSC-Regular"/>
                    <a:ea typeface="等线" panose="02010600030101010101" pitchFamily="2" charset="-122"/>
                    <a:cs typeface="+mn-cs"/>
                  </a:rPr>
                  <a:t>在推理过程中，在给定输入音频的情况下，音高感知解码器和</a:t>
                </a:r>
                <a:r>
                  <a:rPr kumimoji="0" lang="en-US" altLang="zh-CN" sz="1800" b="0" i="0" u="none" strike="noStrike" kern="1200" cap="none" spc="0" normalizeH="0" baseline="0" noProof="0" dirty="0">
                    <a:ln>
                      <a:noFill/>
                    </a:ln>
                    <a:solidFill>
                      <a:srgbClr val="1D2129"/>
                    </a:solidFill>
                    <a:effectLst/>
                    <a:uLnTx/>
                    <a:uFillTx/>
                    <a:latin typeface="PingFangSC-Regular"/>
                    <a:ea typeface="等线" panose="02010600030101010101" pitchFamily="2" charset="-122"/>
                    <a:cs typeface="+mn-cs"/>
                  </a:rPr>
                  <a:t>DA </a:t>
                </a:r>
                <a:r>
                  <a:rPr kumimoji="0" lang="en-US" altLang="zh-CN" sz="1800" b="0" i="0" u="none" strike="noStrike" kern="1200" cap="none" spc="0" normalizeH="0" baseline="0" noProof="0" dirty="0" err="1">
                    <a:ln>
                      <a:noFill/>
                    </a:ln>
                    <a:solidFill>
                      <a:srgbClr val="1D2129"/>
                    </a:solidFill>
                    <a:effectLst/>
                    <a:uLnTx/>
                    <a:uFillTx/>
                    <a:latin typeface="PingFangSC-Regular"/>
                    <a:ea typeface="等线" panose="02010600030101010101" pitchFamily="2" charset="-122"/>
                    <a:cs typeface="+mn-cs"/>
                  </a:rPr>
                  <a:t>Postnet</a:t>
                </a:r>
                <a:r>
                  <a:rPr kumimoji="0" lang="zh-CN" altLang="en-US" sz="1800" b="0" i="0" u="none" strike="noStrike" kern="1200" cap="none" spc="0" normalizeH="0" baseline="0" noProof="0" dirty="0">
                    <a:ln>
                      <a:noFill/>
                    </a:ln>
                    <a:solidFill>
                      <a:srgbClr val="1D2129"/>
                    </a:solidFill>
                    <a:effectLst/>
                    <a:uLnTx/>
                    <a:uFillTx/>
                    <a:latin typeface="PingFangSC-Regular"/>
                    <a:ea typeface="等线" panose="02010600030101010101" pitchFamily="2" charset="-122"/>
                    <a:cs typeface="+mn-cs"/>
                  </a:rPr>
                  <a:t>可以生成个性化的面部</a:t>
                </a:r>
                <a:r>
                  <a:rPr kumimoji="0" lang="en-US" altLang="zh-CN" sz="1800" b="0" i="0" u="none" strike="noStrike" kern="1200" cap="none" spc="0" normalizeH="0" baseline="0" noProof="0" dirty="0">
                    <a:ln>
                      <a:noFill/>
                    </a:ln>
                    <a:solidFill>
                      <a:srgbClr val="1D2129"/>
                    </a:solidFill>
                    <a:effectLst/>
                    <a:uLnTx/>
                    <a:uFillTx/>
                    <a:latin typeface="PingFangSC-Regular"/>
                    <a:ea typeface="等线" panose="02010600030101010101" pitchFamily="2" charset="-122"/>
                    <a:cs typeface="+mn-cs"/>
                  </a:rPr>
                  <a:t>landmark </a:t>
                </a:r>
                <a14:m>
                  <m:oMath xmlns:m="http://schemas.openxmlformats.org/officeDocument/2006/math">
                    <m:acc>
                      <m:accPr>
                        <m:chr m:val="̅"/>
                        <m:ctrlPr>
                          <a:rPr kumimoji="0" lang="en-US" altLang="zh-CN" sz="1800" b="0" i="1" u="none" strike="noStrike" kern="1200" cap="none" spc="0" normalizeH="0" baseline="0" noProof="0" smtClean="0">
                            <a:ln>
                              <a:noFill/>
                            </a:ln>
                            <a:solidFill>
                              <a:srgbClr val="1D2129"/>
                            </a:solidFill>
                            <a:effectLst/>
                            <a:uLnTx/>
                            <a:uFillTx/>
                            <a:latin typeface="Cambria Math" panose="02040503050406030204" pitchFamily="18" charset="0"/>
                            <a:cs typeface="+mn-cs"/>
                          </a:rPr>
                        </m:ctrlPr>
                      </m:accPr>
                      <m:e>
                        <m:r>
                          <a:rPr kumimoji="0" lang="en-US" altLang="zh-CN" sz="1800" b="0" i="1" u="none" strike="noStrike" kern="1200" cap="none" spc="0" normalizeH="0" baseline="0" noProof="0" smtClean="0">
                            <a:ln>
                              <a:noFill/>
                            </a:ln>
                            <a:solidFill>
                              <a:srgbClr val="1D2129"/>
                            </a:solidFill>
                            <a:effectLst/>
                            <a:uLnTx/>
                            <a:uFillTx/>
                            <a:latin typeface="Cambria Math" panose="02040503050406030204" pitchFamily="18" charset="0"/>
                            <a:cs typeface="+mn-cs"/>
                          </a:rPr>
                          <m:t>𝑙</m:t>
                        </m:r>
                      </m:e>
                    </m:acc>
                  </m:oMath>
                </a14:m>
                <a:r>
                  <a:rPr kumimoji="0" lang="en-US" altLang="zh-CN"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a:t>
                </a:r>
                <a:endPar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endParaRPr>
              </a:p>
            </p:txBody>
          </p:sp>
        </mc:Choice>
        <mc:Fallback xmlns="">
          <p:sp>
            <p:nvSpPr>
              <p:cNvPr id="11" name="文本框 10">
                <a:extLst>
                  <a:ext uri="{FF2B5EF4-FFF2-40B4-BE49-F238E27FC236}">
                    <a16:creationId xmlns:a16="http://schemas.microsoft.com/office/drawing/2014/main" id="{B0BC7583-7504-E303-19DC-4A4F788BB4FD}"/>
                  </a:ext>
                </a:extLst>
              </p:cNvPr>
              <p:cNvSpPr txBox="1">
                <a:spLocks noRot="1" noChangeAspect="1" noMove="1" noResize="1" noEditPoints="1" noAdjustHandles="1" noChangeArrowheads="1" noChangeShapeType="1" noTextEdit="1"/>
              </p:cNvSpPr>
              <p:nvPr/>
            </p:nvSpPr>
            <p:spPr>
              <a:xfrm>
                <a:off x="542868" y="4629078"/>
                <a:ext cx="10301500" cy="688843"/>
              </a:xfrm>
              <a:prstGeom prst="rect">
                <a:avLst/>
              </a:prstGeom>
              <a:blipFill>
                <a:blip r:embed="rId7"/>
                <a:stretch>
                  <a:fillRect l="-355" t="-2655" b="-13274"/>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1B1D9B2C-B505-B21B-5394-A97B11740B8C}"/>
              </a:ext>
            </a:extLst>
          </p:cNvPr>
          <p:cNvPicPr>
            <a:picLocks noChangeAspect="1"/>
          </p:cNvPicPr>
          <p:nvPr/>
        </p:nvPicPr>
        <p:blipFill>
          <a:blip r:embed="rId8"/>
          <a:stretch>
            <a:fillRect/>
          </a:stretch>
        </p:blipFill>
        <p:spPr>
          <a:xfrm>
            <a:off x="2157345" y="5278284"/>
            <a:ext cx="2257740" cy="457264"/>
          </a:xfrm>
          <a:prstGeom prst="rect">
            <a:avLst/>
          </a:prstGeom>
        </p:spPr>
      </p:pic>
      <p:sp>
        <p:nvSpPr>
          <p:cNvPr id="19" name="文本框 18">
            <a:extLst>
              <a:ext uri="{FF2B5EF4-FFF2-40B4-BE49-F238E27FC236}">
                <a16:creationId xmlns:a16="http://schemas.microsoft.com/office/drawing/2014/main" id="{D02AA580-385F-1605-C6D7-E4E64C5D5A9C}"/>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He J, Jiang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stable real-time audio-driven 3d talking face generation[J].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arXiv:2305.00787,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96320137"/>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04235-14D6-B57C-F9E9-9E6994266E18}"/>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CF7D953B-632C-1241-739F-4B6563D84F6B}"/>
              </a:ext>
            </a:extLst>
          </p:cNvPr>
          <p:cNvGrpSpPr/>
          <p:nvPr/>
        </p:nvGrpSpPr>
        <p:grpSpPr>
          <a:xfrm rot="15433288">
            <a:off x="3054142" y="-251117"/>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A1E5BBA8-C216-71D6-3F64-BA1D708DEC4C}"/>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7F87EA7-B7ED-296A-DB09-DEC32D50A143}"/>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0E5CB2B1-7BDE-7602-5B47-4C8D98B2F3A7}"/>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B333D50C-275F-D3E0-D21F-375ED8C0200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25ED12B1-F5A6-5B30-C9C3-12B2FFFBB2F9}"/>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4C97FA45-6C89-C7CE-BE2E-D22B3228266F}"/>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C223AC3B-F046-8A0B-3FA3-4E7376E67621}"/>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1F89FD33-EF5A-BA3E-538D-353344954306}"/>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E432837D-0B1B-3846-191A-BE856207D24E}"/>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a:extLst>
              <a:ext uri="{FF2B5EF4-FFF2-40B4-BE49-F238E27FC236}">
                <a16:creationId xmlns:a16="http://schemas.microsoft.com/office/drawing/2014/main" id="{A67A5FE3-AFF1-5B4A-B815-F62EF6998348}"/>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6FE0ACAC-57CA-6C49-2D72-B5A262DA501E}"/>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D7383E00-EF0E-45A0-F033-6D2D7468CA15}"/>
              </a:ext>
            </a:extLst>
          </p:cNvPr>
          <p:cNvSpPr txBox="1"/>
          <p:nvPr/>
        </p:nvSpPr>
        <p:spPr>
          <a:xfrm>
            <a:off x="922515" y="1725999"/>
            <a:ext cx="10054657" cy="22057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存在的问题</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914400" marR="0" lvl="1" indent="-457200" algn="l" defTabSz="914400" rtl="0" eaLnBrk="1" fontAlgn="auto" latinLnBrk="0" hangingPunct="1">
              <a:lnSpc>
                <a:spcPct val="100000"/>
              </a:lnSpc>
              <a:spcBef>
                <a:spcPts val="800"/>
              </a:spcBef>
              <a:spcAft>
                <a:spcPts val="300"/>
              </a:spcAft>
              <a:buClrTx/>
              <a:buSzTx/>
              <a:buFont typeface="+mj-ea"/>
              <a:buAutoNum type="circleNumDbPlain"/>
              <a:tabLst/>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基于</a:t>
            </a:r>
            <a:r>
              <a:rPr kumimoji="0" lang="en-US" altLang="zh-CN" sz="20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NeRF</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的渲染器通常从小型数据集学习，仅能在面部标志点的有限输入空间内良好工作。面对</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OOD</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标志点时，可能导致不准确的面部动作渲染或渲染失败。</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914400" marR="0" lvl="1" indent="-457200" algn="l" defTabSz="914400" rtl="0" eaLnBrk="1" fontAlgn="auto" latinLnBrk="0" hangingPunct="1">
              <a:lnSpc>
                <a:spcPct val="100000"/>
              </a:lnSpc>
              <a:spcBef>
                <a:spcPts val="500"/>
              </a:spcBef>
              <a:spcAft>
                <a:spcPts val="300"/>
              </a:spcAft>
              <a:buClrTx/>
              <a:buSzTx/>
              <a:buFont typeface="+mj-ea"/>
              <a:buAutoNum type="circleNumDbPlain"/>
              <a:tabLst/>
              <a:defRPr/>
            </a:pPr>
            <a:r>
              <a:rPr kumimoji="0" lang="en-US" altLang="zh-CN" sz="20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GeneFace</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利用对抗行的域适应来训练</a:t>
            </a:r>
            <a:r>
              <a:rPr kumimoji="0" lang="en-US" altLang="zh-CN" sz="20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Postnet</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，将所有预测的</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landmark</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映射到</a:t>
            </a:r>
            <a:r>
              <a:rPr kumimoji="0" lang="en-US" altLang="zh-CN" sz="20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NeRF</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的有限输入空间。然而，由于对抗训练的不稳定性，理论上不能保证将每一帧正确地投影到目标域中，偶尔会出现坏的结果。</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BC60E282-BD0E-5E54-EACE-7A33D2687C7F}"/>
              </a:ext>
            </a:extLst>
          </p:cNvPr>
          <p:cNvSpPr txBox="1"/>
          <p:nvPr/>
        </p:nvSpPr>
        <p:spPr>
          <a:xfrm>
            <a:off x="11498188" y="279151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33AF0B69-BFC1-941C-2504-3FE00276C0D2}"/>
              </a:ext>
            </a:extLst>
          </p:cNvPr>
          <p:cNvSpPr txBox="1"/>
          <p:nvPr/>
        </p:nvSpPr>
        <p:spPr>
          <a:xfrm>
            <a:off x="11577886" y="320591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3A1131E7-97DE-6A2E-BCB2-88926B2EA27A}"/>
              </a:ext>
            </a:extLst>
          </p:cNvPr>
          <p:cNvSpPr txBox="1"/>
          <p:nvPr/>
        </p:nvSpPr>
        <p:spPr>
          <a:xfrm>
            <a:off x="11577886" y="499712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5EA24E20-6124-9AFF-5832-80C9ACF652A8}"/>
              </a:ext>
            </a:extLst>
          </p:cNvPr>
          <p:cNvSpPr txBox="1"/>
          <p:nvPr>
            <p:custDataLst>
              <p:tags r:id="rId2"/>
            </p:custDataLst>
          </p:nvPr>
        </p:nvSpPr>
        <p:spPr>
          <a:xfrm>
            <a:off x="102870" y="997331"/>
            <a:ext cx="11025573"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Landmark Locally Linear Embedding</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文本框 4">
            <a:extLst>
              <a:ext uri="{FF2B5EF4-FFF2-40B4-BE49-F238E27FC236}">
                <a16:creationId xmlns:a16="http://schemas.microsoft.com/office/drawing/2014/main" id="{A6B12E6D-77AE-92D4-9990-3BA0297F7F00}"/>
              </a:ext>
            </a:extLst>
          </p:cNvPr>
          <p:cNvSpPr txBox="1"/>
          <p:nvPr/>
        </p:nvSpPr>
        <p:spPr>
          <a:xfrm>
            <a:off x="995965" y="3977616"/>
            <a:ext cx="10054657" cy="203902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解决方法</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914400" marR="0" lvl="1" indent="-457200" algn="l" defTabSz="914400" rtl="0" eaLnBrk="1" fontAlgn="auto" latinLnBrk="0" hangingPunct="1">
              <a:lnSpc>
                <a:spcPct val="100000"/>
              </a:lnSpc>
              <a:spcBef>
                <a:spcPts val="0"/>
              </a:spcBef>
              <a:spcAft>
                <a:spcPts val="300"/>
              </a:spcAft>
              <a:buClrTx/>
              <a:buSzTx/>
              <a:buFont typeface="+mj-ea"/>
              <a:buAutoNum type="circleNumDbPlain"/>
              <a:tabLst/>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提出了一种基于流形投影的后处理方法，地标局部线性嵌入</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(landmark locally linear embedding,</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Landmark LLE)</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，可以保证每个预测地标成功映射到</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landmark</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条件渲染器的输入空间</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附近</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914400" marR="0" lvl="1" indent="-457200" algn="l" defTabSz="914400" rtl="0" eaLnBrk="1" fontAlgn="auto" latinLnBrk="0" hangingPunct="1">
              <a:lnSpc>
                <a:spcPct val="100000"/>
              </a:lnSpc>
              <a:spcBef>
                <a:spcPts val="0"/>
              </a:spcBef>
              <a:spcAft>
                <a:spcPts val="300"/>
              </a:spcAft>
              <a:buClrTx/>
              <a:buSzTx/>
              <a:buFont typeface="+mj-ea"/>
              <a:buAutoNum type="circleNumDbPlain"/>
              <a:tabLst/>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该方法遵循经典</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LLE</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算法在面部表示流形上的主要思想：每个面部标志及其邻域在流形上是局部线性的，即每个数据点可以通过其近邻点的线性组合来重构。</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BDB3A6E-C9EB-2F02-B718-9A9815EFEADC}"/>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He J, Jiang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stable real-time audio-driven 3d talking face generation[J].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arXiv:2305.00787,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032834192"/>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9B75F52-C7DE-B741-7F79-2B53AE75D3E6}"/>
                  </a:ext>
                </a:extLst>
              </p:cNvPr>
              <p:cNvSpPr txBox="1"/>
              <p:nvPr/>
            </p:nvSpPr>
            <p:spPr>
              <a:xfrm>
                <a:off x="522419" y="1907028"/>
                <a:ext cx="7833982" cy="1041695"/>
              </a:xfrm>
              <a:prstGeom prst="rect">
                <a:avLst/>
              </a:prstGeom>
              <a:noFill/>
            </p:spPr>
            <p:txBody>
              <a:bodyPr wrap="square">
                <a:spAutoFit/>
              </a:bodyPr>
              <a:lstStyle/>
              <a:p>
                <a:pPr marL="342900" marR="0" lvl="0" indent="-342900" algn="l" defTabSz="914400" rtl="0" eaLnBrk="1" fontAlgn="auto" latinLnBrk="0" hangingPunct="1">
                  <a:lnSpc>
                    <a:spcPct val="110000"/>
                  </a:lnSpc>
                  <a:spcBef>
                    <a:spcPts val="500"/>
                  </a:spcBef>
                  <a:spcAft>
                    <a:spcPts val="30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对于一个预测的</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3D</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面部标志（</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landmark</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a:t>
                </a:r>
                <a14:m>
                  <m:oMath xmlns:m="http://schemas.openxmlformats.org/officeDocument/2006/math">
                    <m:acc>
                      <m:accPr>
                        <m:chr m:val="̅"/>
                        <m:ctrlPr>
                          <a:rPr kumimoji="0" lang="en-US" altLang="zh-CN" sz="18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0" lang="en-US" altLang="zh-CN" sz="18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𝒍</m:t>
                        </m:r>
                      </m:e>
                    </m:acc>
                    <m:r>
                      <m:rPr>
                        <m:nor/>
                      </m:rPr>
                      <a:rPr kumimoji="0" lang="en-US" altLang="zh-CN" sz="1800" b="0" i="0" u="none" strike="noStrike" kern="1200" cap="none" spc="0" normalizeH="0" baseline="0" noProof="0" dirty="0">
                        <a:ln>
                          <a:noFill/>
                        </a:ln>
                        <a:solidFill>
                          <a:prstClr val="black"/>
                        </a:solidFill>
                        <a:effectLst/>
                        <a:uLnTx/>
                        <a:uFillTx/>
                        <a:latin typeface="等线"/>
                        <a:ea typeface="Cambria Math" panose="02040503050406030204" pitchFamily="18" charset="0"/>
                        <a:cs typeface="+mn-cs"/>
                      </a:rPr>
                      <m:t>∈</m:t>
                    </m:r>
                    <m:sSup>
                      <m:sSupPr>
                        <m:ctrlP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𝑅</m:t>
                        </m:r>
                      </m:e>
                      <m:sup>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68×3</m:t>
                        </m:r>
                      </m:sup>
                    </m:sSup>
                  </m:oMath>
                </a14:m>
                <a:r>
                  <a:rPr kumimoji="0" lang="en-US" altLang="zh-CN"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 Landmark LLE</a:t>
                </a:r>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的输出是</a:t>
                </a:r>
                <a14:m>
                  <m:oMath xmlns:m="http://schemas.openxmlformats.org/officeDocument/2006/math">
                    <m:sSup>
                      <m:sSupPr>
                        <m:ctrlPr>
                          <a:rPr kumimoji="0" lang="en-US" altLang="zh-CN" sz="18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acc>
                          <m:accPr>
                            <m:chr m:val="̅"/>
                            <m:ctrlPr>
                              <a:rPr kumimoji="0" lang="en-US" altLang="zh-CN" sz="18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0" lang="en-US" altLang="zh-CN" sz="18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𝒍</m:t>
                            </m:r>
                          </m:e>
                        </m:acc>
                      </m:e>
                      <m:sup>
                        <m:r>
                          <a:rPr kumimoji="0" lang="en-US" altLang="zh-CN" sz="18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up>
                    </m:sSup>
                    <m:r>
                      <m:rPr>
                        <m:nor/>
                      </m:rPr>
                      <a:rPr kumimoji="0" lang="en-US" altLang="zh-CN" sz="1800" b="0" i="0" u="none" strike="noStrike" kern="1200" cap="none" spc="0" normalizeH="0" baseline="0" noProof="0" dirty="0">
                        <a:ln>
                          <a:noFill/>
                        </a:ln>
                        <a:solidFill>
                          <a:prstClr val="black"/>
                        </a:solidFill>
                        <a:effectLst/>
                        <a:uLnTx/>
                        <a:uFillTx/>
                        <a:latin typeface="等线"/>
                        <a:ea typeface="Cambria Math" panose="02040503050406030204" pitchFamily="18" charset="0"/>
                        <a:cs typeface="+mn-cs"/>
                      </a:rPr>
                      <m:t>∈</m:t>
                    </m:r>
                    <m:sSup>
                      <m:sSupPr>
                        <m:ctrlP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𝑅</m:t>
                        </m:r>
                      </m:e>
                      <m:sup>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68×3</m:t>
                        </m:r>
                      </m:sup>
                    </m:sSup>
                  </m:oMath>
                </a14:m>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a:t>
                </a:r>
                <a:r>
                  <a:rPr kumimoji="0" lang="en-US" altLang="zh-CN" sz="1800" b="1" i="0" u="none" strike="noStrike" kern="1200" cap="none" spc="0" normalizeH="0" baseline="0" noProof="0" dirty="0">
                    <a:ln>
                      <a:noFill/>
                    </a:ln>
                    <a:solidFill>
                      <a:prstClr val="black"/>
                    </a:solidFill>
                    <a:effectLst/>
                    <a:uLnTx/>
                    <a:uFillTx/>
                    <a:latin typeface="等线"/>
                    <a:ea typeface="Cambria Math" panose="02040503050406030204" pitchFamily="18" charset="0"/>
                    <a:cs typeface="+mn-cs"/>
                  </a:rPr>
                  <a:t> </a:t>
                </a:r>
                <a14:m>
                  <m:oMath xmlns:m="http://schemas.openxmlformats.org/officeDocument/2006/math">
                    <m:sSup>
                      <m:sSupPr>
                        <m:ctrlP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acc>
                          <m:accPr>
                            <m:chr m:val="̅"/>
                            <m:ctrlP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𝒍</m:t>
                            </m:r>
                          </m:e>
                        </m:acc>
                      </m:e>
                      <m:sup>
                        <m: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m:t>
                        </m:r>
                      </m:sup>
                    </m:sSup>
                    <m:r>
                      <a:rPr kumimoji="0" lang="en-US" altLang="zh-CN" sz="18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m:t>
                    </m:r>
                    <m:nary>
                      <m:naryPr>
                        <m:chr m:val="∑"/>
                        <m:limLoc m:val="subSup"/>
                        <m:ctrlPr>
                          <a:rPr kumimoji="0" lang="en-US" altLang="zh-CN" sz="18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sty m:val="p"/>
                            <m:brk m:alnAt="25"/>
                          </m:rP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k</m:t>
                        </m:r>
                        <m:r>
                          <a:rPr kumimoji="0" lang="en-US" altLang="zh-CN" sz="18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CN" sz="18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𝟏</m:t>
                        </m:r>
                      </m:sub>
                      <m:sup>
                        <m:r>
                          <a:rPr kumimoji="0" lang="en-US" altLang="zh-CN" sz="18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𝑲</m:t>
                        </m:r>
                      </m:sup>
                      <m:e>
                        <m:sSub>
                          <m:sSubPr>
                            <m:ctrlPr>
                              <a:rPr kumimoji="0" lang="en-US" altLang="zh-CN" sz="18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zh-CN" altLang="en-US" sz="18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𝝎</m:t>
                            </m:r>
                          </m:e>
                          <m:sub>
                            <m:r>
                              <m:rPr>
                                <m:sty m:val="p"/>
                              </m:rP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k</m:t>
                            </m:r>
                          </m:sub>
                        </m:sSub>
                        <m: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18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18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𝒍</m:t>
                            </m:r>
                          </m:e>
                          <m:sub>
                            <m:r>
                              <a:rPr kumimoji="0" lang="en-US" altLang="zh-CN" sz="18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𝒌</m:t>
                            </m:r>
                          </m:sub>
                        </m:sSub>
                      </m:e>
                    </m:nary>
                  </m:oMath>
                </a14:m>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，其中</a:t>
                </a:r>
                <a14:m>
                  <m:oMath xmlns:m="http://schemas.openxmlformats.org/officeDocument/2006/math">
                    <m:sSub>
                      <m:sSubPr>
                        <m:ctrlP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zh-CN" altLang="en-US"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𝝎</m:t>
                        </m:r>
                      </m:e>
                      <m:sub>
                        <m:r>
                          <m:rPr>
                            <m:sty m:val="p"/>
                          </m:rP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k</m:t>
                        </m:r>
                      </m:sub>
                    </m:sSub>
                  </m:oMath>
                </a14:m>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是第</a:t>
                </a:r>
                <a:r>
                  <a:rPr kumimoji="0" lang="en-US" altLang="zh-CN"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k</a:t>
                </a:r>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个邻居点的权重</a:t>
                </a:r>
                <a:r>
                  <a:rPr kumimoji="0" lang="en-US" altLang="zh-CN"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a:t>
                </a:r>
                <a:r>
                  <a:rPr kumimoji="0" lang="en-US" altLang="zh-CN" sz="1800" b="1" i="0" u="none" strike="noStrike" kern="1200" cap="none" spc="0" normalizeH="0" baseline="0" noProof="0" dirty="0">
                    <a:ln>
                      <a:noFill/>
                    </a:ln>
                    <a:solidFill>
                      <a:prstClr val="black"/>
                    </a:solidFill>
                    <a:effectLst/>
                    <a:uLnTx/>
                    <a:uFillTx/>
                    <a:latin typeface="等线"/>
                    <a:ea typeface="Cambria Math" panose="02040503050406030204" pitchFamily="18" charset="0"/>
                    <a:cs typeface="+mn-cs"/>
                  </a:rPr>
                  <a:t> </a:t>
                </a:r>
                <a14:m>
                  <m:oMath xmlns:m="http://schemas.openxmlformats.org/officeDocument/2006/math">
                    <m:nary>
                      <m:naryPr>
                        <m:chr m:val="∑"/>
                        <m:limLoc m:val="subSup"/>
                        <m:ctrlPr>
                          <a:rPr kumimoji="0" lang="en-US" altLang="zh-CN" sz="18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sty m:val="p"/>
                            <m:brk m:alnAt="25"/>
                          </m:rP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k</m:t>
                        </m:r>
                        <m: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𝟏</m:t>
                        </m:r>
                      </m:sub>
                      <m:sup>
                        <m: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𝑲</m:t>
                        </m:r>
                      </m:sup>
                      <m:e>
                        <m:sSub>
                          <m:sSubPr>
                            <m:ctrlP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zh-CN" altLang="en-US"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𝝎</m:t>
                            </m:r>
                          </m:e>
                          <m:sub>
                            <m:r>
                              <m:rPr>
                                <m:sty m:val="p"/>
                              </m:rP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k</m:t>
                            </m:r>
                          </m:sub>
                        </m:sSub>
                        <m:r>
                          <a:rPr kumimoji="0" lang="en-US" altLang="zh-CN" sz="18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CN" sz="18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𝟏</m:t>
                        </m:r>
                      </m:e>
                    </m:nary>
                  </m:oMath>
                </a14:m>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a:t>
                </a:r>
              </a:p>
            </p:txBody>
          </p:sp>
        </mc:Choice>
        <mc:Fallback xmlns="">
          <p:sp>
            <p:nvSpPr>
              <p:cNvPr id="13" name="文本框 12">
                <a:extLst>
                  <a:ext uri="{FF2B5EF4-FFF2-40B4-BE49-F238E27FC236}">
                    <a16:creationId xmlns:a16="http://schemas.microsoft.com/office/drawing/2014/main" id="{19B75F52-C7DE-B741-7F79-2B53AE75D3E6}"/>
                  </a:ext>
                </a:extLst>
              </p:cNvPr>
              <p:cNvSpPr txBox="1">
                <a:spLocks noRot="1" noChangeAspect="1" noMove="1" noResize="1" noEditPoints="1" noAdjustHandles="1" noChangeArrowheads="1" noChangeShapeType="1" noTextEdit="1"/>
              </p:cNvSpPr>
              <p:nvPr/>
            </p:nvSpPr>
            <p:spPr>
              <a:xfrm>
                <a:off x="522419" y="1907028"/>
                <a:ext cx="7833982" cy="1041695"/>
              </a:xfrm>
              <a:prstGeom prst="rect">
                <a:avLst/>
              </a:prstGeom>
              <a:blipFill>
                <a:blip r:embed="rId5"/>
                <a:stretch>
                  <a:fillRect l="-545" t="-9942" b="-64912"/>
                </a:stretch>
              </a:blipFill>
            </p:spPr>
            <p:txBody>
              <a:bodyPr/>
              <a:lstStyle/>
              <a:p>
                <a:r>
                  <a:rPr lang="zh-CN" altLang="en-US">
                    <a:noFill/>
                  </a:rPr>
                  <a:t> </a:t>
                </a:r>
              </a:p>
            </p:txBody>
          </p:sp>
        </mc:Fallback>
      </mc:AlternateContent>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61224" y="242787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A47F1F87-4F30-3B66-C15B-992FF7263637}"/>
              </a:ext>
            </a:extLst>
          </p:cNvPr>
          <p:cNvSpPr txBox="1"/>
          <p:nvPr/>
        </p:nvSpPr>
        <p:spPr>
          <a:xfrm>
            <a:off x="278375" y="1533233"/>
            <a:ext cx="10674561" cy="43088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具体内容</a:t>
            </a:r>
            <a:endParaRPr kumimoji="0" lang="zh-CN" altLang="en-US" sz="2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9" name="文本框 8">
            <a:extLst>
              <a:ext uri="{FF2B5EF4-FFF2-40B4-BE49-F238E27FC236}">
                <a16:creationId xmlns:a16="http://schemas.microsoft.com/office/drawing/2014/main" id="{B912E16A-002E-84A3-03B4-3A0A95A74167}"/>
              </a:ext>
            </a:extLst>
          </p:cNvPr>
          <p:cNvSpPr txBox="1"/>
          <p:nvPr/>
        </p:nvSpPr>
        <p:spPr>
          <a:xfrm>
            <a:off x="9767159" y="537673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EE94B98E-ED7A-FC0A-E39D-3F9C4CD5FC05}"/>
              </a:ext>
            </a:extLst>
          </p:cNvPr>
          <p:cNvSpPr txBox="1"/>
          <p:nvPr>
            <p:custDataLst>
              <p:tags r:id="rId2"/>
            </p:custDataLst>
          </p:nvPr>
        </p:nvSpPr>
        <p:spPr>
          <a:xfrm>
            <a:off x="102870" y="997331"/>
            <a:ext cx="11025573"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Landmark Locally Linear Embedding</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12" name="图片 11">
            <a:extLst>
              <a:ext uri="{FF2B5EF4-FFF2-40B4-BE49-F238E27FC236}">
                <a16:creationId xmlns:a16="http://schemas.microsoft.com/office/drawing/2014/main" id="{462F0C75-4972-3527-683C-4836B7CEC1C6}"/>
              </a:ext>
            </a:extLst>
          </p:cNvPr>
          <p:cNvPicPr>
            <a:picLocks noChangeAspect="1"/>
          </p:cNvPicPr>
          <p:nvPr/>
        </p:nvPicPr>
        <p:blipFill>
          <a:blip r:embed="rId6"/>
          <a:stretch>
            <a:fillRect/>
          </a:stretch>
        </p:blipFill>
        <p:spPr>
          <a:xfrm>
            <a:off x="8288903" y="995369"/>
            <a:ext cx="3372321" cy="2905530"/>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AE7D2B80-4221-3CAC-4D78-89B08F5E630F}"/>
                  </a:ext>
                </a:extLst>
              </p:cNvPr>
              <p:cNvSpPr txBox="1"/>
              <p:nvPr/>
            </p:nvSpPr>
            <p:spPr>
              <a:xfrm>
                <a:off x="522419" y="2989882"/>
                <a:ext cx="7950372" cy="1436355"/>
              </a:xfrm>
              <a:prstGeom prst="rect">
                <a:avLst/>
              </a:prstGeom>
              <a:noFill/>
            </p:spPr>
            <p:txBody>
              <a:bodyPr wrap="square">
                <a:spAutoFit/>
              </a:bodyPr>
              <a:lstStyle/>
              <a:p>
                <a:pPr marL="342900" marR="0" lvl="0" indent="-342900" algn="l" defTabSz="914400" rtl="0" eaLnBrk="1" fontAlgn="auto" latinLnBrk="0" hangingPunct="1">
                  <a:lnSpc>
                    <a:spcPct val="110000"/>
                  </a:lnSpc>
                  <a:spcBef>
                    <a:spcPts val="500"/>
                  </a:spcBef>
                  <a:spcAft>
                    <a:spcPts val="300"/>
                  </a:spcAft>
                  <a:buClrTx/>
                  <a:buSzTx/>
                  <a:buFont typeface="Wingdings" panose="05000000000000000000" pitchFamily="2" charset="2"/>
                  <a:buChar char="l"/>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具体步骤：</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首先在</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 landmark</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数据</a:t>
                </a:r>
                <a14:m>
                  <m:oMath xmlns:m="http://schemas.openxmlformats.org/officeDocument/2006/math">
                    <m:r>
                      <m:rPr>
                        <m:sty m:val="p"/>
                      </m:rP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D</m:t>
                    </m:r>
                    <m:r>
                      <m:rPr>
                        <m:nor/>
                      </m:rPr>
                      <a:rPr kumimoji="0" lang="en-US" altLang="zh-CN" sz="1800" b="0" i="0" u="none" strike="noStrike" kern="1200" cap="none" spc="0" normalizeH="0" baseline="0" noProof="0" dirty="0">
                        <a:ln>
                          <a:noFill/>
                        </a:ln>
                        <a:solidFill>
                          <a:prstClr val="black"/>
                        </a:solidFill>
                        <a:effectLst/>
                        <a:uLnTx/>
                        <a:uFillTx/>
                        <a:latin typeface="等线"/>
                        <a:ea typeface="Cambria Math" panose="02040503050406030204" pitchFamily="18" charset="0"/>
                        <a:cs typeface="+mn-cs"/>
                      </a:rPr>
                      <m:t>∈</m:t>
                    </m:r>
                    <m:sSup>
                      <m:sSupPr>
                        <m:ctrlP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𝑅</m:t>
                        </m:r>
                      </m:e>
                      <m:sup>
                        <m:r>
                          <m:rPr>
                            <m:sty m:val="p"/>
                          </m:rP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N</m:t>
                        </m:r>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68×3</m:t>
                        </m:r>
                      </m:sup>
                    </m:sSup>
                  </m:oMath>
                </a14:m>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中找到</a:t>
                </a:r>
                <a14:m>
                  <m:oMath xmlns:m="http://schemas.openxmlformats.org/officeDocument/2006/math">
                    <m:acc>
                      <m:accPr>
                        <m:chr m:val="̅"/>
                        <m:ctrlP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𝒍</m:t>
                        </m:r>
                      </m:e>
                    </m:acc>
                  </m:oMath>
                </a14:m>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的</a:t>
                </a:r>
                <a:r>
                  <a:rPr kumimoji="0" lang="en-US" altLang="zh-CN"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K</a:t>
                </a:r>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个近邻</a:t>
                </a:r>
                <a:r>
                  <a:rPr kumimoji="0" lang="en-US" altLang="zh-CN"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landmark</a:t>
                </a:r>
                <a:r>
                  <a:rPr kumimoji="0" lang="en-US" altLang="zh-CN" sz="1800" b="0" i="0" u="none" strike="noStrike" kern="1200" cap="none" spc="0" normalizeH="0" baseline="0" noProof="0" dirty="0">
                    <a:ln>
                      <a:noFill/>
                    </a:ln>
                    <a:solidFill>
                      <a:prstClr val="black"/>
                    </a:solidFill>
                    <a:effectLst/>
                    <a:uLnTx/>
                    <a:uFillTx/>
                    <a:latin typeface="等线"/>
                    <a:ea typeface="Cambria Math" panose="02040503050406030204" pitchFamily="18" charset="0"/>
                    <a:cs typeface="+mn-cs"/>
                  </a:rPr>
                  <a:t> </a:t>
                </a:r>
                <a14:m>
                  <m:oMath xmlns:m="http://schemas.openxmlformats.org/officeDocument/2006/math">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𝑙</m:t>
                        </m:r>
                      </m:e>
                      <m:sub>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b>
                    </m:sSub>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𝑙</m:t>
                        </m:r>
                      </m:e>
                      <m:sub>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b>
                    </m:sSub>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𝑙</m:t>
                        </m:r>
                      </m:e>
                      <m:sub>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𝐾</m:t>
                        </m:r>
                      </m:sub>
                    </m:sSub>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nor/>
                      </m:rPr>
                      <a:rPr kumimoji="0" lang="en-US" altLang="zh-CN" sz="1800" b="0" i="0" u="none" strike="noStrike" kern="1200" cap="none" spc="0" normalizeH="0" baseline="0" noProof="0" dirty="0">
                        <a:ln>
                          <a:noFill/>
                        </a:ln>
                        <a:solidFill>
                          <a:prstClr val="black"/>
                        </a:solidFill>
                        <a:effectLst/>
                        <a:uLnTx/>
                        <a:uFillTx/>
                        <a:latin typeface="等线"/>
                        <a:ea typeface="Cambria Math" panose="02040503050406030204" pitchFamily="18" charset="0"/>
                        <a:cs typeface="+mn-cs"/>
                      </a:rPr>
                      <m:t>∈</m:t>
                    </m:r>
                    <m:r>
                      <m:rPr>
                        <m:sty m:val="p"/>
                      </m:rP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D</m:t>
                    </m:r>
                  </m:oMath>
                </a14:m>
                <a:r>
                  <a:rPr kumimoji="0" lang="en-US" altLang="zh-CN"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a:t>
                </a:r>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其中</a:t>
                </a:r>
                <a:r>
                  <a:rPr kumimoji="0" lang="en-US" altLang="zh-CN"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N</a:t>
                </a:r>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是用于训练基于</a:t>
                </a:r>
                <a:r>
                  <a:rPr kumimoji="0" lang="en-US" altLang="zh-CN"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nerf</a:t>
                </a:r>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的渲染器的地标数据点的数量。之后，通过最小化重建损失</a:t>
                </a:r>
                <a14:m>
                  <m:oMath xmlns:m="http://schemas.openxmlformats.org/officeDocument/2006/math">
                    <m:sSubSup>
                      <m:sSubSupPr>
                        <m:ctrlPr>
                          <a:rPr kumimoji="0" lang="en-US" altLang="zh-CN" sz="1800" b="0" i="1" u="none" strike="noStrike" kern="1200" cap="none" spc="0" normalizeH="0" baseline="0" noProof="0" smtClean="0">
                            <a:ln>
                              <a:noFill/>
                            </a:ln>
                            <a:solidFill>
                              <a:srgbClr val="1D2129"/>
                            </a:solidFill>
                            <a:effectLst/>
                            <a:uLnTx/>
                            <a:uFillTx/>
                            <a:latin typeface="Cambria Math" panose="02040503050406030204" pitchFamily="18" charset="0"/>
                            <a:ea typeface="宋体" panose="02010600030101010101" pitchFamily="2" charset="-122"/>
                            <a:cs typeface="+mn-cs"/>
                          </a:rPr>
                        </m:ctrlPr>
                      </m:sSubSupPr>
                      <m:e>
                        <m:d>
                          <m:dPr>
                            <m:begChr m:val="‖"/>
                            <m:endChr m:val="‖"/>
                            <m:ctrlPr>
                              <a:rPr kumimoji="0" lang="en-US" altLang="zh-CN" sz="1800" b="0" i="1" u="none" strike="noStrike" kern="1200" cap="none" spc="0" normalizeH="0" baseline="0" noProof="0" smtClean="0">
                                <a:ln>
                                  <a:noFill/>
                                </a:ln>
                                <a:solidFill>
                                  <a:srgbClr val="1D2129"/>
                                </a:solidFill>
                                <a:effectLst/>
                                <a:uLnTx/>
                                <a:uFillTx/>
                                <a:latin typeface="Cambria Math" panose="02040503050406030204" pitchFamily="18" charset="0"/>
                                <a:ea typeface="宋体" panose="02010600030101010101" pitchFamily="2" charset="-122"/>
                                <a:cs typeface="+mn-cs"/>
                              </a:rPr>
                            </m:ctrlPr>
                          </m:dPr>
                          <m:e>
                            <m:acc>
                              <m:accPr>
                                <m:chr m:val="̅"/>
                                <m:ctrlP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𝒍</m:t>
                                </m:r>
                              </m:e>
                            </m:acc>
                            <m:r>
                              <a:rPr kumimoji="0" lang="en-US" altLang="zh-CN" sz="18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altLang="zh-CN" sz="18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acc>
                                  <m:accPr>
                                    <m:chr m:val="̅"/>
                                    <m:ctrlP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𝒍</m:t>
                                    </m:r>
                                  </m:e>
                                </m:acc>
                              </m:e>
                              <m:sup>
                                <m: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m:t>
                                </m:r>
                              </m:sup>
                            </m:sSup>
                          </m:e>
                        </m:d>
                      </m:e>
                      <m:sub>
                        <m:r>
                          <a:rPr kumimoji="0" lang="en-US" altLang="zh-CN" sz="1800" b="0" i="1" u="none" strike="noStrike" kern="1200" cap="none" spc="0" normalizeH="0" baseline="0" noProof="0" smtClean="0">
                            <a:ln>
                              <a:noFill/>
                            </a:ln>
                            <a:solidFill>
                              <a:srgbClr val="1D2129"/>
                            </a:solidFill>
                            <a:effectLst/>
                            <a:uLnTx/>
                            <a:uFillTx/>
                            <a:latin typeface="Cambria Math" panose="02040503050406030204" pitchFamily="18" charset="0"/>
                            <a:ea typeface="宋体" panose="02010600030101010101" pitchFamily="2" charset="-122"/>
                            <a:cs typeface="+mn-cs"/>
                          </a:rPr>
                          <m:t>2</m:t>
                        </m:r>
                      </m:sub>
                      <m:sup>
                        <m:r>
                          <a:rPr kumimoji="0" lang="en-US" altLang="zh-CN" sz="1800" b="0" i="1" u="none" strike="noStrike" kern="1200" cap="none" spc="0" normalizeH="0" baseline="0" noProof="0" smtClean="0">
                            <a:ln>
                              <a:noFill/>
                            </a:ln>
                            <a:solidFill>
                              <a:srgbClr val="1D2129"/>
                            </a:solidFill>
                            <a:effectLst/>
                            <a:uLnTx/>
                            <a:uFillTx/>
                            <a:latin typeface="Cambria Math" panose="02040503050406030204" pitchFamily="18" charset="0"/>
                            <a:ea typeface="宋体" panose="02010600030101010101" pitchFamily="2" charset="-122"/>
                            <a:cs typeface="+mn-cs"/>
                          </a:rPr>
                          <m:t>2</m:t>
                        </m:r>
                      </m:sup>
                    </m:sSubSup>
                  </m:oMath>
                </a14:m>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寻找这些邻居的线性组合重建</a:t>
                </a:r>
                <a14:m>
                  <m:oMath xmlns:m="http://schemas.openxmlformats.org/officeDocument/2006/math">
                    <m:sSup>
                      <m:sSupPr>
                        <m:ctrlP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acc>
                          <m:accPr>
                            <m:chr m:val="̅"/>
                            <m:ctrlP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𝒍</m:t>
                            </m:r>
                          </m:e>
                        </m:acc>
                      </m:e>
                      <m:sup>
                        <m: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m:t>
                        </m:r>
                      </m:sup>
                    </m:sSup>
                  </m:oMath>
                </a14:m>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，这可以表述为最小二乘法优化问题：</a:t>
                </a:r>
              </a:p>
            </p:txBody>
          </p:sp>
        </mc:Choice>
        <mc:Fallback xmlns="">
          <p:sp>
            <p:nvSpPr>
              <p:cNvPr id="16" name="文本框 15">
                <a:extLst>
                  <a:ext uri="{FF2B5EF4-FFF2-40B4-BE49-F238E27FC236}">
                    <a16:creationId xmlns:a16="http://schemas.microsoft.com/office/drawing/2014/main" id="{AE7D2B80-4221-3CAC-4D78-89B08F5E630F}"/>
                  </a:ext>
                </a:extLst>
              </p:cNvPr>
              <p:cNvSpPr txBox="1">
                <a:spLocks noRot="1" noChangeAspect="1" noMove="1" noResize="1" noEditPoints="1" noAdjustHandles="1" noChangeArrowheads="1" noChangeShapeType="1" noTextEdit="1"/>
              </p:cNvSpPr>
              <p:nvPr/>
            </p:nvSpPr>
            <p:spPr>
              <a:xfrm>
                <a:off x="522419" y="2989882"/>
                <a:ext cx="7950372" cy="1436355"/>
              </a:xfrm>
              <a:prstGeom prst="rect">
                <a:avLst/>
              </a:prstGeom>
              <a:blipFill>
                <a:blip r:embed="rId7"/>
                <a:stretch>
                  <a:fillRect l="-537" t="-2542" b="-4661"/>
                </a:stretch>
              </a:blipFill>
            </p:spPr>
            <p:txBody>
              <a:bodyPr/>
              <a:lstStyle/>
              <a:p>
                <a:r>
                  <a:rPr lang="zh-CN" altLang="en-US">
                    <a:noFill/>
                  </a:rPr>
                  <a:t> </a:t>
                </a:r>
              </a:p>
            </p:txBody>
          </p:sp>
        </mc:Fallback>
      </mc:AlternateContent>
      <p:pic>
        <p:nvPicPr>
          <p:cNvPr id="19" name="图片 18">
            <a:extLst>
              <a:ext uri="{FF2B5EF4-FFF2-40B4-BE49-F238E27FC236}">
                <a16:creationId xmlns:a16="http://schemas.microsoft.com/office/drawing/2014/main" id="{116370B0-CC57-2C04-1D6A-CEE2BE7E82D5}"/>
              </a:ext>
            </a:extLst>
          </p:cNvPr>
          <p:cNvPicPr>
            <a:picLocks noChangeAspect="1"/>
          </p:cNvPicPr>
          <p:nvPr/>
        </p:nvPicPr>
        <p:blipFill>
          <a:blip r:embed="rId8"/>
          <a:stretch>
            <a:fillRect/>
          </a:stretch>
        </p:blipFill>
        <p:spPr>
          <a:xfrm>
            <a:off x="5494700" y="4063871"/>
            <a:ext cx="4878570" cy="485843"/>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E1A5F9C2-9857-8136-3E04-BD96CF901F28}"/>
                  </a:ext>
                </a:extLst>
              </p:cNvPr>
              <p:cNvSpPr txBox="1"/>
              <p:nvPr/>
            </p:nvSpPr>
            <p:spPr>
              <a:xfrm>
                <a:off x="821681" y="4482623"/>
                <a:ext cx="9888471" cy="370230"/>
              </a:xfrm>
              <a:prstGeom prst="rect">
                <a:avLst/>
              </a:prstGeom>
              <a:noFill/>
            </p:spPr>
            <p:txBody>
              <a:bodyPr wrap="square">
                <a:spAutoFit/>
              </a:bodyPr>
              <a:lstStyle/>
              <a:p>
                <a:pPr marL="0" marR="0" lvl="0" indent="0" algn="l" defTabSz="914400" rtl="0" eaLnBrk="1" fontAlgn="auto" latinLnBrk="0" hangingPunct="1">
                  <a:lnSpc>
                    <a:spcPct val="110000"/>
                  </a:lnSpc>
                  <a:spcBef>
                    <a:spcPts val="500"/>
                  </a:spcBef>
                  <a:spcAft>
                    <a:spcPts val="300"/>
                  </a:spcAft>
                  <a:buClrTx/>
                  <a:buSzTx/>
                  <a:buFontTx/>
                  <a:buNone/>
                  <a:tabLst/>
                  <a:defRPr/>
                </a:pPr>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解上述公式可得参数</a:t>
                </a:r>
                <a14:m>
                  <m:oMath xmlns:m="http://schemas.openxmlformats.org/officeDocument/2006/math">
                    <m:sSup>
                      <m:sSupPr>
                        <m:ctrlPr>
                          <a:rPr kumimoji="0" lang="en-US" altLang="zh-CN" sz="1800" b="0" i="1" u="none" strike="noStrike" kern="1200" cap="none" spc="0" normalizeH="0" baseline="0" noProof="0" smtClean="0">
                            <a:ln>
                              <a:noFill/>
                            </a:ln>
                            <a:solidFill>
                              <a:srgbClr val="1D2129"/>
                            </a:solidFill>
                            <a:effectLst/>
                            <a:uLnTx/>
                            <a:uFillTx/>
                            <a:latin typeface="Cambria Math" panose="02040503050406030204" pitchFamily="18" charset="0"/>
                            <a:ea typeface="宋体" panose="02010600030101010101" pitchFamily="2" charset="-122"/>
                            <a:cs typeface="+mn-cs"/>
                          </a:rPr>
                        </m:ctrlPr>
                      </m:sSupPr>
                      <m:e>
                        <m:r>
                          <a:rPr kumimoji="0" lang="zh-CN" altLang="en-US" sz="1800" b="0" i="1" u="none" strike="noStrike" kern="1200" cap="none" spc="0" normalizeH="0" baseline="0" noProof="0" smtClean="0">
                            <a:ln>
                              <a:noFill/>
                            </a:ln>
                            <a:solidFill>
                              <a:srgbClr val="1D2129"/>
                            </a:solidFill>
                            <a:effectLst/>
                            <a:uLnTx/>
                            <a:uFillTx/>
                            <a:latin typeface="Cambria Math" panose="02040503050406030204" pitchFamily="18" charset="0"/>
                            <a:ea typeface="宋体" panose="02010600030101010101" pitchFamily="2" charset="-122"/>
                            <a:cs typeface="+mn-cs"/>
                          </a:rPr>
                          <m:t>𝜔</m:t>
                        </m:r>
                      </m:e>
                      <m:sup>
                        <m:r>
                          <a:rPr kumimoji="0" lang="en-US" altLang="zh-CN" sz="1800" b="0" i="1" u="none" strike="noStrike" kern="1200" cap="none" spc="0" normalizeH="0" baseline="0" noProof="0" smtClean="0">
                            <a:ln>
                              <a:noFill/>
                            </a:ln>
                            <a:solidFill>
                              <a:srgbClr val="1D2129"/>
                            </a:solidFill>
                            <a:effectLst/>
                            <a:uLnTx/>
                            <a:uFillTx/>
                            <a:latin typeface="Cambria Math" panose="02040503050406030204" pitchFamily="18" charset="0"/>
                            <a:ea typeface="宋体" panose="02010600030101010101" pitchFamily="2" charset="-122"/>
                            <a:cs typeface="+mn-cs"/>
                          </a:rPr>
                          <m:t>∗</m:t>
                        </m:r>
                      </m:sup>
                    </m:sSup>
                    <m:r>
                      <a:rPr kumimoji="0" lang="en-US" altLang="zh-CN" sz="1800" b="0" i="1" u="none" strike="noStrike" kern="1200" cap="none" spc="0" normalizeH="0" baseline="0" noProof="0">
                        <a:ln>
                          <a:noFill/>
                        </a:ln>
                        <a:solidFill>
                          <a:srgbClr val="1D2129"/>
                        </a:solidFill>
                        <a:effectLst/>
                        <a:uLnTx/>
                        <a:uFillTx/>
                        <a:latin typeface="Cambria Math" panose="02040503050406030204" pitchFamily="18" charset="0"/>
                        <a:ea typeface="宋体" panose="02010600030101010101" pitchFamily="2" charset="-122"/>
                        <a:cs typeface="+mn-cs"/>
                      </a:rPr>
                      <m:t>=</m:t>
                    </m:r>
                    <m:r>
                      <a:rPr kumimoji="0" lang="en-US" altLang="zh-CN" sz="1800" b="0" i="1" u="none" strike="noStrike" kern="1200" cap="none" spc="0" normalizeH="0" baseline="0" noProof="0" smtClean="0">
                        <a:ln>
                          <a:noFill/>
                        </a:ln>
                        <a:solidFill>
                          <a:srgbClr val="1D2129"/>
                        </a:solidFill>
                        <a:effectLst/>
                        <a:uLnTx/>
                        <a:uFillTx/>
                        <a:latin typeface="Cambria Math" panose="02040503050406030204" pitchFamily="18" charset="0"/>
                        <a:ea typeface="宋体" panose="02010600030101010101" pitchFamily="2" charset="-122"/>
                        <a:cs typeface="+mn-cs"/>
                      </a:rPr>
                      <m:t>{</m:t>
                    </m:r>
                    <m:sSubSup>
                      <m:sSubSupPr>
                        <m:ctrlPr>
                          <a:rPr kumimoji="0" lang="en-US" altLang="zh-CN" sz="1800" b="0" i="1" u="none" strike="noStrike" kern="1200" cap="none" spc="0" normalizeH="0" baseline="0" noProof="0" smtClean="0">
                            <a:ln>
                              <a:noFill/>
                            </a:ln>
                            <a:solidFill>
                              <a:srgbClr val="1D2129"/>
                            </a:solidFill>
                            <a:effectLst/>
                            <a:uLnTx/>
                            <a:uFillTx/>
                            <a:latin typeface="Cambria Math" panose="02040503050406030204" pitchFamily="18" charset="0"/>
                            <a:ea typeface="宋体" panose="02010600030101010101" pitchFamily="2" charset="-122"/>
                            <a:cs typeface="+mn-cs"/>
                          </a:rPr>
                        </m:ctrlPr>
                      </m:sSubSupPr>
                      <m:e>
                        <m:r>
                          <a:rPr kumimoji="0" lang="zh-CN" altLang="en-US" sz="1800" b="0" i="1" u="none" strike="noStrike" kern="1200" cap="none" spc="0" normalizeH="0" baseline="0" noProof="0" smtClean="0">
                            <a:ln>
                              <a:noFill/>
                            </a:ln>
                            <a:solidFill>
                              <a:srgbClr val="1D2129"/>
                            </a:solidFill>
                            <a:effectLst/>
                            <a:uLnTx/>
                            <a:uFillTx/>
                            <a:latin typeface="Cambria Math" panose="02040503050406030204" pitchFamily="18" charset="0"/>
                            <a:ea typeface="宋体" panose="02010600030101010101" pitchFamily="2" charset="-122"/>
                            <a:cs typeface="+mn-cs"/>
                          </a:rPr>
                          <m:t>𝜔</m:t>
                        </m:r>
                      </m:e>
                      <m:sub>
                        <m:r>
                          <a:rPr kumimoji="0" lang="en-US" altLang="zh-CN" sz="1800" b="0" i="1" u="none" strike="noStrike" kern="1200" cap="none" spc="0" normalizeH="0" baseline="0" noProof="0" smtClean="0">
                            <a:ln>
                              <a:noFill/>
                            </a:ln>
                            <a:solidFill>
                              <a:srgbClr val="1D2129"/>
                            </a:solidFill>
                            <a:effectLst/>
                            <a:uLnTx/>
                            <a:uFillTx/>
                            <a:latin typeface="Cambria Math" panose="02040503050406030204" pitchFamily="18" charset="0"/>
                            <a:ea typeface="宋体" panose="02010600030101010101" pitchFamily="2" charset="-122"/>
                            <a:cs typeface="+mn-cs"/>
                          </a:rPr>
                          <m:t>1</m:t>
                        </m:r>
                      </m:sub>
                      <m:sup>
                        <m:r>
                          <a:rPr kumimoji="0" lang="en-US" altLang="zh-CN" sz="1800" b="0" i="1" u="none" strike="noStrike" kern="1200" cap="none" spc="0" normalizeH="0" baseline="0" noProof="0" smtClean="0">
                            <a:ln>
                              <a:noFill/>
                            </a:ln>
                            <a:solidFill>
                              <a:srgbClr val="1D2129"/>
                            </a:solidFill>
                            <a:effectLst/>
                            <a:uLnTx/>
                            <a:uFillTx/>
                            <a:latin typeface="Cambria Math" panose="02040503050406030204" pitchFamily="18" charset="0"/>
                            <a:ea typeface="宋体" panose="02010600030101010101" pitchFamily="2" charset="-122"/>
                            <a:cs typeface="+mn-cs"/>
                          </a:rPr>
                          <m:t>∗</m:t>
                        </m:r>
                      </m:sup>
                    </m:sSubSup>
                    <m:r>
                      <a:rPr kumimoji="0" lang="en-US" altLang="zh-CN" sz="1800" b="0" i="1" u="none" strike="noStrike" kern="1200" cap="none" spc="0" normalizeH="0" baseline="0" noProof="0" smtClean="0">
                        <a:ln>
                          <a:noFill/>
                        </a:ln>
                        <a:solidFill>
                          <a:srgbClr val="1D2129"/>
                        </a:solidFill>
                        <a:effectLst/>
                        <a:uLnTx/>
                        <a:uFillTx/>
                        <a:latin typeface="Cambria Math" panose="02040503050406030204" pitchFamily="18" charset="0"/>
                        <a:ea typeface="宋体" panose="02010600030101010101" pitchFamily="2" charset="-122"/>
                        <a:cs typeface="+mn-cs"/>
                      </a:rPr>
                      <m:t>,…,</m:t>
                    </m:r>
                    <m:sSubSup>
                      <m:sSubSupPr>
                        <m:ctrlPr>
                          <a:rPr kumimoji="0" lang="en-US" altLang="zh-CN" sz="1800" b="0" i="1" u="none" strike="noStrike" kern="1200" cap="none" spc="0" normalizeH="0" baseline="0" noProof="0">
                            <a:ln>
                              <a:noFill/>
                            </a:ln>
                            <a:solidFill>
                              <a:srgbClr val="1D2129"/>
                            </a:solidFill>
                            <a:effectLst/>
                            <a:uLnTx/>
                            <a:uFillTx/>
                            <a:latin typeface="Cambria Math" panose="02040503050406030204" pitchFamily="18" charset="0"/>
                            <a:ea typeface="宋体" panose="02010600030101010101" pitchFamily="2" charset="-122"/>
                            <a:cs typeface="+mn-cs"/>
                          </a:rPr>
                        </m:ctrlPr>
                      </m:sSubSupPr>
                      <m:e>
                        <m:r>
                          <a:rPr kumimoji="0" lang="zh-CN" altLang="en-US" sz="1800" b="0" i="1" u="none" strike="noStrike" kern="1200" cap="none" spc="0" normalizeH="0" baseline="0" noProof="0">
                            <a:ln>
                              <a:noFill/>
                            </a:ln>
                            <a:solidFill>
                              <a:srgbClr val="1D2129"/>
                            </a:solidFill>
                            <a:effectLst/>
                            <a:uLnTx/>
                            <a:uFillTx/>
                            <a:latin typeface="Cambria Math" panose="02040503050406030204" pitchFamily="18" charset="0"/>
                            <a:ea typeface="宋体" panose="02010600030101010101" pitchFamily="2" charset="-122"/>
                            <a:cs typeface="+mn-cs"/>
                          </a:rPr>
                          <m:t>𝜔</m:t>
                        </m:r>
                      </m:e>
                      <m:sub>
                        <m:r>
                          <a:rPr kumimoji="0" lang="en-US" altLang="zh-CN" sz="1800" b="0" i="1" u="none" strike="noStrike" kern="1200" cap="none" spc="0" normalizeH="0" baseline="0" noProof="0" smtClean="0">
                            <a:ln>
                              <a:noFill/>
                            </a:ln>
                            <a:solidFill>
                              <a:srgbClr val="1D2129"/>
                            </a:solidFill>
                            <a:effectLst/>
                            <a:uLnTx/>
                            <a:uFillTx/>
                            <a:latin typeface="Cambria Math" panose="02040503050406030204" pitchFamily="18" charset="0"/>
                            <a:ea typeface="宋体" panose="02010600030101010101" pitchFamily="2" charset="-122"/>
                            <a:cs typeface="+mn-cs"/>
                          </a:rPr>
                          <m:t>𝐾</m:t>
                        </m:r>
                      </m:sub>
                      <m:sup>
                        <m:r>
                          <a:rPr kumimoji="0" lang="en-US" altLang="zh-CN" sz="1800" b="0" i="1" u="none" strike="noStrike" kern="1200" cap="none" spc="0" normalizeH="0" baseline="0" noProof="0">
                            <a:ln>
                              <a:noFill/>
                            </a:ln>
                            <a:solidFill>
                              <a:srgbClr val="1D2129"/>
                            </a:solidFill>
                            <a:effectLst/>
                            <a:uLnTx/>
                            <a:uFillTx/>
                            <a:latin typeface="Cambria Math" panose="02040503050406030204" pitchFamily="18" charset="0"/>
                            <a:ea typeface="宋体" panose="02010600030101010101" pitchFamily="2" charset="-122"/>
                            <a:cs typeface="+mn-cs"/>
                          </a:rPr>
                          <m:t>∗</m:t>
                        </m:r>
                      </m:sup>
                    </m:sSubSup>
                    <m:r>
                      <a:rPr kumimoji="0" lang="en-US" altLang="zh-CN" sz="1800" b="0" i="1" u="none" strike="noStrike" kern="1200" cap="none" spc="0" normalizeH="0" baseline="0" noProof="0" smtClean="0">
                        <a:ln>
                          <a:noFill/>
                        </a:ln>
                        <a:solidFill>
                          <a:srgbClr val="1D2129"/>
                        </a:solidFill>
                        <a:effectLst/>
                        <a:uLnTx/>
                        <a:uFillTx/>
                        <a:latin typeface="Cambria Math" panose="02040503050406030204" pitchFamily="18" charset="0"/>
                        <a:ea typeface="宋体" panose="02010600030101010101" pitchFamily="2" charset="-122"/>
                        <a:cs typeface="+mn-cs"/>
                      </a:rPr>
                      <m:t>}</m:t>
                    </m:r>
                    <m:r>
                      <a:rPr kumimoji="0" lang="en-US" altLang="zh-CN" sz="1800" b="0" i="1" u="none" strike="noStrike" kern="1200" cap="none" spc="0" normalizeH="0" baseline="0" noProof="0">
                        <a:ln>
                          <a:noFill/>
                        </a:ln>
                        <a:solidFill>
                          <a:srgbClr val="1D2129"/>
                        </a:solidFill>
                        <a:effectLst/>
                        <a:uLnTx/>
                        <a:uFillTx/>
                        <a:latin typeface="Cambria Math" panose="02040503050406030204" pitchFamily="18" charset="0"/>
                        <a:ea typeface="Cambria Math" panose="02040503050406030204" pitchFamily="18" charset="0"/>
                        <a:cs typeface="+mn-cs"/>
                      </a:rPr>
                      <m:t>⊂</m:t>
                    </m:r>
                    <m:sSup>
                      <m:sSupPr>
                        <m:ctrlPr>
                          <a:rPr kumimoji="0" lang="en-US" altLang="zh-CN" sz="1800" b="0" i="1" u="none" strike="noStrike" kern="1200" cap="none" spc="0" normalizeH="0" baseline="0" noProof="0">
                            <a:ln>
                              <a:noFill/>
                            </a:ln>
                            <a:solidFill>
                              <a:srgbClr val="1D2129"/>
                            </a:solidFill>
                            <a:effectLst/>
                            <a:uLnTx/>
                            <a:uFillTx/>
                            <a:latin typeface="Cambria Math" panose="02040503050406030204" pitchFamily="18" charset="0"/>
                            <a:ea typeface="宋体" panose="02010600030101010101" pitchFamily="2" charset="-122"/>
                            <a:cs typeface="+mn-cs"/>
                          </a:rPr>
                        </m:ctrlPr>
                      </m:sSupPr>
                      <m:e>
                        <m:r>
                          <a:rPr kumimoji="0" lang="en-US" altLang="zh-CN" sz="1800" b="0" i="1" u="none" strike="noStrike" kern="1200" cap="none" spc="0" normalizeH="0" baseline="0" noProof="0" smtClean="0">
                            <a:ln>
                              <a:noFill/>
                            </a:ln>
                            <a:solidFill>
                              <a:srgbClr val="1D2129"/>
                            </a:solidFill>
                            <a:effectLst/>
                            <a:uLnTx/>
                            <a:uFillTx/>
                            <a:latin typeface="Cambria Math" panose="02040503050406030204" pitchFamily="18" charset="0"/>
                            <a:ea typeface="宋体" panose="02010600030101010101" pitchFamily="2" charset="-122"/>
                            <a:cs typeface="+mn-cs"/>
                          </a:rPr>
                          <m:t>𝑅</m:t>
                        </m:r>
                      </m:e>
                      <m:sup>
                        <m:r>
                          <a:rPr kumimoji="0" lang="en-US" altLang="zh-CN" sz="1800" b="0" i="1" u="none" strike="noStrike" kern="1200" cap="none" spc="0" normalizeH="0" baseline="0" noProof="0" smtClean="0">
                            <a:ln>
                              <a:noFill/>
                            </a:ln>
                            <a:solidFill>
                              <a:srgbClr val="1D2129"/>
                            </a:solidFill>
                            <a:effectLst/>
                            <a:uLnTx/>
                            <a:uFillTx/>
                            <a:latin typeface="Cambria Math" panose="02040503050406030204" pitchFamily="18" charset="0"/>
                            <a:ea typeface="宋体" panose="02010600030101010101" pitchFamily="2" charset="-122"/>
                            <a:cs typeface="+mn-cs"/>
                          </a:rPr>
                          <m:t>𝐾</m:t>
                        </m:r>
                      </m:sup>
                    </m:sSup>
                  </m:oMath>
                </a14:m>
                <a:r>
                  <a:rPr kumimoji="0" lang="en-US" altLang="zh-CN"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a:t>
                </a:r>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超参数 </a:t>
                </a:r>
                <a:r>
                  <a:rPr kumimoji="0" lang="en-US" altLang="zh-CN"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K </a:t>
                </a:r>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通过网格搜索被选为 </a:t>
                </a:r>
                <a:r>
                  <a:rPr kumimoji="0" lang="en-US" altLang="zh-CN"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20</a:t>
                </a:r>
                <a:endPar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endParaRPr>
              </a:p>
            </p:txBody>
          </p:sp>
        </mc:Choice>
        <mc:Fallback xmlns="">
          <p:sp>
            <p:nvSpPr>
              <p:cNvPr id="20" name="文本框 19">
                <a:extLst>
                  <a:ext uri="{FF2B5EF4-FFF2-40B4-BE49-F238E27FC236}">
                    <a16:creationId xmlns:a16="http://schemas.microsoft.com/office/drawing/2014/main" id="{E1A5F9C2-9857-8136-3E04-BD96CF901F28}"/>
                  </a:ext>
                </a:extLst>
              </p:cNvPr>
              <p:cNvSpPr txBox="1">
                <a:spLocks noRot="1" noChangeAspect="1" noMove="1" noResize="1" noEditPoints="1" noAdjustHandles="1" noChangeArrowheads="1" noChangeShapeType="1" noTextEdit="1"/>
              </p:cNvSpPr>
              <p:nvPr/>
            </p:nvSpPr>
            <p:spPr>
              <a:xfrm>
                <a:off x="821681" y="4482623"/>
                <a:ext cx="9888471" cy="370230"/>
              </a:xfrm>
              <a:prstGeom prst="rect">
                <a:avLst/>
              </a:prstGeom>
              <a:blipFill>
                <a:blip r:embed="rId9"/>
                <a:stretch>
                  <a:fillRect l="-555" t="-11475" b="-213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21DC60B1-770F-E010-84A3-4DDB23712DAB}"/>
                  </a:ext>
                </a:extLst>
              </p:cNvPr>
              <p:cNvSpPr txBox="1"/>
              <p:nvPr/>
            </p:nvSpPr>
            <p:spPr>
              <a:xfrm>
                <a:off x="522419" y="4974888"/>
                <a:ext cx="11034305" cy="671402"/>
              </a:xfrm>
              <a:prstGeom prst="rect">
                <a:avLst/>
              </a:prstGeom>
              <a:noFill/>
            </p:spPr>
            <p:txBody>
              <a:bodyPr wrap="square">
                <a:spAutoFit/>
              </a:bodyPr>
              <a:lstStyle/>
              <a:p>
                <a:pPr marL="342900" marR="0" lvl="0" indent="-342900" algn="l" defTabSz="914400" rtl="0" eaLnBrk="1" fontAlgn="auto" latinLnBrk="0" hangingPunct="1">
                  <a:lnSpc>
                    <a:spcPct val="110000"/>
                  </a:lnSpc>
                  <a:spcBef>
                    <a:spcPts val="500"/>
                  </a:spcBef>
                  <a:spcAft>
                    <a:spcPts val="30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在实际应用中，推理时，使用原预测</a:t>
                </a:r>
                <a:r>
                  <a:rPr kumimoji="0" lang="en-US" altLang="zh-CN"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landmark </a:t>
                </a:r>
                <a14:m>
                  <m:oMath xmlns:m="http://schemas.openxmlformats.org/officeDocument/2006/math">
                    <m:acc>
                      <m:accPr>
                        <m:chr m:val="̅"/>
                        <m:ctrlPr>
                          <a:rPr kumimoji="0" lang="en-US" altLang="zh-CN" sz="18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0" lang="en-US" altLang="zh-CN" sz="18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𝒍</m:t>
                        </m:r>
                      </m:e>
                    </m:acc>
                  </m:oMath>
                </a14:m>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和重建的</a:t>
                </a:r>
                <a:r>
                  <a:rPr kumimoji="0" lang="en-US" altLang="zh-CN"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landmark </a:t>
                </a:r>
                <a14:m>
                  <m:oMath xmlns:m="http://schemas.openxmlformats.org/officeDocument/2006/math">
                    <m:sSup>
                      <m:sSupPr>
                        <m:ctrlP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acc>
                          <m:accPr>
                            <m:chr m:val="̅"/>
                            <m:ctrlP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𝒍</m:t>
                            </m:r>
                          </m:e>
                        </m:acc>
                      </m:e>
                      <m:sup>
                        <m:r>
                          <a:rPr kumimoji="0" lang="en-US" altLang="zh-CN" sz="18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m:t>
                        </m:r>
                      </m:sup>
                    </m:sSup>
                  </m:oMath>
                </a14:m>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的线性组合作为基于</a:t>
                </a:r>
                <a:r>
                  <a:rPr kumimoji="0" lang="en-US" altLang="zh-CN" sz="1800" b="0" i="0" u="none" strike="noStrike" kern="1200" cap="none" spc="0" normalizeH="0" baseline="0" noProof="0" dirty="0" err="1">
                    <a:ln>
                      <a:noFill/>
                    </a:ln>
                    <a:solidFill>
                      <a:srgbClr val="1D2129"/>
                    </a:solidFill>
                    <a:effectLst/>
                    <a:uLnTx/>
                    <a:uFillTx/>
                    <a:latin typeface="宋体" panose="02010600030101010101" pitchFamily="2" charset="-122"/>
                    <a:ea typeface="宋体" panose="02010600030101010101" pitchFamily="2" charset="-122"/>
                    <a:cs typeface="+mn-cs"/>
                  </a:rPr>
                  <a:t>NeRF</a:t>
                </a:r>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的渲染器的最终动作表示</a:t>
                </a:r>
                <a:r>
                  <a:rPr kumimoji="0" lang="en-US" altLang="zh-CN"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a:t>
                </a:r>
                <a:endPar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endParaRPr>
              </a:p>
            </p:txBody>
          </p:sp>
        </mc:Choice>
        <mc:Fallback xmlns="">
          <p:sp>
            <p:nvSpPr>
              <p:cNvPr id="21" name="文本框 20">
                <a:extLst>
                  <a:ext uri="{FF2B5EF4-FFF2-40B4-BE49-F238E27FC236}">
                    <a16:creationId xmlns:a16="http://schemas.microsoft.com/office/drawing/2014/main" id="{21DC60B1-770F-E010-84A3-4DDB23712DAB}"/>
                  </a:ext>
                </a:extLst>
              </p:cNvPr>
              <p:cNvSpPr txBox="1">
                <a:spLocks noRot="1" noChangeAspect="1" noMove="1" noResize="1" noEditPoints="1" noAdjustHandles="1" noChangeArrowheads="1" noChangeShapeType="1" noTextEdit="1"/>
              </p:cNvSpPr>
              <p:nvPr/>
            </p:nvSpPr>
            <p:spPr>
              <a:xfrm>
                <a:off x="522419" y="4974888"/>
                <a:ext cx="11034305" cy="671402"/>
              </a:xfrm>
              <a:prstGeom prst="rect">
                <a:avLst/>
              </a:prstGeom>
              <a:blipFill>
                <a:blip r:embed="rId10"/>
                <a:stretch>
                  <a:fillRect l="-387" t="-5455" b="-13636"/>
                </a:stretch>
              </a:blipFill>
            </p:spPr>
            <p:txBody>
              <a:bodyPr/>
              <a:lstStyle/>
              <a:p>
                <a:r>
                  <a:rPr lang="zh-CN" altLang="en-US">
                    <a:noFill/>
                  </a:rPr>
                  <a:t> </a:t>
                </a:r>
              </a:p>
            </p:txBody>
          </p:sp>
        </mc:Fallback>
      </mc:AlternateContent>
      <p:pic>
        <p:nvPicPr>
          <p:cNvPr id="26" name="图片 25">
            <a:extLst>
              <a:ext uri="{FF2B5EF4-FFF2-40B4-BE49-F238E27FC236}">
                <a16:creationId xmlns:a16="http://schemas.microsoft.com/office/drawing/2014/main" id="{D85C2481-E777-0BDA-CE76-0D40A14E37EB}"/>
              </a:ext>
            </a:extLst>
          </p:cNvPr>
          <p:cNvPicPr>
            <a:picLocks noChangeAspect="1"/>
          </p:cNvPicPr>
          <p:nvPr/>
        </p:nvPicPr>
        <p:blipFill>
          <a:blip r:embed="rId11"/>
          <a:stretch>
            <a:fillRect/>
          </a:stretch>
        </p:blipFill>
        <p:spPr>
          <a:xfrm>
            <a:off x="2876361" y="5296951"/>
            <a:ext cx="6382641" cy="466790"/>
          </a:xfrm>
          <a:prstGeom prst="rect">
            <a:avLst/>
          </a:prstGeom>
        </p:spPr>
      </p:pic>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CD87374C-9955-E42B-9FD2-F1BEA4E742AF}"/>
                  </a:ext>
                </a:extLst>
              </p:cNvPr>
              <p:cNvSpPr txBox="1"/>
              <p:nvPr/>
            </p:nvSpPr>
            <p:spPr>
              <a:xfrm>
                <a:off x="871144" y="5841295"/>
                <a:ext cx="8333112" cy="370230"/>
              </a:xfrm>
              <a:prstGeom prst="rect">
                <a:avLst/>
              </a:prstGeom>
              <a:noFill/>
            </p:spPr>
            <p:txBody>
              <a:bodyPr wrap="square">
                <a:spAutoFit/>
              </a:bodyPr>
              <a:lstStyle/>
              <a:p>
                <a:pPr marL="0" marR="0" lvl="0" indent="0" algn="l" defTabSz="914400" rtl="0" eaLnBrk="1" fontAlgn="auto" latinLnBrk="0" hangingPunct="1">
                  <a:lnSpc>
                    <a:spcPct val="110000"/>
                  </a:lnSpc>
                  <a:spcBef>
                    <a:spcPts val="500"/>
                  </a:spcBef>
                  <a:spcAft>
                    <a:spcPts val="300"/>
                  </a:spcAft>
                  <a:buClrTx/>
                  <a:buSzTx/>
                  <a:buFontTx/>
                  <a:buNone/>
                  <a:tabLst/>
                  <a:defRPr/>
                </a:pPr>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其中，</a:t>
                </a:r>
                <a14:m>
                  <m:oMath xmlns:m="http://schemas.openxmlformats.org/officeDocument/2006/math">
                    <m:r>
                      <a:rPr kumimoji="0" lang="zh-CN" altLang="en-US" sz="1800" b="0" i="1" u="none" strike="noStrike" kern="1200" cap="none" spc="0" normalizeH="0" baseline="0" noProof="0" smtClean="0">
                        <a:ln>
                          <a:noFill/>
                        </a:ln>
                        <a:solidFill>
                          <a:srgbClr val="1D2129"/>
                        </a:solidFill>
                        <a:effectLst/>
                        <a:uLnTx/>
                        <a:uFillTx/>
                        <a:latin typeface="Cambria Math" panose="02040503050406030204" pitchFamily="18" charset="0"/>
                        <a:ea typeface="宋体" panose="02010600030101010101" pitchFamily="2" charset="-122"/>
                        <a:cs typeface="+mn-cs"/>
                      </a:rPr>
                      <m:t>∝∈</m:t>
                    </m:r>
                    <m:r>
                      <a:rPr kumimoji="0" lang="en-US" altLang="zh-CN" sz="1800" b="0" i="1" u="none" strike="noStrike" kern="1200" cap="none" spc="0" normalizeH="0" baseline="0" noProof="0" smtClean="0">
                        <a:ln>
                          <a:noFill/>
                        </a:ln>
                        <a:solidFill>
                          <a:srgbClr val="1D2129"/>
                        </a:solidFill>
                        <a:effectLst/>
                        <a:uLnTx/>
                        <a:uFillTx/>
                        <a:latin typeface="Cambria Math" panose="02040503050406030204" pitchFamily="18" charset="0"/>
                        <a:ea typeface="宋体" panose="02010600030101010101" pitchFamily="2" charset="-122"/>
                        <a:cs typeface="+mn-cs"/>
                      </a:rPr>
                      <m:t>[0,1]</m:t>
                    </m:r>
                  </m:oMath>
                </a14:m>
                <a:r>
                  <a:rPr kumimoji="0" lang="en-US" altLang="zh-CN"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a:t>
                </a:r>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是平衡图像质量和脸部运动表示的权重</a:t>
                </a:r>
                <a:r>
                  <a:rPr kumimoji="0" lang="en-US" altLang="zh-CN"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a:t>
                </a:r>
                <a:r>
                  <a:rPr kumimoji="0" lang="zh-CN" altLang="en-US" sz="1800" b="0" i="0" u="none" strike="noStrike" kern="1200" cap="none" spc="0" normalizeH="0" baseline="0" noProof="0" dirty="0">
                    <a:ln>
                      <a:noFill/>
                    </a:ln>
                    <a:solidFill>
                      <a:srgbClr val="1D2129"/>
                    </a:solidFill>
                    <a:effectLst/>
                    <a:uLnTx/>
                    <a:uFillTx/>
                    <a:latin typeface="宋体" panose="02010600030101010101" pitchFamily="2" charset="-122"/>
                    <a:ea typeface="宋体" panose="02010600030101010101" pitchFamily="2" charset="-122"/>
                    <a:cs typeface="+mn-cs"/>
                  </a:rPr>
                  <a:t> </a:t>
                </a:r>
              </a:p>
            </p:txBody>
          </p:sp>
        </mc:Choice>
        <mc:Fallback xmlns="">
          <p:sp>
            <p:nvSpPr>
              <p:cNvPr id="27" name="文本框 26">
                <a:extLst>
                  <a:ext uri="{FF2B5EF4-FFF2-40B4-BE49-F238E27FC236}">
                    <a16:creationId xmlns:a16="http://schemas.microsoft.com/office/drawing/2014/main" id="{CD87374C-9955-E42B-9FD2-F1BEA4E742AF}"/>
                  </a:ext>
                </a:extLst>
              </p:cNvPr>
              <p:cNvSpPr txBox="1">
                <a:spLocks noRot="1" noChangeAspect="1" noMove="1" noResize="1" noEditPoints="1" noAdjustHandles="1" noChangeArrowheads="1" noChangeShapeType="1" noTextEdit="1"/>
              </p:cNvSpPr>
              <p:nvPr/>
            </p:nvSpPr>
            <p:spPr>
              <a:xfrm>
                <a:off x="871144" y="5841295"/>
                <a:ext cx="8333112" cy="370230"/>
              </a:xfrm>
              <a:prstGeom prst="rect">
                <a:avLst/>
              </a:prstGeom>
              <a:blipFill>
                <a:blip r:embed="rId12"/>
                <a:stretch>
                  <a:fillRect l="-658" t="-11475" b="-21311"/>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A00D8EA8-758B-847C-5C59-E6214CB2AE7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He J, Jiang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stable real-time audio-driven 3d talking face generation[J].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arXiv:2305.00787,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043212243"/>
      </p:ext>
    </p:extLst>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E2F38-F205-A13D-D66C-EB52C6B7791D}"/>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B4EE126B-3566-D570-2BE6-44D169A80BFF}"/>
              </a:ext>
            </a:extLst>
          </p:cNvPr>
          <p:cNvGrpSpPr/>
          <p:nvPr/>
        </p:nvGrpSpPr>
        <p:grpSpPr>
          <a:xfrm rot="15433288">
            <a:off x="3054142" y="-251117"/>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A2D1CAC-8107-C562-C68A-14D03049D219}"/>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729FFEC-4942-F39A-01A7-69B9AF0DBEEC}"/>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75AFBC88-9B46-DE2D-FB28-40D65A067F39}"/>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23631FCA-8797-ECEB-14FB-96A52C9027BF}"/>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CF97C5FA-1706-3110-AB83-1401159DD890}"/>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3898EEC8-C621-C00C-03D0-AEDFFC4E7551}"/>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5EE38B88-EA94-12D5-68BD-BD3EE5758B16}"/>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07E18188-52AD-13CA-8C44-250C354C3AAF}"/>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20BB0B63-B3E6-A928-494E-99611E0D34B7}"/>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a:extLst>
              <a:ext uri="{FF2B5EF4-FFF2-40B4-BE49-F238E27FC236}">
                <a16:creationId xmlns:a16="http://schemas.microsoft.com/office/drawing/2014/main" id="{5976446D-C64A-A78E-26E4-1D5A03E2664F}"/>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1B9D2EC-EC81-F010-161A-05034C123CB9}"/>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F378E557-8A4D-8EFA-4C7B-8D8E14C65E56}"/>
              </a:ext>
            </a:extLst>
          </p:cNvPr>
          <p:cNvSpPr txBox="1"/>
          <p:nvPr/>
        </p:nvSpPr>
        <p:spPr>
          <a:xfrm>
            <a:off x="496170" y="1493360"/>
            <a:ext cx="10674561"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使用可学习的特征网格来编码</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3D</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空间信息。与通过密集的多层感知机（</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MLP</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）转发获取空间特征的普通</a:t>
            </a:r>
            <a:r>
              <a:rPr kumimoji="0" lang="en-US" altLang="zh-CN" sz="20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NeRF</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相比，这种新范式可以通过在离散特征网格中进行线性插值，直接在连续的</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3D</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空间中查询特征，从而在训练和推理阶段都更加高效。因此我们利用可学习的</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3D</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网格来编码查询的位置。</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2C4ED55-61A3-E9A7-2353-0D55966D0097}"/>
              </a:ext>
            </a:extLst>
          </p:cNvPr>
          <p:cNvSpPr txBox="1"/>
          <p:nvPr/>
        </p:nvSpPr>
        <p:spPr>
          <a:xfrm>
            <a:off x="11521549" y="180122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4B72DADF-979F-C687-2933-2D4BC082CB97}"/>
              </a:ext>
            </a:extLst>
          </p:cNvPr>
          <p:cNvSpPr txBox="1"/>
          <p:nvPr>
            <p:custDataLst>
              <p:tags r:id="rId2"/>
            </p:custDataLst>
          </p:nvPr>
        </p:nvSpPr>
        <p:spPr>
          <a:xfrm>
            <a:off x="102870" y="997331"/>
            <a:ext cx="11025573"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Instant Motion-to-Video Rendering</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a:extLst>
              <a:ext uri="{FF2B5EF4-FFF2-40B4-BE49-F238E27FC236}">
                <a16:creationId xmlns:a16="http://schemas.microsoft.com/office/drawing/2014/main" id="{D26A7434-45C8-BE96-A176-A5633F8295F7}"/>
              </a:ext>
            </a:extLst>
          </p:cNvPr>
          <p:cNvSpPr txBox="1"/>
          <p:nvPr/>
        </p:nvSpPr>
        <p:spPr>
          <a:xfrm>
            <a:off x="483244" y="2752265"/>
            <a:ext cx="10674561"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受</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Hyper-</a:t>
            </a:r>
            <a:r>
              <a:rPr kumimoji="0" lang="en-US" altLang="zh-CN" sz="20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NeRF</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的启发，作者将输入的面部标志投影到基于网格的空间特征条件下的</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维环境坐标中，这允许空间信息和标志条件的有效融合。一旦获得环境坐标，我们不是使用密集的多层感知机（</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MLP</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）查询标志特征，而是使用额外的</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维可学习网格来提高效率。我们通过网格搜索经验性地将</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设置为</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，以平衡性能和效率。</a:t>
            </a:r>
          </a:p>
        </p:txBody>
      </p:sp>
      <p:sp>
        <p:nvSpPr>
          <p:cNvPr id="5" name="文本框 4">
            <a:extLst>
              <a:ext uri="{FF2B5EF4-FFF2-40B4-BE49-F238E27FC236}">
                <a16:creationId xmlns:a16="http://schemas.microsoft.com/office/drawing/2014/main" id="{30AA89E4-F08E-E303-3F9B-4E5DDD6C448E}"/>
              </a:ext>
            </a:extLst>
          </p:cNvPr>
          <p:cNvSpPr txBox="1"/>
          <p:nvPr/>
        </p:nvSpPr>
        <p:spPr>
          <a:xfrm>
            <a:off x="613178" y="4064460"/>
            <a:ext cx="10674561"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最后，</a:t>
            </a:r>
            <a:r>
              <a:rPr kumimoji="0" lang="en-US" altLang="zh-CN" sz="20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NeRF</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可用公式表示为：</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5C21FE4C-E746-3C54-0768-04A26D5187CC}"/>
              </a:ext>
            </a:extLst>
          </p:cNvPr>
          <p:cNvPicPr>
            <a:picLocks noChangeAspect="1"/>
          </p:cNvPicPr>
          <p:nvPr/>
        </p:nvPicPr>
        <p:blipFill>
          <a:blip r:embed="rId5"/>
          <a:stretch>
            <a:fillRect/>
          </a:stretch>
        </p:blipFill>
        <p:spPr>
          <a:xfrm>
            <a:off x="1391283" y="4692677"/>
            <a:ext cx="2457793" cy="419158"/>
          </a:xfrm>
          <a:prstGeom prst="rect">
            <a:avLst/>
          </a:prstGeom>
        </p:spPr>
      </p:pic>
      <p:pic>
        <p:nvPicPr>
          <p:cNvPr id="15" name="图片 14">
            <a:extLst>
              <a:ext uri="{FF2B5EF4-FFF2-40B4-BE49-F238E27FC236}">
                <a16:creationId xmlns:a16="http://schemas.microsoft.com/office/drawing/2014/main" id="{AF6C5596-A014-ED46-5E81-A3486D5848EC}"/>
              </a:ext>
            </a:extLst>
          </p:cNvPr>
          <p:cNvPicPr>
            <a:picLocks noChangeAspect="1"/>
          </p:cNvPicPr>
          <p:nvPr/>
        </p:nvPicPr>
        <p:blipFill>
          <a:blip r:embed="rId6"/>
          <a:stretch>
            <a:fillRect/>
          </a:stretch>
        </p:blipFill>
        <p:spPr>
          <a:xfrm>
            <a:off x="5152467" y="4041202"/>
            <a:ext cx="5746301" cy="2196563"/>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7E3449E-4906-00C5-B756-D146B4910072}"/>
                  </a:ext>
                </a:extLst>
              </p:cNvPr>
              <p:cNvSpPr txBox="1"/>
              <p:nvPr/>
            </p:nvSpPr>
            <p:spPr>
              <a:xfrm>
                <a:off x="558218" y="5261511"/>
                <a:ext cx="442662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𝑓</m:t>
                        </m:r>
                      </m:e>
                      <m:sub>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𝑥</m:t>
                        </m:r>
                      </m:sub>
                    </m:sSub>
                  </m:oMath>
                </a14:m>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 </a:t>
                </a:r>
                <a14:m>
                  <m:oMath xmlns:m="http://schemas.openxmlformats.org/officeDocument/2006/math">
                    <m:sSub>
                      <m:sSubPr>
                        <m:ctrlP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𝑓</m:t>
                        </m:r>
                      </m:e>
                      <m:sub>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𝑙</m:t>
                        </m:r>
                      </m:sub>
                    </m:sSub>
                  </m:oMath>
                </a14:m>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分别是从网格查询的空间特征和</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landmark</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特征，</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 </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是视图方向。</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97E3449E-4906-00C5-B756-D146B4910072}"/>
                  </a:ext>
                </a:extLst>
              </p:cNvPr>
              <p:cNvSpPr txBox="1">
                <a:spLocks noRot="1" noChangeAspect="1" noMove="1" noResize="1" noEditPoints="1" noAdjustHandles="1" noChangeArrowheads="1" noChangeShapeType="1" noTextEdit="1"/>
              </p:cNvSpPr>
              <p:nvPr/>
            </p:nvSpPr>
            <p:spPr>
              <a:xfrm>
                <a:off x="558218" y="5261511"/>
                <a:ext cx="4426623" cy="707886"/>
              </a:xfrm>
              <a:prstGeom prst="rect">
                <a:avLst/>
              </a:prstGeom>
              <a:blipFill>
                <a:blip r:embed="rId7"/>
                <a:stretch>
                  <a:fillRect l="-1515" t="-6034" r="-964" b="-15517"/>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E643BAFB-C03B-6F9A-7E4A-E7653E35D78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He J, Jiang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stable real-time audio-driven 3d talking face generation[J].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arXiv:2305.00787,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686357957"/>
      </p:ext>
    </p:extLst>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5089637"/>
      </p:ext>
    </p:extLst>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346965" y="220502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293057" y="1853543"/>
            <a:ext cx="10811379" cy="1446550"/>
          </a:xfrm>
          <a:prstGeom prst="rect">
            <a:avLst/>
          </a:prstGeom>
          <a:noFill/>
        </p:spPr>
        <p:txBody>
          <a:bodyPr wrap="square" rtlCol="0">
            <a:spAutoFit/>
          </a:bodyPr>
          <a:lstStyle/>
          <a:p>
            <a:pPr marL="685800" marR="0" lvl="0" indent="-342900" algn="l" defTabSz="914400" rtl="0" eaLnBrk="1" fontAlgn="auto" latinLnBrk="0" hangingPunct="1">
              <a:lnSpc>
                <a:spcPct val="100000"/>
              </a:lnSpc>
              <a:spcBef>
                <a:spcPts val="200"/>
              </a:spcBef>
              <a:spcAft>
                <a:spcPts val="300"/>
              </a:spcAft>
              <a:buClrTx/>
              <a:buSzTx/>
              <a:buFont typeface="Wingdings" panose="05000000000000000000" pitchFamily="2" charset="2"/>
              <a:buChar char="Ø"/>
              <a:tabLst/>
              <a:defRPr/>
            </a:pP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Dataset</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：为了学习广义音频到运动模块，作者使用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LRS3-TED</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数据集的干净子集来提供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190 </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小时的高质量音频</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运动对。此外，为了学习基于</a:t>
            </a:r>
            <a:r>
              <a:rPr kumimoji="0" lang="en-US" altLang="zh-CN" sz="22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NeRF</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的特定于人的渲染器，使用了</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AD-</a:t>
            </a:r>
            <a:r>
              <a:rPr kumimoji="0" lang="en-US" altLang="zh-CN" sz="22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NeRF</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的数据集，该数据集由</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个视频组成，平均长度为</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6000</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帧，</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25</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帧</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秒。</a:t>
            </a:r>
            <a:endPar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352814" y="366779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356338" y="4909725"/>
            <a:ext cx="10421462" cy="1107996"/>
          </a:xfrm>
          <a:prstGeom prst="rect">
            <a:avLst/>
          </a:prstGeom>
          <a:noFill/>
        </p:spPr>
        <p:txBody>
          <a:bodyPr wrap="square" rtlCol="0">
            <a:spAutoFit/>
          </a:bodyPr>
          <a:lstStyle/>
          <a:p>
            <a:pPr marL="685800" marR="0" lvl="0" indent="-342900" algn="l" defTabSz="914400" rtl="0" eaLnBrk="1" fontAlgn="auto" latinLnBrk="0" hangingPunct="1">
              <a:lnSpc>
                <a:spcPct val="100000"/>
              </a:lnSpc>
              <a:spcBef>
                <a:spcPts val="200"/>
              </a:spcBef>
              <a:spcAft>
                <a:spcPts val="300"/>
              </a:spcAft>
              <a:buClrTx/>
              <a:buSzTx/>
              <a:buFont typeface="Wingdings" panose="05000000000000000000" pitchFamily="2" charset="2"/>
              <a:buChar char="Ø"/>
              <a:tabLst/>
              <a:defRPr/>
            </a:pP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Evaluation Metrics</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：使用</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FID</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评分来衡量图像质量。利用地标距离</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(LMD)</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和同步置信度得分来评估嘴唇同步。此外，为了评估推理速度，在单个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NVIDIA 3090Ti GPU </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上实现了每秒帧数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(FPS) </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评估。</a:t>
            </a:r>
          </a:p>
        </p:txBody>
      </p:sp>
      <p:sp>
        <p:nvSpPr>
          <p:cNvPr id="9" name="文本框 8">
            <a:extLst>
              <a:ext uri="{FF2B5EF4-FFF2-40B4-BE49-F238E27FC236}">
                <a16:creationId xmlns:a16="http://schemas.microsoft.com/office/drawing/2014/main" id="{D34A74EF-6071-D1D2-12D1-E1954DD7203C}"/>
              </a:ext>
            </a:extLst>
          </p:cNvPr>
          <p:cNvSpPr txBox="1"/>
          <p:nvPr/>
        </p:nvSpPr>
        <p:spPr>
          <a:xfrm>
            <a:off x="356338" y="3401971"/>
            <a:ext cx="10811379" cy="1446550"/>
          </a:xfrm>
          <a:prstGeom prst="rect">
            <a:avLst/>
          </a:prstGeom>
          <a:noFill/>
        </p:spPr>
        <p:txBody>
          <a:bodyPr wrap="square" rtlCol="0">
            <a:spAutoFit/>
          </a:bodyPr>
          <a:lstStyle/>
          <a:p>
            <a:pPr marL="685800" marR="0" lvl="0" indent="-342900" algn="l" defTabSz="914400" rtl="0" eaLnBrk="1" fontAlgn="auto" latinLnBrk="0" hangingPunct="1">
              <a:lnSpc>
                <a:spcPct val="100000"/>
              </a:lnSpc>
              <a:spcBef>
                <a:spcPts val="200"/>
              </a:spcBef>
              <a:spcAft>
                <a:spcPts val="300"/>
              </a:spcAft>
              <a:buClrTx/>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预处理</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：对于音频，从音频轨迹中提取</a:t>
            </a:r>
            <a:r>
              <a:rPr kumimoji="0" lang="en-US" altLang="zh-CN" sz="22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HuBERT</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特征和音高轮廓</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从</a:t>
            </a:r>
            <a:r>
              <a:rPr kumimoji="0" lang="en-US" altLang="zh-CN" sz="22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GeneFace</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之后的视频帧中提取头部姿势和</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3D</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地标。为了训练</a:t>
            </a:r>
            <a:r>
              <a:rPr kumimoji="0" lang="en-US" altLang="zh-CN" sz="22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NeRF</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，同</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AD-</a:t>
            </a:r>
            <a:r>
              <a:rPr kumimoji="0" lang="en-US" altLang="zh-CN" sz="22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NeRF</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，将目标人物视频裁剪为</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512x512</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分辨率，利用自动解析方法</a:t>
            </a:r>
            <a:r>
              <a:rPr kumimoji="0" lang="en-US" altLang="zh-CN" sz="22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MaskGAN</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对头部和躯干部分进行分割并提取干净的背景进行处理。</a:t>
            </a:r>
            <a:endPar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C8B8E4DC-46F5-026F-85B0-E62B9029B066}"/>
              </a:ext>
            </a:extLst>
          </p:cNvPr>
          <p:cNvSpPr txBox="1"/>
          <p:nvPr/>
        </p:nvSpPr>
        <p:spPr>
          <a:xfrm>
            <a:off x="11355545" y="513056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227654BA-2C36-3ECC-5D21-3F9C39AC38DF}"/>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He J, Jiang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stable real-time audio-driven 3d talking face generation[J].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arXiv:2305.00787,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420757892"/>
      </p:ext>
    </p:extLst>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定量评估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EDEBF031-76E2-CFAF-14CE-13C0DB5BB3BB}"/>
              </a:ext>
            </a:extLst>
          </p:cNvPr>
          <p:cNvPicPr>
            <a:picLocks noChangeAspect="1"/>
          </p:cNvPicPr>
          <p:nvPr/>
        </p:nvPicPr>
        <p:blipFill>
          <a:blip r:embed="rId5"/>
          <a:stretch>
            <a:fillRect/>
          </a:stretch>
        </p:blipFill>
        <p:spPr>
          <a:xfrm>
            <a:off x="1711877" y="1666629"/>
            <a:ext cx="8690980" cy="4220030"/>
          </a:xfrm>
          <a:prstGeom prst="rect">
            <a:avLst/>
          </a:prstGeom>
        </p:spPr>
      </p:pic>
      <p:sp>
        <p:nvSpPr>
          <p:cNvPr id="9" name="文本框 8">
            <a:extLst>
              <a:ext uri="{FF2B5EF4-FFF2-40B4-BE49-F238E27FC236}">
                <a16:creationId xmlns:a16="http://schemas.microsoft.com/office/drawing/2014/main" id="{7A880547-F051-8B21-69D5-322DFDDED758}"/>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He J, Jiang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stable real-time audio-driven 3d talking face generation[J].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arXiv:2305.00787,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077674840"/>
      </p:ext>
    </p:extLst>
  </p:cSld>
  <p:clrMapOvr>
    <a:masterClrMapping/>
  </p:clrMapOvr>
  <p:transition>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6C08590-79B0-B590-CA3F-448C143F00E8}"/>
              </a:ext>
            </a:extLst>
          </p:cNvPr>
          <p:cNvPicPr>
            <a:picLocks noChangeAspect="1"/>
          </p:cNvPicPr>
          <p:nvPr/>
        </p:nvPicPr>
        <p:blipFill>
          <a:blip r:embed="rId5"/>
          <a:stretch>
            <a:fillRect/>
          </a:stretch>
        </p:blipFill>
        <p:spPr>
          <a:xfrm>
            <a:off x="1735101" y="1465757"/>
            <a:ext cx="8196699" cy="4702182"/>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063486" y="363218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F30EF1E8-9C4B-6B53-7CAE-99E8A0B0553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He J, Jiang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stable real-time audio-driven 3d talking face generation[J].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arXiv:2305.00787,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767697032"/>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D525207-907B-C5F0-E082-A697A5C9D534}"/>
              </a:ext>
            </a:extLst>
          </p:cNvPr>
          <p:cNvGrpSpPr/>
          <p:nvPr/>
        </p:nvGrpSpPr>
        <p:grpSpPr>
          <a:xfrm rot="15433288">
            <a:off x="3077650" y="-341313"/>
            <a:ext cx="6361278" cy="7047820"/>
            <a:chOff x="4297364" y="903288"/>
            <a:chExt cx="2946834" cy="3067178"/>
          </a:xfrm>
          <a:solidFill>
            <a:schemeClr val="bg1">
              <a:lumMod val="65000"/>
              <a:alpha val="3000"/>
            </a:schemeClr>
          </a:solidFill>
        </p:grpSpPr>
        <p:sp>
          <p:nvSpPr>
            <p:cNvPr id="5" name="Freeform 5">
              <a:extLst>
                <a:ext uri="{FF2B5EF4-FFF2-40B4-BE49-F238E27FC236}">
                  <a16:creationId xmlns:a16="http://schemas.microsoft.com/office/drawing/2014/main" id="{9E23CBEB-4094-345E-4122-1D5A0B42F41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6" name="Freeform 7">
              <a:extLst>
                <a:ext uri="{FF2B5EF4-FFF2-40B4-BE49-F238E27FC236}">
                  <a16:creationId xmlns:a16="http://schemas.microsoft.com/office/drawing/2014/main" id="{BAB63D2F-012B-A07C-FF0B-7A338B57596D}"/>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7" name="Freeform 9">
              <a:extLst>
                <a:ext uri="{FF2B5EF4-FFF2-40B4-BE49-F238E27FC236}">
                  <a16:creationId xmlns:a16="http://schemas.microsoft.com/office/drawing/2014/main" id="{9B0C41FB-AC85-5EC6-DFFC-9386A8A32E4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8" name="Freeform 10">
              <a:extLst>
                <a:ext uri="{FF2B5EF4-FFF2-40B4-BE49-F238E27FC236}">
                  <a16:creationId xmlns:a16="http://schemas.microsoft.com/office/drawing/2014/main" id="{FA1F7225-10E9-85D8-DC7A-2A410E5F02B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9" name="Freeform 11">
              <a:extLst>
                <a:ext uri="{FF2B5EF4-FFF2-40B4-BE49-F238E27FC236}">
                  <a16:creationId xmlns:a16="http://schemas.microsoft.com/office/drawing/2014/main" id="{FFEC5BEE-36DC-B45B-51DE-B42898E81966}"/>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10" name="组合 9">
            <a:extLst>
              <a:ext uri="{FF2B5EF4-FFF2-40B4-BE49-F238E27FC236}">
                <a16:creationId xmlns:a16="http://schemas.microsoft.com/office/drawing/2014/main" id="{317FFFE3-28FB-621D-7FFE-AF34D0AA656D}"/>
              </a:ext>
            </a:extLst>
          </p:cNvPr>
          <p:cNvGrpSpPr/>
          <p:nvPr/>
        </p:nvGrpSpPr>
        <p:grpSpPr>
          <a:xfrm>
            <a:off x="102870" y="238125"/>
            <a:ext cx="454660" cy="490220"/>
            <a:chOff x="13580" y="262"/>
            <a:chExt cx="661" cy="772"/>
          </a:xfrm>
        </p:grpSpPr>
        <p:sp>
          <p:nvSpPr>
            <p:cNvPr id="11" name="矩形 10">
              <a:extLst>
                <a:ext uri="{FF2B5EF4-FFF2-40B4-BE49-F238E27FC236}">
                  <a16:creationId xmlns:a16="http://schemas.microsoft.com/office/drawing/2014/main" id="{4107161B-7A7D-0464-D076-557B5D2E31F0}"/>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12" name="矩形: 圆角 4">
              <a:extLst>
                <a:ext uri="{FF2B5EF4-FFF2-40B4-BE49-F238E27FC236}">
                  <a16:creationId xmlns:a16="http://schemas.microsoft.com/office/drawing/2014/main" id="{9DF5D08E-2F7E-1A1E-7B5C-F9B1D4C9B031}"/>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13" name="文本框 12">
            <a:extLst>
              <a:ext uri="{FF2B5EF4-FFF2-40B4-BE49-F238E27FC236}">
                <a16:creationId xmlns:a16="http://schemas.microsoft.com/office/drawing/2014/main" id="{1CE5D116-B193-3B95-17EB-15FBAD933EE2}"/>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FBABB960-2FD2-79CF-DC89-F2E24224163F}"/>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5" name="矩形: 圆角 4">
            <a:extLst>
              <a:ext uri="{FF2B5EF4-FFF2-40B4-BE49-F238E27FC236}">
                <a16:creationId xmlns:a16="http://schemas.microsoft.com/office/drawing/2014/main" id="{6B7EE6C9-228D-224B-BB4F-9B41396E1EF5}"/>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6" name="文本框 15">
            <a:extLst>
              <a:ext uri="{FF2B5EF4-FFF2-40B4-BE49-F238E27FC236}">
                <a16:creationId xmlns:a16="http://schemas.microsoft.com/office/drawing/2014/main" id="{5A785F07-6208-0036-A338-32ECACBDEC97}"/>
              </a:ext>
            </a:extLst>
          </p:cNvPr>
          <p:cNvSpPr txBox="1"/>
          <p:nvPr/>
        </p:nvSpPr>
        <p:spPr>
          <a:xfrm>
            <a:off x="10897664" y="391190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文本框 16">
            <a:extLst>
              <a:ext uri="{FF2B5EF4-FFF2-40B4-BE49-F238E27FC236}">
                <a16:creationId xmlns:a16="http://schemas.microsoft.com/office/drawing/2014/main" id="{20E23AF7-3DDA-AC3B-1D8C-C5BB5E40AE41}"/>
              </a:ext>
            </a:extLst>
          </p:cNvPr>
          <p:cNvSpPr txBox="1"/>
          <p:nvPr>
            <p:custDataLst>
              <p:tags r:id="rId2"/>
            </p:custDataLst>
          </p:nvPr>
        </p:nvSpPr>
        <p:spPr>
          <a:xfrm>
            <a:off x="102870" y="963348"/>
            <a:ext cx="10163953"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Volume Rendering with Radiance Fields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9" name="文本框 18">
            <a:extLst>
              <a:ext uri="{FF2B5EF4-FFF2-40B4-BE49-F238E27FC236}">
                <a16:creationId xmlns:a16="http://schemas.microsoft.com/office/drawing/2014/main" id="{FCC6F2A2-01DE-333F-2770-75BE64436B7E}"/>
              </a:ext>
            </a:extLst>
          </p:cNvPr>
          <p:cNvSpPr txBox="1"/>
          <p:nvPr/>
        </p:nvSpPr>
        <p:spPr>
          <a:xfrm>
            <a:off x="0" y="6452987"/>
            <a:ext cx="9104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http://t.csdnimg.cn/X662o.</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3" name="图片 2">
            <a:extLst>
              <a:ext uri="{FF2B5EF4-FFF2-40B4-BE49-F238E27FC236}">
                <a16:creationId xmlns:a16="http://schemas.microsoft.com/office/drawing/2014/main" id="{77812D82-E463-3918-A0B9-8F5672F395E5}"/>
              </a:ext>
            </a:extLst>
          </p:cNvPr>
          <p:cNvPicPr>
            <a:picLocks noChangeAspect="1"/>
          </p:cNvPicPr>
          <p:nvPr/>
        </p:nvPicPr>
        <p:blipFill>
          <a:blip r:embed="rId4"/>
          <a:stretch>
            <a:fillRect/>
          </a:stretch>
        </p:blipFill>
        <p:spPr>
          <a:xfrm>
            <a:off x="1793662" y="1474808"/>
            <a:ext cx="8057800" cy="4874184"/>
          </a:xfrm>
          <a:prstGeom prst="rect">
            <a:avLst/>
          </a:prstGeom>
        </p:spPr>
      </p:pic>
    </p:spTree>
    <p:extLst>
      <p:ext uri="{BB962C8B-B14F-4D97-AF65-F5344CB8AC3E}">
        <p14:creationId xmlns:p14="http://schemas.microsoft.com/office/powerpoint/2010/main" val="547101642"/>
      </p:ext>
    </p:extLst>
  </p:cSld>
  <p:clrMapOvr>
    <a:masterClrMapping/>
  </p:clrMapOvr>
  <p:transition>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530847" y="345135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F7C8CB71-65A4-0788-2CF5-F404D1CBD07B}"/>
              </a:ext>
            </a:extLst>
          </p:cNvPr>
          <p:cNvPicPr>
            <a:picLocks noChangeAspect="1"/>
          </p:cNvPicPr>
          <p:nvPr/>
        </p:nvPicPr>
        <p:blipFill>
          <a:blip r:embed="rId5"/>
          <a:stretch>
            <a:fillRect/>
          </a:stretch>
        </p:blipFill>
        <p:spPr>
          <a:xfrm>
            <a:off x="1150023" y="2117653"/>
            <a:ext cx="9814687" cy="3048817"/>
          </a:xfrm>
          <a:prstGeom prst="rect">
            <a:avLst/>
          </a:prstGeom>
        </p:spPr>
      </p:pic>
      <p:sp>
        <p:nvSpPr>
          <p:cNvPr id="15" name="文本框 14">
            <a:extLst>
              <a:ext uri="{FF2B5EF4-FFF2-40B4-BE49-F238E27FC236}">
                <a16:creationId xmlns:a16="http://schemas.microsoft.com/office/drawing/2014/main" id="{BE875A36-7A78-5E92-A38F-5288A33FC55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He J, Jiang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stable real-time audio-driven 3d talking face generation[J].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arXiv:2305.00787,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81979837"/>
      </p:ext>
    </p:extLst>
  </p:cSld>
  <p:clrMapOvr>
    <a:masterClrMapping/>
  </p:clrMapOvr>
  <p:transition>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0528865" y="241789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11" name="图片 10">
            <a:extLst>
              <a:ext uri="{FF2B5EF4-FFF2-40B4-BE49-F238E27FC236}">
                <a16:creationId xmlns:a16="http://schemas.microsoft.com/office/drawing/2014/main" id="{BB94502B-8229-835E-2F0A-476FA7E2BB78}"/>
              </a:ext>
            </a:extLst>
          </p:cNvPr>
          <p:cNvPicPr>
            <a:picLocks noChangeAspect="1"/>
          </p:cNvPicPr>
          <p:nvPr/>
        </p:nvPicPr>
        <p:blipFill>
          <a:blip r:embed="rId5"/>
          <a:stretch>
            <a:fillRect/>
          </a:stretch>
        </p:blipFill>
        <p:spPr>
          <a:xfrm>
            <a:off x="2584511" y="1544280"/>
            <a:ext cx="6156580" cy="1806358"/>
          </a:xfrm>
          <a:prstGeom prst="rect">
            <a:avLst/>
          </a:prstGeom>
        </p:spPr>
      </p:pic>
      <p:pic>
        <p:nvPicPr>
          <p:cNvPr id="13" name="图片 12">
            <a:extLst>
              <a:ext uri="{FF2B5EF4-FFF2-40B4-BE49-F238E27FC236}">
                <a16:creationId xmlns:a16="http://schemas.microsoft.com/office/drawing/2014/main" id="{ECF7B06F-2055-51FA-41F9-340E81374FF2}"/>
              </a:ext>
            </a:extLst>
          </p:cNvPr>
          <p:cNvPicPr>
            <a:picLocks noChangeAspect="1"/>
          </p:cNvPicPr>
          <p:nvPr/>
        </p:nvPicPr>
        <p:blipFill>
          <a:blip r:embed="rId6"/>
          <a:stretch>
            <a:fillRect/>
          </a:stretch>
        </p:blipFill>
        <p:spPr>
          <a:xfrm>
            <a:off x="2502195" y="3774272"/>
            <a:ext cx="6662511" cy="1836810"/>
          </a:xfrm>
          <a:prstGeom prst="rect">
            <a:avLst/>
          </a:prstGeom>
        </p:spPr>
      </p:pic>
      <p:sp>
        <p:nvSpPr>
          <p:cNvPr id="2" name="文本框 1">
            <a:extLst>
              <a:ext uri="{FF2B5EF4-FFF2-40B4-BE49-F238E27FC236}">
                <a16:creationId xmlns:a16="http://schemas.microsoft.com/office/drawing/2014/main" id="{EA70013F-9C26-D768-9655-54A3B6E3DAC4}"/>
              </a:ext>
            </a:extLst>
          </p:cNvPr>
          <p:cNvSpPr txBox="1"/>
          <p:nvPr/>
        </p:nvSpPr>
        <p:spPr>
          <a:xfrm>
            <a:off x="10528864" y="465831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E3C800BD-BEC0-5596-008A-7A149BE2D602}"/>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He J, Jiang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stable real-time audio-driven 3d talking face generation[J].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arXiv:2305.00787,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306051497"/>
      </p:ext>
    </p:extLst>
  </p:cSld>
  <p:clrMapOvr>
    <a:masterClrMapping/>
  </p:clrMapOvr>
  <p:transition>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150B5-C672-FA78-4021-A61060BA7F2B}"/>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48B5D389-7DFB-1570-DF46-AA4CC237E47C}"/>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6526859A-5899-73F3-21BC-43E1B8EDA0D9}"/>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C32538D-D4D7-5B95-1158-9DDF6A991AB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6FC3E38F-F625-49FE-FBCB-0585D224DDE8}"/>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5BBACC28-1EBC-2D9B-9A2F-5ADC6FCFC3E6}"/>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B5820476-1F35-1D22-35C4-0097420C7828}"/>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2A9118C9-1037-6221-EE95-03A31C5A2BC8}"/>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E90905B-B901-E953-BACA-C8B6F6A2EF4F}"/>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72B54F90-EF3B-6A1B-3732-8E06BAAB4D20}"/>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B52B73E-DF0E-0E4D-979E-5DDA521286E2}"/>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a:extLst>
              <a:ext uri="{FF2B5EF4-FFF2-40B4-BE49-F238E27FC236}">
                <a16:creationId xmlns:a16="http://schemas.microsoft.com/office/drawing/2014/main" id="{82A78532-1381-06E6-CB98-D3FBA459E7DC}"/>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8AAE375-7DF4-C9B0-F71A-A854EB1D5A84}"/>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8328B9A1-9118-8B39-58B7-A84B3291C278}"/>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用户评价</a:t>
            </a:r>
          </a:p>
        </p:txBody>
      </p:sp>
      <p:sp>
        <p:nvSpPr>
          <p:cNvPr id="10" name="文本框 9">
            <a:extLst>
              <a:ext uri="{FF2B5EF4-FFF2-40B4-BE49-F238E27FC236}">
                <a16:creationId xmlns:a16="http://schemas.microsoft.com/office/drawing/2014/main" id="{2E10EACF-56CE-B662-7B66-9D61D2E0D488}"/>
              </a:ext>
            </a:extLst>
          </p:cNvPr>
          <p:cNvSpPr txBox="1"/>
          <p:nvPr/>
        </p:nvSpPr>
        <p:spPr>
          <a:xfrm>
            <a:off x="11297658" y="38131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69C33BE8-D866-32F3-7B89-F416FC1C7D07}"/>
              </a:ext>
            </a:extLst>
          </p:cNvPr>
          <p:cNvPicPr>
            <a:picLocks noChangeAspect="1"/>
          </p:cNvPicPr>
          <p:nvPr/>
        </p:nvPicPr>
        <p:blipFill>
          <a:blip r:embed="rId5"/>
          <a:stretch>
            <a:fillRect/>
          </a:stretch>
        </p:blipFill>
        <p:spPr>
          <a:xfrm>
            <a:off x="508233" y="1919510"/>
            <a:ext cx="10650436" cy="3720618"/>
          </a:xfrm>
          <a:prstGeom prst="rect">
            <a:avLst/>
          </a:prstGeom>
        </p:spPr>
      </p:pic>
      <p:sp>
        <p:nvSpPr>
          <p:cNvPr id="9" name="文本框 8">
            <a:extLst>
              <a:ext uri="{FF2B5EF4-FFF2-40B4-BE49-F238E27FC236}">
                <a16:creationId xmlns:a16="http://schemas.microsoft.com/office/drawing/2014/main" id="{FA7947A0-2B24-2774-C826-68A30431660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Ye Z, He J, Jiang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Geneface</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Generalized and stable real-time audio-driven 3d talking face generation[J].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arXiv:2305.00787, 2023.</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661859337"/>
      </p:ext>
    </p:extLst>
  </p:cSld>
  <p:clrMapOvr>
    <a:masterClrMapping/>
  </p:clrMapOvr>
  <p:transition>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4938023"/>
      </p:ext>
    </p:extLst>
  </p:cSld>
  <p:clrMapOvr>
    <a:masterClrMapping/>
  </p:clrMapOvr>
  <p:transition>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结  论</a:t>
            </a:r>
            <a:endParaRPr kumimoji="0" lang="zh-CN" altLang="en-US" sz="24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1064265" y="1619774"/>
            <a:ext cx="9889286" cy="919867"/>
          </a:xfrm>
          <a:prstGeom prst="rect">
            <a:avLst/>
          </a:prstGeom>
          <a:noFill/>
        </p:spPr>
        <p:txBody>
          <a:bodyPr wrap="square" rtlCol="0">
            <a:spAutoFit/>
          </a:bodyPr>
          <a:lstStyle/>
          <a:p>
            <a:pPr marL="342900" marR="0" lvl="0" indent="-342900" algn="l" defTabSz="914400" rtl="0" eaLnBrk="1" fontAlgn="auto" latinLnBrk="0" hangingPunct="1">
              <a:lnSpc>
                <a:spcPct val="120000"/>
              </a:lnSpc>
              <a:spcBef>
                <a:spcPts val="500"/>
              </a:spcBef>
              <a:spcAft>
                <a:spcPts val="500"/>
              </a:spcAft>
              <a:buClrTx/>
              <a:buSzTx/>
              <a:buFont typeface="Wingdings" panose="05000000000000000000" pitchFamily="2" charset="2"/>
              <a:buChar char="Ø"/>
              <a:tabLst/>
              <a:defRPr/>
            </a:pPr>
            <a:r>
              <a:rPr kumimoji="0" lang="zh-CN" altLang="en-US" sz="24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本文提出了</a:t>
            </a:r>
            <a:r>
              <a:rPr kumimoji="0" lang="en-US" altLang="zh-CN" sz="2400" b="0" i="0" u="none" strike="noStrike" kern="1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GeneFace</a:t>
            </a:r>
            <a:r>
              <a:rPr kumimoji="0" lang="en-US" altLang="zh-CN" sz="24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en-US" sz="24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，旨在在现代说话人脸生成中实现三个目标</a:t>
            </a:r>
            <a:r>
              <a:rPr kumimoji="0" lang="en-US" altLang="zh-CN" sz="24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en-US" sz="24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广义音频</a:t>
            </a:r>
            <a:r>
              <a:rPr kumimoji="0" lang="en-US" altLang="zh-CN" sz="24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en-US" sz="24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嘴唇同步、良好的视频质量和较高的系统效率。</a:t>
            </a:r>
            <a:endParaRPr kumimoji="0" lang="en-US" altLang="zh-CN" sz="24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1064267" y="2814569"/>
            <a:ext cx="9889284" cy="919867"/>
          </a:xfrm>
          <a:prstGeom prst="rect">
            <a:avLst/>
          </a:prstGeom>
          <a:noFill/>
        </p:spPr>
        <p:txBody>
          <a:bodyPr wrap="square">
            <a:spAutoFit/>
          </a:bodyPr>
          <a:lstStyle/>
          <a:p>
            <a:pPr marL="342900" marR="0" lvl="0" indent="-342900" algn="l" defTabSz="914400" rtl="0" eaLnBrk="1" fontAlgn="auto" latinLnBrk="0" hangingPunct="1">
              <a:lnSpc>
                <a:spcPct val="120000"/>
              </a:lnSpc>
              <a:spcBef>
                <a:spcPts val="500"/>
              </a:spcBef>
              <a:spcAft>
                <a:spcPts val="500"/>
              </a:spcAft>
              <a:buClrTx/>
              <a:buSzTx/>
              <a:buFont typeface="Wingdings" panose="05000000000000000000" pitchFamily="2" charset="2"/>
              <a:buChar char="Ø"/>
              <a:tabLst/>
              <a:defRPr/>
            </a:pPr>
            <a:r>
              <a:rPr kumimoji="0" lang="zh-CN" altLang="en-US" sz="24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提出了一种音高感知音频到运动模块来预测广义唇同步和高时间一致性的面部</a:t>
            </a:r>
            <a:r>
              <a:rPr kumimoji="0" lang="en-US" altLang="zh-CN" sz="24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landmark</a:t>
            </a:r>
            <a:r>
              <a:rPr kumimoji="0" lang="zh-CN" altLang="en-US" sz="24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4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1044602" y="4027661"/>
            <a:ext cx="9889283" cy="476669"/>
          </a:xfrm>
          <a:prstGeom prst="rect">
            <a:avLst/>
          </a:prstGeom>
          <a:noFill/>
        </p:spPr>
        <p:txBody>
          <a:bodyPr wrap="square">
            <a:spAutoFit/>
          </a:bodyPr>
          <a:lstStyle/>
          <a:p>
            <a:pPr marL="342900" marR="0" lvl="0" indent="-342900" algn="l" defTabSz="914400" rtl="0" eaLnBrk="1" fontAlgn="auto" latinLnBrk="0" hangingPunct="1">
              <a:lnSpc>
                <a:spcPct val="120000"/>
              </a:lnSpc>
              <a:spcBef>
                <a:spcPts val="500"/>
              </a:spcBef>
              <a:spcAft>
                <a:spcPts val="500"/>
              </a:spcAft>
              <a:buClrTx/>
              <a:buSzTx/>
              <a:buFont typeface="Wingdings" panose="05000000000000000000" pitchFamily="2" charset="2"/>
              <a:buChar char="Ø"/>
              <a:tabLst/>
              <a:defRPr/>
            </a:pPr>
            <a:r>
              <a:rPr kumimoji="0" lang="zh-CN" altLang="en-US" sz="24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引入地标</a:t>
            </a:r>
            <a:r>
              <a:rPr kumimoji="0" lang="en-US" altLang="zh-CN" sz="24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LLE</a:t>
            </a:r>
            <a:r>
              <a:rPr kumimoji="0" lang="zh-CN" altLang="en-US" sz="24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方法自动细化预测的地标，避免渲染的潜在的不良结果。</a:t>
            </a:r>
            <a:endParaRPr kumimoji="0" lang="en-US" altLang="zh-CN" sz="24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7955C2C-3815-E96E-68B9-A76CD87AF76D}"/>
              </a:ext>
            </a:extLst>
          </p:cNvPr>
          <p:cNvSpPr txBox="1"/>
          <p:nvPr/>
        </p:nvSpPr>
        <p:spPr>
          <a:xfrm>
            <a:off x="1044602" y="4982561"/>
            <a:ext cx="9889283" cy="476669"/>
          </a:xfrm>
          <a:prstGeom prst="rect">
            <a:avLst/>
          </a:prstGeom>
          <a:noFill/>
        </p:spPr>
        <p:txBody>
          <a:bodyPr wrap="square">
            <a:spAutoFit/>
          </a:bodyPr>
          <a:lstStyle/>
          <a:p>
            <a:pPr marL="342900" marR="0" lvl="0" indent="-342900" algn="l" defTabSz="914400" rtl="0" eaLnBrk="1" fontAlgn="auto" latinLnBrk="0" hangingPunct="1">
              <a:lnSpc>
                <a:spcPct val="120000"/>
              </a:lnSpc>
              <a:spcBef>
                <a:spcPts val="500"/>
              </a:spcBef>
              <a:spcAft>
                <a:spcPts val="500"/>
              </a:spcAft>
              <a:buClrTx/>
              <a:buSzTx/>
              <a:buFont typeface="Wingdings" panose="05000000000000000000" pitchFamily="2" charset="2"/>
              <a:buChar char="Ø"/>
              <a:tabLst/>
              <a:defRPr/>
            </a:pPr>
            <a:r>
              <a:rPr kumimoji="0" lang="zh-CN" altLang="en-US" sz="24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设计了一个精细的即时运动到视频渲染器来有效地生成高质量的视频。</a:t>
            </a:r>
            <a:endParaRPr kumimoji="0" lang="en-US" altLang="zh-CN" sz="24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68534231"/>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120000"/>
              </a:lnSpc>
              <a:spcBef>
                <a:spcPts val="800"/>
              </a:spcBef>
              <a:spcAft>
                <a:spcPts val="800"/>
              </a:spcAft>
              <a:buClrTx/>
              <a:buSzTx/>
              <a:buFontTx/>
              <a:buNone/>
              <a:tabLst/>
              <a:defRPr/>
            </a:pPr>
            <a:r>
              <a:rPr kumimoji="0" lang="zh-CN" altLang="en-US" sz="4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j-cs"/>
              </a:rPr>
              <a:t>感谢倾听</a:t>
            </a:r>
            <a:br>
              <a:rPr kumimoji="0" lang="en-US" altLang="zh-CN" sz="4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j-cs"/>
              </a:rPr>
            </a:br>
            <a:r>
              <a:rPr kumimoji="0" lang="zh-CN" altLang="en-US" sz="4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j-cs"/>
              </a:rPr>
              <a:t>请老师和同学们批评指正</a:t>
            </a:r>
            <a:endParaRPr kumimoji="0" lang="zh-CN" altLang="en-US" sz="6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2024.03.25</a:t>
            </a:r>
            <a:endPar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sp>
        <p:nvSpPr>
          <p:cNvPr id="2" name="文本框 1">
            <a:extLst>
              <a:ext uri="{FF2B5EF4-FFF2-40B4-BE49-F238E27FC236}">
                <a16:creationId xmlns:a16="http://schemas.microsoft.com/office/drawing/2014/main" id="{94AD6A47-D60A-4066-8979-F752F4D2DDB5}"/>
              </a:ext>
            </a:extLst>
          </p:cNvPr>
          <p:cNvSpPr txBox="1"/>
          <p:nvPr/>
        </p:nvSpPr>
        <p:spPr>
          <a:xfrm>
            <a:off x="127635" y="5544766"/>
            <a:ext cx="8850995" cy="1200329"/>
          </a:xfrm>
          <a:prstGeom prst="rect">
            <a:avLst/>
          </a:prstGeom>
          <a:noFill/>
        </p:spPr>
        <p:txBody>
          <a:bodyPr wrap="square" rtlCol="0">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相关资源</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NeRF</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公式推导：</a:t>
            </a:r>
            <a:r>
              <a:rPr lang="en-US" altLang="zh-CN" dirty="0">
                <a:latin typeface="Times New Roman" panose="02020603050405020304" pitchFamily="18" charset="0"/>
                <a:ea typeface="宋体" panose="02010600030101010101" pitchFamily="2" charset="-122"/>
                <a:cs typeface="Times New Roman" panose="02020603050405020304" pitchFamily="18" charset="0"/>
              </a:rPr>
              <a:t>http://t.csdnimg.cn/sJHZz</a:t>
            </a:r>
          </a:p>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GeneFace</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代码：</a:t>
            </a:r>
            <a:r>
              <a:rPr lang="en-US" altLang="zh-CN" dirty="0">
                <a:latin typeface="Times New Roman" panose="02020603050405020304" pitchFamily="18" charset="0"/>
                <a:ea typeface="宋体" panose="02010600030101010101" pitchFamily="2" charset="-122"/>
                <a:cs typeface="Times New Roman" panose="02020603050405020304" pitchFamily="18" charset="0"/>
              </a:rPr>
              <a:t>https://github.com/yerfor/GeneFace?tab=readme-ov-file</a:t>
            </a:r>
          </a:p>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GeneFace</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代码：</a:t>
            </a:r>
            <a:r>
              <a:rPr lang="en-US" altLang="zh-CN" dirty="0">
                <a:latin typeface="Times New Roman" panose="02020603050405020304" pitchFamily="18" charset="0"/>
                <a:ea typeface="宋体" panose="02010600030101010101" pitchFamily="2" charset="-122"/>
                <a:cs typeface="Times New Roman" panose="02020603050405020304" pitchFamily="18" charset="0"/>
              </a:rPr>
              <a:t>https://github.com/yerfor/GeneFacePlusPlus/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64888270"/>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dirty="0">
                <a:solidFill>
                  <a:srgbClr val="000000"/>
                </a:solidFill>
                <a:latin typeface="微软雅黑" panose="020B0503020204020204" pitchFamily="34" charset="-122"/>
                <a:ea typeface="微软雅黑" panose="020B0503020204020204" pitchFamily="34" charset="-122"/>
                <a:cs typeface="+mj-cs"/>
              </a:rPr>
              <a:t>GENEFACE: GENERALIZED AND HIGH-FIDELITY AUDIO-DRIVEN 3D TALKING FACE SYNTHESIS</a:t>
            </a: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2024.03.25</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Ye Z, Jiang Z, Ren Y, et al</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609806" y="719455"/>
            <a:ext cx="10820194" cy="2469972"/>
          </a:xfrm>
          <a:prstGeom prst="rect">
            <a:avLst/>
          </a:prstGeom>
          <a:noFill/>
        </p:spPr>
        <p:txBody>
          <a:bodyPr wrap="square" rtlCol="0">
            <a:spAutoFit/>
          </a:bodyPr>
          <a:lstStyle/>
          <a:p>
            <a:pPr marL="285750" indent="-285750">
              <a:buFont typeface="Wingdings" panose="05000000000000000000" pitchFamily="2" charset="2"/>
              <a:buChar char="u"/>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过去的工作：</a:t>
            </a: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a:p>
            <a:pPr indent="457200">
              <a:lnSpc>
                <a:spcPct val="120000"/>
              </a:lnSpc>
            </a:pP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过去通常利用对抗生成网络</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(Generative Adversarial Networks, GAN)</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作为神经渲染器以生成精确的唇形。但是，基于 </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GAN </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的渲染器存在一些例如训练不稳定、模式崩溃、难以对精细细节进行建模等局限性问题。近几年，研究者引入了</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NeRF</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(Neural Radiance Field )</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，与基于 </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GAN </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的渲染技术相比，</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NeRF</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渲染器可以保留更多细节并提供更好的 </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3D </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自然度。最近基于 </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NeRF</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的研究设法仅通过几分钟长的视频来学习端到端音频驱动的人脸说话系统。</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222D38D4-C06B-FE15-F07E-378E0EFE03FD}"/>
              </a:ext>
            </a:extLst>
          </p:cNvPr>
          <p:cNvSpPr txBox="1"/>
          <p:nvPr/>
        </p:nvSpPr>
        <p:spPr>
          <a:xfrm>
            <a:off x="609806" y="3130333"/>
            <a:ext cx="10820194" cy="3275833"/>
          </a:xfrm>
          <a:prstGeom prst="rect">
            <a:avLst/>
          </a:prstGeom>
          <a:noFill/>
        </p:spPr>
        <p:txBody>
          <a:bodyPr wrap="square" rtlCol="0">
            <a:spAutoFit/>
          </a:bodyPr>
          <a:lstStyle/>
          <a:p>
            <a:pPr marL="285750" indent="-285750">
              <a:spcBef>
                <a:spcPts val="0"/>
              </a:spcBef>
              <a:spcAft>
                <a:spcPts val="0"/>
              </a:spcAft>
              <a:buClrTx/>
              <a:buSzPts val="3200"/>
              <a:buFont typeface="Wingdings" panose="05000000000000000000" pitchFamily="2" charset="2"/>
              <a:buChar char="u"/>
            </a:pPr>
            <a:r>
              <a:rPr lang="zh-CN" altLang="zh-CN" sz="2800" dirty="0">
                <a:latin typeface="Times New Roman" panose="02020603050405020304" pitchFamily="18" charset="0"/>
                <a:ea typeface="微软雅黑" panose="020B0503020204020204" pitchFamily="34" charset="-122"/>
                <a:cs typeface="Times New Roman" panose="02020603050405020304" pitchFamily="18" charset="0"/>
              </a:rPr>
              <a:t>存在的问题：</a:t>
            </a:r>
          </a:p>
          <a:p>
            <a:pPr marL="800100" lvl="1" indent="-342900">
              <a:lnSpc>
                <a:spcPct val="120000"/>
              </a:lnSpc>
              <a:spcBef>
                <a:spcPts val="300"/>
              </a:spcBef>
              <a:spcAft>
                <a:spcPts val="500"/>
              </a:spcAft>
              <a:buFont typeface="Wingdings" panose="05000000000000000000" pitchFamily="2" charset="2"/>
              <a:buChar char="Ø"/>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由于训练数据规模较小，仅由大约数千个音像对组成，因此泛化性较弱。训练数据的缺乏使得训练后的模型在许多应用中对域外（</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out-of-domain, OOD</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）音频不具有鲁棒性</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即泛化能力较差</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20000"/>
              </a:lnSpc>
              <a:spcBef>
                <a:spcPts val="300"/>
              </a:spcBef>
              <a:spcAft>
                <a:spcPts val="500"/>
              </a:spcAft>
              <a:buFont typeface="Wingdings" panose="05000000000000000000" pitchFamily="2" charset="2"/>
              <a:buChar char="Ø"/>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音频与其相应的面部动作是一对多的映射，这意味着相同的音频输入可能有多个正确的动作模式，因此使用基于回归的模型学习这种映射会导致结果过度平滑和模糊，特别是对于一些复杂的对于具有多个潜在输出的音频，它往往会生成半张且模糊的嘴巴的图像，这会导致图像质量不令人满意且唇形同步不佳。。</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15766</TotalTime>
  <Words>6609</Words>
  <Application>Microsoft Office PowerPoint</Application>
  <PresentationFormat>宽屏</PresentationFormat>
  <Paragraphs>486</Paragraphs>
  <Slides>55</Slides>
  <Notes>50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55</vt:i4>
      </vt:variant>
    </vt:vector>
  </HeadingPairs>
  <TitlesOfParts>
    <vt:vector size="69" baseType="lpstr">
      <vt:lpstr>PingFangSC-Regular</vt:lpstr>
      <vt:lpstr>Söhne</vt:lpstr>
      <vt:lpstr>等线</vt:lpstr>
      <vt:lpstr>等线 Light</vt:lpstr>
      <vt:lpstr>黑体</vt:lpstr>
      <vt:lpstr>思源黑体 Normal</vt:lpstr>
      <vt:lpstr>宋体</vt:lpstr>
      <vt:lpstr>微软雅黑</vt:lpstr>
      <vt:lpstr>微软雅黑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803</cp:revision>
  <dcterms:created xsi:type="dcterms:W3CDTF">2021-06-12T07:20:00Z</dcterms:created>
  <dcterms:modified xsi:type="dcterms:W3CDTF">2024-03-25T02:39:26Z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