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6" r:id="rId4"/>
    <p:sldId id="345" r:id="rId5"/>
    <p:sldId id="285" r:id="rId6"/>
    <p:sldId id="324" r:id="rId8"/>
    <p:sldId id="327" r:id="rId9"/>
    <p:sldId id="328" r:id="rId10"/>
    <p:sldId id="293" r:id="rId11"/>
    <p:sldId id="314" r:id="rId12"/>
    <p:sldId id="335" r:id="rId13"/>
    <p:sldId id="337" r:id="rId14"/>
    <p:sldId id="336" r:id="rId15"/>
    <p:sldId id="360" r:id="rId16"/>
    <p:sldId id="309" r:id="rId17"/>
    <p:sldId id="295" r:id="rId18"/>
    <p:sldId id="344" r:id="rId19"/>
    <p:sldId id="281" r:id="rId20"/>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8" userDrawn="1">
          <p15:clr>
            <a:srgbClr val="A4A3A4"/>
          </p15:clr>
        </p15:guide>
        <p15:guide id="2"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658"/>
        <p:guide pos="288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集成通道注意力模块</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集成通道注意力模块</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2306955"/>
          </a:xfrm>
          <a:prstGeom prst="rect">
            <a:avLst/>
          </a:prstGeom>
          <a:noFill/>
        </p:spPr>
        <p:txBody>
          <a:bodyPr wrap="square" rtlCol="0">
            <a:spAutoFit/>
          </a:bodyPr>
          <a:p>
            <a:r>
              <a:rPr lang="zh-CN" altLang="en-US"/>
              <a:t>实验</a:t>
            </a:r>
            <a:r>
              <a:rPr lang="zh-CN" altLang="en-US"/>
              <a:t>设置：</a:t>
            </a:r>
            <a:endParaRPr lang="zh-CN" altLang="en-US"/>
          </a:p>
          <a:p>
            <a:r>
              <a:rPr lang="zh-CN" altLang="en-US"/>
              <a:t>数据集来自</a:t>
            </a:r>
            <a:r>
              <a:rPr lang="en-US" altLang="zh-CN"/>
              <a:t>YouTube</a:t>
            </a:r>
            <a:r>
              <a:rPr lang="zh-CN" altLang="en-US"/>
              <a:t>，</a:t>
            </a:r>
            <a:r>
              <a:rPr lang="en-US" altLang="zh-CN"/>
              <a:t>11</a:t>
            </a:r>
            <a:r>
              <a:rPr lang="zh-CN" altLang="en-US"/>
              <a:t>个身份的</a:t>
            </a:r>
            <a:r>
              <a:rPr lang="en-US" altLang="zh-CN"/>
              <a:t>12</a:t>
            </a:r>
            <a:r>
              <a:rPr lang="zh-CN" altLang="en-US"/>
              <a:t>个公开视频，平均长度</a:t>
            </a:r>
            <a:r>
              <a:rPr lang="en-US" altLang="zh-CN"/>
              <a:t>3</a:t>
            </a:r>
            <a:r>
              <a:rPr lang="zh-CN" altLang="en-US"/>
              <a:t>分钟，所有视频重新采样为</a:t>
            </a:r>
            <a:r>
              <a:rPr lang="en-US" altLang="zh-CN"/>
              <a:t>25FPS</a:t>
            </a:r>
            <a:r>
              <a:rPr lang="zh-CN" altLang="en-US"/>
              <a:t>，分辨率调整为</a:t>
            </a:r>
            <a:r>
              <a:rPr lang="en-US" altLang="zh-CN"/>
              <a:t>512</a:t>
            </a:r>
            <a:r>
              <a:rPr lang="zh-CN" altLang="en-US"/>
              <a:t>×</a:t>
            </a:r>
            <a:r>
              <a:rPr lang="en-US" altLang="zh-CN"/>
              <a:t>512</a:t>
            </a:r>
            <a:r>
              <a:rPr lang="zh-CN" altLang="en-US"/>
              <a:t>；</a:t>
            </a:r>
            <a:endParaRPr lang="en-US" altLang="zh-CN"/>
          </a:p>
          <a:p>
            <a:endParaRPr lang="zh-CN" altLang="en-US"/>
          </a:p>
          <a:p>
            <a:r>
              <a:rPr lang="zh-CN" altLang="en-US"/>
              <a:t>头部姿态通过</a:t>
            </a:r>
            <a:r>
              <a:rPr lang="en-US" altLang="zh-CN"/>
              <a:t>face2face</a:t>
            </a:r>
            <a:r>
              <a:rPr lang="zh-CN" altLang="en-US"/>
              <a:t>估计，相机姿态是头部姿态的</a:t>
            </a:r>
            <a:r>
              <a:rPr lang="zh-CN" altLang="en-US"/>
              <a:t>逆；</a:t>
            </a:r>
            <a:endParaRPr lang="zh-CN" altLang="en-US"/>
          </a:p>
          <a:p>
            <a:endParaRPr lang="zh-CN" altLang="en-US"/>
          </a:p>
          <a:p>
            <a:r>
              <a:rPr lang="zh-CN" altLang="en-US"/>
              <a:t>评价指标：</a:t>
            </a:r>
            <a:r>
              <a:rPr lang="en-US" altLang="zh-CN"/>
              <a:t>PSNR</a:t>
            </a:r>
            <a:r>
              <a:rPr lang="zh-CN" altLang="en-US"/>
              <a:t>（峰值信噪比）</a:t>
            </a:r>
            <a:r>
              <a:rPr lang="en-US" altLang="zh-CN"/>
              <a:t>↑</a:t>
            </a:r>
            <a:r>
              <a:rPr lang="zh-CN" altLang="en-US"/>
              <a:t>、</a:t>
            </a:r>
            <a:r>
              <a:rPr lang="en-US" altLang="zh-CN"/>
              <a:t>SSIM</a:t>
            </a:r>
            <a:r>
              <a:rPr lang="zh-CN" altLang="en-US"/>
              <a:t>（结构相似度）</a:t>
            </a:r>
            <a:r>
              <a:rPr lang="en-US" altLang="zh-CN"/>
              <a:t>↑</a:t>
            </a:r>
            <a:r>
              <a:rPr lang="zh-CN" altLang="en-US"/>
              <a:t>、</a:t>
            </a:r>
            <a:r>
              <a:rPr lang="en-US" altLang="zh-CN"/>
              <a:t>LPIPS</a:t>
            </a:r>
            <a:r>
              <a:rPr lang="zh-CN" altLang="en-US"/>
              <a:t>（感知度量）</a:t>
            </a:r>
            <a:r>
              <a:rPr lang="en-US" altLang="zh-CN"/>
              <a:t>↓</a:t>
            </a:r>
            <a:r>
              <a:rPr lang="zh-CN" altLang="en-US"/>
              <a:t>、</a:t>
            </a:r>
            <a:r>
              <a:rPr lang="en-US" altLang="zh-CN"/>
              <a:t>SyncNet↓</a:t>
            </a:r>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a:t>
                </a:r>
                <a:r>
                  <a:rPr lang="en-US" altLang="zh-CN" sz="900" dirty="0">
                    <a:solidFill>
                      <a:srgbClr val="961E19"/>
                    </a:solidFill>
                    <a:latin typeface="微软雅黑" panose="020B0503020204020204" pitchFamily="34" charset="-122"/>
                    <a:ea typeface="微软雅黑" panose="020B0503020204020204" pitchFamily="34" charset="-122"/>
                  </a:rPr>
                  <a:t>details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701040"/>
            <a:ext cx="7211695" cy="3882390"/>
          </a:xfrm>
          <a:prstGeom prst="rect">
            <a:avLst/>
          </a:prstGeom>
          <a:noFill/>
        </p:spPr>
        <p:txBody>
          <a:bodyPr wrap="square" rtlCol="0">
            <a:noAutofit/>
          </a:bodyPr>
          <a:p>
            <a:r>
              <a:rPr lang="zh-CN" altLang="en-US" sz="1600"/>
              <a:t>与</a:t>
            </a:r>
            <a:r>
              <a:rPr lang="en-US" altLang="zh-CN" sz="1600"/>
              <a:t>few-shot</a:t>
            </a:r>
            <a:r>
              <a:rPr lang="zh-CN" altLang="en-US" sz="1600"/>
              <a:t>对比，使用</a:t>
            </a:r>
            <a:r>
              <a:rPr lang="en-US" altLang="zh-CN" sz="1600"/>
              <a:t>15s</a:t>
            </a:r>
            <a:r>
              <a:rPr lang="zh-CN" altLang="en-US" sz="1600"/>
              <a:t>训练片段</a:t>
            </a:r>
            <a:endParaRPr lang="zh-CN" altLang="en-US" sz="1600"/>
          </a:p>
          <a:p>
            <a:endParaRPr lang="zh-CN" altLang="en-US" sz="1600"/>
          </a:p>
        </p:txBody>
      </p:sp>
      <p:pic>
        <p:nvPicPr>
          <p:cNvPr id="5" name="图片 4"/>
          <p:cNvPicPr>
            <a:picLocks noChangeAspect="1"/>
          </p:cNvPicPr>
          <p:nvPr/>
        </p:nvPicPr>
        <p:blipFill>
          <a:blip r:embed="rId3"/>
          <a:stretch>
            <a:fillRect/>
          </a:stretch>
        </p:blipFill>
        <p:spPr>
          <a:xfrm>
            <a:off x="1145540" y="987425"/>
            <a:ext cx="6422390" cy="2381250"/>
          </a:xfrm>
          <a:prstGeom prst="rect">
            <a:avLst/>
          </a:prstGeom>
        </p:spPr>
      </p:pic>
      <p:pic>
        <p:nvPicPr>
          <p:cNvPr id="7" name="图片 6"/>
          <p:cNvPicPr>
            <a:picLocks noChangeAspect="1"/>
          </p:cNvPicPr>
          <p:nvPr/>
        </p:nvPicPr>
        <p:blipFill>
          <a:blip r:embed="rId4"/>
          <a:stretch>
            <a:fillRect/>
          </a:stretch>
        </p:blipFill>
        <p:spPr>
          <a:xfrm>
            <a:off x="1575435" y="3316605"/>
            <a:ext cx="5534660" cy="1652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a:t>
                </a:r>
                <a:r>
                  <a:rPr lang="en-US" altLang="zh-CN" sz="900" dirty="0">
                    <a:solidFill>
                      <a:srgbClr val="961E19"/>
                    </a:solidFill>
                    <a:latin typeface="微软雅黑" panose="020B0503020204020204" pitchFamily="34" charset="-122"/>
                    <a:ea typeface="微软雅黑" panose="020B0503020204020204" pitchFamily="34" charset="-122"/>
                  </a:rPr>
                  <a:t>details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1185545"/>
            <a:ext cx="7261225" cy="3669665"/>
          </a:xfrm>
          <a:prstGeom prst="rect">
            <a:avLst/>
          </a:prstGeom>
          <a:noFill/>
        </p:spPr>
        <p:txBody>
          <a:bodyPr wrap="square" rtlCol="0">
            <a:noAutofit/>
          </a:bodyPr>
          <a:p>
            <a:r>
              <a:rPr lang="zh-CN" altLang="en-US"/>
              <a:t>参考图像的</a:t>
            </a:r>
            <a:r>
              <a:rPr lang="zh-CN" altLang="en-US"/>
              <a:t>数量</a:t>
            </a:r>
            <a:endParaRPr lang="zh-CN" altLang="en-US"/>
          </a:p>
          <a:p>
            <a:endParaRPr lang="zh-CN" altLang="en-US"/>
          </a:p>
          <a:p>
            <a:endParaRPr lang="zh-CN" altLang="en-US"/>
          </a:p>
          <a:p>
            <a:endParaRPr lang="zh-CN" altLang="en-US"/>
          </a:p>
          <a:p>
            <a:endParaRPr lang="zh-CN" altLang="en-US"/>
          </a:p>
          <a:p>
            <a:r>
              <a:rPr lang="zh-CN" altLang="en-US"/>
              <a:t>训练视频</a:t>
            </a:r>
            <a:r>
              <a:rPr lang="zh-CN" altLang="en-US"/>
              <a:t>长度</a:t>
            </a:r>
            <a:endParaRPr lang="zh-CN" altLang="en-US"/>
          </a:p>
          <a:p>
            <a:endParaRPr lang="zh-CN" altLang="en-US"/>
          </a:p>
          <a:p>
            <a:endParaRPr lang="zh-CN" altLang="en-US"/>
          </a:p>
          <a:p>
            <a:endParaRPr lang="zh-CN" altLang="en-US"/>
          </a:p>
          <a:p>
            <a:endParaRPr lang="zh-CN" altLang="en-US"/>
          </a:p>
          <a:p>
            <a:endParaRPr lang="zh-CN" altLang="en-US"/>
          </a:p>
        </p:txBody>
      </p:sp>
      <p:pic>
        <p:nvPicPr>
          <p:cNvPr id="9" name="图片 8"/>
          <p:cNvPicPr>
            <a:picLocks noChangeAspect="1"/>
          </p:cNvPicPr>
          <p:nvPr/>
        </p:nvPicPr>
        <p:blipFill>
          <a:blip r:embed="rId3"/>
          <a:stretch>
            <a:fillRect/>
          </a:stretch>
        </p:blipFill>
        <p:spPr>
          <a:xfrm>
            <a:off x="1979930" y="1635760"/>
            <a:ext cx="5476875" cy="726440"/>
          </a:xfrm>
          <a:prstGeom prst="rect">
            <a:avLst/>
          </a:prstGeom>
        </p:spPr>
      </p:pic>
      <p:pic>
        <p:nvPicPr>
          <p:cNvPr id="7" name="图片 6"/>
          <p:cNvPicPr>
            <a:picLocks noChangeAspect="1"/>
          </p:cNvPicPr>
          <p:nvPr/>
        </p:nvPicPr>
        <p:blipFill>
          <a:blip r:embed="rId4"/>
          <a:stretch>
            <a:fillRect/>
          </a:stretch>
        </p:blipFill>
        <p:spPr>
          <a:xfrm>
            <a:off x="1331595" y="3004185"/>
            <a:ext cx="6600190" cy="1400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ablation </a:t>
                </a:r>
                <a:r>
                  <a:rPr lang="en-US" altLang="zh-CN" sz="900" dirty="0">
                    <a:solidFill>
                      <a:srgbClr val="961E19"/>
                    </a:solidFill>
                    <a:latin typeface="微软雅黑" panose="020B0503020204020204" pitchFamily="34" charset="-122"/>
                    <a:ea typeface="微软雅黑" panose="020B0503020204020204" pitchFamily="34" charset="-122"/>
                  </a:rPr>
                  <a:t>study</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699135"/>
            <a:ext cx="7261225" cy="4156075"/>
          </a:xfrm>
          <a:prstGeom prst="rect">
            <a:avLst/>
          </a:prstGeom>
          <a:noFill/>
        </p:spPr>
        <p:txBody>
          <a:bodyPr wrap="square" rtlCol="0">
            <a:noAutofit/>
          </a:bodyPr>
          <a:p>
            <a:endParaRPr lang="zh-CN" altLang="en-US"/>
          </a:p>
          <a:p>
            <a:endParaRPr lang="zh-CN" altLang="en-US"/>
          </a:p>
          <a:p>
            <a:endParaRPr lang="zh-CN" altLang="en-US"/>
          </a:p>
          <a:p>
            <a:r>
              <a:rPr lang="zh-CN" altLang="en-US"/>
              <a:t>面部变形</a:t>
            </a:r>
            <a:r>
              <a:rPr lang="zh-CN" altLang="en-US"/>
              <a:t>模块</a:t>
            </a:r>
            <a:endParaRPr lang="zh-CN" altLang="en-US"/>
          </a:p>
        </p:txBody>
      </p:sp>
      <p:pic>
        <p:nvPicPr>
          <p:cNvPr id="7" name="图片 6"/>
          <p:cNvPicPr>
            <a:picLocks noChangeAspect="1"/>
          </p:cNvPicPr>
          <p:nvPr/>
        </p:nvPicPr>
        <p:blipFill>
          <a:blip r:embed="rId3"/>
          <a:stretch>
            <a:fillRect/>
          </a:stretch>
        </p:blipFill>
        <p:spPr>
          <a:xfrm>
            <a:off x="1043940" y="2211705"/>
            <a:ext cx="7228840" cy="1229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ER-N</a:t>
                </a:r>
                <a:r>
                  <a:rPr lang="en-US" altLang="zh-CN" sz="1200" dirty="0">
                    <a:solidFill>
                      <a:srgbClr val="961E19"/>
                    </a:solidFill>
                    <a:latin typeface="微软雅黑" panose="020B0503020204020204" pitchFamily="34" charset="-122"/>
                    <a:ea typeface="微软雅黑" panose="020B0503020204020204" pitchFamily="34" charset="-122"/>
                  </a:rPr>
                  <a:t>erf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Efficient region-aware nerf </a:t>
                </a:r>
                <a:r>
                  <a:rPr lang="en-US" altLang="zh-CN" sz="900" dirty="0">
                    <a:solidFill>
                      <a:srgbClr val="961E19"/>
                    </a:solidFill>
                    <a:latin typeface="微软雅黑" panose="020B0503020204020204" pitchFamily="34" charset="-122"/>
                    <a:ea typeface="微软雅黑" panose="020B0503020204020204" pitchFamily="34" charset="-122"/>
                  </a:rPr>
                  <a:t>model</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251460" y="1059180"/>
            <a:ext cx="8502015" cy="29190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zh-CN" altLang="en-US" sz="1200" dirty="0">
                    <a:solidFill>
                      <a:srgbClr val="961E19"/>
                    </a:solidFill>
                    <a:latin typeface="微软雅黑" panose="020B0503020204020204" pitchFamily="34" charset="-122"/>
                    <a:ea typeface="微软雅黑" panose="020B0503020204020204" pitchFamily="34" charset="-122"/>
                  </a:rPr>
                  <a:t>数据处理结果</a:t>
                </a:r>
                <a:endParaRPr lang="zh-CN" altLang="en-US"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61988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ER-Nerf </a:t>
                </a:r>
                <a:r>
                  <a:rPr lang="en-US" altLang="zh-CN" sz="900" dirty="0">
                    <a:solidFill>
                      <a:srgbClr val="961E19"/>
                    </a:solidFill>
                    <a:latin typeface="微软雅黑" panose="020B0503020204020204" pitchFamily="34" charset="-122"/>
                    <a:ea typeface="微软雅黑" panose="020B0503020204020204" pitchFamily="34" charset="-122"/>
                  </a:rPr>
                  <a:t>model</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155065" y="843280"/>
            <a:ext cx="6797040" cy="1172845"/>
          </a:xfrm>
          <a:prstGeom prst="rect">
            <a:avLst/>
          </a:prstGeom>
        </p:spPr>
      </p:pic>
      <p:pic>
        <p:nvPicPr>
          <p:cNvPr id="5" name="图片 4"/>
          <p:cNvPicPr>
            <a:picLocks noChangeAspect="1"/>
          </p:cNvPicPr>
          <p:nvPr/>
        </p:nvPicPr>
        <p:blipFill>
          <a:blip r:embed="rId4"/>
          <a:stretch>
            <a:fillRect/>
          </a:stretch>
        </p:blipFill>
        <p:spPr>
          <a:xfrm>
            <a:off x="2915920" y="2234565"/>
            <a:ext cx="3209925" cy="2581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zh-CN" altLang="en-US" sz="1200" dirty="0">
                    <a:solidFill>
                      <a:srgbClr val="961E19"/>
                    </a:solidFill>
                    <a:latin typeface="微软雅黑" panose="020B0503020204020204" pitchFamily="34" charset="-122"/>
                    <a:ea typeface="微软雅黑" panose="020B0503020204020204" pitchFamily="34" charset="-122"/>
                  </a:rPr>
                  <a:t>遇到错误</a:t>
                </a:r>
                <a:endParaRPr lang="zh-CN" altLang="en-US"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61988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errors and </a:t>
                </a:r>
                <a:r>
                  <a:rPr lang="en-US" altLang="zh-CN" sz="900" dirty="0">
                    <a:solidFill>
                      <a:srgbClr val="961E19"/>
                    </a:solidFill>
                    <a:latin typeface="微软雅黑" panose="020B0503020204020204" pitchFamily="34" charset="-122"/>
                    <a:ea typeface="微软雅黑" panose="020B0503020204020204" pitchFamily="34" charset="-122"/>
                  </a:rPr>
                  <a:t>solutions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7" name="图片 6"/>
          <p:cNvPicPr>
            <a:picLocks noChangeAspect="1"/>
          </p:cNvPicPr>
          <p:nvPr/>
        </p:nvPicPr>
        <p:blipFill>
          <a:blip r:embed="rId3"/>
          <a:stretch>
            <a:fillRect/>
          </a:stretch>
        </p:blipFill>
        <p:spPr>
          <a:xfrm>
            <a:off x="1979930" y="1275080"/>
            <a:ext cx="4686300" cy="1905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ECCV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611505" y="1131570"/>
            <a:ext cx="7943850" cy="2438400"/>
          </a:xfrm>
          <a:prstGeom prst="rect">
            <a:avLst/>
          </a:prstGeom>
        </p:spPr>
      </p:pic>
      <p:sp>
        <p:nvSpPr>
          <p:cNvPr id="6" name="文本框 5"/>
          <p:cNvSpPr txBox="1"/>
          <p:nvPr/>
        </p:nvSpPr>
        <p:spPr>
          <a:xfrm>
            <a:off x="2146935" y="3651885"/>
            <a:ext cx="5022215" cy="370205"/>
          </a:xfrm>
          <a:prstGeom prst="rect">
            <a:avLst/>
          </a:prstGeom>
          <a:noFill/>
        </p:spPr>
        <p:txBody>
          <a:bodyPr wrap="square" rtlCol="0">
            <a:noAutofit/>
          </a:bodyPr>
          <a:p>
            <a:r>
              <a:rPr lang="zh-CN" altLang="en-US">
                <a:sym typeface="+mn-ea"/>
              </a:rPr>
              <a:t>用于少数镜头的说话头合成的</a:t>
            </a:r>
            <a:r>
              <a:rPr lang="zh-CN" altLang="en-US"/>
              <a:t>动态面部辐射场</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ECCV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a:t>贡献：</a:t>
            </a:r>
            <a:endParaRPr lang="zh-CN" altLang="en-US"/>
          </a:p>
          <a:p>
            <a:r>
              <a:rPr lang="en-US" altLang="zh-CN"/>
              <a:t>1. </a:t>
            </a:r>
            <a:r>
              <a:rPr lang="zh-CN" altLang="en-US"/>
              <a:t>提出了一个以</a:t>
            </a:r>
            <a:r>
              <a:rPr lang="en-US" altLang="zh-CN"/>
              <a:t>3D</a:t>
            </a:r>
            <a:r>
              <a:rPr lang="zh-CN" altLang="en-US"/>
              <a:t>感知参考图像特征为条件的动态面部辐射场，可以快速泛化到新身份；</a:t>
            </a:r>
            <a:endParaRPr lang="zh-CN" altLang="en-US"/>
          </a:p>
          <a:p>
            <a:endParaRPr lang="zh-CN" altLang="en-US"/>
          </a:p>
          <a:p>
            <a:r>
              <a:rPr lang="en-US" altLang="zh-CN"/>
              <a:t>2. </a:t>
            </a:r>
            <a:r>
              <a:rPr lang="zh-CN" altLang="en-US"/>
              <a:t>提出了一个可微面部变形模块，将所有参考图像变形到查询空间，</a:t>
            </a:r>
            <a:r>
              <a:rPr lang="zh-CN" altLang="en-US"/>
              <a:t>可以更好地建模说话头的面部动态；</a:t>
            </a:r>
            <a:endParaRPr lang="zh-CN" altLang="en-US"/>
          </a:p>
          <a:p>
            <a:endParaRPr lang="zh-CN" altLang="en-US"/>
          </a:p>
          <a:p>
            <a:r>
              <a:rPr lang="en-US" altLang="zh-CN"/>
              <a:t>3. </a:t>
            </a:r>
            <a:r>
              <a:rPr lang="zh-CN" altLang="en-US"/>
              <a:t>所提出的 DFRF 可以仅使用少量训练数据和有限的迭代来生成生动自然的头部说话视频。</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overview of DFRF 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524510" y="661035"/>
            <a:ext cx="7787005" cy="3402965"/>
          </a:xfrm>
          <a:prstGeom prst="rect">
            <a:avLst/>
          </a:prstGeom>
        </p:spPr>
      </p:pic>
      <p:sp>
        <p:nvSpPr>
          <p:cNvPr id="6" name="文本框 5"/>
          <p:cNvSpPr txBox="1"/>
          <p:nvPr/>
        </p:nvSpPr>
        <p:spPr>
          <a:xfrm>
            <a:off x="709930" y="4011930"/>
            <a:ext cx="7760335" cy="829945"/>
          </a:xfrm>
          <a:prstGeom prst="rect">
            <a:avLst/>
          </a:prstGeom>
          <a:noFill/>
        </p:spPr>
        <p:txBody>
          <a:bodyPr wrap="square" rtlCol="0">
            <a:spAutoFit/>
          </a:bodyPr>
          <a:p>
            <a:r>
              <a:rPr lang="zh-CN" altLang="en-US" sz="1600"/>
              <a:t>单驱动模型：( c , σ ) = F</a:t>
            </a:r>
            <a:r>
              <a:rPr lang="zh-CN" altLang="en-US" sz="1600" baseline="-25000"/>
              <a:t> θ </a:t>
            </a:r>
            <a:r>
              <a:rPr lang="zh-CN" altLang="en-US" sz="1600"/>
              <a:t>( p , d , A )</a:t>
            </a:r>
            <a:endParaRPr lang="zh-CN" altLang="en-US" sz="1600"/>
          </a:p>
          <a:p>
            <a:endParaRPr lang="zh-CN" altLang="en-US" sz="1600"/>
          </a:p>
          <a:p>
            <a:r>
              <a:rPr lang="zh-CN" altLang="en-US" sz="1600"/>
              <a:t>双驱动</a:t>
            </a:r>
            <a:r>
              <a:rPr lang="zh-CN" altLang="en-US" sz="1600"/>
              <a:t>模型：</a:t>
            </a:r>
            <a:endParaRPr lang="zh-CN" altLang="en-US" sz="1600"/>
          </a:p>
        </p:txBody>
      </p:sp>
      <p:pic>
        <p:nvPicPr>
          <p:cNvPr id="7" name="图片 6"/>
          <p:cNvPicPr>
            <a:picLocks noChangeAspect="1"/>
          </p:cNvPicPr>
          <p:nvPr/>
        </p:nvPicPr>
        <p:blipFill>
          <a:blip r:embed="rId4"/>
          <a:stretch>
            <a:fillRect/>
          </a:stretch>
        </p:blipFill>
        <p:spPr>
          <a:xfrm>
            <a:off x="1908175" y="4371975"/>
            <a:ext cx="2085975" cy="504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face warping module</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7" name="图片 6"/>
          <p:cNvPicPr>
            <a:picLocks noChangeAspect="1"/>
          </p:cNvPicPr>
          <p:nvPr/>
        </p:nvPicPr>
        <p:blipFill>
          <a:blip r:embed="rId3"/>
          <a:stretch>
            <a:fillRect/>
          </a:stretch>
        </p:blipFill>
        <p:spPr>
          <a:xfrm>
            <a:off x="395605" y="1707515"/>
            <a:ext cx="3859530" cy="1307465"/>
          </a:xfrm>
          <a:prstGeom prst="rect">
            <a:avLst/>
          </a:prstGeom>
        </p:spPr>
      </p:pic>
      <p:sp>
        <p:nvSpPr>
          <p:cNvPr id="8" name="文本框 7"/>
          <p:cNvSpPr txBox="1"/>
          <p:nvPr/>
        </p:nvSpPr>
        <p:spPr>
          <a:xfrm>
            <a:off x="4255135" y="699135"/>
            <a:ext cx="4704080" cy="4175125"/>
          </a:xfrm>
          <a:prstGeom prst="rect">
            <a:avLst/>
          </a:prstGeom>
          <a:noFill/>
        </p:spPr>
        <p:txBody>
          <a:bodyPr wrap="square" rtlCol="0">
            <a:noAutofit/>
          </a:bodyPr>
          <a:p>
            <a:r>
              <a:rPr lang="zh-CN" altLang="en-US" sz="1600"/>
              <a:t>用一个三层</a:t>
            </a:r>
            <a:r>
              <a:rPr lang="en-US" altLang="zh-CN" sz="1600"/>
              <a:t>MLP</a:t>
            </a:r>
            <a:r>
              <a:rPr lang="zh-CN" altLang="en-US" sz="1600"/>
              <a:t>实现，对每个三维空间中的点p</a:t>
            </a:r>
            <a:r>
              <a:rPr lang="zh-CN" altLang="en-US" sz="1600" baseline="30000"/>
              <a:t> </a:t>
            </a:r>
            <a:r>
              <a:rPr lang="zh-CN" altLang="en-US" sz="1600"/>
              <a:t>= (x, y, z)，使用一个内在函数</a:t>
            </a:r>
            <a:r>
              <a:rPr lang="en-US" altLang="zh-CN" sz="1600"/>
              <a:t>k</a:t>
            </a:r>
            <a:r>
              <a:rPr lang="zh-CN" altLang="en-US" sz="1600"/>
              <a:t>n和</a:t>
            </a:r>
            <a:r>
              <a:rPr lang="zh-CN" altLang="en-US" sz="1600"/>
              <a:t>相机姿态{Rn, Tn}将</a:t>
            </a:r>
            <a:r>
              <a:rPr lang="en-US" altLang="zh-CN" sz="1600"/>
              <a:t>p</a:t>
            </a:r>
            <a:r>
              <a:rPr lang="zh-CN" altLang="en-US" sz="1600"/>
              <a:t>投影到2D图像坐标，用p</a:t>
            </a:r>
            <a:r>
              <a:rPr lang="zh-CN" altLang="en-US" sz="1600" baseline="30000"/>
              <a:t>re</a:t>
            </a:r>
            <a:r>
              <a:rPr lang="en-US" altLang="zh-CN" sz="1600" baseline="30000"/>
              <a:t>f</a:t>
            </a:r>
            <a:r>
              <a:rPr lang="zh-CN" altLang="en-US" sz="1600"/>
              <a:t> = (un, vn)</a:t>
            </a:r>
            <a:r>
              <a:rPr lang="zh-CN" altLang="en-US" sz="1600"/>
              <a:t>表示，</a:t>
            </a:r>
            <a:endParaRPr lang="zh-CN" altLang="en-US" sz="1600"/>
          </a:p>
          <a:p>
            <a:endParaRPr lang="zh-CN" altLang="en-US" sz="1600"/>
          </a:p>
          <a:p>
            <a:endParaRPr lang="zh-CN" altLang="en-US" sz="1600"/>
          </a:p>
          <a:p>
            <a:r>
              <a:rPr lang="zh-CN" altLang="en-US" sz="1600"/>
              <a:t>其中，</a:t>
            </a:r>
            <a:r>
              <a:rPr lang="en-US" altLang="zh-CN" sz="1600"/>
              <a:t>M</a:t>
            </a:r>
            <a:r>
              <a:rPr lang="zh-CN" altLang="en-US" sz="1600"/>
              <a:t>为世界空间到图像空间的传统</a:t>
            </a:r>
            <a:r>
              <a:rPr lang="zh-CN" altLang="en-US" sz="1600"/>
              <a:t>映射。</a:t>
            </a:r>
            <a:r>
              <a:rPr lang="zh-CN" altLang="en-US" sz="1600">
                <a:sym typeface="+mn-ea"/>
              </a:rPr>
              <a:t>Dη是对</a:t>
            </a:r>
            <a:r>
              <a:rPr lang="zh-CN" altLang="en-US" sz="1600">
                <a:sym typeface="+mn-ea"/>
              </a:rPr>
              <a:t>p</a:t>
            </a:r>
            <a:r>
              <a:rPr lang="zh-CN" altLang="en-US" sz="1600" baseline="30000">
                <a:sym typeface="+mn-ea"/>
              </a:rPr>
              <a:t>re</a:t>
            </a:r>
            <a:r>
              <a:rPr lang="en-US" altLang="zh-CN" sz="1600" baseline="30000">
                <a:sym typeface="+mn-ea"/>
              </a:rPr>
              <a:t>f</a:t>
            </a:r>
            <a:r>
              <a:rPr lang="zh-CN" altLang="en-US" sz="1600">
                <a:sym typeface="+mn-ea"/>
              </a:rPr>
              <a:t>的</a:t>
            </a:r>
            <a:r>
              <a:rPr lang="zh-CN" altLang="en-US" sz="1600"/>
              <a:t>偏移量∆o =(∆u，∆v)进行回归。音频信息A反映了查询图像的动态信息，参考图像的变形可以通过图像特征Fn隐含地看到</a:t>
            </a:r>
            <a:endParaRPr lang="zh-CN" altLang="en-US" sz="1600"/>
          </a:p>
          <a:p>
            <a:endParaRPr lang="zh-CN" altLang="en-US" sz="1600"/>
          </a:p>
          <a:p>
            <a:endParaRPr lang="zh-CN" altLang="en-US" sz="1600"/>
          </a:p>
          <a:p>
            <a:endParaRPr lang="zh-CN" altLang="en-US" sz="1600"/>
          </a:p>
          <a:p>
            <a:endParaRPr lang="zh-CN" altLang="en-US" sz="1600"/>
          </a:p>
          <a:p>
            <a:endParaRPr lang="zh-CN" altLang="en-US" sz="1600"/>
          </a:p>
          <a:p>
            <a:r>
              <a:rPr lang="en-US" altLang="zh-CN" sz="1600"/>
              <a:t>      </a:t>
            </a:r>
            <a:r>
              <a:rPr lang="zh-CN" altLang="en-US" sz="1600"/>
              <a:t>其中，</a:t>
            </a:r>
            <a:endParaRPr lang="zh-CN" altLang="en-US" sz="1600"/>
          </a:p>
        </p:txBody>
      </p:sp>
      <p:pic>
        <p:nvPicPr>
          <p:cNvPr id="9" name="图片 8"/>
          <p:cNvPicPr>
            <a:picLocks noChangeAspect="1"/>
          </p:cNvPicPr>
          <p:nvPr/>
        </p:nvPicPr>
        <p:blipFill>
          <a:blip r:embed="rId4"/>
          <a:stretch>
            <a:fillRect/>
          </a:stretch>
        </p:blipFill>
        <p:spPr>
          <a:xfrm>
            <a:off x="5436235" y="3003550"/>
            <a:ext cx="2552700" cy="438150"/>
          </a:xfrm>
          <a:prstGeom prst="rect">
            <a:avLst/>
          </a:prstGeom>
        </p:spPr>
      </p:pic>
      <p:pic>
        <p:nvPicPr>
          <p:cNvPr id="10" name="图片 9"/>
          <p:cNvPicPr>
            <a:picLocks noChangeAspect="1"/>
          </p:cNvPicPr>
          <p:nvPr/>
        </p:nvPicPr>
        <p:blipFill>
          <a:blip r:embed="rId5"/>
          <a:stretch>
            <a:fillRect/>
          </a:stretch>
        </p:blipFill>
        <p:spPr>
          <a:xfrm>
            <a:off x="5327015" y="3507740"/>
            <a:ext cx="2771775" cy="485775"/>
          </a:xfrm>
          <a:prstGeom prst="rect">
            <a:avLst/>
          </a:prstGeom>
        </p:spPr>
      </p:pic>
      <p:pic>
        <p:nvPicPr>
          <p:cNvPr id="11" name="图片 10"/>
          <p:cNvPicPr>
            <a:picLocks noChangeAspect="1"/>
          </p:cNvPicPr>
          <p:nvPr/>
        </p:nvPicPr>
        <p:blipFill>
          <a:blip r:embed="rId6"/>
          <a:stretch>
            <a:fillRect/>
          </a:stretch>
        </p:blipFill>
        <p:spPr>
          <a:xfrm>
            <a:off x="5220335" y="4085590"/>
            <a:ext cx="3095625" cy="304800"/>
          </a:xfrm>
          <a:prstGeom prst="rect">
            <a:avLst/>
          </a:prstGeom>
        </p:spPr>
      </p:pic>
      <p:sp>
        <p:nvSpPr>
          <p:cNvPr id="12" name="文本框 11"/>
          <p:cNvSpPr txBox="1"/>
          <p:nvPr/>
        </p:nvSpPr>
        <p:spPr>
          <a:xfrm>
            <a:off x="1691640" y="3014980"/>
            <a:ext cx="1570990" cy="306705"/>
          </a:xfrm>
          <a:prstGeom prst="rect">
            <a:avLst/>
          </a:prstGeom>
          <a:noFill/>
        </p:spPr>
        <p:txBody>
          <a:bodyPr wrap="square" rtlCol="0">
            <a:spAutoFit/>
          </a:bodyPr>
          <a:p>
            <a:r>
              <a:rPr lang="zh-CN" altLang="en-US" sz="1400">
                <a:sym typeface="+mn-ea"/>
              </a:rPr>
              <a:t>面部变形模块Dη</a:t>
            </a:r>
            <a:endParaRPr lang="zh-CN" altLang="en-US" sz="1400"/>
          </a:p>
        </p:txBody>
      </p:sp>
      <p:pic>
        <p:nvPicPr>
          <p:cNvPr id="13" name="图片 12"/>
          <p:cNvPicPr>
            <a:picLocks noChangeAspect="1"/>
          </p:cNvPicPr>
          <p:nvPr/>
        </p:nvPicPr>
        <p:blipFill>
          <a:blip r:embed="rId7"/>
          <a:stretch>
            <a:fillRect/>
          </a:stretch>
        </p:blipFill>
        <p:spPr>
          <a:xfrm>
            <a:off x="5724525" y="1563370"/>
            <a:ext cx="2016125" cy="367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face warping module</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7" name="图片 6"/>
          <p:cNvPicPr>
            <a:picLocks noChangeAspect="1"/>
          </p:cNvPicPr>
          <p:nvPr/>
        </p:nvPicPr>
        <p:blipFill>
          <a:blip r:embed="rId3"/>
          <a:stretch>
            <a:fillRect/>
          </a:stretch>
        </p:blipFill>
        <p:spPr>
          <a:xfrm>
            <a:off x="395605" y="1707515"/>
            <a:ext cx="3859530" cy="1307465"/>
          </a:xfrm>
          <a:prstGeom prst="rect">
            <a:avLst/>
          </a:prstGeom>
        </p:spPr>
      </p:pic>
      <p:sp>
        <p:nvSpPr>
          <p:cNvPr id="8" name="文本框 7"/>
          <p:cNvSpPr txBox="1"/>
          <p:nvPr/>
        </p:nvSpPr>
        <p:spPr>
          <a:xfrm>
            <a:off x="4253230" y="699135"/>
            <a:ext cx="4704080" cy="4007485"/>
          </a:xfrm>
          <a:prstGeom prst="rect">
            <a:avLst/>
          </a:prstGeom>
          <a:noFill/>
        </p:spPr>
        <p:txBody>
          <a:bodyPr wrap="square" rtlCol="0">
            <a:noAutofit/>
          </a:bodyPr>
          <a:p>
            <a:r>
              <a:rPr lang="zh-CN" altLang="en-US" sz="1600">
                <a:sym typeface="+mn-ea"/>
              </a:rPr>
              <a:t>Fn(un′, vn′)是不可微的，导致无法进行反向传播更新梯度，因此引入一个软索引使整个变形过程</a:t>
            </a:r>
            <a:r>
              <a:rPr lang="zh-CN" altLang="en-US" sz="1600">
                <a:sym typeface="+mn-ea"/>
              </a:rPr>
              <a:t>可微。对于图中绿色点，通过双线性插值预测绿色点</a:t>
            </a:r>
            <a:r>
              <a:rPr lang="zh-CN" altLang="en-US" sz="1600">
                <a:sym typeface="+mn-ea"/>
              </a:rPr>
              <a:t>的特征。另外，为了约束变形模块的训练过程，加入正则化项</a:t>
            </a:r>
            <a:r>
              <a:rPr lang="en-US" altLang="zh-CN" sz="1600">
                <a:sym typeface="+mn-ea"/>
              </a:rPr>
              <a:t>Lr</a:t>
            </a:r>
            <a:r>
              <a:rPr lang="zh-CN" altLang="en-US" sz="1600">
                <a:sym typeface="+mn-ea"/>
              </a:rPr>
              <a:t>，将预测偏移量限制在一个合理范围内，防止失真。</a:t>
            </a:r>
            <a:endParaRPr lang="zh-CN" altLang="en-US" sz="1600">
              <a:sym typeface="+mn-ea"/>
            </a:endParaRPr>
          </a:p>
          <a:p>
            <a:endParaRPr lang="zh-CN" altLang="en-US" sz="1600">
              <a:sym typeface="+mn-ea"/>
            </a:endParaRPr>
          </a:p>
          <a:p>
            <a:endParaRPr lang="zh-CN" altLang="en-US" sz="1600">
              <a:sym typeface="+mn-ea"/>
            </a:endParaRPr>
          </a:p>
          <a:p>
            <a:r>
              <a:rPr lang="zh-CN" altLang="en-US" sz="1600">
                <a:sym typeface="+mn-ea"/>
              </a:rPr>
              <a:t>其中，</a:t>
            </a:r>
            <a:r>
              <a:rPr lang="en-US" altLang="zh-CN" sz="1600">
                <a:sym typeface="+mn-ea"/>
              </a:rPr>
              <a:t>P</a:t>
            </a:r>
            <a:r>
              <a:rPr lang="zh-CN" altLang="en-US" sz="1600">
                <a:sym typeface="+mn-ea"/>
              </a:rPr>
              <a:t>为所有</a:t>
            </a:r>
            <a:r>
              <a:rPr lang="en-US" altLang="zh-CN" sz="1600">
                <a:sym typeface="+mn-ea"/>
              </a:rPr>
              <a:t>3D</a:t>
            </a:r>
            <a:r>
              <a:rPr lang="zh-CN" altLang="en-US" sz="1600">
                <a:sym typeface="+mn-ea"/>
              </a:rPr>
              <a:t>点集合，</a:t>
            </a:r>
            <a:r>
              <a:rPr lang="en-US" altLang="zh-CN" sz="1600">
                <a:sym typeface="+mn-ea"/>
              </a:rPr>
              <a:t>N</a:t>
            </a:r>
            <a:r>
              <a:rPr lang="zh-CN" altLang="en-US" sz="1600">
                <a:sym typeface="+mn-ea"/>
              </a:rPr>
              <a:t>为参考</a:t>
            </a:r>
            <a:r>
              <a:rPr lang="zh-CN" altLang="en-US" sz="1600">
                <a:sym typeface="+mn-ea"/>
              </a:rPr>
              <a:t>图像个数。</a:t>
            </a:r>
            <a:endParaRPr lang="zh-CN" altLang="en-US" sz="1600">
              <a:sym typeface="+mn-ea"/>
            </a:endParaRPr>
          </a:p>
          <a:p>
            <a:r>
              <a:rPr lang="zh-CN" altLang="en-US" sz="1600">
                <a:sym typeface="+mn-ea"/>
              </a:rPr>
              <a:t>考虑到低密度的点具有低变形偏移，因此对这些点施加更强正则化，将</a:t>
            </a:r>
            <a:r>
              <a:rPr lang="en-US" altLang="zh-CN" sz="1600">
                <a:sym typeface="+mn-ea"/>
              </a:rPr>
              <a:t>Lr</a:t>
            </a:r>
            <a:r>
              <a:rPr lang="zh-CN" altLang="en-US" sz="1600">
                <a:sym typeface="+mn-ea"/>
              </a:rPr>
              <a:t>更改</a:t>
            </a:r>
            <a:r>
              <a:rPr lang="zh-CN" altLang="en-US" sz="1600">
                <a:sym typeface="+mn-ea"/>
              </a:rPr>
              <a:t>为：</a:t>
            </a:r>
            <a:endParaRPr lang="zh-CN" altLang="en-US" sz="1600">
              <a:sym typeface="+mn-ea"/>
            </a:endParaRPr>
          </a:p>
          <a:p>
            <a:endParaRPr lang="zh-CN" altLang="en-US" sz="1600">
              <a:sym typeface="+mn-ea"/>
            </a:endParaRPr>
          </a:p>
          <a:p>
            <a:endParaRPr lang="zh-CN" altLang="en-US" sz="1600">
              <a:sym typeface="+mn-ea"/>
            </a:endParaRPr>
          </a:p>
          <a:p>
            <a:r>
              <a:rPr lang="zh-CN" altLang="en-US" sz="1600">
                <a:sym typeface="+mn-ea"/>
              </a:rPr>
              <a:t>其中，σ表示低</a:t>
            </a:r>
            <a:r>
              <a:rPr lang="zh-CN" altLang="en-US" sz="1600">
                <a:sym typeface="+mn-ea"/>
              </a:rPr>
              <a:t>密度点的密度。</a:t>
            </a:r>
            <a:endParaRPr lang="zh-CN" altLang="en-US" sz="1600">
              <a:sym typeface="+mn-ea"/>
            </a:endParaRPr>
          </a:p>
          <a:p>
            <a:endParaRPr lang="zh-CN" altLang="en-US" sz="1600">
              <a:sym typeface="+mn-ea"/>
            </a:endParaRPr>
          </a:p>
        </p:txBody>
      </p:sp>
      <p:sp>
        <p:nvSpPr>
          <p:cNvPr id="12" name="文本框 11"/>
          <p:cNvSpPr txBox="1"/>
          <p:nvPr/>
        </p:nvSpPr>
        <p:spPr>
          <a:xfrm>
            <a:off x="1691640" y="3014980"/>
            <a:ext cx="1570990" cy="306705"/>
          </a:xfrm>
          <a:prstGeom prst="rect">
            <a:avLst/>
          </a:prstGeom>
          <a:noFill/>
        </p:spPr>
        <p:txBody>
          <a:bodyPr wrap="square" rtlCol="0">
            <a:spAutoFit/>
          </a:bodyPr>
          <a:p>
            <a:r>
              <a:rPr lang="zh-CN" altLang="en-US" sz="1400">
                <a:sym typeface="+mn-ea"/>
              </a:rPr>
              <a:t>面部变形模块Dη</a:t>
            </a:r>
            <a:endParaRPr lang="zh-CN" altLang="en-US" sz="1400"/>
          </a:p>
        </p:txBody>
      </p:sp>
      <p:pic>
        <p:nvPicPr>
          <p:cNvPr id="5" name="图片 4"/>
          <p:cNvPicPr>
            <a:picLocks noChangeAspect="1"/>
          </p:cNvPicPr>
          <p:nvPr/>
        </p:nvPicPr>
        <p:blipFill>
          <a:blip r:embed="rId4"/>
          <a:stretch>
            <a:fillRect/>
          </a:stretch>
        </p:blipFill>
        <p:spPr>
          <a:xfrm>
            <a:off x="5508625" y="2067560"/>
            <a:ext cx="2442845" cy="592455"/>
          </a:xfrm>
          <a:prstGeom prst="rect">
            <a:avLst/>
          </a:prstGeom>
        </p:spPr>
      </p:pic>
      <p:pic>
        <p:nvPicPr>
          <p:cNvPr id="6" name="图片 5"/>
          <p:cNvPicPr>
            <a:picLocks noChangeAspect="1"/>
          </p:cNvPicPr>
          <p:nvPr/>
        </p:nvPicPr>
        <p:blipFill>
          <a:blip r:embed="rId5"/>
          <a:stretch>
            <a:fillRect/>
          </a:stretch>
        </p:blipFill>
        <p:spPr>
          <a:xfrm>
            <a:off x="5796280" y="3507740"/>
            <a:ext cx="1550035" cy="2387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volume re</a:t>
                </a:r>
                <a:r>
                  <a:rPr lang="en-US" altLang="zh-CN" sz="900" dirty="0">
                    <a:solidFill>
                      <a:srgbClr val="961E19"/>
                    </a:solidFill>
                    <a:latin typeface="微软雅黑" panose="020B0503020204020204" pitchFamily="34" charset="-122"/>
                    <a:ea typeface="微软雅黑" panose="020B0503020204020204" pitchFamily="34" charset="-122"/>
                  </a:rPr>
                  <a:t>ndering</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1076960" y="988695"/>
            <a:ext cx="7033895" cy="3443605"/>
          </a:xfrm>
          <a:prstGeom prst="rect">
            <a:avLst/>
          </a:prstGeom>
          <a:noFill/>
        </p:spPr>
        <p:txBody>
          <a:bodyPr wrap="square" rtlCol="0">
            <a:noAutofit/>
          </a:bodyPr>
          <a:p>
            <a:r>
              <a:rPr lang="zh-CN" altLang="en-US" sz="1600">
                <a:sym typeface="+mn-ea"/>
              </a:rPr>
              <a:t>体绘制将</a:t>
            </a:r>
            <a:r>
              <a:rPr lang="en-US" altLang="zh-CN" sz="1600">
                <a:sym typeface="+mn-ea"/>
              </a:rPr>
              <a:t>c</a:t>
            </a:r>
            <a:r>
              <a:rPr lang="zh-CN" altLang="en-US" sz="1600">
                <a:sym typeface="+mn-ea"/>
              </a:rPr>
              <a:t>和</a:t>
            </a:r>
            <a:r>
              <a:rPr lang="zh-CN" altLang="en-US" sz="1600">
                <a:sym typeface="+mn-ea"/>
              </a:rPr>
              <a:t>σ整合到人像中，相机射线</a:t>
            </a:r>
            <a:r>
              <a:rPr lang="en-US" altLang="zh-CN" sz="1600">
                <a:sym typeface="+mn-ea"/>
              </a:rPr>
              <a:t>r</a:t>
            </a:r>
            <a:r>
              <a:rPr lang="zh-CN" altLang="en-US" sz="1600">
                <a:sym typeface="+mn-ea"/>
              </a:rPr>
              <a:t>累计颜色为：</a:t>
            </a:r>
            <a:endParaRPr lang="zh-CN" altLang="en-US" sz="1600">
              <a:sym typeface="+mn-ea"/>
            </a:endParaRPr>
          </a:p>
          <a:p>
            <a:endParaRPr lang="zh-CN" altLang="en-US" sz="1600">
              <a:sym typeface="+mn-ea"/>
            </a:endParaRPr>
          </a:p>
          <a:p>
            <a:endParaRPr lang="zh-CN" altLang="en-US" sz="1600">
              <a:sym typeface="+mn-ea"/>
            </a:endParaRPr>
          </a:p>
          <a:p>
            <a:endParaRPr lang="zh-CN" altLang="en-US" sz="1600">
              <a:sym typeface="+mn-ea"/>
            </a:endParaRPr>
          </a:p>
          <a:p>
            <a:r>
              <a:rPr lang="zh-CN" altLang="en-US" sz="1600">
                <a:sym typeface="+mn-ea"/>
              </a:rPr>
              <a:t>其中，θ和η分别为面辐光场F</a:t>
            </a:r>
            <a:r>
              <a:rPr lang="zh-CN" altLang="en-US" sz="1600" baseline="-25000">
                <a:sym typeface="+mn-ea"/>
              </a:rPr>
              <a:t>θ</a:t>
            </a:r>
            <a:r>
              <a:rPr lang="zh-CN" altLang="en-US" sz="1600">
                <a:sym typeface="+mn-ea"/>
              </a:rPr>
              <a:t>和变形模块D</a:t>
            </a:r>
            <a:r>
              <a:rPr lang="zh-CN" altLang="en-US" sz="1600" baseline="-25000">
                <a:sym typeface="+mn-ea"/>
              </a:rPr>
              <a:t>η</a:t>
            </a:r>
            <a:r>
              <a:rPr lang="zh-CN" altLang="en-US" sz="1600">
                <a:sym typeface="+mn-ea"/>
              </a:rPr>
              <a:t>的可学习参数，R是旋转矩阵，T</a:t>
            </a:r>
            <a:endParaRPr lang="zh-CN" altLang="en-US" sz="1600">
              <a:sym typeface="+mn-ea"/>
            </a:endParaRPr>
          </a:p>
          <a:p>
            <a:endParaRPr lang="zh-CN" altLang="en-US" sz="1600">
              <a:sym typeface="+mn-ea"/>
            </a:endParaRPr>
          </a:p>
          <a:p>
            <a:r>
              <a:rPr lang="zh-CN" altLang="en-US" sz="1600">
                <a:sym typeface="+mn-ea"/>
              </a:rPr>
              <a:t>是平移向量，</a:t>
            </a:r>
            <a:r>
              <a:rPr lang="en-US" altLang="zh-CN" sz="1600">
                <a:sym typeface="+mn-ea"/>
              </a:rPr>
              <a:t>                                                                     </a:t>
            </a:r>
            <a:r>
              <a:rPr lang="zh-CN" altLang="en-US" sz="1600">
                <a:sym typeface="+mn-ea"/>
              </a:rPr>
              <a:t>为沿相机光线的积分透过率，</a:t>
            </a:r>
            <a:endParaRPr lang="zh-CN" altLang="en-US" sz="1600">
              <a:sym typeface="+mn-ea"/>
            </a:endParaRPr>
          </a:p>
          <a:p>
            <a:endParaRPr lang="zh-CN" altLang="en-US" sz="1600">
              <a:sym typeface="+mn-ea"/>
            </a:endParaRPr>
          </a:p>
          <a:p>
            <a:r>
              <a:rPr lang="en-US" altLang="zh-CN" sz="1600">
                <a:sym typeface="+mn-ea"/>
              </a:rPr>
              <a:t>z</a:t>
            </a:r>
            <a:r>
              <a:rPr lang="en-US" altLang="zh-CN" sz="1600" baseline="-25000">
                <a:sym typeface="+mn-ea"/>
              </a:rPr>
              <a:t>near</a:t>
            </a:r>
            <a:r>
              <a:rPr lang="zh-CN" altLang="en-US" sz="1600">
                <a:sym typeface="+mn-ea"/>
              </a:rPr>
              <a:t>和</a:t>
            </a:r>
            <a:r>
              <a:rPr lang="en-US" altLang="zh-CN" sz="1600">
                <a:sym typeface="+mn-ea"/>
              </a:rPr>
              <a:t>z</a:t>
            </a:r>
            <a:r>
              <a:rPr lang="en-US" altLang="zh-CN" sz="1600" baseline="-25000">
                <a:sym typeface="+mn-ea"/>
              </a:rPr>
              <a:t>far</a:t>
            </a:r>
            <a:r>
              <a:rPr lang="zh-CN" altLang="en-US" sz="1600">
                <a:sym typeface="+mn-ea"/>
              </a:rPr>
              <a:t>是采样起点和</a:t>
            </a:r>
            <a:r>
              <a:rPr lang="zh-CN" altLang="en-US" sz="1600">
                <a:sym typeface="+mn-ea"/>
              </a:rPr>
              <a:t>终点。</a:t>
            </a:r>
            <a:endParaRPr lang="zh-CN" altLang="en-US" sz="1600">
              <a:sym typeface="+mn-ea"/>
            </a:endParaRPr>
          </a:p>
          <a:p>
            <a:endParaRPr lang="zh-CN" altLang="en-US" sz="1600">
              <a:sym typeface="+mn-ea"/>
            </a:endParaRPr>
          </a:p>
          <a:p>
            <a:endParaRPr lang="zh-CN" altLang="en-US" sz="1600">
              <a:sym typeface="+mn-ea"/>
            </a:endParaRPr>
          </a:p>
          <a:p>
            <a:r>
              <a:rPr lang="zh-CN" altLang="en-US" sz="1600">
                <a:sym typeface="+mn-ea"/>
              </a:rPr>
              <a:t>对</a:t>
            </a:r>
            <a:r>
              <a:rPr lang="en-US" altLang="zh-CN" sz="1600">
                <a:sym typeface="+mn-ea"/>
              </a:rPr>
              <a:t>Nerf</a:t>
            </a:r>
            <a:r>
              <a:rPr lang="zh-CN" altLang="en-US" sz="1600">
                <a:sym typeface="+mn-ea"/>
              </a:rPr>
              <a:t>的整体损失函数</a:t>
            </a:r>
            <a:r>
              <a:rPr lang="zh-CN" altLang="en-US" sz="1600">
                <a:sym typeface="+mn-ea"/>
              </a:rPr>
              <a:t>为：</a:t>
            </a:r>
            <a:endParaRPr lang="zh-CN" altLang="en-US" sz="1600">
              <a:sym typeface="+mn-ea"/>
            </a:endParaRPr>
          </a:p>
          <a:p>
            <a:endParaRPr lang="zh-CN" altLang="en-US" sz="1600">
              <a:sym typeface="+mn-ea"/>
            </a:endParaRPr>
          </a:p>
          <a:p>
            <a:endParaRPr lang="zh-CN" altLang="en-US" sz="1600">
              <a:sym typeface="+mn-ea"/>
            </a:endParaRPr>
          </a:p>
        </p:txBody>
      </p:sp>
      <p:pic>
        <p:nvPicPr>
          <p:cNvPr id="14" name="图片 13"/>
          <p:cNvPicPr>
            <a:picLocks noChangeAspect="1"/>
          </p:cNvPicPr>
          <p:nvPr/>
        </p:nvPicPr>
        <p:blipFill>
          <a:blip r:embed="rId3"/>
          <a:stretch>
            <a:fillRect/>
          </a:stretch>
        </p:blipFill>
        <p:spPr>
          <a:xfrm>
            <a:off x="2195830" y="1419225"/>
            <a:ext cx="3969385" cy="497205"/>
          </a:xfrm>
          <a:prstGeom prst="rect">
            <a:avLst/>
          </a:prstGeom>
        </p:spPr>
      </p:pic>
      <p:pic>
        <p:nvPicPr>
          <p:cNvPr id="5" name="图片 4"/>
          <p:cNvPicPr>
            <a:picLocks noChangeAspect="1"/>
          </p:cNvPicPr>
          <p:nvPr/>
        </p:nvPicPr>
        <p:blipFill>
          <a:blip r:embed="rId4"/>
          <a:stretch>
            <a:fillRect/>
          </a:stretch>
        </p:blipFill>
        <p:spPr>
          <a:xfrm>
            <a:off x="3491865" y="3651885"/>
            <a:ext cx="1894205" cy="355600"/>
          </a:xfrm>
          <a:prstGeom prst="rect">
            <a:avLst/>
          </a:prstGeom>
        </p:spPr>
      </p:pic>
      <p:pic>
        <p:nvPicPr>
          <p:cNvPr id="6" name="图片 5"/>
          <p:cNvPicPr>
            <a:picLocks noChangeAspect="1"/>
          </p:cNvPicPr>
          <p:nvPr/>
        </p:nvPicPr>
        <p:blipFill>
          <a:blip r:embed="rId5"/>
          <a:stretch>
            <a:fillRect/>
          </a:stretch>
        </p:blipFill>
        <p:spPr>
          <a:xfrm>
            <a:off x="2411730" y="2427605"/>
            <a:ext cx="3057525" cy="390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81800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face warping module</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611505" y="987425"/>
            <a:ext cx="7550150" cy="27012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DFRF</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face warping module</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79705" y="1131570"/>
            <a:ext cx="8761095" cy="2650490"/>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1395</Words>
  <Application>WPS 演示</Application>
  <PresentationFormat>全屏显示(16:9)</PresentationFormat>
  <Paragraphs>150</Paragraphs>
  <Slides>17</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41</cp:revision>
  <dcterms:created xsi:type="dcterms:W3CDTF">2019-03-04T02:28:00Z</dcterms:created>
  <dcterms:modified xsi:type="dcterms:W3CDTF">2024-04-15T02:52:54Z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472652ABCA8243399631952E9ED76C51_13</vt:lpwstr>
  </property>
</Properties>
</file>