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86" r:id="rId4"/>
    <p:sldId id="345" r:id="rId5"/>
    <p:sldId id="365" r:id="rId6"/>
    <p:sldId id="285" r:id="rId7"/>
    <p:sldId id="324" r:id="rId9"/>
    <p:sldId id="378" r:id="rId10"/>
    <p:sldId id="335" r:id="rId11"/>
    <p:sldId id="337" r:id="rId12"/>
    <p:sldId id="367" r:id="rId13"/>
    <p:sldId id="336" r:id="rId14"/>
    <p:sldId id="360" r:id="rId15"/>
    <p:sldId id="281" r:id="rId16"/>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4" userDrawn="1">
          <p15:clr>
            <a:srgbClr val="A4A3A4"/>
          </p15:clr>
        </p15:guide>
        <p15:guide id="2" pos="2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64"/>
        <p:guide pos="28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a:t>
                </a:r>
                <a:r>
                  <a:rPr lang="en-US" altLang="zh-CN" sz="900" dirty="0">
                    <a:solidFill>
                      <a:srgbClr val="961E19"/>
                    </a:solidFill>
                    <a:latin typeface="微软雅黑" panose="020B0503020204020204" pitchFamily="34" charset="-122"/>
                    <a:ea typeface="微软雅黑" panose="020B0503020204020204" pitchFamily="34" charset="-122"/>
                  </a:rPr>
                  <a:t>details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nvSpPr>
        <p:spPr>
          <a:xfrm>
            <a:off x="974090" y="929640"/>
            <a:ext cx="7272655" cy="3440430"/>
          </a:xfrm>
          <a:prstGeom prst="rect">
            <a:avLst/>
          </a:prstGeom>
          <a:noFill/>
        </p:spPr>
        <p:txBody>
          <a:bodyPr wrap="square" rtlCol="0">
            <a:noAutofit/>
          </a:bodyPr>
          <a:p>
            <a:r>
              <a:rPr lang="zh-CN" altLang="en-US"/>
              <a:t>发现具有挑战性的brdf和反射区域会给基于立体匹配的方法带来问题。微调有助于缓解一些问题，但不会完全克服，改进方向</a:t>
            </a:r>
            <a:r>
              <a:rPr lang="zh-CN" altLang="en-US"/>
              <a:t>是：需要引入视图相关</a:t>
            </a:r>
            <a:r>
              <a:rPr lang="zh-CN" altLang="en-US"/>
              <a:t>建模</a:t>
            </a:r>
            <a:endParaRPr lang="zh-CN" altLang="en-US"/>
          </a:p>
        </p:txBody>
      </p:sp>
      <p:pic>
        <p:nvPicPr>
          <p:cNvPr id="5" name="图片 4"/>
          <p:cNvPicPr>
            <a:picLocks noChangeAspect="1"/>
          </p:cNvPicPr>
          <p:nvPr/>
        </p:nvPicPr>
        <p:blipFill>
          <a:blip r:embed="rId3"/>
          <a:stretch>
            <a:fillRect/>
          </a:stretch>
        </p:blipFill>
        <p:spPr>
          <a:xfrm>
            <a:off x="2268220" y="1851660"/>
            <a:ext cx="3973830" cy="1730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a:t>
                </a:r>
                <a:r>
                  <a:rPr lang="en-US" altLang="zh-CN" sz="900" dirty="0">
                    <a:solidFill>
                      <a:srgbClr val="961E19"/>
                    </a:solidFill>
                    <a:latin typeface="微软雅黑" panose="020B0503020204020204" pitchFamily="34" charset="-122"/>
                    <a:ea typeface="微软雅黑" panose="020B0503020204020204" pitchFamily="34" charset="-122"/>
                  </a:rPr>
                  <a:t>details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44880"/>
            <a:ext cx="7261225" cy="3669665"/>
          </a:xfrm>
          <a:prstGeom prst="rect">
            <a:avLst/>
          </a:prstGeom>
          <a:noFill/>
        </p:spPr>
        <p:txBody>
          <a:bodyPr wrap="square" rtlCol="0">
            <a:noAutofit/>
          </a:bodyPr>
          <a:p>
            <a:r>
              <a:rPr lang="zh-CN" altLang="en-US"/>
              <a:t>网格预测：（利用已知点数据和空间特征通过训练模型</a:t>
            </a:r>
            <a:r>
              <a:rPr lang="zh-CN" altLang="en-US"/>
              <a:t>预测）</a:t>
            </a:r>
            <a:endParaRPr lang="zh-CN" altLang="en-US"/>
          </a:p>
          <a:p>
            <a:r>
              <a:rPr lang="zh-CN" altLang="en-US"/>
              <a:t>给定一个场景的10张图像，在训练过程中没有提供3D监督，SRF只从10个视图中隐式地学习3D重建和视图合成。进一步说明</a:t>
            </a:r>
            <a:r>
              <a:rPr lang="en-US" altLang="zh-CN"/>
              <a:t>SRF</a:t>
            </a:r>
            <a:r>
              <a:rPr lang="zh-CN" altLang="en-US"/>
              <a:t>重建场景的</a:t>
            </a:r>
            <a:r>
              <a:rPr lang="zh-CN" altLang="en-US"/>
              <a:t>有效性。</a:t>
            </a:r>
            <a:endParaRPr lang="zh-CN" altLang="en-US"/>
          </a:p>
        </p:txBody>
      </p:sp>
      <p:pic>
        <p:nvPicPr>
          <p:cNvPr id="5" name="图片 4"/>
          <p:cNvPicPr>
            <a:picLocks noChangeAspect="1"/>
          </p:cNvPicPr>
          <p:nvPr/>
        </p:nvPicPr>
        <p:blipFill>
          <a:blip r:embed="rId3"/>
          <a:stretch>
            <a:fillRect/>
          </a:stretch>
        </p:blipFill>
        <p:spPr>
          <a:xfrm>
            <a:off x="2915920" y="2211705"/>
            <a:ext cx="3260725" cy="2232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ablation </a:t>
                </a:r>
                <a:r>
                  <a:rPr lang="en-US" altLang="zh-CN" sz="900" dirty="0">
                    <a:solidFill>
                      <a:srgbClr val="961E19"/>
                    </a:solidFill>
                    <a:latin typeface="微软雅黑" panose="020B0503020204020204" pitchFamily="34" charset="-122"/>
                    <a:ea typeface="微软雅黑" panose="020B0503020204020204" pitchFamily="34" charset="-122"/>
                  </a:rPr>
                  <a:t>study</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1012825"/>
            <a:ext cx="7261225" cy="3842385"/>
          </a:xfrm>
          <a:prstGeom prst="rect">
            <a:avLst/>
          </a:prstGeom>
          <a:noFill/>
        </p:spPr>
        <p:txBody>
          <a:bodyPr wrap="square" rtlCol="0">
            <a:noAutofit/>
          </a:bodyPr>
          <a:p>
            <a:r>
              <a:rPr lang="zh-CN" altLang="en-US"/>
              <a:t>自然泛化</a:t>
            </a:r>
            <a:r>
              <a:rPr lang="zh-CN" altLang="en-US"/>
              <a:t>能力：</a:t>
            </a:r>
            <a:endParaRPr lang="zh-CN" altLang="en-US"/>
          </a:p>
          <a:p>
            <a:r>
              <a:rPr lang="zh-CN" altLang="en-US"/>
              <a:t>在一个单一的物体上训练SRF30分钟，在没有微调的情况下应用到麦克风上。</a:t>
            </a:r>
            <a:r>
              <a:rPr lang="zh-CN" altLang="en-US"/>
              <a:t>二者在几何形状和外观上有很大的不同，几何形状和一些颜色会普遍化。</a:t>
            </a:r>
            <a:endParaRPr lang="zh-CN" altLang="en-US"/>
          </a:p>
        </p:txBody>
      </p:sp>
      <p:pic>
        <p:nvPicPr>
          <p:cNvPr id="5" name="图片 4"/>
          <p:cNvPicPr>
            <a:picLocks noChangeAspect="1"/>
          </p:cNvPicPr>
          <p:nvPr/>
        </p:nvPicPr>
        <p:blipFill>
          <a:blip r:embed="rId3"/>
          <a:stretch>
            <a:fillRect/>
          </a:stretch>
        </p:blipFill>
        <p:spPr>
          <a:xfrm>
            <a:off x="2484120" y="2355215"/>
            <a:ext cx="4174490" cy="1754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979930" y="3291840"/>
            <a:ext cx="5256530" cy="370205"/>
          </a:xfrm>
          <a:prstGeom prst="rect">
            <a:avLst/>
          </a:prstGeom>
          <a:noFill/>
        </p:spPr>
        <p:txBody>
          <a:bodyPr wrap="square" rtlCol="0">
            <a:noAutofit/>
          </a:bodyPr>
          <a:p>
            <a:r>
              <a:rPr lang="zh-CN" altLang="en-US"/>
              <a:t>立体辐射场(SRF)：新场景下学习稀疏视图</a:t>
            </a:r>
            <a:r>
              <a:rPr lang="zh-CN" altLang="en-US"/>
              <a:t>的合成</a:t>
            </a:r>
            <a:endParaRPr lang="zh-CN" altLang="en-US"/>
          </a:p>
        </p:txBody>
      </p:sp>
      <p:pic>
        <p:nvPicPr>
          <p:cNvPr id="7" name="图片 6"/>
          <p:cNvPicPr>
            <a:picLocks noChangeAspect="1"/>
          </p:cNvPicPr>
          <p:nvPr/>
        </p:nvPicPr>
        <p:blipFill>
          <a:blip r:embed="rId3"/>
          <a:stretch>
            <a:fillRect/>
          </a:stretch>
        </p:blipFill>
        <p:spPr>
          <a:xfrm>
            <a:off x="0" y="1131570"/>
            <a:ext cx="8991600" cy="2000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a:t>现存问题：</a:t>
            </a:r>
            <a:endParaRPr lang="zh-CN" altLang="en-US"/>
          </a:p>
          <a:p>
            <a:r>
              <a:rPr lang="en-US" altLang="zh-CN"/>
              <a:t>1. Nerf</a:t>
            </a:r>
            <a:r>
              <a:rPr lang="zh-CN" altLang="en-US"/>
              <a:t>针对特定场景训练，且在测试新场景合成时需要从头开始</a:t>
            </a:r>
            <a:r>
              <a:rPr lang="zh-CN" altLang="en-US"/>
              <a:t>训练；</a:t>
            </a:r>
            <a:endParaRPr lang="zh-CN" altLang="en-US"/>
          </a:p>
          <a:p>
            <a:endParaRPr lang="zh-CN" altLang="en-US"/>
          </a:p>
          <a:p>
            <a:r>
              <a:rPr lang="en-US" altLang="zh-CN"/>
              <a:t>2. </a:t>
            </a:r>
            <a:r>
              <a:rPr lang="zh-CN" altLang="en-US"/>
              <a:t>需要密集</a:t>
            </a:r>
            <a:r>
              <a:rPr lang="zh-CN" altLang="en-US"/>
              <a:t>多视图</a:t>
            </a:r>
            <a:r>
              <a:rPr lang="zh-CN" altLang="en-US"/>
              <a:t>的数据集；</a:t>
            </a:r>
            <a:endParaRPr lang="zh-CN" altLang="en-US"/>
          </a:p>
          <a:p>
            <a:endParaRPr lang="zh-CN" altLang="en-US"/>
          </a:p>
          <a:p>
            <a:r>
              <a:rPr lang="en-US" altLang="zh-CN"/>
              <a:t>3.</a:t>
            </a:r>
            <a:r>
              <a:rPr lang="zh-CN" altLang="en-US"/>
              <a:t>训练时间长。</a:t>
            </a:r>
            <a:endParaRPr lang="zh-CN" altLang="en-US"/>
          </a:p>
          <a:p>
            <a:endParaRPr lang="zh-CN" altLang="en-US"/>
          </a:p>
          <a:p>
            <a:r>
              <a:rPr lang="zh-CN" altLang="en-US"/>
              <a:t>因此，提出</a:t>
            </a:r>
            <a:r>
              <a:rPr lang="en-US" altLang="zh-CN"/>
              <a:t>SRF</a:t>
            </a:r>
            <a:r>
              <a:rPr lang="zh-CN" altLang="en-US"/>
              <a:t>立体辐射场，为一个新的虚拟场景合成一个</a:t>
            </a:r>
            <a:r>
              <a:rPr lang="zh-CN" altLang="en-US"/>
              <a:t>视图</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a:t>贡献：</a:t>
            </a:r>
            <a:endParaRPr lang="zh-CN" altLang="en-US"/>
          </a:p>
          <a:p>
            <a:r>
              <a:rPr lang="en-US" altLang="zh-CN"/>
              <a:t>1. </a:t>
            </a:r>
            <a:r>
              <a:rPr lang="zh-CN" altLang="en-US"/>
              <a:t>提出一种结合经典多视图立体方法和现代神经渲染思想的端到端的神经</a:t>
            </a:r>
            <a:r>
              <a:rPr lang="zh-CN" altLang="en-US"/>
              <a:t>视图合成</a:t>
            </a:r>
            <a:r>
              <a:rPr lang="zh-CN" altLang="en-US"/>
              <a:t>方法；</a:t>
            </a:r>
            <a:endParaRPr lang="zh-CN" altLang="en-US"/>
          </a:p>
          <a:p>
            <a:endParaRPr lang="zh-CN" altLang="en-US"/>
          </a:p>
          <a:p>
            <a:r>
              <a:rPr lang="en-US" altLang="zh-CN"/>
              <a:t>2. SRF可以跨多个场景学习公共结构</a:t>
            </a:r>
            <a:r>
              <a:rPr lang="zh-CN" altLang="en-US"/>
              <a:t>，证明了</a:t>
            </a:r>
            <a:r>
              <a:rPr lang="en-US" altLang="zh-CN"/>
              <a:t>SRF</a:t>
            </a:r>
            <a:r>
              <a:rPr lang="zh-CN" altLang="en-US"/>
              <a:t>的泛化</a:t>
            </a:r>
            <a:r>
              <a:rPr lang="zh-CN" altLang="en-US"/>
              <a:t>能力；</a:t>
            </a:r>
            <a:endParaRPr lang="zh-CN" altLang="en-US"/>
          </a:p>
          <a:p>
            <a:endParaRPr lang="zh-CN" altLang="en-US"/>
          </a:p>
          <a:p>
            <a:r>
              <a:rPr lang="en-US" altLang="zh-CN"/>
              <a:t>3. </a:t>
            </a:r>
            <a:r>
              <a:rPr lang="zh-CN" altLang="en-US">
                <a:sym typeface="+mn-ea"/>
              </a:rPr>
              <a:t>通过稀疏视图推广到新场景中，训练时间大大减少，对</a:t>
            </a:r>
            <a:r>
              <a:rPr lang="zh-CN" altLang="en-US">
                <a:sym typeface="+mn-ea"/>
              </a:rPr>
              <a:t>进行微调后，结果进一步改善。</a:t>
            </a:r>
            <a:endParaRPr lang="zh-CN" altLang="en-US">
              <a:sym typeface="+mn-ea"/>
            </a:endParaRPr>
          </a:p>
          <a:p>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overview of SRF 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8" name="图片 7"/>
          <p:cNvPicPr>
            <a:picLocks noChangeAspect="1"/>
          </p:cNvPicPr>
          <p:nvPr/>
        </p:nvPicPr>
        <p:blipFill>
          <a:blip r:embed="rId3"/>
          <a:stretch>
            <a:fillRect/>
          </a:stretch>
        </p:blipFill>
        <p:spPr>
          <a:xfrm>
            <a:off x="339725" y="879475"/>
            <a:ext cx="8463915" cy="36531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SRF </a:t>
                </a:r>
                <a:r>
                  <a:rPr lang="en-US" altLang="zh-CN" sz="900" dirty="0">
                    <a:solidFill>
                      <a:srgbClr val="961E19"/>
                    </a:solidFill>
                    <a:latin typeface="微软雅黑" panose="020B0503020204020204" pitchFamily="34" charset="-122"/>
                    <a:ea typeface="微软雅黑" panose="020B0503020204020204" pitchFamily="34" charset="-122"/>
                  </a:rPr>
                  <a:t>framework</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812165" y="836930"/>
            <a:ext cx="7438390" cy="4037330"/>
          </a:xfrm>
          <a:prstGeom prst="rect">
            <a:avLst/>
          </a:prstGeom>
          <a:noFill/>
        </p:spPr>
        <p:txBody>
          <a:bodyPr wrap="square" rtlCol="0">
            <a:noAutofit/>
          </a:bodyPr>
          <a:p>
            <a:r>
              <a:rPr lang="en-US" altLang="zh-CN" sz="1600"/>
              <a:t>                                                                     </a:t>
            </a:r>
            <a:endParaRPr lang="en-US" altLang="zh-CN" sz="1600"/>
          </a:p>
          <a:p>
            <a:r>
              <a:rPr lang="en-US" altLang="zh-CN" sz="1600"/>
              <a:t>                                                                     N</a:t>
            </a:r>
            <a:r>
              <a:rPr lang="zh-CN" altLang="en-US" sz="1600"/>
              <a:t>张参考图片的</a:t>
            </a:r>
            <a:r>
              <a:rPr lang="zh-CN" altLang="en-US" sz="1600"/>
              <a:t>集合作为</a:t>
            </a:r>
            <a:r>
              <a:rPr lang="zh-CN" altLang="en-US" sz="1600"/>
              <a:t>输入</a:t>
            </a:r>
            <a:endParaRPr lang="zh-CN" altLang="en-US" sz="1600"/>
          </a:p>
          <a:p>
            <a:endParaRPr lang="zh-CN" altLang="en-US" sz="1600"/>
          </a:p>
          <a:p>
            <a:r>
              <a:rPr lang="zh-CN" altLang="en-US" sz="1600"/>
              <a:t>通过构建</a:t>
            </a:r>
            <a:r>
              <a:rPr lang="en-US" altLang="zh-CN" sz="1600"/>
              <a:t>f</a:t>
            </a:r>
            <a:r>
              <a:rPr lang="zh-CN" altLang="en-US" sz="1600"/>
              <a:t>这个映射（类似于经典多视图立体匹配方法），将</a:t>
            </a:r>
            <a:r>
              <a:rPr lang="en-US" altLang="zh-CN" sz="1600"/>
              <a:t>SRF</a:t>
            </a:r>
            <a:r>
              <a:rPr lang="zh-CN" altLang="en-US" sz="1600"/>
              <a:t>分解</a:t>
            </a:r>
            <a:r>
              <a:rPr lang="zh-CN" altLang="en-US" sz="1600"/>
              <a:t>为</a:t>
            </a:r>
            <a:endParaRPr lang="zh-CN" altLang="en-US" sz="1600"/>
          </a:p>
          <a:p>
            <a:endParaRPr lang="zh-CN" altLang="en-US" sz="1600"/>
          </a:p>
          <a:p>
            <a:r>
              <a:rPr lang="en-US" altLang="zh-CN" sz="1600"/>
              <a:t>                                                                                               </a:t>
            </a:r>
            <a:r>
              <a:rPr lang="zh-CN" altLang="en-US" sz="1600"/>
              <a:t>，其中</a:t>
            </a:r>
            <a:r>
              <a:rPr lang="en-US" altLang="zh-CN" sz="1600"/>
              <a:t>g</a:t>
            </a:r>
            <a:r>
              <a:rPr lang="en-US" altLang="zh-CN" sz="1600" baseline="-25000"/>
              <a:t>stereo</a:t>
            </a:r>
            <a:r>
              <a:rPr lang="zh-CN" altLang="en-US" sz="1600"/>
              <a:t>是</a:t>
            </a:r>
            <a:r>
              <a:rPr lang="zh-CN" altLang="en-US" sz="1600"/>
              <a:t>特征匹配</a:t>
            </a:r>
            <a:r>
              <a:rPr lang="zh-CN" altLang="en-US" sz="1600"/>
              <a:t>函数</a:t>
            </a:r>
            <a:endParaRPr lang="zh-CN" altLang="en-US" sz="1600"/>
          </a:p>
        </p:txBody>
      </p:sp>
      <p:pic>
        <p:nvPicPr>
          <p:cNvPr id="6" name="图片 5"/>
          <p:cNvPicPr>
            <a:picLocks noChangeAspect="1"/>
          </p:cNvPicPr>
          <p:nvPr/>
        </p:nvPicPr>
        <p:blipFill>
          <a:blip r:embed="rId3"/>
          <a:stretch>
            <a:fillRect/>
          </a:stretch>
        </p:blipFill>
        <p:spPr>
          <a:xfrm>
            <a:off x="899795" y="1011555"/>
            <a:ext cx="1752600" cy="428625"/>
          </a:xfrm>
          <a:prstGeom prst="rect">
            <a:avLst/>
          </a:prstGeom>
        </p:spPr>
      </p:pic>
      <p:pic>
        <p:nvPicPr>
          <p:cNvPr id="7" name="图片 6"/>
          <p:cNvPicPr>
            <a:picLocks noChangeAspect="1"/>
          </p:cNvPicPr>
          <p:nvPr/>
        </p:nvPicPr>
        <p:blipFill>
          <a:blip r:embed="rId4"/>
          <a:stretch>
            <a:fillRect/>
          </a:stretch>
        </p:blipFill>
        <p:spPr>
          <a:xfrm>
            <a:off x="2771775" y="1125855"/>
            <a:ext cx="1152525" cy="314325"/>
          </a:xfrm>
          <a:prstGeom prst="rect">
            <a:avLst/>
          </a:prstGeom>
        </p:spPr>
      </p:pic>
      <p:pic>
        <p:nvPicPr>
          <p:cNvPr id="9" name="图片 8"/>
          <p:cNvPicPr>
            <a:picLocks noChangeAspect="1"/>
          </p:cNvPicPr>
          <p:nvPr/>
        </p:nvPicPr>
        <p:blipFill>
          <a:blip r:embed="rId5"/>
          <a:stretch>
            <a:fillRect/>
          </a:stretch>
        </p:blipFill>
        <p:spPr>
          <a:xfrm>
            <a:off x="899795" y="1995170"/>
            <a:ext cx="4305300" cy="361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unsupervised </a:t>
                </a:r>
                <a:r>
                  <a:rPr lang="en-US" altLang="zh-CN" sz="900" dirty="0">
                    <a:solidFill>
                      <a:srgbClr val="961E19"/>
                    </a:solidFill>
                    <a:latin typeface="微软雅黑" panose="020B0503020204020204" pitchFamily="34" charset="-122"/>
                    <a:ea typeface="微软雅黑" panose="020B0503020204020204" pitchFamily="34" charset="-122"/>
                  </a:rPr>
                  <a:t>stereo module</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812165" y="836930"/>
            <a:ext cx="7438390" cy="4037330"/>
          </a:xfrm>
          <a:prstGeom prst="rect">
            <a:avLst/>
          </a:prstGeom>
          <a:noFill/>
        </p:spPr>
        <p:txBody>
          <a:bodyPr wrap="square" rtlCol="0">
            <a:noAutofit/>
          </a:bodyPr>
          <a:p>
            <a:r>
              <a:rPr lang="zh-CN" altLang="en-US" sz="1600"/>
              <a:t>几何立体</a:t>
            </a:r>
            <a:r>
              <a:rPr lang="zh-CN" altLang="en-US" sz="1600"/>
              <a:t>匹配：</a:t>
            </a:r>
            <a:endParaRPr lang="zh-CN" altLang="en-US" sz="1600"/>
          </a:p>
          <a:p>
            <a:r>
              <a:rPr lang="zh-CN" altLang="en-US" sz="1600"/>
              <a:t>为了处理任意数量的视图，立体模块成对地处理视图的特征描述符，该模块目标是学习特征对到一个图像分数的映射，这个分数对匹配查找和传播图像颜色</a:t>
            </a:r>
            <a:r>
              <a:rPr lang="zh-CN" altLang="en-US" sz="1600"/>
              <a:t>有用，</a:t>
            </a:r>
            <a:endParaRPr lang="zh-CN" altLang="en-US" sz="1600"/>
          </a:p>
          <a:p>
            <a:endParaRPr lang="zh-CN" altLang="en-US" sz="1600"/>
          </a:p>
          <a:p>
            <a:endParaRPr lang="zh-CN" altLang="en-US" sz="1600"/>
          </a:p>
          <a:p>
            <a:r>
              <a:rPr lang="zh-CN" altLang="en-US" sz="1600"/>
              <a:t>两两组合的特征进行成对处理作为一个神经元以从一个相似性函数中学习到一个不同的相似性，得到的输出向量</a:t>
            </a:r>
            <a:r>
              <a:rPr lang="en-US" altLang="zh-CN" sz="1600"/>
              <a:t>x</a:t>
            </a:r>
            <a:r>
              <a:rPr lang="zh-CN" altLang="en-US" sz="1600"/>
              <a:t>被连接到一个立体特征矩阵</a:t>
            </a:r>
            <a:r>
              <a:rPr lang="en-US" altLang="zh-CN" sz="1600"/>
              <a:t>stereo feature matrix</a:t>
            </a:r>
            <a:r>
              <a:rPr lang="zh-CN" altLang="en-US" sz="1600"/>
              <a:t>，将特征对排列在一个矩阵中，和神经元库进行卷积，从而得到立体特征矩阵，这个矩阵聚合了多视图信息，通过</a:t>
            </a:r>
            <a:r>
              <a:rPr lang="en-US" altLang="zh-CN" sz="1600"/>
              <a:t>g</a:t>
            </a:r>
            <a:r>
              <a:rPr lang="en-US" altLang="zh-CN" sz="1600" baseline="-25000"/>
              <a:t>stereo</a:t>
            </a:r>
            <a:r>
              <a:rPr lang="zh-CN" altLang="en-US" sz="1600"/>
              <a:t>函数，将这些特征映射为一个单个向量</a:t>
            </a:r>
            <a:r>
              <a:rPr lang="en-US" altLang="zh-CN" sz="1600"/>
              <a:t>y</a:t>
            </a:r>
            <a:r>
              <a:rPr lang="zh-CN" altLang="en-US" sz="1600"/>
              <a:t>，这个操作通过</a:t>
            </a:r>
            <a:r>
              <a:rPr lang="en-US" altLang="zh-CN" sz="1600"/>
              <a:t>max pooling</a:t>
            </a:r>
            <a:r>
              <a:rPr lang="zh-CN" altLang="en-US" sz="1600"/>
              <a:t>实现</a:t>
            </a:r>
            <a:endParaRPr lang="zh-CN" altLang="en-US" sz="1600"/>
          </a:p>
          <a:p>
            <a:endParaRPr lang="zh-CN" altLang="en-US" sz="1600"/>
          </a:p>
          <a:p>
            <a:endParaRPr lang="zh-CN" altLang="en-US" sz="1600"/>
          </a:p>
        </p:txBody>
      </p:sp>
      <p:pic>
        <p:nvPicPr>
          <p:cNvPr id="5" name="图片 4"/>
          <p:cNvPicPr>
            <a:picLocks noChangeAspect="1"/>
          </p:cNvPicPr>
          <p:nvPr/>
        </p:nvPicPr>
        <p:blipFill>
          <a:blip r:embed="rId3"/>
          <a:stretch>
            <a:fillRect/>
          </a:stretch>
        </p:blipFill>
        <p:spPr>
          <a:xfrm>
            <a:off x="2987675" y="1635125"/>
            <a:ext cx="2609850" cy="428625"/>
          </a:xfrm>
          <a:prstGeom prst="rect">
            <a:avLst/>
          </a:prstGeom>
        </p:spPr>
      </p:pic>
      <p:pic>
        <p:nvPicPr>
          <p:cNvPr id="7" name="图片 6"/>
          <p:cNvPicPr>
            <a:picLocks noChangeAspect="1"/>
          </p:cNvPicPr>
          <p:nvPr/>
        </p:nvPicPr>
        <p:blipFill>
          <a:blip r:embed="rId4"/>
          <a:stretch>
            <a:fillRect/>
          </a:stretch>
        </p:blipFill>
        <p:spPr>
          <a:xfrm>
            <a:off x="2771775" y="3363595"/>
            <a:ext cx="3562350" cy="523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2584450"/>
          </a:xfrm>
          <a:prstGeom prst="rect">
            <a:avLst/>
          </a:prstGeom>
          <a:noFill/>
        </p:spPr>
        <p:txBody>
          <a:bodyPr wrap="square" rtlCol="0">
            <a:spAutoFit/>
          </a:bodyPr>
          <a:p>
            <a:r>
              <a:rPr lang="zh-CN" altLang="en-US"/>
              <a:t>实验</a:t>
            </a:r>
            <a:r>
              <a:rPr lang="zh-CN" altLang="en-US"/>
              <a:t>设置：</a:t>
            </a:r>
            <a:endParaRPr lang="zh-CN" altLang="en-US"/>
          </a:p>
          <a:p>
            <a:r>
              <a:rPr lang="zh-CN" altLang="en-US"/>
              <a:t>数据集来自</a:t>
            </a:r>
            <a:r>
              <a:rPr lang="en-US" altLang="zh-CN"/>
              <a:t>DTU</a:t>
            </a:r>
            <a:r>
              <a:rPr lang="zh-CN" altLang="en-US"/>
              <a:t>，由</a:t>
            </a:r>
            <a:r>
              <a:rPr lang="en-US" altLang="zh-CN"/>
              <a:t>124</a:t>
            </a:r>
            <a:r>
              <a:rPr lang="zh-CN" altLang="en-US"/>
              <a:t>个不同场景</a:t>
            </a:r>
            <a:r>
              <a:rPr lang="zh-CN" altLang="en-US"/>
              <a:t>组成，对完整DTU数据集进行随机采样(109个场景)、测试(10个场景)和验证(5个场景)；</a:t>
            </a:r>
            <a:endParaRPr lang="zh-CN" altLang="en-US"/>
          </a:p>
          <a:p>
            <a:endParaRPr lang="zh-CN" altLang="en-US"/>
          </a:p>
          <a:p>
            <a:r>
              <a:rPr lang="zh-CN" altLang="en-US"/>
              <a:t>测试时，给定一个新场景的10个视图，随机抽取一个场景的</a:t>
            </a:r>
            <a:r>
              <a:rPr lang="en-US" altLang="zh-CN"/>
              <a:t>10</a:t>
            </a:r>
            <a:r>
              <a:rPr lang="zh-CN" altLang="en-US"/>
              <a:t>张图像作为</a:t>
            </a:r>
            <a:r>
              <a:rPr lang="zh-CN" altLang="en-US"/>
              <a:t>输入；</a:t>
            </a:r>
            <a:endParaRPr lang="zh-CN" altLang="en-US"/>
          </a:p>
          <a:p>
            <a:endParaRPr lang="zh-CN" altLang="en-US"/>
          </a:p>
          <a:p>
            <a:r>
              <a:rPr lang="zh-CN" altLang="en-US"/>
              <a:t>评价指标：</a:t>
            </a:r>
            <a:r>
              <a:rPr lang="en-US" altLang="zh-CN"/>
              <a:t>PSNR</a:t>
            </a:r>
            <a:r>
              <a:rPr lang="zh-CN" altLang="en-US"/>
              <a:t>（峰值信噪比）</a:t>
            </a:r>
            <a:r>
              <a:rPr lang="en-US" altLang="zh-CN"/>
              <a:t>↑</a:t>
            </a:r>
            <a:r>
              <a:rPr lang="zh-CN" altLang="en-US"/>
              <a:t>、</a:t>
            </a:r>
            <a:r>
              <a:rPr lang="en-US" altLang="zh-CN"/>
              <a:t>SSIM</a:t>
            </a:r>
            <a:r>
              <a:rPr lang="zh-CN" altLang="en-US"/>
              <a:t>（结构相似度）</a:t>
            </a:r>
            <a:r>
              <a:rPr lang="en-US" altLang="zh-CN"/>
              <a:t>↑</a:t>
            </a:r>
            <a:r>
              <a:rPr lang="zh-CN" altLang="en-US"/>
              <a:t>、</a:t>
            </a:r>
            <a:r>
              <a:rPr lang="en-US" altLang="zh-CN"/>
              <a:t>LPIPS</a:t>
            </a:r>
            <a:r>
              <a:rPr lang="zh-CN" altLang="en-US"/>
              <a:t>（感知度量）</a:t>
            </a:r>
            <a:r>
              <a:rPr lang="en-US" altLang="zh-CN"/>
              <a:t>↓</a:t>
            </a:r>
            <a:r>
              <a:rPr lang="zh-CN" altLang="en-US"/>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a:t>
                </a:r>
                <a:r>
                  <a:rPr lang="en-US" altLang="zh-CN" sz="900" dirty="0">
                    <a:solidFill>
                      <a:srgbClr val="961E19"/>
                    </a:solidFill>
                    <a:latin typeface="微软雅黑" panose="020B0503020204020204" pitchFamily="34" charset="-122"/>
                    <a:ea typeface="微软雅黑" panose="020B0503020204020204" pitchFamily="34" charset="-122"/>
                  </a:rPr>
                  <a:t>details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9" name="图片 8"/>
          <p:cNvPicPr>
            <a:picLocks noChangeAspect="1"/>
          </p:cNvPicPr>
          <p:nvPr/>
        </p:nvPicPr>
        <p:blipFill>
          <a:blip r:embed="rId3"/>
          <a:stretch>
            <a:fillRect/>
          </a:stretch>
        </p:blipFill>
        <p:spPr>
          <a:xfrm>
            <a:off x="179705" y="1851660"/>
            <a:ext cx="8567420" cy="1179830"/>
          </a:xfrm>
          <a:prstGeom prst="rect">
            <a:avLst/>
          </a:prstGeom>
        </p:spPr>
      </p:pic>
      <p:sp>
        <p:nvSpPr>
          <p:cNvPr id="10" name="文本框 9"/>
          <p:cNvSpPr txBox="1"/>
          <p:nvPr/>
        </p:nvSpPr>
        <p:spPr>
          <a:xfrm>
            <a:off x="974090" y="929640"/>
            <a:ext cx="7272655" cy="645160"/>
          </a:xfrm>
          <a:prstGeom prst="rect">
            <a:avLst/>
          </a:prstGeom>
          <a:noFill/>
        </p:spPr>
        <p:txBody>
          <a:bodyPr wrap="square" rtlCol="0">
            <a:spAutoFit/>
          </a:bodyPr>
          <a:p>
            <a:r>
              <a:rPr lang="zh-CN" altLang="en-US"/>
              <a:t>通过优化场景表示的思想来丰富几何和学习概念。为此在短时间内微调我们的模型</a:t>
            </a:r>
            <a:endParaRPr lang="zh-CN" altLang="en-US"/>
          </a:p>
        </p:txBody>
      </p:sp>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1509</Words>
  <Application>WPS 演示</Application>
  <PresentationFormat>全屏显示(16:9)</PresentationFormat>
  <Paragraphs>106</Paragraphs>
  <Slides>13</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47</cp:revision>
  <dcterms:created xsi:type="dcterms:W3CDTF">2019-03-04T02:28:00Z</dcterms:created>
  <dcterms:modified xsi:type="dcterms:W3CDTF">2024-04-22T04:03:13Z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472652ABCA8243399631952E9ED76C51_13</vt:lpwstr>
  </property>
</Properties>
</file>