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64.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06" r:id="rId2"/>
    <p:sldId id="2614" r:id="rId3"/>
    <p:sldId id="2595" r:id="rId4"/>
    <p:sldId id="2686" r:id="rId5"/>
    <p:sldId id="2687" r:id="rId6"/>
    <p:sldId id="2621" r:id="rId7"/>
    <p:sldId id="2688" r:id="rId8"/>
    <p:sldId id="2730" r:id="rId9"/>
    <p:sldId id="2689" r:id="rId10"/>
    <p:sldId id="2751" r:id="rId11"/>
    <p:sldId id="2757" r:id="rId12"/>
    <p:sldId id="2758" r:id="rId13"/>
    <p:sldId id="2759" r:id="rId14"/>
    <p:sldId id="2760" r:id="rId15"/>
    <p:sldId id="2761" r:id="rId16"/>
    <p:sldId id="2697" r:id="rId17"/>
    <p:sldId id="2703" r:id="rId18"/>
    <p:sldId id="2754" r:id="rId19"/>
    <p:sldId id="2729" r:id="rId20"/>
    <p:sldId id="2748" r:id="rId21"/>
    <p:sldId id="2720" r:id="rId22"/>
    <p:sldId id="2705" r:id="rId23"/>
    <p:sldId id="2706" r:id="rId24"/>
    <p:sldId id="2762" r:id="rId25"/>
    <p:sldId id="2763" r:id="rId26"/>
    <p:sldId id="2764" r:id="rId27"/>
    <p:sldId id="2765" r:id="rId28"/>
    <p:sldId id="2766" r:id="rId29"/>
    <p:sldId id="2767" r:id="rId30"/>
    <p:sldId id="2768" r:id="rId31"/>
    <p:sldId id="2769" r:id="rId32"/>
    <p:sldId id="2691" r:id="rId33"/>
    <p:sldId id="2715" r:id="rId34"/>
    <p:sldId id="2692" r:id="rId35"/>
    <p:sldId id="2732" r:id="rId36"/>
    <p:sldId id="2770" r:id="rId37"/>
    <p:sldId id="2740" r:id="rId38"/>
    <p:sldId id="2739" r:id="rId39"/>
    <p:sldId id="2771" r:id="rId40"/>
    <p:sldId id="2772" r:id="rId41"/>
    <p:sldId id="2773" r:id="rId42"/>
    <p:sldId id="2774" r:id="rId43"/>
    <p:sldId id="2743" r:id="rId44"/>
    <p:sldId id="2711" r:id="rId45"/>
    <p:sldId id="2741" r:id="rId46"/>
    <p:sldId id="2742" r:id="rId47"/>
    <p:sldId id="2744" r:id="rId48"/>
    <p:sldId id="2775" r:id="rId49"/>
    <p:sldId id="2776" r:id="rId50"/>
    <p:sldId id="2518" r:id="rId51"/>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176" autoAdjust="0"/>
  </p:normalViewPr>
  <p:slideViewPr>
    <p:cSldViewPr snapToGrid="0" showGuides="1">
      <p:cViewPr varScale="1">
        <p:scale>
          <a:sx n="72" d="100"/>
          <a:sy n="72" d="100"/>
        </p:scale>
        <p:origin x="1056" y="4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0D0D0D"/>
                </a:solidFill>
                <a:effectLst/>
                <a:highlight>
                  <a:srgbClr val="FFFFFF"/>
                </a:highlight>
                <a:latin typeface="Söhne"/>
              </a:rPr>
              <a:t>如果音频数据的采样率为</a:t>
            </a:r>
            <a:r>
              <a:rPr lang="en-US" altLang="zh-CN" b="0" i="0" dirty="0">
                <a:solidFill>
                  <a:srgbClr val="0D0D0D"/>
                </a:solidFill>
                <a:effectLst/>
                <a:highlight>
                  <a:srgbClr val="FFFFFF"/>
                </a:highlight>
                <a:latin typeface="Söhne"/>
              </a:rPr>
              <a:t>49Hz</a:t>
            </a:r>
            <a:r>
              <a:rPr lang="zh-CN" altLang="en-US" b="0" i="0" dirty="0">
                <a:solidFill>
                  <a:srgbClr val="0D0D0D"/>
                </a:solidFill>
                <a:effectLst/>
                <a:highlight>
                  <a:srgbClr val="FFFFFF"/>
                </a:highlight>
                <a:latin typeface="Söhne"/>
              </a:rPr>
              <a:t>，而面部动画的帧率为</a:t>
            </a:r>
            <a:r>
              <a:rPr lang="en-US" altLang="zh-CN" b="0" i="0" dirty="0">
                <a:solidFill>
                  <a:srgbClr val="0D0D0D"/>
                </a:solidFill>
                <a:effectLst/>
                <a:highlight>
                  <a:srgbClr val="FFFFFF"/>
                </a:highlight>
                <a:latin typeface="Söhne"/>
              </a:rPr>
              <a:t>25fps</a:t>
            </a:r>
            <a:r>
              <a:rPr lang="zh-CN" altLang="en-US" b="0" i="0" dirty="0">
                <a:solidFill>
                  <a:srgbClr val="0D0D0D"/>
                </a:solidFill>
                <a:effectLst/>
                <a:highlight>
                  <a:srgbClr val="FFFFFF"/>
                </a:highlight>
                <a:latin typeface="Söhne"/>
              </a:rPr>
              <a:t>，则插值比例</a:t>
            </a:r>
            <a:r>
              <a:rPr lang="en-US" altLang="zh-CN" b="0" i="1" dirty="0">
                <a:solidFill>
                  <a:srgbClr val="0D0D0D"/>
                </a:solidFill>
                <a:effectLst/>
                <a:highlight>
                  <a:srgbClr val="FFFFFF"/>
                </a:highlight>
                <a:latin typeface="KaTeX_Math"/>
              </a:rPr>
              <a:t>k</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可以计算为：</a:t>
            </a:r>
            <a:r>
              <a:rPr lang="en-US" altLang="zh-CN" b="0" i="1" dirty="0">
                <a:solidFill>
                  <a:srgbClr val="0D0D0D"/>
                </a:solidFill>
                <a:effectLst/>
                <a:highlight>
                  <a:srgbClr val="FFFFFF"/>
                </a:highlight>
                <a:latin typeface="KaTeX_Math"/>
              </a:rPr>
              <a:t>k</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Size3"/>
              </a:rPr>
              <a:t>⌈</a:t>
            </a:r>
            <a:r>
              <a:rPr lang="en-US" altLang="zh-CN" b="0" i="1" dirty="0" err="1">
                <a:solidFill>
                  <a:srgbClr val="0D0D0D"/>
                </a:solidFill>
                <a:effectLst/>
                <a:highlight>
                  <a:srgbClr val="FFFFFF"/>
                </a:highlight>
                <a:latin typeface="KaTeX_Math"/>
              </a:rPr>
              <a:t>f</a:t>
            </a:r>
            <a:r>
              <a:rPr lang="en-US" altLang="zh-CN" b="0" i="1" baseline="-25000" dirty="0" err="1">
                <a:solidFill>
                  <a:srgbClr val="0D0D0D"/>
                </a:solidFill>
                <a:effectLst/>
                <a:highlight>
                  <a:srgbClr val="FFFFFF"/>
                </a:highlight>
                <a:latin typeface="KaTeX_Math"/>
              </a:rPr>
              <a:t>m</a:t>
            </a:r>
            <a:r>
              <a:rPr lang="en-US" altLang="zh-CN" b="0" i="0" baseline="-2500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 / </a:t>
            </a:r>
            <a:r>
              <a:rPr lang="en-US" altLang="zh-CN" b="0" i="1" dirty="0">
                <a:solidFill>
                  <a:srgbClr val="0D0D0D"/>
                </a:solidFill>
                <a:effectLst/>
                <a:highlight>
                  <a:srgbClr val="FFFFFF"/>
                </a:highlight>
                <a:latin typeface="KaTeX_Math"/>
              </a:rPr>
              <a:t>f</a:t>
            </a:r>
            <a:r>
              <a:rPr lang="en-US" altLang="zh-CN" b="0" i="1" baseline="-25000" dirty="0">
                <a:solidFill>
                  <a:srgbClr val="0D0D0D"/>
                </a:solidFill>
                <a:effectLst/>
                <a:highlight>
                  <a:srgbClr val="FFFFFF"/>
                </a:highlight>
                <a:latin typeface="KaTeX_Math"/>
              </a:rPr>
              <a:t>a</a:t>
            </a:r>
            <a:r>
              <a:rPr lang="en-US" altLang="zh-CN" b="0" i="0" baseline="-2500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Size3"/>
              </a:rPr>
              <a:t>⌉</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Size3"/>
              </a:rPr>
              <a:t>⌈</a:t>
            </a:r>
            <a:r>
              <a:rPr lang="en-US" altLang="zh-CN" b="0" i="0" dirty="0">
                <a:solidFill>
                  <a:srgbClr val="0D0D0D"/>
                </a:solidFill>
                <a:effectLst/>
                <a:highlight>
                  <a:srgbClr val="FFFFFF"/>
                </a:highlight>
                <a:latin typeface="KaTeX_Main"/>
              </a:rPr>
              <a:t>25/49​</a:t>
            </a:r>
            <a:r>
              <a:rPr lang="en-US" altLang="zh-CN" b="0" i="0" dirty="0">
                <a:solidFill>
                  <a:srgbClr val="0D0D0D"/>
                </a:solidFill>
                <a:effectLst/>
                <a:highlight>
                  <a:srgbClr val="FFFFFF"/>
                </a:highlight>
                <a:latin typeface="KaTeX_Size3"/>
              </a:rPr>
              <a:t>⌉</a:t>
            </a:r>
            <a:r>
              <a:rPr lang="en-US" altLang="zh-CN" b="0" i="0" dirty="0">
                <a:solidFill>
                  <a:srgbClr val="0D0D0D"/>
                </a:solidFill>
                <a:effectLst/>
                <a:highlight>
                  <a:srgbClr val="FFFFFF"/>
                </a:highlight>
                <a:latin typeface="KaTeX_Main"/>
              </a:rPr>
              <a:t>=2</a:t>
            </a:r>
            <a:endParaRPr lang="en-US" altLang="zh-CN" b="0" i="0" dirty="0">
              <a:solidFill>
                <a:srgbClr val="0D0D0D"/>
              </a:solidFill>
              <a:effectLst/>
              <a:highlight>
                <a:srgbClr val="FFFFFF"/>
              </a:highlight>
              <a:latin typeface="Söhne"/>
            </a:endParaRPr>
          </a:p>
          <a:p>
            <a:pPr algn="l"/>
            <a:r>
              <a:rPr lang="zh-CN" altLang="en-US" b="0" i="0" dirty="0">
                <a:solidFill>
                  <a:srgbClr val="0D0D0D"/>
                </a:solidFill>
                <a:effectLst/>
                <a:highlight>
                  <a:srgbClr val="FFFFFF"/>
                </a:highlight>
                <a:latin typeface="Söhne"/>
              </a:rPr>
              <a:t>这意味着每个原始音频帧将扩展到两个音频帧。线性插值层将在连续的原始帧之间生成中间帧。</a:t>
            </a:r>
            <a:endParaRPr lang="en-US" altLang="zh-CN" b="0" i="0" dirty="0">
              <a:solidFill>
                <a:srgbClr val="0D0D0D"/>
              </a:solidFill>
              <a:effectLst/>
              <a:highlight>
                <a:srgbClr val="FFFFFF"/>
              </a:highlight>
              <a:latin typeface="Söhne"/>
            </a:endParaRPr>
          </a:p>
          <a:p>
            <a:pPr algn="l"/>
            <a:endParaRPr lang="en-US" altLang="zh-CN" b="0" i="0" dirty="0">
              <a:solidFill>
                <a:srgbClr val="0D0D0D"/>
              </a:solidFill>
              <a:effectLst/>
              <a:highlight>
                <a:srgbClr val="FFFFFF"/>
              </a:highlight>
              <a:latin typeface="Söhne"/>
            </a:endParaRPr>
          </a:p>
          <a:p>
            <a:pPr algn="l"/>
            <a:r>
              <a:rPr lang="zh-CN" altLang="en-US" b="0" i="0" dirty="0">
                <a:solidFill>
                  <a:srgbClr val="0D0D0D"/>
                </a:solidFill>
                <a:effectLst/>
                <a:highlight>
                  <a:srgbClr val="FFFFFF"/>
                </a:highlight>
                <a:latin typeface="Söhne"/>
              </a:rPr>
              <a:t>线性投影层的主要作用是将提取的音频特征转换为一个适合后续处理的标准格式，主要通过一个线性变换（即矩阵乘法加偏置）实现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336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0D0D0D"/>
                </a:solidFill>
                <a:effectLst/>
                <a:highlight>
                  <a:srgbClr val="FFFFFF"/>
                </a:highlight>
                <a:latin typeface="Söhne"/>
              </a:rPr>
              <a:t>传统的正弦位置编码为序列中的每个元素（如单词、音频帧）提供了一个独特的位置信息，该编码由正弦和余弦函数按不同频率变化来构成。这种编码方法在处理较短序列时效果良好，因为它可以帮助模型捕捉元素之间的相对或绝对位置关系。但在长序列的情况下，正弦位置编码可能导致模型泛化能力不足，尤其是当序列长度超过训练期间见过的长度时。</a:t>
            </a:r>
            <a:endParaRPr lang="en-US" altLang="zh-CN" b="0" i="0" dirty="0">
              <a:solidFill>
                <a:srgbClr val="0D0D0D"/>
              </a:solidFill>
              <a:effectLst/>
              <a:highlight>
                <a:srgbClr val="FFFFFF"/>
              </a:highlight>
              <a:latin typeface="Söhne"/>
            </a:endParaRPr>
          </a:p>
          <a:p>
            <a:pPr algn="l">
              <a:buFont typeface="Arial" panose="020B0604020202020204" pitchFamily="34" charset="0"/>
              <a:buChar char="•"/>
            </a:pPr>
            <a:r>
              <a:rPr lang="en-US" altLang="zh-CN" b="0" i="1" dirty="0">
                <a:solidFill>
                  <a:srgbClr val="0D0D0D"/>
                </a:solidFill>
                <a:effectLst/>
                <a:highlight>
                  <a:srgbClr val="FFFFFF"/>
                </a:highlight>
                <a:latin typeface="KaTeX_Math"/>
              </a:rPr>
              <a:t>t</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是序列中的时间步位置（</a:t>
            </a:r>
            <a:r>
              <a:rPr lang="en-US" altLang="zh-CN" b="0" i="0" dirty="0">
                <a:solidFill>
                  <a:srgbClr val="0D0D0D"/>
                </a:solidFill>
                <a:effectLst/>
                <a:highlight>
                  <a:srgbClr val="FFFFFF"/>
                </a:highlight>
                <a:latin typeface="Söhne"/>
              </a:rPr>
              <a:t>token position</a:t>
            </a:r>
            <a:r>
              <a:rPr lang="zh-CN" altLang="en-US" b="0" i="0" dirty="0">
                <a:solidFill>
                  <a:srgbClr val="0D0D0D"/>
                </a:solidFill>
                <a:effectLst/>
                <a:highlight>
                  <a:srgbClr val="FFFFFF"/>
                </a:highlight>
                <a:latin typeface="Söhne"/>
              </a:rPr>
              <a:t>）。</a:t>
            </a:r>
          </a:p>
          <a:p>
            <a:pPr algn="l">
              <a:buFont typeface="Arial" panose="020B0604020202020204" pitchFamily="34" charset="0"/>
              <a:buChar char="•"/>
            </a:pP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是周期性参数，决定了编码重复的周期。</a:t>
            </a:r>
          </a:p>
          <a:p>
            <a:pPr algn="l">
              <a:buFont typeface="Arial" panose="020B0604020202020204" pitchFamily="34" charset="0"/>
              <a:buChar char="•"/>
            </a:pPr>
            <a:r>
              <a:rPr lang="en-US" altLang="zh-CN" b="0" i="1" dirty="0">
                <a:solidFill>
                  <a:srgbClr val="0D0D0D"/>
                </a:solidFill>
                <a:effectLst/>
                <a:highlight>
                  <a:srgbClr val="FFFFFF"/>
                </a:highlight>
                <a:latin typeface="KaTeX_Math"/>
              </a:rPr>
              <a:t>d</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是模型维度。</a:t>
            </a:r>
          </a:p>
          <a:p>
            <a:pPr algn="l">
              <a:buFont typeface="Arial" panose="020B0604020202020204" pitchFamily="34" charset="0"/>
              <a:buChar char="•"/>
            </a:pPr>
            <a:r>
              <a:rPr lang="en-US" altLang="zh-CN" b="0" i="1" dirty="0" err="1">
                <a:solidFill>
                  <a:srgbClr val="0D0D0D"/>
                </a:solidFill>
                <a:effectLst/>
                <a:highlight>
                  <a:srgbClr val="FFFFFF"/>
                </a:highlight>
                <a:latin typeface="KaTeX_Math"/>
              </a:rPr>
              <a:t>i</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是维度索引。</a:t>
            </a:r>
          </a:p>
          <a:p>
            <a:pPr algn="l"/>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5421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buFont typeface="+mj-lt"/>
              <a:buAutoNum type="arabicPeriod"/>
            </a:pPr>
            <a:r>
              <a:rPr lang="zh-CN" altLang="en-US" b="1" i="0" dirty="0">
                <a:solidFill>
                  <a:srgbClr val="0D0D0D"/>
                </a:solidFill>
                <a:effectLst/>
                <a:highlight>
                  <a:srgbClr val="FFFFFF"/>
                </a:highlight>
                <a:latin typeface="Söhne"/>
              </a:rPr>
              <a:t>权重 </a:t>
            </a:r>
            <a:r>
              <a:rPr lang="en-US" altLang="zh-CN" b="1" i="1" dirty="0" err="1">
                <a:solidFill>
                  <a:srgbClr val="0D0D0D"/>
                </a:solidFill>
                <a:effectLst/>
                <a:highlight>
                  <a:srgbClr val="FFFFFF"/>
                </a:highlight>
                <a:latin typeface="KaTeX_Math"/>
              </a:rPr>
              <a:t>Wf</a:t>
            </a:r>
            <a:r>
              <a:rPr lang="zh-CN" altLang="en-US" b="1"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1" i="0" dirty="0">
                <a:solidFill>
                  <a:srgbClr val="0D0D0D"/>
                </a:solidFill>
                <a:effectLst/>
                <a:highlight>
                  <a:srgbClr val="FFFFFF"/>
                </a:highlight>
                <a:latin typeface="Söhne"/>
              </a:rPr>
              <a:t>类型</a:t>
            </a:r>
            <a:r>
              <a:rPr lang="zh-CN" altLang="en-US" b="0" i="0" dirty="0">
                <a:solidFill>
                  <a:srgbClr val="0D0D0D"/>
                </a:solidFill>
                <a:effectLst/>
                <a:highlight>
                  <a:srgbClr val="FFFFFF"/>
                </a:highlight>
                <a:latin typeface="Söhne"/>
              </a:rPr>
              <a:t>：</a:t>
            </a:r>
            <a:r>
              <a:rPr lang="en-US" altLang="zh-CN" b="0" i="1" dirty="0" err="1">
                <a:solidFill>
                  <a:srgbClr val="0D0D0D"/>
                </a:solidFill>
                <a:effectLst/>
                <a:highlight>
                  <a:srgbClr val="FFFFFF"/>
                </a:highlight>
                <a:latin typeface="KaTeX_Math"/>
              </a:rPr>
              <a:t>Wf</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 是一个矩阵，用于将来自上一个时间步的预测 </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t</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 转换到一个新的表征空间。</a:t>
            </a:r>
          </a:p>
          <a:p>
            <a:pPr marL="742950" lvl="1" indent="-285750" algn="l">
              <a:buFont typeface="+mj-lt"/>
              <a:buAutoNum type="arabicPeriod"/>
            </a:pPr>
            <a:r>
              <a:rPr lang="zh-CN" altLang="en-US" b="1" i="0" dirty="0">
                <a:solidFill>
                  <a:srgbClr val="0D0D0D"/>
                </a:solidFill>
                <a:effectLst/>
                <a:highlight>
                  <a:srgbClr val="FFFFFF"/>
                </a:highlight>
                <a:latin typeface="Söhne"/>
              </a:rPr>
              <a:t>作用</a:t>
            </a:r>
            <a:r>
              <a:rPr lang="zh-CN" altLang="en-US" b="0" i="0" dirty="0">
                <a:solidFill>
                  <a:srgbClr val="0D0D0D"/>
                </a:solidFill>
                <a:effectLst/>
                <a:highlight>
                  <a:srgbClr val="FFFFFF"/>
                </a:highlight>
                <a:latin typeface="Söhne"/>
              </a:rPr>
              <a:t>：这个权重矩阵是自回归部分的核心，它直接决定了过去的输出如何影响当前步的输出。通过矩阵乘法 </a:t>
            </a:r>
            <a:r>
              <a:rPr lang="zh-CN" altLang="en-US"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y</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t</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，模型可以捕获并利用之前的动作状态对当前状态的影响。</a:t>
            </a:r>
          </a:p>
          <a:p>
            <a:pPr algn="l">
              <a:buFont typeface="+mj-lt"/>
              <a:buAutoNum type="arabicPeriod"/>
            </a:pPr>
            <a:r>
              <a:rPr lang="zh-CN" altLang="en-US" b="1" i="0" dirty="0">
                <a:solidFill>
                  <a:srgbClr val="0D0D0D"/>
                </a:solidFill>
                <a:effectLst/>
                <a:highlight>
                  <a:srgbClr val="FFFFFF"/>
                </a:highlight>
                <a:latin typeface="Söhne"/>
              </a:rPr>
              <a:t>偏置 </a:t>
            </a:r>
            <a:r>
              <a:rPr lang="en-US" altLang="zh-CN" b="1" i="1" dirty="0">
                <a:solidFill>
                  <a:srgbClr val="0D0D0D"/>
                </a:solidFill>
                <a:effectLst/>
                <a:highlight>
                  <a:srgbClr val="FFFFFF"/>
                </a:highlight>
                <a:latin typeface="KaTeX_Math"/>
              </a:rPr>
              <a:t>bf</a:t>
            </a:r>
            <a:r>
              <a:rPr lang="zh-CN" altLang="en-US" b="1"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1" i="0" dirty="0">
                <a:solidFill>
                  <a:srgbClr val="0D0D0D"/>
                </a:solidFill>
                <a:effectLst/>
                <a:highlight>
                  <a:srgbClr val="FFFFFF"/>
                </a:highlight>
                <a:latin typeface="Söhne"/>
              </a:rPr>
              <a:t>类型</a:t>
            </a:r>
            <a:r>
              <a:rPr lang="zh-CN" altLang="en-US" b="0" i="0" dirty="0">
                <a:solidFill>
                  <a:srgbClr val="0D0D0D"/>
                </a:solidFill>
                <a:effectLst/>
                <a:highlight>
                  <a:srgbClr val="FFFFFF"/>
                </a:highlight>
                <a:latin typeface="Söhne"/>
              </a:rPr>
              <a:t>：</a:t>
            </a:r>
            <a:r>
              <a:rPr lang="en-US" altLang="zh-CN" b="0" i="1" dirty="0">
                <a:solidFill>
                  <a:srgbClr val="0D0D0D"/>
                </a:solidFill>
                <a:effectLst/>
                <a:highlight>
                  <a:srgbClr val="FFFFFF"/>
                </a:highlight>
                <a:latin typeface="KaTeX_Math"/>
              </a:rPr>
              <a:t>bf</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 是一个向量，它在进行线性变换后被添加到输出中，用于提供额外的调整，确保输出更加稳定。</a:t>
            </a:r>
          </a:p>
          <a:p>
            <a:pPr marL="742950" lvl="1" indent="-285750" algn="l">
              <a:buFont typeface="+mj-lt"/>
              <a:buAutoNum type="arabicPeriod"/>
            </a:pPr>
            <a:r>
              <a:rPr lang="zh-CN" altLang="en-US" b="1" i="0" dirty="0">
                <a:solidFill>
                  <a:srgbClr val="0D0D0D"/>
                </a:solidFill>
                <a:effectLst/>
                <a:highlight>
                  <a:srgbClr val="FFFFFF"/>
                </a:highlight>
                <a:latin typeface="Söhne"/>
              </a:rPr>
              <a:t>作用</a:t>
            </a:r>
            <a:r>
              <a:rPr lang="zh-CN" altLang="en-US" b="0" i="0" dirty="0">
                <a:solidFill>
                  <a:srgbClr val="0D0D0D"/>
                </a:solidFill>
                <a:effectLst/>
                <a:highlight>
                  <a:srgbClr val="FFFFFF"/>
                </a:highlight>
                <a:latin typeface="Söhne"/>
              </a:rPr>
              <a:t>：偏置项帮助模型调整其输出，防止过拟合，并增加模型输出的多样性，使得模型能够更好地适应不同的数据分布。</a:t>
            </a:r>
          </a:p>
          <a:p>
            <a:pPr algn="l">
              <a:buFont typeface="+mj-lt"/>
              <a:buAutoNum type="arabicPeriod"/>
            </a:pPr>
            <a:r>
              <a:rPr lang="zh-CN" altLang="en-US" b="1" i="0" dirty="0">
                <a:solidFill>
                  <a:srgbClr val="0D0D0D"/>
                </a:solidFill>
                <a:effectLst/>
                <a:highlight>
                  <a:srgbClr val="FFFFFF"/>
                </a:highlight>
                <a:latin typeface="Söhne"/>
              </a:rPr>
              <a:t>预测 </a:t>
            </a:r>
            <a:r>
              <a:rPr lang="en-US" altLang="zh-CN" b="1" i="0" dirty="0">
                <a:solidFill>
                  <a:srgbClr val="0D0D0D"/>
                </a:solidFill>
                <a:effectLst/>
                <a:highlight>
                  <a:srgbClr val="FFFFFF"/>
                </a:highlight>
                <a:latin typeface="Söhne"/>
              </a:rPr>
              <a:t>y</a:t>
            </a:r>
            <a:r>
              <a:rPr lang="en-US" altLang="zh-CN" b="1" i="0" dirty="0">
                <a:solidFill>
                  <a:srgbClr val="0D0D0D"/>
                </a:solidFill>
                <a:effectLst/>
                <a:highlight>
                  <a:srgbClr val="FFFFFF"/>
                </a:highlight>
                <a:latin typeface="KaTeX_Main"/>
              </a:rPr>
              <a:t>^​</a:t>
            </a:r>
            <a:r>
              <a:rPr lang="en-US" altLang="zh-CN" b="1" i="1" dirty="0">
                <a:solidFill>
                  <a:srgbClr val="0D0D0D"/>
                </a:solidFill>
                <a:effectLst/>
                <a:highlight>
                  <a:srgbClr val="FFFFFF"/>
                </a:highlight>
                <a:latin typeface="KaTeX_Math"/>
              </a:rPr>
              <a:t>t</a:t>
            </a:r>
            <a:r>
              <a:rPr lang="zh-CN" altLang="en-US" b="1" i="0" dirty="0">
                <a:solidFill>
                  <a:srgbClr val="0D0D0D"/>
                </a:solidFill>
                <a:effectLst/>
                <a:highlight>
                  <a:srgbClr val="FFFFFF"/>
                </a:highlight>
                <a:latin typeface="KaTeX_Main"/>
              </a:rPr>
              <a:t>−</a:t>
            </a:r>
            <a:r>
              <a:rPr lang="en-US" altLang="zh-CN" b="1"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a:t>
            </a:r>
          </a:p>
          <a:p>
            <a:pPr marL="457200" lvl="1" indent="0" algn="l">
              <a:buFont typeface="+mj-lt"/>
              <a:buNone/>
            </a:pPr>
            <a:r>
              <a:rPr lang="zh-CN" altLang="en-US" b="1" i="0" dirty="0">
                <a:solidFill>
                  <a:srgbClr val="0D0D0D"/>
                </a:solidFill>
                <a:effectLst/>
                <a:highlight>
                  <a:srgbClr val="FFFFFF"/>
                </a:highlight>
                <a:latin typeface="Söhne"/>
              </a:rPr>
              <a:t>类型</a:t>
            </a:r>
            <a:r>
              <a:rPr lang="zh-CN" altLang="en-US" b="0" i="0" dirty="0">
                <a:solidFill>
                  <a:srgbClr val="0D0D0D"/>
                </a:solidFill>
                <a:effectLst/>
                <a:highlight>
                  <a:srgbClr val="FFFFFF"/>
                </a:highlight>
                <a:latin typeface="Söhne"/>
              </a:rPr>
              <a:t>：</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t</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 是模型在上一个时间步产生的输出，代表了前一时刻的面部动作状态。</a:t>
            </a:r>
          </a:p>
          <a:p>
            <a:pPr marL="742950" lvl="1" indent="-285750" algn="l">
              <a:buFont typeface="+mj-lt"/>
              <a:buAutoNum type="arabicPeriod"/>
            </a:pPr>
            <a:r>
              <a:rPr lang="zh-CN" altLang="en-US" b="1" i="0" dirty="0">
                <a:solidFill>
                  <a:srgbClr val="0D0D0D"/>
                </a:solidFill>
                <a:effectLst/>
                <a:highlight>
                  <a:srgbClr val="FFFFFF"/>
                </a:highlight>
                <a:latin typeface="Söhne"/>
              </a:rPr>
              <a:t>作用</a:t>
            </a:r>
            <a:r>
              <a:rPr lang="zh-CN" altLang="en-US" b="0" i="0" dirty="0">
                <a:solidFill>
                  <a:srgbClr val="0D0D0D"/>
                </a:solidFill>
                <a:effectLst/>
                <a:highlight>
                  <a:srgbClr val="FFFFFF"/>
                </a:highlight>
                <a:latin typeface="Söhne"/>
              </a:rPr>
              <a:t>：这一预测值提供了至关重要的历史信息，是自回归模型设计的基础，使得每一步的输出都依赖于前一步的输出，从而创建连贯的动作序列。</a:t>
            </a:r>
          </a:p>
          <a:p>
            <a:pPr algn="l"/>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46966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上三角</a:t>
            </a:r>
            <a:r>
              <a:rPr lang="zh-CN" altLang="en-US" b="0" i="0" dirty="0">
                <a:solidFill>
                  <a:srgbClr val="0D0D0D"/>
                </a:solidFill>
                <a:effectLst/>
                <a:highlight>
                  <a:srgbClr val="FFFFFF"/>
                </a:highlight>
                <a:latin typeface="Söhne"/>
              </a:rPr>
              <a:t>：填充为负无穷，以忽略对当前预测的未来帧。</a:t>
            </a:r>
            <a:endParaRPr lang="en-US" altLang="zh-CN" b="0" i="0" dirty="0">
              <a:solidFill>
                <a:srgbClr val="0D0D0D"/>
              </a:solidFill>
              <a:effectLst/>
              <a:highlight>
                <a:srgbClr val="FFFFFF"/>
              </a:highlight>
              <a:latin typeface="Söhne"/>
            </a:endParaRPr>
          </a:p>
          <a:p>
            <a:pPr algn="l"/>
            <a:r>
              <a:rPr lang="zh-CN" altLang="en-US" b="1" i="0" dirty="0">
                <a:solidFill>
                  <a:srgbClr val="0D0D0D"/>
                </a:solidFill>
                <a:effectLst/>
                <a:highlight>
                  <a:srgbClr val="FFFFFF"/>
                </a:highlight>
                <a:latin typeface="Söhne"/>
              </a:rPr>
              <a:t>下三角和对角线</a:t>
            </a:r>
            <a:r>
              <a:rPr lang="zh-CN" altLang="en-US" b="0" i="0" dirty="0">
                <a:solidFill>
                  <a:srgbClr val="0D0D0D"/>
                </a:solidFill>
                <a:effectLst/>
                <a:highlight>
                  <a:srgbClr val="FFFFFF"/>
                </a:highlight>
                <a:latin typeface="Söhne"/>
              </a:rPr>
              <a:t>：根据帧之间的时间距离填充，通过周期</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Söhne"/>
              </a:rPr>
              <a:t> 调整。</a:t>
            </a:r>
            <a:endParaRPr lang="en-US" altLang="zh-CN" b="0" i="0" dirty="0">
              <a:solidFill>
                <a:srgbClr val="0D0D0D"/>
              </a:solidFill>
              <a:effectLst/>
              <a:highlight>
                <a:srgbClr val="FFFFFF"/>
              </a:highlight>
              <a:latin typeface="Söhne"/>
            </a:endParaRPr>
          </a:p>
          <a:p>
            <a:pPr algn="l"/>
            <a:r>
              <a:rPr lang="zh-CN" altLang="en-US" b="0" i="0" dirty="0">
                <a:solidFill>
                  <a:srgbClr val="0D0D0D"/>
                </a:solidFill>
                <a:effectLst/>
                <a:highlight>
                  <a:srgbClr val="FFFFFF"/>
                </a:highlight>
                <a:latin typeface="Söhne"/>
              </a:rPr>
              <a:t>这种偏差设置意味着时间上接近的帧（在同一个周期</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Söhne"/>
              </a:rPr>
              <a:t> 内）被赋予更高的注意力权重，模拟一个随序列移动并尊重时间顺序的“注意力窗口”，</a:t>
            </a:r>
            <a:r>
              <a:rPr lang="zh-CN" altLang="en-US" b="0" i="0" dirty="0">
                <a:solidFill>
                  <a:srgbClr val="1D2129"/>
                </a:solidFill>
                <a:effectLst/>
                <a:highlight>
                  <a:srgbClr val="FFFFFF"/>
                </a:highlight>
                <a:latin typeface="PingFangSC-Regular"/>
              </a:rPr>
              <a:t>当 </a:t>
            </a:r>
            <a:r>
              <a:rPr lang="en-US" altLang="zh-CN" b="0" i="0" dirty="0">
                <a:solidFill>
                  <a:srgbClr val="1D2129"/>
                </a:solidFill>
                <a:effectLst/>
                <a:highlight>
                  <a:srgbClr val="FFFFFF"/>
                </a:highlight>
                <a:latin typeface="PingFangSC-Regular"/>
              </a:rPr>
              <a:t>p = 1 </a:t>
            </a:r>
            <a:r>
              <a:rPr lang="zh-CN" altLang="en-US" b="0" i="0" dirty="0">
                <a:solidFill>
                  <a:srgbClr val="1D2129"/>
                </a:solidFill>
                <a:effectLst/>
                <a:highlight>
                  <a:srgbClr val="FFFFFF"/>
                </a:highlight>
                <a:latin typeface="PingFangSC-Regular"/>
              </a:rPr>
              <a:t>时，就是</a:t>
            </a:r>
            <a:r>
              <a:rPr lang="en-US" altLang="zh-CN" b="0" i="0" dirty="0" err="1">
                <a:solidFill>
                  <a:srgbClr val="1D2129"/>
                </a:solidFill>
                <a:effectLst/>
                <a:highlight>
                  <a:srgbClr val="FFFFFF"/>
                </a:highlight>
                <a:latin typeface="PingFangSC-Regular"/>
              </a:rPr>
              <a:t>ALiBi</a:t>
            </a:r>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3219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77559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1D2129"/>
                </a:solidFill>
                <a:effectLst/>
                <a:highlight>
                  <a:srgbClr val="FFFFFF"/>
                </a:highlight>
                <a:latin typeface="PingFangSC-Regular"/>
              </a:rPr>
              <a:t>为了探索不同的子空间，作者还将</a:t>
            </a:r>
            <a:r>
              <a:rPr lang="en-US" altLang="zh-CN" b="0" i="0" dirty="0">
                <a:solidFill>
                  <a:srgbClr val="1D2129"/>
                </a:solidFill>
                <a:effectLst/>
                <a:highlight>
                  <a:srgbClr val="FFFFFF"/>
                </a:highlight>
                <a:latin typeface="PingFangSC-Regular"/>
              </a:rPr>
              <a:t>Eq.(9)</a:t>
            </a:r>
            <a:r>
              <a:rPr lang="zh-CN" altLang="en-US" b="0" i="0" dirty="0">
                <a:solidFill>
                  <a:srgbClr val="1D2129"/>
                </a:solidFill>
                <a:effectLst/>
                <a:highlight>
                  <a:srgbClr val="FFFFFF"/>
                </a:highlight>
                <a:latin typeface="PingFangSC-Regular"/>
              </a:rPr>
              <a:t>扩展到</a:t>
            </a:r>
            <a:r>
              <a:rPr lang="en-US" altLang="zh-CN" b="0" i="0" dirty="0">
                <a:solidFill>
                  <a:srgbClr val="1D2129"/>
                </a:solidFill>
                <a:effectLst/>
                <a:highlight>
                  <a:srgbClr val="FFFFFF"/>
                </a:highlight>
                <a:latin typeface="PingFangSC-Regular"/>
              </a:rPr>
              <a:t>h</a:t>
            </a:r>
            <a:r>
              <a:rPr lang="zh-CN" altLang="en-US" b="0" i="0" dirty="0">
                <a:solidFill>
                  <a:srgbClr val="1D2129"/>
                </a:solidFill>
                <a:effectLst/>
                <a:highlight>
                  <a:srgbClr val="FFFFFF"/>
                </a:highlight>
                <a:latin typeface="PingFangSC-Regular"/>
              </a:rPr>
              <a:t>个头，如式</a:t>
            </a:r>
            <a:r>
              <a:rPr lang="en-US" altLang="zh-CN" b="0" i="0" dirty="0">
                <a:solidFill>
                  <a:srgbClr val="1D2129"/>
                </a:solidFill>
                <a:effectLst/>
                <a:highlight>
                  <a:srgbClr val="FFFFFF"/>
                </a:highlight>
                <a:latin typeface="PingFangSC-Regular"/>
              </a:rPr>
              <a:t>(7)</a:t>
            </a:r>
            <a:r>
              <a:rPr lang="zh-CN" altLang="en-US" b="0" i="0" dirty="0">
                <a:solidFill>
                  <a:srgbClr val="1D2129"/>
                </a:solidFill>
                <a:effectLst/>
                <a:highlight>
                  <a:srgbClr val="FFFFFF"/>
                </a:highlight>
                <a:latin typeface="PingFangSC-Regular"/>
              </a:rPr>
              <a:t>所示。最后，通过运动解码器将</a:t>
            </a:r>
            <a:r>
              <a:rPr lang="en-US" altLang="zh-CN" b="0" i="0" dirty="0">
                <a:solidFill>
                  <a:srgbClr val="1D2129"/>
                </a:solidFill>
                <a:effectLst/>
                <a:highlight>
                  <a:srgbClr val="FFFFFF"/>
                </a:highlight>
                <a:latin typeface="PingFangSC-Regular"/>
              </a:rPr>
              <a:t>d</a:t>
            </a:r>
            <a:r>
              <a:rPr lang="zh-CN" altLang="en-US" b="0" i="0" dirty="0">
                <a:solidFill>
                  <a:srgbClr val="1D2129"/>
                </a:solidFill>
                <a:effectLst/>
                <a:highlight>
                  <a:srgbClr val="FFFFFF"/>
                </a:highlight>
                <a:latin typeface="PingFangSC-Regular"/>
              </a:rPr>
              <a:t>维隐藏状态投影回</a:t>
            </a:r>
            <a:r>
              <a:rPr lang="en-US" altLang="zh-CN" b="0" i="0" dirty="0">
                <a:solidFill>
                  <a:srgbClr val="1D2129"/>
                </a:solidFill>
                <a:effectLst/>
                <a:highlight>
                  <a:srgbClr val="FFFFFF"/>
                </a:highlight>
                <a:latin typeface="PingFangSC-Regular"/>
              </a:rPr>
              <a:t>v</a:t>
            </a:r>
            <a:r>
              <a:rPr lang="zh-CN" altLang="en-US" b="0" i="0" dirty="0">
                <a:solidFill>
                  <a:srgbClr val="1D2129"/>
                </a:solidFill>
                <a:effectLst/>
                <a:highlight>
                  <a:srgbClr val="FFFFFF"/>
                </a:highlight>
                <a:latin typeface="PingFangSC-Regular"/>
              </a:rPr>
              <a:t>维</a:t>
            </a:r>
            <a:r>
              <a:rPr lang="en-US" altLang="zh-CN" b="0" i="0" dirty="0">
                <a:solidFill>
                  <a:srgbClr val="1D2129"/>
                </a:solidFill>
                <a:effectLst/>
                <a:highlight>
                  <a:srgbClr val="FFFFFF"/>
                </a:highlight>
                <a:latin typeface="PingFangSC-Regular"/>
              </a:rPr>
              <a:t>3D</a:t>
            </a:r>
            <a:r>
              <a:rPr lang="zh-CN" altLang="en-US" b="0" i="0" dirty="0">
                <a:solidFill>
                  <a:srgbClr val="1D2129"/>
                </a:solidFill>
                <a:effectLst/>
                <a:highlight>
                  <a:srgbClr val="FFFFFF"/>
                </a:highlight>
                <a:latin typeface="PingFangSC-Regular"/>
              </a:rPr>
              <a:t>顶点空间，得到预测的人脸运动ˆ</a:t>
            </a:r>
            <a:r>
              <a:rPr lang="en-US" altLang="zh-CN" b="0" i="0" dirty="0" err="1">
                <a:solidFill>
                  <a:srgbClr val="1D2129"/>
                </a:solidFill>
                <a:effectLst/>
                <a:highlight>
                  <a:srgbClr val="FFFFFF"/>
                </a:highlight>
                <a:latin typeface="PingFangSC-Regular"/>
              </a:rPr>
              <a:t>yt</a:t>
            </a:r>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81725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编码器的多头自注意力可视化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(a) </a:t>
            </a:r>
            <a:r>
              <a:rPr lang="zh-CN" altLang="en-US" b="1" i="0" dirty="0">
                <a:solidFill>
                  <a:srgbClr val="0D0D0D"/>
                </a:solidFill>
                <a:effectLst/>
                <a:highlight>
                  <a:srgbClr val="FFFFFF"/>
                </a:highlight>
                <a:latin typeface="Söhne"/>
              </a:rPr>
              <a:t>编码器自注意力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近距离关注</a:t>
            </a:r>
            <a:r>
              <a:rPr lang="zh-CN" altLang="en-US" b="0" i="0" dirty="0">
                <a:solidFill>
                  <a:srgbClr val="0D0D0D"/>
                </a:solidFill>
                <a:effectLst/>
                <a:highlight>
                  <a:srgbClr val="FFFFFF"/>
                </a:highlight>
                <a:latin typeface="Söhne"/>
              </a:rPr>
              <a:t>：如图所示，注意力权重的对角线明显，表明编码器自注意力机制主要关注临近的音频帧。这种近距离的关注反映了音频数据中短范围上下文的依赖性。</a:t>
            </a:r>
          </a:p>
          <a:p>
            <a:pPr algn="l">
              <a:buFont typeface="Arial" panose="020B0604020202020204" pitchFamily="34" charset="0"/>
              <a:buChar char="•"/>
            </a:pPr>
            <a:r>
              <a:rPr lang="zh-CN" altLang="en-US" b="1" i="0" dirty="0">
                <a:solidFill>
                  <a:srgbClr val="0D0D0D"/>
                </a:solidFill>
                <a:effectLst/>
                <a:highlight>
                  <a:srgbClr val="FFFFFF"/>
                </a:highlight>
                <a:latin typeface="Söhne"/>
              </a:rPr>
              <a:t>远距离关注</a:t>
            </a:r>
            <a:r>
              <a:rPr lang="zh-CN" altLang="en-US" b="0" i="0" dirty="0">
                <a:solidFill>
                  <a:srgbClr val="0D0D0D"/>
                </a:solidFill>
                <a:effectLst/>
                <a:highlight>
                  <a:srgbClr val="FFFFFF"/>
                </a:highlight>
                <a:latin typeface="Söhne"/>
              </a:rPr>
              <a:t>：此外，图中也显示了对一些较远未来和过去帧的关注。这表明</a:t>
            </a:r>
            <a:r>
              <a:rPr lang="en-US" altLang="zh-CN" b="0" i="0" dirty="0">
                <a:solidFill>
                  <a:srgbClr val="0D0D0D"/>
                </a:solidFill>
                <a:effectLst/>
                <a:highlight>
                  <a:srgbClr val="FFFFFF"/>
                </a:highlight>
                <a:latin typeface="Söhne"/>
              </a:rPr>
              <a:t>Transformer</a:t>
            </a:r>
            <a:r>
              <a:rPr lang="zh-CN" altLang="en-US" b="0" i="0" dirty="0">
                <a:solidFill>
                  <a:srgbClr val="0D0D0D"/>
                </a:solidFill>
                <a:effectLst/>
                <a:highlight>
                  <a:srgbClr val="FFFFFF"/>
                </a:highlight>
                <a:latin typeface="Söhne"/>
              </a:rPr>
              <a:t>的自注意力机制能够捕获短程和长程的音频上下文依赖，这些被关注的音频帧可能包含了影响当前面部运动的更多信息性上下文特征。</a:t>
            </a:r>
          </a:p>
          <a:p>
            <a:pPr algn="l"/>
            <a:r>
              <a:rPr lang="zh-CN" altLang="en-US" b="1" i="0" dirty="0">
                <a:solidFill>
                  <a:srgbClr val="0D0D0D"/>
                </a:solidFill>
                <a:effectLst/>
                <a:highlight>
                  <a:srgbClr val="FFFFFF"/>
                </a:highlight>
                <a:latin typeface="Söhne"/>
              </a:rPr>
              <a:t>解码器的偏置因果多头自注意力可视化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(b) </a:t>
            </a:r>
            <a:r>
              <a:rPr lang="zh-CN" altLang="en-US" b="1" i="0" dirty="0">
                <a:solidFill>
                  <a:srgbClr val="0D0D0D"/>
                </a:solidFill>
                <a:effectLst/>
                <a:highlight>
                  <a:srgbClr val="FFFFFF"/>
                </a:highlight>
                <a:latin typeface="Söhne"/>
              </a:rPr>
              <a:t>解码器自注意力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因果注意力与时间偏差</a:t>
            </a:r>
            <a:r>
              <a:rPr lang="zh-CN" altLang="en-US" b="0" i="0" dirty="0">
                <a:solidFill>
                  <a:srgbClr val="0D0D0D"/>
                </a:solidFill>
                <a:effectLst/>
                <a:highlight>
                  <a:srgbClr val="FFFFFF"/>
                </a:highlight>
                <a:latin typeface="Söhne"/>
              </a:rPr>
              <a:t>：可视化对应于结合时间偏差的因果注意力（公式 </a:t>
            </a:r>
            <a:r>
              <a:rPr lang="en-US" altLang="zh-CN" b="0" i="0" dirty="0">
                <a:solidFill>
                  <a:srgbClr val="0D0D0D"/>
                </a:solidFill>
                <a:effectLst/>
                <a:highlight>
                  <a:srgbClr val="FFFFFF"/>
                </a:highlight>
                <a:latin typeface="Söhne"/>
              </a:rPr>
              <a:t>(6)</a:t>
            </a:r>
            <a:r>
              <a:rPr lang="zh-CN" altLang="en-US" b="0" i="0" dirty="0">
                <a:solidFill>
                  <a:srgbClr val="0D0D0D"/>
                </a:solidFill>
                <a:effectLst/>
                <a:highlight>
                  <a:srgbClr val="FFFFFF"/>
                </a:highlight>
                <a:latin typeface="Söhne"/>
              </a:rPr>
              <a:t>）。图中清晰地展示了在更近的时间周期内，面部运动帧被赋予了更高的权重，这些帧更有可能影响当前的面部运动。</a:t>
            </a:r>
          </a:p>
          <a:p>
            <a:pPr algn="l">
              <a:buFont typeface="Arial" panose="020B0604020202020204" pitchFamily="34" charset="0"/>
              <a:buChar char="•"/>
            </a:pPr>
            <a:r>
              <a:rPr lang="zh-CN" altLang="en-US" b="1" i="0" dirty="0">
                <a:solidFill>
                  <a:srgbClr val="0D0D0D"/>
                </a:solidFill>
                <a:effectLst/>
                <a:highlight>
                  <a:srgbClr val="FFFFFF"/>
                </a:highlight>
                <a:latin typeface="Söhne"/>
              </a:rPr>
              <a:t>周期性关注模式</a:t>
            </a:r>
            <a:r>
              <a:rPr lang="zh-CN" altLang="en-US" b="0" i="0" dirty="0">
                <a:solidFill>
                  <a:srgbClr val="0D0D0D"/>
                </a:solidFill>
                <a:effectLst/>
                <a:highlight>
                  <a:srgbClr val="FFFFFF"/>
                </a:highlight>
                <a:latin typeface="Söhne"/>
              </a:rPr>
              <a:t>：例如，如果一个人在过去的几帧中一直在笑，那么接下来他可能继续保持微笑的表情，这种模式在注意力权重中得到了体现，近期的笑容帧有更高的权重。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24</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我们的方法主要包括人脸属性提取和体绘制两部分。对于第一部分，从输入视频中提取姿势和表情参数。然后引入人脸属性解纠缠模块</a:t>
            </a:r>
            <a:r>
              <a:rPr lang="en-US" altLang="zh-CN" b="0" i="0" dirty="0" err="1">
                <a:solidFill>
                  <a:srgbClr val="1D2129"/>
                </a:solidFill>
                <a:effectLst/>
                <a:highlight>
                  <a:srgbClr val="FFFFFF"/>
                </a:highlight>
                <a:latin typeface="PingFangSC-Regular"/>
              </a:rPr>
              <a:t>fd</a:t>
            </a:r>
            <a:r>
              <a:rPr lang="zh-CN" altLang="en-US" b="0" i="0" dirty="0">
                <a:solidFill>
                  <a:srgbClr val="1D2129"/>
                </a:solidFill>
                <a:effectLst/>
                <a:highlight>
                  <a:srgbClr val="FFFFFF"/>
                </a:highlight>
                <a:latin typeface="PingFangSC-Regular"/>
              </a:rPr>
              <a:t>来分离眨眼嵌入</a:t>
            </a:r>
            <a:r>
              <a:rPr lang="en-US" altLang="zh-CN" b="0" i="0" dirty="0" err="1">
                <a:solidFill>
                  <a:srgbClr val="1D2129"/>
                </a:solidFill>
                <a:effectLst/>
                <a:highlight>
                  <a:srgbClr val="FFFFFF"/>
                </a:highlight>
                <a:latin typeface="PingFangSC-Regular"/>
              </a:rPr>
              <a:t>fe</a:t>
            </a:r>
            <a:r>
              <a:rPr lang="zh-CN" altLang="en-US" b="0" i="0" dirty="0">
                <a:solidFill>
                  <a:srgbClr val="1D2129"/>
                </a:solidFill>
                <a:effectLst/>
                <a:highlight>
                  <a:srgbClr val="FFFFFF"/>
                </a:highlight>
                <a:latin typeface="PingFangSC-Regular"/>
              </a:rPr>
              <a:t>和嘴唇运动嵌入</a:t>
            </a:r>
            <a:r>
              <a:rPr lang="en-US" altLang="zh-CN" b="0" i="0" dirty="0" err="1">
                <a:solidFill>
                  <a:srgbClr val="1D2129"/>
                </a:solidFill>
                <a:effectLst/>
                <a:highlight>
                  <a:srgbClr val="FFFFFF"/>
                </a:highlight>
                <a:latin typeface="PingFangSC-Regular"/>
              </a:rPr>
              <a:t>fm</a:t>
            </a:r>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Transformer GP-VAE </a:t>
            </a:r>
            <a:r>
              <a:rPr lang="zh-CN" altLang="en-US" b="0" i="0" dirty="0">
                <a:solidFill>
                  <a:srgbClr val="1D2129"/>
                </a:solidFill>
                <a:effectLst/>
                <a:highlight>
                  <a:srgbClr val="FFFFFF"/>
                </a:highlight>
                <a:latin typeface="PingFangSC-Regular"/>
              </a:rPr>
              <a:t>来生成个性化属性，例如头部姿势和眨眼特征。我们使用对比学习方法进行嘴唇运动，将音频特征</a:t>
            </a:r>
            <a:r>
              <a:rPr lang="en-US" altLang="zh-CN" b="0" i="0" dirty="0">
                <a:solidFill>
                  <a:srgbClr val="1D2129"/>
                </a:solidFill>
                <a:effectLst/>
                <a:highlight>
                  <a:srgbClr val="FFFFFF"/>
                </a:highlight>
                <a:latin typeface="PingFangSC-Regular"/>
              </a:rPr>
              <a:t>fa</a:t>
            </a:r>
            <a:r>
              <a:rPr lang="zh-CN" altLang="en-US" b="0" i="0" dirty="0">
                <a:solidFill>
                  <a:srgbClr val="1D2129"/>
                </a:solidFill>
                <a:effectLst/>
                <a:highlight>
                  <a:srgbClr val="FFFFFF"/>
                </a:highlight>
                <a:latin typeface="PingFangSC-Regular"/>
              </a:rPr>
              <a:t>与嘴部运动特征</a:t>
            </a:r>
            <a:r>
              <a:rPr lang="en-US" altLang="zh-CN" b="0" i="0" dirty="0" err="1">
                <a:solidFill>
                  <a:srgbClr val="1D2129"/>
                </a:solidFill>
                <a:effectLst/>
                <a:highlight>
                  <a:srgbClr val="FFFFFF"/>
                </a:highlight>
                <a:latin typeface="PingFangSC-Regular"/>
              </a:rPr>
              <a:t>fm</a:t>
            </a:r>
            <a:r>
              <a:rPr lang="zh-CN" altLang="en-US" b="0" i="0" dirty="0">
                <a:solidFill>
                  <a:srgbClr val="1D2129"/>
                </a:solidFill>
                <a:effectLst/>
                <a:highlight>
                  <a:srgbClr val="FFFFFF"/>
                </a:highlight>
                <a:latin typeface="PingFangSC-Regular"/>
              </a:rPr>
              <a:t>同步。之后，在体绘制阶段，我们使用生成的姿态</a:t>
            </a:r>
            <a:r>
              <a:rPr lang="en-US" altLang="zh-CN" b="0" i="0" dirty="0">
                <a:solidFill>
                  <a:srgbClr val="1D2129"/>
                </a:solidFill>
                <a:effectLst/>
                <a:highlight>
                  <a:srgbClr val="FFFFFF"/>
                </a:highlight>
                <a:latin typeface="PingFangSC-Regular"/>
              </a:rPr>
              <a:t>h '</a:t>
            </a:r>
            <a:r>
              <a:rPr lang="zh-CN" altLang="en-US" b="0" i="0" dirty="0">
                <a:solidFill>
                  <a:srgbClr val="1D2129"/>
                </a:solidFill>
                <a:effectLst/>
                <a:highlight>
                  <a:srgbClr val="FFFFFF"/>
                </a:highlight>
                <a:latin typeface="PingFangSC-Regular"/>
              </a:rPr>
              <a:t>作为视图方向。同时，将生成的眨眼特征和同步音频特征串联起来，作为</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的条件</a:t>
            </a:r>
            <a:r>
              <a:rPr lang="en-US" altLang="zh-CN" b="0" i="0" dirty="0">
                <a:solidFill>
                  <a:srgbClr val="1D2129"/>
                </a:solidFill>
                <a:effectLst/>
                <a:highlight>
                  <a:srgbClr val="FFFFFF"/>
                </a:highlight>
                <a:latin typeface="PingFangSC-Regular"/>
              </a:rPr>
              <a:t>fc</a:t>
            </a:r>
            <a:r>
              <a:rPr lang="zh-CN" altLang="en-US" b="0" i="0" dirty="0">
                <a:solidFill>
                  <a:srgbClr val="1D2129"/>
                </a:solidFill>
                <a:effectLst/>
                <a:highlight>
                  <a:srgbClr val="FFFFFF"/>
                </a:highlight>
                <a:latin typeface="PingFangSC-Regular"/>
              </a:rPr>
              <a:t>。最后，我们使用体绘制来渲染图像。</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r>
              <a:rPr lang="en-US" altLang="zh-CN"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PCA</a:t>
            </a:r>
            <a:r>
              <a:rPr lang="zh-CN" altLang="en-US" sz="1800" kern="100" dirty="0">
                <a:solidFill>
                  <a:srgbClr val="374151"/>
                </a:solidFill>
                <a:effectLst/>
                <a:latin typeface="Segoe UI" panose="020B0502040204020203" pitchFamily="34" charset="0"/>
                <a:ea typeface="等线" panose="02010600030101010101" pitchFamily="2" charset="-122"/>
                <a:cs typeface="Times New Roman" panose="02020603050405020304" pitchFamily="18" charset="0"/>
              </a:rPr>
              <a:t>，主要成分分析。</a:t>
            </a:r>
            <a:r>
              <a:rPr lang="zh-CN" altLang="zh-CN" sz="1800" kern="100" dirty="0">
                <a:solidFill>
                  <a:srgbClr val="374151"/>
                </a:solidFill>
                <a:effectLst/>
                <a:latin typeface="Segoe UI" panose="020B0502040204020203" pitchFamily="34" charset="0"/>
                <a:ea typeface="等线" panose="02010600030101010101" pitchFamily="2" charset="-122"/>
                <a:cs typeface="Segoe UI" panose="020B0502040204020203" pitchFamily="34" charset="0"/>
              </a:rPr>
              <a:t>旨在找到数据的主成分，这些成分是数据方差最大的方向。第一个主成分是数据中方差最大的方向，第二个主成分是与第一个主成分正交（即不相关）且方差次大的方向，依此类推。</a:t>
            </a:r>
            <a:r>
              <a:rPr lang="zh-CN" altLang="zh-CN" sz="1800" kern="100" dirty="0">
                <a:effectLst/>
                <a:latin typeface="等线" panose="02010600030101010101" pitchFamily="2" charset="-122"/>
                <a:ea typeface="微软雅黑" panose="020B0503020204020204" pitchFamily="34"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87956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8803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C9B60-FEFF-5310-1B9C-0AD245AAA6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E7B09-1379-2C03-031A-0DF87E93E4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61CAE2-0FAB-D87D-807B-FCE1527BFED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AB47A75-8F3E-620E-64D0-8385B29A051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59416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44153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44293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D9038-D7D9-B90F-D8E7-9F9D9DE71C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CA0E32A-F59D-16E7-0AEE-C4033FEECCB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F15D209-728C-FAD9-5AF0-463C79A434B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88082EA-ACF9-F4EB-5651-ADA18E02D6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28900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9768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可以看出，</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和 </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都不能取得令人满意的结果，其中 </a:t>
            </a:r>
            <a:r>
              <a:rPr lang="en-US" altLang="zh-CN" b="0" i="0" dirty="0">
                <a:solidFill>
                  <a:srgbClr val="1D2129"/>
                </a:solidFill>
                <a:effectLst/>
                <a:highlight>
                  <a:srgbClr val="FFFFFF"/>
                </a:highlight>
                <a:latin typeface="PingFangSC-Regular"/>
              </a:rPr>
              <a:t>MLP </a:t>
            </a:r>
            <a:r>
              <a:rPr lang="zh-CN" altLang="en-US" b="0" i="0" dirty="0">
                <a:solidFill>
                  <a:srgbClr val="1D2129"/>
                </a:solidFill>
                <a:effectLst/>
                <a:highlight>
                  <a:srgbClr val="FFFFFF"/>
                </a:highlight>
                <a:latin typeface="PingFangSC-Regular"/>
              </a:rPr>
              <a:t>忽略了时间序列</a:t>
            </a:r>
            <a:r>
              <a:rPr lang="en-US" altLang="zh-CN" b="0" i="0" dirty="0">
                <a:solidFill>
                  <a:srgbClr val="1D2129"/>
                </a:solidFill>
                <a:effectLst/>
                <a:highlight>
                  <a:srgbClr val="FFFFFF"/>
                </a:highlight>
                <a:latin typeface="PingFangSC-Regular"/>
              </a:rPr>
              <a:t>LSTM </a:t>
            </a:r>
            <a:r>
              <a:rPr lang="zh-CN" altLang="en-US" b="0" i="0" dirty="0">
                <a:solidFill>
                  <a:srgbClr val="1D2129"/>
                </a:solidFill>
                <a:effectLst/>
                <a:highlight>
                  <a:srgbClr val="FFFFFF"/>
                </a:highlight>
                <a:latin typeface="PingFangSC-Regular"/>
              </a:rPr>
              <a:t>倾向于生成仍然的输出。基于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的架构显着提高了性能，证明了 </a:t>
            </a:r>
            <a:r>
              <a:rPr lang="en-US" altLang="zh-CN" b="0" i="0" dirty="0">
                <a:solidFill>
                  <a:srgbClr val="1D2129"/>
                </a:solidFill>
                <a:effectLst/>
                <a:highlight>
                  <a:srgbClr val="FFFFFF"/>
                </a:highlight>
                <a:latin typeface="PingFangSC-Regular"/>
              </a:rPr>
              <a:t>Transformer </a:t>
            </a:r>
            <a:r>
              <a:rPr lang="zh-CN" altLang="en-US" b="0" i="0" dirty="0">
                <a:solidFill>
                  <a:srgbClr val="1D2129"/>
                </a:solidFill>
                <a:effectLst/>
                <a:highlight>
                  <a:srgbClr val="FFFFFF"/>
                </a:highlight>
                <a:latin typeface="PingFangSC-Regular"/>
              </a:rPr>
              <a:t>在长期时间序列预测中的有效性。此外，高斯过程可以捕获帧之间的时间动态，从而提高最终性能。更多的分析和实验可以在补充材料中找到。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0128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我们使用 </a:t>
            </a:r>
            <a:r>
              <a:rPr lang="en-US" altLang="zh-CN" b="0" i="0" dirty="0">
                <a:solidFill>
                  <a:srgbClr val="1D2129"/>
                </a:solidFill>
                <a:effectLst/>
                <a:highlight>
                  <a:srgbClr val="FFFFFF"/>
                </a:highlight>
                <a:latin typeface="PingFangSC-Regular"/>
              </a:rPr>
              <a:t>MFCC </a:t>
            </a:r>
            <a:r>
              <a:rPr lang="zh-CN" altLang="en-US" b="0" i="0" dirty="0">
                <a:solidFill>
                  <a:srgbClr val="1D2129"/>
                </a:solidFill>
                <a:effectLst/>
                <a:highlight>
                  <a:srgbClr val="FFFFFF"/>
                </a:highlight>
                <a:latin typeface="PingFangSC-Regular"/>
              </a:rPr>
              <a:t>特征或深度语音特征作为 </a:t>
            </a:r>
            <a:r>
              <a:rPr lang="en-US" altLang="zh-CN" b="0" i="0" dirty="0" err="1">
                <a:solidFill>
                  <a:srgbClr val="1D2129"/>
                </a:solidFill>
                <a:effectLst/>
                <a:highlight>
                  <a:srgbClr val="FFFFFF"/>
                </a:highlight>
                <a:latin typeface="PingFangSC-Regular"/>
              </a:rPr>
              <a:t>NeRF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的条件。采用</a:t>
            </a:r>
            <a:r>
              <a:rPr lang="en-US" altLang="zh-CN" b="0" i="0" dirty="0">
                <a:solidFill>
                  <a:srgbClr val="1D2129"/>
                </a:solidFill>
                <a:effectLst/>
                <a:highlight>
                  <a:srgbClr val="FFFFFF"/>
                </a:highlight>
                <a:latin typeface="PingFangSC-Regular"/>
              </a:rPr>
              <a:t>LMD</a:t>
            </a:r>
            <a:r>
              <a:rPr lang="zh-CN" altLang="en-US" b="0" i="0" dirty="0">
                <a:solidFill>
                  <a:srgbClr val="1D2129"/>
                </a:solidFill>
                <a:effectLst/>
                <a:highlight>
                  <a:srgbClr val="FFFFFF"/>
                </a:highlight>
                <a:latin typeface="PingFangSC-Regular"/>
              </a:rPr>
              <a:t>和唇形同步评分来评价唇部运动精度。</a:t>
            </a:r>
            <a:r>
              <a:rPr lang="en-US" altLang="zh-CN" b="0" i="0" dirty="0">
                <a:solidFill>
                  <a:srgbClr val="1D2129"/>
                </a:solidFill>
                <a:effectLst/>
                <a:highlight>
                  <a:srgbClr val="FFFFFF"/>
                </a:highlight>
                <a:latin typeface="PingFangSC-Regular"/>
              </a:rPr>
              <a:t>Ground Truth </a:t>
            </a:r>
            <a:r>
              <a:rPr lang="zh-CN" altLang="en-US" b="0" i="0" dirty="0">
                <a:solidFill>
                  <a:srgbClr val="1D2129"/>
                </a:solidFill>
                <a:effectLst/>
                <a:highlight>
                  <a:srgbClr val="FFFFFF"/>
                </a:highlight>
                <a:latin typeface="PingFangSC-Regular"/>
              </a:rPr>
              <a:t>指的是 </a:t>
            </a:r>
            <a:r>
              <a:rPr lang="en-US" altLang="zh-CN" b="0" i="0" dirty="0">
                <a:solidFill>
                  <a:srgbClr val="1D2129"/>
                </a:solidFill>
                <a:effectLst/>
                <a:highlight>
                  <a:srgbClr val="FFFFFF"/>
                </a:highlight>
                <a:latin typeface="PingFangSC-Regular"/>
              </a:rPr>
              <a:t>LMD </a:t>
            </a:r>
            <a:r>
              <a:rPr lang="zh-CN" altLang="en-US" b="0" i="0" dirty="0">
                <a:solidFill>
                  <a:srgbClr val="1D2129"/>
                </a:solidFill>
                <a:effectLst/>
                <a:highlight>
                  <a:srgbClr val="FFFFFF"/>
                </a:highlight>
                <a:latin typeface="PingFangSC-Regular"/>
              </a:rPr>
              <a:t>和 </a:t>
            </a:r>
            <a:r>
              <a:rPr lang="en-US" altLang="zh-CN" b="0" i="0" dirty="0" err="1">
                <a:solidFill>
                  <a:srgbClr val="1D2129"/>
                </a:solidFill>
                <a:effectLst/>
                <a:highlight>
                  <a:srgbClr val="FFFFFF"/>
                </a:highlight>
                <a:latin typeface="PingFangSC-Regular"/>
              </a:rPr>
              <a:t>Syncconf</a:t>
            </a:r>
            <a:r>
              <a:rPr lang="en-US" altLang="zh-CN" b="0" i="0" dirty="0">
                <a:solidFill>
                  <a:srgbClr val="1D2129"/>
                </a:solidFill>
                <a:effectLst/>
                <a:highlight>
                  <a:srgbClr val="FFFFFF"/>
                </a:highlight>
                <a:latin typeface="PingFangSC-Regular"/>
              </a:rPr>
              <a:t> </a:t>
            </a:r>
            <a:r>
              <a:rPr lang="zh-CN" altLang="en-US" b="0" i="0" dirty="0">
                <a:solidFill>
                  <a:srgbClr val="1D2129"/>
                </a:solidFill>
                <a:effectLst/>
                <a:highlight>
                  <a:srgbClr val="FFFFFF"/>
                </a:highlight>
                <a:latin typeface="PingFangSC-Regular"/>
              </a:rPr>
              <a:t>的地面实况分数。我们的方法实现了最佳性能。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7695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09677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42802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49</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50</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1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image" Target="../media/image18.png"/><Relationship Id="rId4" Type="http://schemas.openxmlformats.org/officeDocument/2006/relationships/notesSlide" Target="../notesSlides/notesSlide12.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Layout" Target="../slideLayouts/slideLayout7.xml"/><Relationship Id="rId7" Type="http://schemas.openxmlformats.org/officeDocument/2006/relationships/image" Target="../media/image2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notesSlide" Target="../notesSlides/notesSlide13.xm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7.xml"/><Relationship Id="rId7" Type="http://schemas.openxmlformats.org/officeDocument/2006/relationships/image" Target="../media/image24.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notesSlide" Target="../notesSlides/notesSlide15.xml"/><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31.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32.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33.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4.png"/><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410.png"/><Relationship Id="rId5" Type="http://schemas.openxmlformats.org/officeDocument/2006/relationships/image" Target="../media/image310.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slideLayout" Target="../slideLayouts/slideLayout7.xml"/><Relationship Id="rId7" Type="http://schemas.openxmlformats.org/officeDocument/2006/relationships/image" Target="../media/image70.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60.png"/><Relationship Id="rId5" Type="http://schemas.openxmlformats.org/officeDocument/2006/relationships/image" Target="../media/image35.png"/><Relationship Id="rId10" Type="http://schemas.openxmlformats.org/officeDocument/2006/relationships/image" Target="../media/image36.png"/><Relationship Id="rId4" Type="http://schemas.openxmlformats.org/officeDocument/2006/relationships/notesSlide" Target="../notesSlides/notesSlide32.xml"/><Relationship Id="rId9" Type="http://schemas.openxmlformats.org/officeDocument/2006/relationships/image" Target="../media/image90.png"/></Relationships>
</file>

<file path=ppt/slides/_rels/slide3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slideLayout" Target="../slideLayouts/slideLayout7.xml"/><Relationship Id="rId7" Type="http://schemas.openxmlformats.org/officeDocument/2006/relationships/image" Target="../media/image130.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notesSlide" Target="../notesSlides/notesSlide33.xml"/><Relationship Id="rId9" Type="http://schemas.openxmlformats.org/officeDocument/2006/relationships/image" Target="../media/image15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7.png"/><Relationship Id="rId5" Type="http://schemas.openxmlformats.org/officeDocument/2006/relationships/image" Target="../media/image160.png"/><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2.png"/><Relationship Id="rId3" Type="http://schemas.openxmlformats.org/officeDocument/2006/relationships/slideLayout" Target="../slideLayouts/slideLayout7.xml"/><Relationship Id="rId7" Type="http://schemas.openxmlformats.org/officeDocument/2006/relationships/image" Target="../media/image200.png"/><Relationship Id="rId12" Type="http://schemas.openxmlformats.org/officeDocument/2006/relationships/image" Target="../media/image250.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90.png"/><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image" Target="../media/image230.png"/><Relationship Id="rId4" Type="http://schemas.openxmlformats.org/officeDocument/2006/relationships/notesSlide" Target="../notesSlides/notesSlide35.xml"/><Relationship Id="rId9" Type="http://schemas.openxmlformats.org/officeDocument/2006/relationships/image" Target="../media/image40.png"/><Relationship Id="rId14" Type="http://schemas.openxmlformats.org/officeDocument/2006/relationships/image" Target="../media/image43.png"/></Relationships>
</file>

<file path=ppt/slides/_rels/slide37.xml.rels><?xml version="1.0" encoding="UTF-8" standalone="yes"?>
<Relationships xmlns="http://schemas.openxmlformats.org/package/2006/relationships"><Relationship Id="rId8" Type="http://schemas.openxmlformats.org/officeDocument/2006/relationships/image" Target="../media/image311.png"/><Relationship Id="rId3" Type="http://schemas.openxmlformats.org/officeDocument/2006/relationships/slideLayout" Target="../slideLayouts/slideLayout7.xml"/><Relationship Id="rId7" Type="http://schemas.openxmlformats.org/officeDocument/2006/relationships/image" Target="../media/image4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290.png"/><Relationship Id="rId5" Type="http://schemas.openxmlformats.org/officeDocument/2006/relationships/image" Target="../media/image44.png"/><Relationship Id="rId10" Type="http://schemas.openxmlformats.org/officeDocument/2006/relationships/image" Target="../media/image330.png"/><Relationship Id="rId4" Type="http://schemas.openxmlformats.org/officeDocument/2006/relationships/notesSlide" Target="../notesSlides/notesSlide36.xml"/><Relationship Id="rId9" Type="http://schemas.openxmlformats.org/officeDocument/2006/relationships/image" Target="../media/image320.png"/></Relationships>
</file>

<file path=ppt/slides/_rels/slide3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slideLayout" Target="../slideLayouts/slideLayout7.xml"/><Relationship Id="rId7" Type="http://schemas.openxmlformats.org/officeDocument/2006/relationships/image" Target="../media/image46.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350.png"/><Relationship Id="rId5" Type="http://schemas.openxmlformats.org/officeDocument/2006/relationships/image" Target="../media/image340.png"/><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48.pn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49.png"/><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0.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51.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52.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3.png"/><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4.png"/><Relationship Id="rId4"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dirty="0" err="1">
                <a:solidFill>
                  <a:srgbClr val="000000"/>
                </a:solidFill>
                <a:latin typeface="微软雅黑" panose="020B0503020204020204" pitchFamily="34" charset="-122"/>
                <a:ea typeface="微软雅黑" panose="020B0503020204020204" pitchFamily="34" charset="-122"/>
                <a:cs typeface="+mj-cs"/>
              </a:rPr>
              <a:t>FaceFormer</a:t>
            </a:r>
            <a:r>
              <a:rPr lang="en-US" altLang="zh-CN" sz="4000" dirty="0">
                <a:solidFill>
                  <a:srgbClr val="000000"/>
                </a:solidFill>
                <a:latin typeface="微软雅黑" panose="020B0503020204020204" pitchFamily="34" charset="-122"/>
                <a:ea typeface="微软雅黑" panose="020B0503020204020204" pitchFamily="34" charset="-122"/>
                <a:cs typeface="+mj-cs"/>
              </a:rPr>
              <a:t>: Speech-Driven 3D Facial Animation with Transformers</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2024.04.15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Fan Y, Lin Z, Saito J,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FaceFormer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Encoder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6668059" y="19762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361816" y="1721084"/>
            <a:ext cx="8187118"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编码器的设计采用了最先进的自监督预训练语音模型</a:t>
            </a:r>
            <a:r>
              <a:rPr lang="en-US" altLang="zh-CN" dirty="0">
                <a:latin typeface="Times New Roman" panose="02020603050405020304" pitchFamily="18" charset="0"/>
                <a:ea typeface="宋体" panose="02010600030101010101" pitchFamily="2" charset="-122"/>
                <a:cs typeface="Times New Roman" panose="02020603050405020304" pitchFamily="18" charset="0"/>
              </a:rPr>
              <a:t>wav2vec2.0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。整个编码器包括一个音频特征提取器和一个多层</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编码器。</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Self-Supervised Pre-Trained Speech Model</a:t>
            </a:r>
          </a:p>
        </p:txBody>
      </p:sp>
      <p:sp>
        <p:nvSpPr>
          <p:cNvPr id="19" name="文本框 18">
            <a:extLst>
              <a:ext uri="{FF2B5EF4-FFF2-40B4-BE49-F238E27FC236}">
                <a16:creationId xmlns:a16="http://schemas.microsoft.com/office/drawing/2014/main" id="{A3F4EA59-2A3C-86A5-E037-59CA0692B794}"/>
              </a:ext>
            </a:extLst>
          </p:cNvPr>
          <p:cNvSpPr txBox="1"/>
          <p:nvPr/>
        </p:nvSpPr>
        <p:spPr>
          <a:xfrm>
            <a:off x="4249255" y="382845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2667164" y="50975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3" name="图片 2">
            <a:extLst>
              <a:ext uri="{FF2B5EF4-FFF2-40B4-BE49-F238E27FC236}">
                <a16:creationId xmlns:a16="http://schemas.microsoft.com/office/drawing/2014/main" id="{75D44CD5-5321-44FD-D2DA-A9A79CB19512}"/>
              </a:ext>
            </a:extLst>
          </p:cNvPr>
          <p:cNvPicPr>
            <a:picLocks noChangeAspect="1"/>
          </p:cNvPicPr>
          <p:nvPr/>
        </p:nvPicPr>
        <p:blipFill>
          <a:blip r:embed="rId5"/>
          <a:stretch>
            <a:fillRect/>
          </a:stretch>
        </p:blipFill>
        <p:spPr>
          <a:xfrm>
            <a:off x="8442783" y="1122481"/>
            <a:ext cx="3165486" cy="5046980"/>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C6B3FE-B926-FA55-40C1-0499D0E7EF8C}"/>
                  </a:ext>
                </a:extLst>
              </p:cNvPr>
              <p:cNvSpPr txBox="1"/>
              <p:nvPr/>
            </p:nvSpPr>
            <p:spPr>
              <a:xfrm>
                <a:off x="361815" y="2416894"/>
                <a:ext cx="8080967"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音频特征提取器：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由多个时域卷积层</a:t>
                </a:r>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Convolutional Networks, TCN)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组成，它们将原始的波形输入转换成频率为</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的特征向量。</a:t>
                </a:r>
              </a:p>
            </p:txBody>
          </p:sp>
        </mc:Choice>
        <mc:Fallback xmlns="">
          <p:sp>
            <p:nvSpPr>
              <p:cNvPr id="10" name="文本框 9">
                <a:extLst>
                  <a:ext uri="{FF2B5EF4-FFF2-40B4-BE49-F238E27FC236}">
                    <a16:creationId xmlns:a16="http://schemas.microsoft.com/office/drawing/2014/main" id="{1DC6B3FE-B926-FA55-40C1-0499D0E7EF8C}"/>
                  </a:ext>
                </a:extLst>
              </p:cNvPr>
              <p:cNvSpPr txBox="1">
                <a:spLocks noRot="1" noChangeAspect="1" noMove="1" noResize="1" noEditPoints="1" noAdjustHandles="1" noChangeArrowheads="1" noChangeShapeType="1" noTextEdit="1"/>
              </p:cNvSpPr>
              <p:nvPr/>
            </p:nvSpPr>
            <p:spPr>
              <a:xfrm>
                <a:off x="361815" y="2416894"/>
                <a:ext cx="8080967" cy="676852"/>
              </a:xfrm>
              <a:prstGeom prst="rect">
                <a:avLst/>
              </a:prstGeom>
              <a:blipFill>
                <a:blip r:embed="rId6"/>
                <a:stretch>
                  <a:fillRect l="-452" t="-6250" r="-830" b="-1071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FA133ACD-C406-856E-A3E9-916FD07D5557}"/>
              </a:ext>
            </a:extLst>
          </p:cNvPr>
          <p:cNvSpPr txBox="1"/>
          <p:nvPr/>
        </p:nvSpPr>
        <p:spPr>
          <a:xfrm>
            <a:off x="350857" y="4223463"/>
            <a:ext cx="8080966" cy="128625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该编码器是一个堆叠的多头自注意力和前馈层的集合，它将音频特征向量转换成上下文化的语音表示。具体来说，该编码器利用自注意力机制处理整个序列的信息，通过关注不同时间步的输入特征来捕获长距离的依赖关系。</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3E95C66-48EA-149C-582C-44ED1C3533E8}"/>
                  </a:ext>
                </a:extLst>
              </p:cNvPr>
              <p:cNvSpPr txBox="1"/>
              <p:nvPr/>
            </p:nvSpPr>
            <p:spPr>
              <a:xfrm>
                <a:off x="356338" y="3113777"/>
                <a:ext cx="8075486" cy="118468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线性插值层：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由于面部动作数据与音频特征的采样频率</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不同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=25</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𝑓𝑝𝑠</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=49</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𝐻𝑧</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因此在时域卷积之后添加了一个线性插值层用于重采样音频特征，使输出长度变为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𝑘𝑇</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𝑘</m:t>
                    </m:r>
                    <m:r>
                      <a:rPr lang="en-US" altLang="zh-CN"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𝑎</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𝑚</m:t>
                            </m:r>
                          </m:sub>
                        </m:sSub>
                      </m:den>
                    </m:f>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43E95C66-48EA-149C-582C-44ED1C3533E8}"/>
                  </a:ext>
                </a:extLst>
              </p:cNvPr>
              <p:cNvSpPr txBox="1">
                <a:spLocks noRot="1" noChangeAspect="1" noMove="1" noResize="1" noEditPoints="1" noAdjustHandles="1" noChangeArrowheads="1" noChangeShapeType="1" noTextEdit="1"/>
              </p:cNvSpPr>
              <p:nvPr/>
            </p:nvSpPr>
            <p:spPr>
              <a:xfrm>
                <a:off x="356338" y="3113777"/>
                <a:ext cx="8075486" cy="1184683"/>
              </a:xfrm>
              <a:prstGeom prst="rect">
                <a:avLst/>
              </a:prstGeom>
              <a:blipFill>
                <a:blip r:embed="rId7"/>
                <a:stretch>
                  <a:fillRect l="-453" t="-4124" b="-25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4C8551C-54F7-02C7-1146-1B6AE7E289D5}"/>
                  </a:ext>
                </a:extLst>
              </p:cNvPr>
              <p:cNvSpPr txBox="1"/>
              <p:nvPr/>
            </p:nvSpPr>
            <p:spPr>
              <a:xfrm>
                <a:off x="293057" y="5479761"/>
                <a:ext cx="868368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线性投影层：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线性投影层的输出可以表示为</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𝐴</m:t>
                        </m:r>
                      </m:e>
                      <m:sub>
                        <m:r>
                          <a:rPr lang="en-US" altLang="zh-CN" b="0" i="1" smtClean="0">
                            <a:solidFill>
                              <a:srgbClr val="0D0D0D"/>
                            </a:solidFill>
                            <a:effectLst/>
                            <a:highlight>
                              <a:srgbClr val="FFFFFF"/>
                            </a:highlight>
                            <a:latin typeface="Cambria Math" panose="02040503050406030204" pitchFamily="18" charset="0"/>
                          </a:rPr>
                          <m:t>𝑘𝑇</m:t>
                        </m:r>
                      </m:sub>
                    </m:sSub>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𝑎</m:t>
                            </m:r>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b="0" i="1" smtClean="0">
                                <a:solidFill>
                                  <a:srgbClr val="0D0D0D"/>
                                </a:solidFill>
                                <a:highlight>
                                  <a:srgbClr val="FFFFFF"/>
                                </a:highlight>
                                <a:latin typeface="Cambria Math" panose="02040503050406030204" pitchFamily="18" charset="0"/>
                              </a:rPr>
                              <m:t>𝑘𝑇</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，它的作用是调整音频特征向量以使其方便后面的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Biased Causal Multi-Head Self-Attention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模块处理。</a:t>
                </a:r>
              </a:p>
            </p:txBody>
          </p:sp>
        </mc:Choice>
        <mc:Fallback xmlns="">
          <p:sp>
            <p:nvSpPr>
              <p:cNvPr id="17" name="文本框 16">
                <a:extLst>
                  <a:ext uri="{FF2B5EF4-FFF2-40B4-BE49-F238E27FC236}">
                    <a16:creationId xmlns:a16="http://schemas.microsoft.com/office/drawing/2014/main" id="{64C8551C-54F7-02C7-1146-1B6AE7E289D5}"/>
                  </a:ext>
                </a:extLst>
              </p:cNvPr>
              <p:cNvSpPr txBox="1">
                <a:spLocks noRot="1" noChangeAspect="1" noMove="1" noResize="1" noEditPoints="1" noAdjustHandles="1" noChangeArrowheads="1" noChangeShapeType="1" noTextEdit="1"/>
              </p:cNvSpPr>
              <p:nvPr/>
            </p:nvSpPr>
            <p:spPr>
              <a:xfrm>
                <a:off x="293057" y="5479761"/>
                <a:ext cx="8683684" cy="676852"/>
              </a:xfrm>
              <a:prstGeom prst="rect">
                <a:avLst/>
              </a:prstGeom>
              <a:blipFill>
                <a:blip r:embed="rId8"/>
                <a:stretch>
                  <a:fillRect l="-421" t="-7207" r="-491" b="-14414"/>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337AE6D0-C8F2-898E-DD1F-7D87DB1E595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4" name="文本框 23">
            <a:extLst>
              <a:ext uri="{FF2B5EF4-FFF2-40B4-BE49-F238E27FC236}">
                <a16:creationId xmlns:a16="http://schemas.microsoft.com/office/drawing/2014/main" id="{76A5E2B6-D517-7D96-1542-EF14CD45A229}"/>
              </a:ext>
            </a:extLst>
          </p:cNvPr>
          <p:cNvSpPr txBox="1"/>
          <p:nvPr/>
        </p:nvSpPr>
        <p:spPr>
          <a:xfrm>
            <a:off x="6654684" y="27252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5" name="文本框 24">
            <a:extLst>
              <a:ext uri="{FF2B5EF4-FFF2-40B4-BE49-F238E27FC236}">
                <a16:creationId xmlns:a16="http://schemas.microsoft.com/office/drawing/2014/main" id="{3E29B190-B97D-8816-5D24-202BB4672F76}"/>
              </a:ext>
            </a:extLst>
          </p:cNvPr>
          <p:cNvSpPr txBox="1"/>
          <p:nvPr/>
        </p:nvSpPr>
        <p:spPr>
          <a:xfrm>
            <a:off x="8805737" y="57372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707259" y="32766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2963821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4D023BBA-44A6-AD68-3615-C5F99F8C54E0}"/>
              </a:ext>
            </a:extLst>
          </p:cNvPr>
          <p:cNvPicPr>
            <a:picLocks noChangeAspect="1"/>
          </p:cNvPicPr>
          <p:nvPr/>
        </p:nvPicPr>
        <p:blipFill>
          <a:blip r:embed="rId5"/>
          <a:stretch>
            <a:fillRect/>
          </a:stretch>
        </p:blipFill>
        <p:spPr>
          <a:xfrm>
            <a:off x="7257361" y="962389"/>
            <a:ext cx="4934639" cy="5144218"/>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FaceFormer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Periodic Positional Encoding</a:t>
            </a:r>
          </a:p>
        </p:txBody>
      </p:sp>
      <p:sp>
        <p:nvSpPr>
          <p:cNvPr id="19" name="文本框 18">
            <a:extLst>
              <a:ext uri="{FF2B5EF4-FFF2-40B4-BE49-F238E27FC236}">
                <a16:creationId xmlns:a16="http://schemas.microsoft.com/office/drawing/2014/main" id="{A3F4EA59-2A3C-86A5-E037-59CA0692B794}"/>
              </a:ext>
            </a:extLst>
          </p:cNvPr>
          <p:cNvSpPr txBox="1"/>
          <p:nvPr/>
        </p:nvSpPr>
        <p:spPr>
          <a:xfrm>
            <a:off x="7074577" y="20831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6699592" y="55157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DC6B3FE-B926-FA55-40C1-0499D0E7EF8C}"/>
              </a:ext>
            </a:extLst>
          </p:cNvPr>
          <p:cNvSpPr txBox="1"/>
          <p:nvPr/>
        </p:nvSpPr>
        <p:spPr>
          <a:xfrm>
            <a:off x="361815" y="1781761"/>
            <a:ext cx="705729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正弦位置编码的局限：</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在长序列情况下，该编码方式会导致模型泛化能力不足，尤其是当序列长度超过训练期间见过的长度时。</a:t>
            </a:r>
          </a:p>
        </p:txBody>
      </p:sp>
      <p:sp>
        <p:nvSpPr>
          <p:cNvPr id="18" name="文本框 17">
            <a:extLst>
              <a:ext uri="{FF2B5EF4-FFF2-40B4-BE49-F238E27FC236}">
                <a16:creationId xmlns:a16="http://schemas.microsoft.com/office/drawing/2014/main" id="{337AE6D0-C8F2-898E-DD1F-7D87DB1E595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5" name="文本框 24">
            <a:extLst>
              <a:ext uri="{FF2B5EF4-FFF2-40B4-BE49-F238E27FC236}">
                <a16:creationId xmlns:a16="http://schemas.microsoft.com/office/drawing/2014/main" id="{3E29B190-B97D-8816-5D24-202BB4672F76}"/>
              </a:ext>
            </a:extLst>
          </p:cNvPr>
          <p:cNvSpPr txBox="1"/>
          <p:nvPr/>
        </p:nvSpPr>
        <p:spPr>
          <a:xfrm>
            <a:off x="8805737" y="57372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856602" y="32896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579C298-EB01-66A1-34E0-C580A78C3083}"/>
              </a:ext>
            </a:extLst>
          </p:cNvPr>
          <p:cNvSpPr txBox="1"/>
          <p:nvPr/>
        </p:nvSpPr>
        <p:spPr>
          <a:xfrm>
            <a:off x="361815" y="2454863"/>
            <a:ext cx="7057294" cy="189564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Attention with Linear Biases(</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ALiBi</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ALiBi</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方法通过在自注意力机制的查询</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键（</a:t>
            </a:r>
            <a:r>
              <a:rPr lang="en-US" altLang="zh-CN" dirty="0">
                <a:latin typeface="Times New Roman" panose="02020603050405020304" pitchFamily="18" charset="0"/>
                <a:ea typeface="宋体" panose="02010600030101010101" pitchFamily="2" charset="-122"/>
                <a:cs typeface="Times New Roman" panose="02020603050405020304" pitchFamily="18" charset="0"/>
              </a:rPr>
              <a:t>Query-Key</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）打分中加入一个线性偏置（即常数偏差）来改善长序列的处理能力。但是，直接使用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ALiBi</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代替正弦位置编码会导致输入表示中缺乏位置信息，会影响时间顺序信息的鲁棒性，从而导致生成的面部动画不自然，尤其是在有细微运动的相邻帧之间。</a:t>
            </a:r>
          </a:p>
        </p:txBody>
      </p:sp>
      <p:sp>
        <p:nvSpPr>
          <p:cNvPr id="12" name="文本框 11">
            <a:extLst>
              <a:ext uri="{FF2B5EF4-FFF2-40B4-BE49-F238E27FC236}">
                <a16:creationId xmlns:a16="http://schemas.microsoft.com/office/drawing/2014/main" id="{333CFD71-39B5-6392-3111-BB75CA55B124}"/>
              </a:ext>
            </a:extLst>
          </p:cNvPr>
          <p:cNvSpPr txBox="1"/>
          <p:nvPr/>
        </p:nvSpPr>
        <p:spPr>
          <a:xfrm>
            <a:off x="289826" y="4238812"/>
            <a:ext cx="7057294" cy="129497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Periodic Positional Encoding(PPE)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：为了解决上述问题，作者</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引入</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了</a:t>
            </a:r>
            <a:r>
              <a:rPr lang="en-US" altLang="zh-CN"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PPE</a:t>
            </a:r>
            <a:r>
              <a:rPr lang="zh-CN" altLang="en-US" dirty="0">
                <a:solidFill>
                  <a:srgbClr val="0D0D0D"/>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它将正弦位置编码的周期性特征与</a:t>
            </a:r>
            <a:r>
              <a:rPr lang="en-US" altLang="zh-CN" b="0" i="0" dirty="0" err="1">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ALiBi</a:t>
            </a:r>
            <a:r>
              <a:rPr lang="zh-CN" altLang="en-US" b="0" i="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的偏置优势结合起来，使位置编码在每个周期内重复，从而为模型提供稳定而连续的位置信息：</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374F13B6-9B14-3A0A-F1AE-45608DB92DB1}"/>
              </a:ext>
            </a:extLst>
          </p:cNvPr>
          <p:cNvPicPr>
            <a:picLocks noChangeAspect="1"/>
          </p:cNvPicPr>
          <p:nvPr/>
        </p:nvPicPr>
        <p:blipFill>
          <a:blip r:embed="rId6"/>
          <a:stretch>
            <a:fillRect/>
          </a:stretch>
        </p:blipFill>
        <p:spPr>
          <a:xfrm>
            <a:off x="2373722" y="5188816"/>
            <a:ext cx="4163006" cy="1095528"/>
          </a:xfrm>
          <a:prstGeom prst="rect">
            <a:avLst/>
          </a:prstGeom>
        </p:spPr>
      </p:pic>
      <p:sp>
        <p:nvSpPr>
          <p:cNvPr id="27" name="文本框 26">
            <a:extLst>
              <a:ext uri="{FF2B5EF4-FFF2-40B4-BE49-F238E27FC236}">
                <a16:creationId xmlns:a16="http://schemas.microsoft.com/office/drawing/2014/main" id="{F163953F-B7D4-2799-D5AC-13AF7D632643}"/>
              </a:ext>
            </a:extLst>
          </p:cNvPr>
          <p:cNvSpPr txBox="1"/>
          <p:nvPr/>
        </p:nvSpPr>
        <p:spPr>
          <a:xfrm>
            <a:off x="2667967" y="39358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7663737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4D023BBA-44A6-AD68-3615-C5F99F8C54E0}"/>
              </a:ext>
            </a:extLst>
          </p:cNvPr>
          <p:cNvPicPr>
            <a:picLocks noChangeAspect="1"/>
          </p:cNvPicPr>
          <p:nvPr/>
        </p:nvPicPr>
        <p:blipFill>
          <a:blip r:embed="rId5"/>
          <a:stretch>
            <a:fillRect/>
          </a:stretch>
        </p:blipFill>
        <p:spPr>
          <a:xfrm>
            <a:off x="7257361" y="962389"/>
            <a:ext cx="4934639" cy="5144218"/>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FaceFormer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应用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PPE</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的计算流程</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5606269" y="17817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6671040" y="38801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C6B3FE-B926-FA55-40C1-0499D0E7EF8C}"/>
                  </a:ext>
                </a:extLst>
              </p:cNvPr>
              <p:cNvSpPr txBox="1"/>
              <p:nvPr/>
            </p:nvSpPr>
            <p:spPr>
              <a:xfrm>
                <a:off x="361815" y="1781761"/>
                <a:ext cx="7057294"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面部动作编码：</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将面部动作</a:t>
                </a:r>
                <a14:m>
                  <m:oMath xmlns:m="http://schemas.openxmlformats.org/officeDocument/2006/math">
                    <m:sSub>
                      <m:sSubPr>
                        <m:ctrlPr>
                          <a:rPr lang="en-US" altLang="zh-CN" i="1" smtClean="0">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b="0" i="1" smtClean="0">
                            <a:solidFill>
                              <a:srgbClr val="0D0D0D"/>
                            </a:solidFill>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投影到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维空间。</a:t>
                </a:r>
              </a:p>
            </p:txBody>
          </p:sp>
        </mc:Choice>
        <mc:Fallback xmlns="">
          <p:sp>
            <p:nvSpPr>
              <p:cNvPr id="10" name="文本框 9">
                <a:extLst>
                  <a:ext uri="{FF2B5EF4-FFF2-40B4-BE49-F238E27FC236}">
                    <a16:creationId xmlns:a16="http://schemas.microsoft.com/office/drawing/2014/main" id="{1DC6B3FE-B926-FA55-40C1-0499D0E7EF8C}"/>
                  </a:ext>
                </a:extLst>
              </p:cNvPr>
              <p:cNvSpPr txBox="1">
                <a:spLocks noRot="1" noChangeAspect="1" noMove="1" noResize="1" noEditPoints="1" noAdjustHandles="1" noChangeArrowheads="1" noChangeShapeType="1" noTextEdit="1"/>
              </p:cNvSpPr>
              <p:nvPr/>
            </p:nvSpPr>
            <p:spPr>
              <a:xfrm>
                <a:off x="361815" y="1781761"/>
                <a:ext cx="7057294" cy="372153"/>
              </a:xfrm>
              <a:prstGeom prst="rect">
                <a:avLst/>
              </a:prstGeom>
              <a:blipFill>
                <a:blip r:embed="rId6"/>
                <a:stretch>
                  <a:fillRect l="-518" t="-11475" b="-26230"/>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337AE6D0-C8F2-898E-DD1F-7D87DB1E595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856602" y="328968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579C298-EB01-66A1-34E0-C580A78C3083}"/>
                  </a:ext>
                </a:extLst>
              </p:cNvPr>
              <p:cNvSpPr txBox="1"/>
              <p:nvPr/>
            </p:nvSpPr>
            <p:spPr>
              <a:xfrm>
                <a:off x="361815" y="2144192"/>
                <a:ext cx="6994693"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风格嵌入</a:t>
                </a:r>
                <a:r>
                  <a:rPr lang="zh-CN" altLang="en-US" dirty="0">
                    <a:latin typeface="Times New Roman" panose="02020603050405020304" pitchFamily="18" charset="0"/>
                    <a:ea typeface="宋体" panose="02010600030101010101" pitchFamily="2" charset="-122"/>
                    <a:cs typeface="Times New Roman" panose="02020603050405020304" pitchFamily="18" charset="0"/>
                  </a:rPr>
                  <a:t>：首先将说话者的一位有效编码（</a:t>
                </a:r>
                <a:r>
                  <a:rPr lang="en-US" altLang="zh-CN" dirty="0">
                    <a:latin typeface="Times New Roman" panose="02020603050405020304" pitchFamily="18" charset="0"/>
                    <a:ea typeface="宋体" panose="02010600030101010101" pitchFamily="2" charset="-122"/>
                    <a:cs typeface="Times New Roman" panose="02020603050405020304" pitchFamily="18" charset="0"/>
                  </a:rPr>
                  <a:t>one-hot identity vector</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）通过风格嵌入层转换为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维特征向量</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，之后再将其加入到动作编码中。</a:t>
                </a:r>
              </a:p>
            </p:txBody>
          </p:sp>
        </mc:Choice>
        <mc:Fallback xmlns="">
          <p:sp>
            <p:nvSpPr>
              <p:cNvPr id="6" name="文本框 5">
                <a:extLst>
                  <a:ext uri="{FF2B5EF4-FFF2-40B4-BE49-F238E27FC236}">
                    <a16:creationId xmlns:a16="http://schemas.microsoft.com/office/drawing/2014/main" id="{3579C298-EB01-66A1-34E0-C580A78C3083}"/>
                  </a:ext>
                </a:extLst>
              </p:cNvPr>
              <p:cNvSpPr txBox="1">
                <a:spLocks noRot="1" noChangeAspect="1" noMove="1" noResize="1" noEditPoints="1" noAdjustHandles="1" noChangeArrowheads="1" noChangeShapeType="1" noTextEdit="1"/>
              </p:cNvSpPr>
              <p:nvPr/>
            </p:nvSpPr>
            <p:spPr>
              <a:xfrm>
                <a:off x="361815" y="2144192"/>
                <a:ext cx="6994693" cy="981551"/>
              </a:xfrm>
              <a:prstGeom prst="rect">
                <a:avLst/>
              </a:prstGeom>
              <a:blipFill>
                <a:blip r:embed="rId7"/>
                <a:stretch>
                  <a:fillRect l="-523" t="-4969" r="-3484" b="-7453"/>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F163953F-B7D4-2799-D5AC-13AF7D632643}"/>
              </a:ext>
            </a:extLst>
          </p:cNvPr>
          <p:cNvSpPr txBox="1"/>
          <p:nvPr/>
        </p:nvSpPr>
        <p:spPr>
          <a:xfrm>
            <a:off x="6671040" y="28863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26038CD-55BA-54FA-15CA-F6A480DE526D}"/>
              </a:ext>
            </a:extLst>
          </p:cNvPr>
          <p:cNvSpPr txBox="1"/>
          <p:nvPr/>
        </p:nvSpPr>
        <p:spPr>
          <a:xfrm>
            <a:off x="299214" y="3134432"/>
            <a:ext cx="7057294"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面部动作特征表示</a:t>
            </a:r>
            <a:r>
              <a:rPr lang="zh-CN" altLang="en-US" dirty="0">
                <a:latin typeface="Times New Roman" panose="02020603050405020304" pitchFamily="18" charset="0"/>
                <a:ea typeface="宋体" panose="02010600030101010101" pitchFamily="2" charset="-122"/>
                <a:cs typeface="Times New Roman" panose="02020603050405020304" pitchFamily="18" charset="0"/>
              </a:rPr>
              <a:t>：加入了风格嵌入的面部动作可以表示为：</a:t>
            </a:r>
          </a:p>
        </p:txBody>
      </p:sp>
      <p:pic>
        <p:nvPicPr>
          <p:cNvPr id="8" name="图片 7">
            <a:extLst>
              <a:ext uri="{FF2B5EF4-FFF2-40B4-BE49-F238E27FC236}">
                <a16:creationId xmlns:a16="http://schemas.microsoft.com/office/drawing/2014/main" id="{D260313F-3A8A-4A62-1277-E8B4909C271E}"/>
              </a:ext>
            </a:extLst>
          </p:cNvPr>
          <p:cNvPicPr>
            <a:picLocks noChangeAspect="1"/>
          </p:cNvPicPr>
          <p:nvPr/>
        </p:nvPicPr>
        <p:blipFill>
          <a:blip r:embed="rId8"/>
          <a:stretch>
            <a:fillRect/>
          </a:stretch>
        </p:blipFill>
        <p:spPr>
          <a:xfrm>
            <a:off x="1357895" y="3622477"/>
            <a:ext cx="4248743" cy="781159"/>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9918F2C-2866-52B8-0B66-2989FB2E7442}"/>
                  </a:ext>
                </a:extLst>
              </p:cNvPr>
              <p:cNvSpPr txBox="1"/>
              <p:nvPr/>
            </p:nvSpPr>
            <p:spPr>
              <a:xfrm>
                <a:off x="356338" y="4401794"/>
                <a:ext cx="7057294" cy="685252"/>
              </a:xfrm>
              <a:prstGeom prst="rect">
                <a:avLst/>
              </a:prstGeom>
              <a:noFill/>
            </p:spPr>
            <p:txBody>
              <a:bodyPr wrap="square">
                <a:spAutoFit/>
              </a:bodyPr>
              <a:lstStyle/>
              <a:p>
                <a:pPr>
                  <a:lnSpc>
                    <a:spcPct val="110000"/>
                  </a:lnSpc>
                  <a:spcBef>
                    <a:spcPts val="500"/>
                  </a:spcBef>
                  <a:spcAft>
                    <a:spcPts val="3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𝑊</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是权重矩阵，</a:t>
                </a:r>
                <a:r>
                  <a:rPr lang="en-US" altLang="zh-CN" dirty="0">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𝑓</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是偏置向量，</a:t>
                </a:r>
                <a:r>
                  <a:rPr lang="en-US" altLang="zh-CN" dirty="0">
                    <a:solidFill>
                      <a:srgbClr val="0D0D0D"/>
                    </a:solidFill>
                    <a:highlight>
                      <a:srgbClr val="FFFFFF"/>
                    </a:highlight>
                  </a:rPr>
                  <a:t> </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i="1">
                            <a:solidFill>
                              <a:srgbClr val="0D0D0D"/>
                            </a:solidFill>
                            <a:highlight>
                              <a:srgbClr val="FFFFFF"/>
                            </a:highlight>
                            <a:latin typeface="Cambria Math" panose="02040503050406030204" pitchFamily="18" charset="0"/>
                          </a:rPr>
                          <m:t>𝑡</m:t>
                        </m:r>
                        <m:r>
                          <a:rPr lang="en-US" altLang="zh-CN" b="0" i="1" smtClean="0">
                            <a:solidFill>
                              <a:srgbClr val="0D0D0D"/>
                            </a:solidFill>
                            <a:highlight>
                              <a:srgbClr val="FFFFFF"/>
                            </a:highlight>
                            <a:latin typeface="Cambria Math" panose="02040503050406030204" pitchFamily="18" charset="0"/>
                          </a:rPr>
                          <m:t>−1</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是模型在上一个时间步的输出代表了前一时刻的面部动作状态。</a:t>
                </a:r>
              </a:p>
            </p:txBody>
          </p:sp>
        </mc:Choice>
        <mc:Fallback xmlns="">
          <p:sp>
            <p:nvSpPr>
              <p:cNvPr id="15" name="文本框 14">
                <a:extLst>
                  <a:ext uri="{FF2B5EF4-FFF2-40B4-BE49-F238E27FC236}">
                    <a16:creationId xmlns:a16="http://schemas.microsoft.com/office/drawing/2014/main" id="{09918F2C-2866-52B8-0B66-2989FB2E7442}"/>
                  </a:ext>
                </a:extLst>
              </p:cNvPr>
              <p:cNvSpPr txBox="1">
                <a:spLocks noRot="1" noChangeAspect="1" noMove="1" noResize="1" noEditPoints="1" noAdjustHandles="1" noChangeArrowheads="1" noChangeShapeType="1" noTextEdit="1"/>
              </p:cNvSpPr>
              <p:nvPr/>
            </p:nvSpPr>
            <p:spPr>
              <a:xfrm>
                <a:off x="356338" y="4401794"/>
                <a:ext cx="7057294" cy="685252"/>
              </a:xfrm>
              <a:prstGeom prst="rect">
                <a:avLst/>
              </a:prstGeom>
              <a:blipFill>
                <a:blip r:embed="rId9"/>
                <a:stretch>
                  <a:fillRect l="-691" t="-5357" r="-777" b="-11607"/>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67E31C3A-041E-E88C-4EAE-260FBB463FBB}"/>
              </a:ext>
            </a:extLst>
          </p:cNvPr>
          <p:cNvSpPr txBox="1"/>
          <p:nvPr/>
        </p:nvSpPr>
        <p:spPr>
          <a:xfrm>
            <a:off x="356338" y="5103421"/>
            <a:ext cx="705729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添加</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PPE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：接着在上述特征的基础上添加</a:t>
            </a:r>
            <a:r>
              <a:rPr lang="en-US" altLang="zh-CN" dirty="0">
                <a:latin typeface="Times New Roman" panose="02020603050405020304" pitchFamily="18" charset="0"/>
                <a:ea typeface="宋体" panose="02010600030101010101" pitchFamily="2" charset="-122"/>
                <a:cs typeface="Times New Roman" panose="02020603050405020304" pitchFamily="18" charset="0"/>
              </a:rPr>
              <a:t>PPE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，以增强位置信息的表达并帮助模型处理长序列依赖：</a:t>
            </a:r>
          </a:p>
        </p:txBody>
      </p:sp>
      <p:pic>
        <p:nvPicPr>
          <p:cNvPr id="20" name="图片 19">
            <a:extLst>
              <a:ext uri="{FF2B5EF4-FFF2-40B4-BE49-F238E27FC236}">
                <a16:creationId xmlns:a16="http://schemas.microsoft.com/office/drawing/2014/main" id="{F6905E42-1E04-2371-CD9F-07F2D27D34CE}"/>
              </a:ext>
            </a:extLst>
          </p:cNvPr>
          <p:cNvPicPr>
            <a:picLocks noChangeAspect="1"/>
          </p:cNvPicPr>
          <p:nvPr/>
        </p:nvPicPr>
        <p:blipFill>
          <a:blip r:embed="rId10"/>
          <a:stretch>
            <a:fillRect/>
          </a:stretch>
        </p:blipFill>
        <p:spPr>
          <a:xfrm>
            <a:off x="3345497" y="5735542"/>
            <a:ext cx="2314792" cy="575929"/>
          </a:xfrm>
          <a:prstGeom prst="rect">
            <a:avLst/>
          </a:prstGeom>
        </p:spPr>
      </p:pic>
      <p:sp>
        <p:nvSpPr>
          <p:cNvPr id="24" name="文本框 23">
            <a:extLst>
              <a:ext uri="{FF2B5EF4-FFF2-40B4-BE49-F238E27FC236}">
                <a16:creationId xmlns:a16="http://schemas.microsoft.com/office/drawing/2014/main" id="{803DB7D6-EF5E-0F45-347B-E8D856F1C7A2}"/>
              </a:ext>
            </a:extLst>
          </p:cNvPr>
          <p:cNvSpPr txBox="1"/>
          <p:nvPr/>
        </p:nvSpPr>
        <p:spPr>
          <a:xfrm>
            <a:off x="6670502" y="57667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8346663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C3F76374-5DBC-5C19-2812-9EACE4152B18}"/>
              </a:ext>
            </a:extLst>
          </p:cNvPr>
          <p:cNvPicPr>
            <a:picLocks noChangeAspect="1"/>
          </p:cNvPicPr>
          <p:nvPr/>
        </p:nvPicPr>
        <p:blipFill>
          <a:blip r:embed="rId5"/>
          <a:stretch>
            <a:fillRect/>
          </a:stretch>
        </p:blipFill>
        <p:spPr>
          <a:xfrm>
            <a:off x="1269258" y="3251821"/>
            <a:ext cx="4906060" cy="990738"/>
          </a:xfrm>
          <a:prstGeom prst="rect">
            <a:avLst/>
          </a:prstGeom>
        </p:spPr>
      </p:pic>
      <p:pic>
        <p:nvPicPr>
          <p:cNvPr id="5" name="图片 4">
            <a:extLst>
              <a:ext uri="{FF2B5EF4-FFF2-40B4-BE49-F238E27FC236}">
                <a16:creationId xmlns:a16="http://schemas.microsoft.com/office/drawing/2014/main" id="{4D023BBA-44A6-AD68-3615-C5F99F8C54E0}"/>
              </a:ext>
            </a:extLst>
          </p:cNvPr>
          <p:cNvPicPr>
            <a:picLocks noChangeAspect="1"/>
          </p:cNvPicPr>
          <p:nvPr/>
        </p:nvPicPr>
        <p:blipFill>
          <a:blip r:embed="rId6"/>
          <a:stretch>
            <a:fillRect/>
          </a:stretch>
        </p:blipFill>
        <p:spPr>
          <a:xfrm>
            <a:off x="7257361" y="962389"/>
            <a:ext cx="4934639" cy="5144218"/>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FaceFormer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Biased Causal Multi-Head Self-Attention</a:t>
            </a:r>
          </a:p>
        </p:txBody>
      </p:sp>
      <p:sp>
        <p:nvSpPr>
          <p:cNvPr id="19" name="文本框 18">
            <a:extLst>
              <a:ext uri="{FF2B5EF4-FFF2-40B4-BE49-F238E27FC236}">
                <a16:creationId xmlns:a16="http://schemas.microsoft.com/office/drawing/2014/main" id="{A3F4EA59-2A3C-86A5-E037-59CA0692B794}"/>
              </a:ext>
            </a:extLst>
          </p:cNvPr>
          <p:cNvSpPr txBox="1"/>
          <p:nvPr/>
        </p:nvSpPr>
        <p:spPr>
          <a:xfrm>
            <a:off x="4523613" y="20609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6389821" y="349299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DC6B3FE-B926-FA55-40C1-0499D0E7EF8C}"/>
              </a:ext>
            </a:extLst>
          </p:cNvPr>
          <p:cNvSpPr txBox="1"/>
          <p:nvPr/>
        </p:nvSpPr>
        <p:spPr>
          <a:xfrm>
            <a:off x="293057" y="1768546"/>
            <a:ext cx="7057294" cy="68255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：为了增强模型对长序列的处理能力，设计了一种</a:t>
            </a:r>
            <a:r>
              <a:rPr lang="zh-CN" altLang="en-US" b="0" i="0" dirty="0">
                <a:solidFill>
                  <a:srgbClr val="0D0D0D"/>
                </a:solidFill>
                <a:effectLst/>
                <a:highlight>
                  <a:srgbClr val="FFFFFF"/>
                </a:highlight>
                <a:latin typeface="Söhne"/>
              </a:rPr>
              <a:t>基于</a:t>
            </a:r>
            <a:r>
              <a:rPr lang="en-US" altLang="zh-CN" b="0" i="0" dirty="0" err="1">
                <a:solidFill>
                  <a:srgbClr val="0D0D0D"/>
                </a:solidFill>
                <a:effectLst/>
                <a:highlight>
                  <a:srgbClr val="FFFFFF"/>
                </a:highlight>
                <a:latin typeface="Söhne"/>
              </a:rPr>
              <a:t>ALiBi</a:t>
            </a:r>
            <a:r>
              <a:rPr lang="zh-CN" altLang="en-US" b="0" i="0" dirty="0">
                <a:solidFill>
                  <a:srgbClr val="0D0D0D"/>
                </a:solidFill>
                <a:effectLst/>
                <a:highlight>
                  <a:srgbClr val="FFFFFF"/>
                </a:highlight>
                <a:latin typeface="Söhne"/>
              </a:rPr>
              <a:t>改进的偏置因果多头自注意力机制</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 name="文本框 17">
            <a:extLst>
              <a:ext uri="{FF2B5EF4-FFF2-40B4-BE49-F238E27FC236}">
                <a16:creationId xmlns:a16="http://schemas.microsoft.com/office/drawing/2014/main" id="{337AE6D0-C8F2-898E-DD1F-7D87DB1E595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5" name="文本框 24">
            <a:extLst>
              <a:ext uri="{FF2B5EF4-FFF2-40B4-BE49-F238E27FC236}">
                <a16:creationId xmlns:a16="http://schemas.microsoft.com/office/drawing/2014/main" id="{3E29B190-B97D-8816-5D24-202BB4672F76}"/>
              </a:ext>
            </a:extLst>
          </p:cNvPr>
          <p:cNvSpPr txBox="1"/>
          <p:nvPr/>
        </p:nvSpPr>
        <p:spPr>
          <a:xfrm>
            <a:off x="8805737" y="57372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843938" y="387269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26038CD-55BA-54FA-15CA-F6A480DE526D}"/>
                  </a:ext>
                </a:extLst>
              </p:cNvPr>
              <p:cNvSpPr txBox="1"/>
              <p:nvPr/>
            </p:nvSpPr>
            <p:spPr>
              <a:xfrm>
                <a:off x="306602" y="2450794"/>
                <a:ext cx="6677322" cy="106074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Query,</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Key, Value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：给定时间编码后的动作特征序列</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smtClean="0">
                            <a:solidFill>
                              <a:srgbClr val="0D0D0D"/>
                            </a:solidFill>
                            <a:highlight>
                              <a:srgbClr val="FFFFFF"/>
                            </a:highlight>
                            <a:latin typeface="Cambria Math" panose="02040503050406030204" pitchFamily="18" charset="0"/>
                          </a:rPr>
                        </m:ctrlPr>
                      </m:sSubPr>
                      <m:e>
                        <m:acc>
                          <m:accPr>
                            <m:chr m:val="̂"/>
                            <m:ctrlPr>
                              <a:rPr lang="en-US" altLang="zh-CN"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𝐹</m:t>
                            </m:r>
                          </m:e>
                        </m:acc>
                      </m:e>
                      <m:sub>
                        <m:r>
                          <a:rPr lang="en-US" altLang="zh-CN" b="0" i="1" smtClean="0">
                            <a:solidFill>
                              <a:srgbClr val="0D0D0D"/>
                            </a:solidFill>
                            <a:highlight>
                              <a:srgbClr val="FFFFFF"/>
                            </a:highlight>
                            <a:latin typeface="Cambria Math" panose="02040503050406030204" pitchFamily="18" charset="0"/>
                          </a:rPr>
                          <m:t>𝑡</m:t>
                        </m:r>
                      </m:sub>
                    </m:sSub>
                    <m:r>
                      <a:rPr lang="en-US" altLang="zh-CN" b="0" i="1" smtClean="0">
                        <a:solidFill>
                          <a:srgbClr val="0D0D0D"/>
                        </a:solidFill>
                        <a:highlight>
                          <a:srgbClr val="FFFFFF"/>
                        </a:highlight>
                        <a:latin typeface="Cambria Math" panose="02040503050406030204" pitchFamily="18" charset="0"/>
                      </a:rPr>
                      <m:t>=</m:t>
                    </m:r>
                    <m:d>
                      <m:dPr>
                        <m:ctrlPr>
                          <a:rPr lang="en-US" altLang="zh-CN" b="0" i="1" smtClean="0">
                            <a:solidFill>
                              <a:srgbClr val="0D0D0D"/>
                            </a:solidFill>
                            <a:highlight>
                              <a:srgbClr val="FFFFFF"/>
                            </a:highlight>
                            <a:latin typeface="Cambria Math" panose="02040503050406030204" pitchFamily="18" charset="0"/>
                          </a:rPr>
                        </m:ctrlPr>
                      </m:dPr>
                      <m:e>
                        <m:sSub>
                          <m:sSubPr>
                            <m:ctrlPr>
                              <a:rPr lang="en-US" altLang="zh-CN" b="0" i="1" smtClean="0">
                                <a:solidFill>
                                  <a:srgbClr val="0D0D0D"/>
                                </a:solidFill>
                                <a:highlight>
                                  <a:srgbClr val="FFFFFF"/>
                                </a:highlight>
                                <a:latin typeface="Cambria Math" panose="02040503050406030204" pitchFamily="18" charset="0"/>
                              </a:rPr>
                            </m:ctrlPr>
                          </m:sSubPr>
                          <m:e>
                            <m:acc>
                              <m:accPr>
                                <m:chr m:val="̂"/>
                                <m:ctrlPr>
                                  <a:rPr lang="en-US" altLang="zh-CN" b="0"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𝑓</m:t>
                                </m:r>
                              </m:e>
                            </m:acc>
                          </m:e>
                          <m:sub>
                            <m:r>
                              <a:rPr lang="en-US" altLang="zh-CN" b="0" i="1" smtClean="0">
                                <a:solidFill>
                                  <a:srgbClr val="0D0D0D"/>
                                </a:solidFill>
                                <a:highlight>
                                  <a:srgbClr val="FFFFFF"/>
                                </a:highlight>
                                <a:latin typeface="Cambria Math" panose="02040503050406030204" pitchFamily="18" charset="0"/>
                              </a:rPr>
                              <m:t>1</m:t>
                            </m:r>
                          </m:sub>
                        </m:sSub>
                        <m:r>
                          <a:rPr lang="en-US" altLang="zh-CN" b="0" i="1" smtClean="0">
                            <a:solidFill>
                              <a:srgbClr val="0D0D0D"/>
                            </a:solidFill>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𝑓</m:t>
                                </m:r>
                              </m:e>
                            </m:acc>
                          </m:e>
                          <m:sub>
                            <m:r>
                              <a:rPr lang="en-US" altLang="zh-CN" b="0" i="1" smtClean="0">
                                <a:solidFill>
                                  <a:srgbClr val="0D0D0D"/>
                                </a:solidFill>
                                <a:highlight>
                                  <a:srgbClr val="FFFFFF"/>
                                </a:highlight>
                                <a:latin typeface="Cambria Math" panose="02040503050406030204" pitchFamily="18" charset="0"/>
                              </a:rPr>
                              <m:t>𝑡</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偏置因果多头自注意力将</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𝐹</m:t>
                            </m:r>
                          </m:e>
                        </m:acc>
                      </m:e>
                      <m:sub>
                        <m:r>
                          <a:rPr lang="en-US" altLang="zh-CN" i="1">
                            <a:solidFill>
                              <a:srgbClr val="0D0D0D"/>
                            </a:solidFill>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线性投影到查询</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𝑄</m:t>
                        </m:r>
                      </m:e>
                      <m:sup>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𝐹</m:t>
                            </m:r>
                          </m:e>
                        </m:acc>
                      </m:sup>
                    </m:sSup>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 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维的键</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𝐾</m:t>
                        </m:r>
                      </m:e>
                      <m:sup>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𝐹</m:t>
                            </m:r>
                          </m:e>
                        </m:acc>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维的值</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m:t>
                        </m:r>
                      </m:e>
                      <m:sup>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𝐹</m:t>
                            </m:r>
                          </m:e>
                        </m:acc>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，则注意力可计算为：</a:t>
                </a:r>
              </a:p>
            </p:txBody>
          </p:sp>
        </mc:Choice>
        <mc:Fallback xmlns="">
          <p:sp>
            <p:nvSpPr>
              <p:cNvPr id="2" name="文本框 1">
                <a:extLst>
                  <a:ext uri="{FF2B5EF4-FFF2-40B4-BE49-F238E27FC236}">
                    <a16:creationId xmlns:a16="http://schemas.microsoft.com/office/drawing/2014/main" id="{226038CD-55BA-54FA-15CA-F6A480DE526D}"/>
                  </a:ext>
                </a:extLst>
              </p:cNvPr>
              <p:cNvSpPr txBox="1">
                <a:spLocks noRot="1" noChangeAspect="1" noMove="1" noResize="1" noEditPoints="1" noAdjustHandles="1" noChangeArrowheads="1" noChangeShapeType="1" noTextEdit="1"/>
              </p:cNvSpPr>
              <p:nvPr/>
            </p:nvSpPr>
            <p:spPr>
              <a:xfrm>
                <a:off x="306602" y="2450794"/>
                <a:ext cx="6677322" cy="1060740"/>
              </a:xfrm>
              <a:prstGeom prst="rect">
                <a:avLst/>
              </a:prstGeom>
              <a:blipFill>
                <a:blip r:embed="rId7"/>
                <a:stretch>
                  <a:fillRect l="-547" t="-4023" r="-912" b="-7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7E31C3A-041E-E88C-4EAE-260FBB463FBB}"/>
                  </a:ext>
                </a:extLst>
              </p:cNvPr>
              <p:cNvSpPr txBox="1"/>
              <p:nvPr/>
            </p:nvSpPr>
            <p:spPr>
              <a:xfrm>
                <a:off x="293057" y="4231010"/>
                <a:ext cx="7057294" cy="108298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时间偏差矩阵</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𝐵</m:t>
                        </m:r>
                      </m:e>
                      <m:sup>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𝐹</m:t>
                            </m:r>
                          </m:e>
                        </m:acc>
                      </m:sup>
                    </m:s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ALiBi</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不同，作者引入了周期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并将时间偏差注入每个周期</a:t>
                </a:r>
                <a14:m>
                  <m:oMath xmlns:m="http://schemas.openxmlformats.org/officeDocument/2006/math">
                    <m:d>
                      <m:d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d>
                          <m:dPr>
                            <m:begChr m:val="["/>
                            <m:end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m:t>
                            </m:r>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+1:2</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𝑃</m:t>
                            </m:r>
                          </m:e>
                        </m:d>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e>
                    </m:d>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定义为</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𝐵</m:t>
                        </m:r>
                      </m:e>
                      <m:sup>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𝐹</m:t>
                            </m:r>
                          </m:e>
                        </m:acc>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的索引，则时间偏差</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𝐵</m:t>
                        </m:r>
                      </m:e>
                      <m:sup>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𝐹</m:t>
                            </m:r>
                          </m:e>
                        </m:acc>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可表示为</a:t>
                </a:r>
                <a14:m>
                  <m:oMath xmlns:m="http://schemas.openxmlformats.org/officeDocument/2006/math">
                    <m:d>
                      <m:d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𝑡</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6" name="文本框 15">
                <a:extLst>
                  <a:ext uri="{FF2B5EF4-FFF2-40B4-BE49-F238E27FC236}">
                    <a16:creationId xmlns:a16="http://schemas.microsoft.com/office/drawing/2014/main" id="{67E31C3A-041E-E88C-4EAE-260FBB463FBB}"/>
                  </a:ext>
                </a:extLst>
              </p:cNvPr>
              <p:cNvSpPr txBox="1">
                <a:spLocks noRot="1" noChangeAspect="1" noMove="1" noResize="1" noEditPoints="1" noAdjustHandles="1" noChangeArrowheads="1" noChangeShapeType="1" noTextEdit="1"/>
              </p:cNvSpPr>
              <p:nvPr/>
            </p:nvSpPr>
            <p:spPr>
              <a:xfrm>
                <a:off x="293057" y="4231010"/>
                <a:ext cx="7057294" cy="1082989"/>
              </a:xfrm>
              <a:prstGeom prst="rect">
                <a:avLst/>
              </a:prstGeom>
              <a:blipFill>
                <a:blip r:embed="rId8"/>
                <a:stretch>
                  <a:fillRect l="-518" t="-1124" r="-691" b="-618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DEE3D998-04D0-7A23-1F29-C8DAFE27DABB}"/>
              </a:ext>
            </a:extLst>
          </p:cNvPr>
          <p:cNvPicPr>
            <a:picLocks noChangeAspect="1"/>
          </p:cNvPicPr>
          <p:nvPr/>
        </p:nvPicPr>
        <p:blipFill>
          <a:blip r:embed="rId9"/>
          <a:stretch>
            <a:fillRect/>
          </a:stretch>
        </p:blipFill>
        <p:spPr>
          <a:xfrm>
            <a:off x="1891101" y="5358769"/>
            <a:ext cx="3781953" cy="819264"/>
          </a:xfrm>
          <a:prstGeom prst="rect">
            <a:avLst/>
          </a:prstGeom>
        </p:spPr>
      </p:pic>
      <p:sp>
        <p:nvSpPr>
          <p:cNvPr id="21" name="文本框 20">
            <a:extLst>
              <a:ext uri="{FF2B5EF4-FFF2-40B4-BE49-F238E27FC236}">
                <a16:creationId xmlns:a16="http://schemas.microsoft.com/office/drawing/2014/main" id="{2413B700-07ED-5F68-8D0D-A08694AEACE3}"/>
              </a:ext>
            </a:extLst>
          </p:cNvPr>
          <p:cNvSpPr txBox="1"/>
          <p:nvPr/>
        </p:nvSpPr>
        <p:spPr>
          <a:xfrm>
            <a:off x="6386811" y="54587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0270353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4D023BBA-44A6-AD68-3615-C5F99F8C54E0}"/>
              </a:ext>
            </a:extLst>
          </p:cNvPr>
          <p:cNvPicPr>
            <a:picLocks noChangeAspect="1"/>
          </p:cNvPicPr>
          <p:nvPr/>
        </p:nvPicPr>
        <p:blipFill>
          <a:blip r:embed="rId5"/>
          <a:stretch>
            <a:fillRect/>
          </a:stretch>
        </p:blipFill>
        <p:spPr>
          <a:xfrm>
            <a:off x="7257361" y="962389"/>
            <a:ext cx="4934639" cy="5144218"/>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FaceFormer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Biased Causal Multi-Head Self-Attention</a:t>
            </a:r>
          </a:p>
        </p:txBody>
      </p:sp>
      <p:sp>
        <p:nvSpPr>
          <p:cNvPr id="19" name="文本框 18">
            <a:extLst>
              <a:ext uri="{FF2B5EF4-FFF2-40B4-BE49-F238E27FC236}">
                <a16:creationId xmlns:a16="http://schemas.microsoft.com/office/drawing/2014/main" id="{A3F4EA59-2A3C-86A5-E037-59CA0692B794}"/>
              </a:ext>
            </a:extLst>
          </p:cNvPr>
          <p:cNvSpPr txBox="1"/>
          <p:nvPr/>
        </p:nvSpPr>
        <p:spPr>
          <a:xfrm>
            <a:off x="6239384" y="104553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6458330" y="30544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C6B3FE-B926-FA55-40C1-0499D0E7EF8C}"/>
                  </a:ext>
                </a:extLst>
              </p:cNvPr>
              <p:cNvSpPr txBox="1"/>
              <p:nvPr/>
            </p:nvSpPr>
            <p:spPr>
              <a:xfrm>
                <a:off x="293057" y="1922649"/>
                <a:ext cx="7057294" cy="104656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MH attention mechanism</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个并行缩放的点积注意力</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头</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组成，每个头独立计算注意力，可能关注不同的区域，其输出通过连接（</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Concat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）和线性变换</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𝑊</m:t>
                        </m:r>
                      </m:e>
                      <m:sup>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𝐹</m:t>
                            </m:r>
                          </m:e>
                        </m:acc>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合并：</a:t>
                </a:r>
              </a:p>
            </p:txBody>
          </p:sp>
        </mc:Choice>
        <mc:Fallback xmlns="">
          <p:sp>
            <p:nvSpPr>
              <p:cNvPr id="10" name="文本框 9">
                <a:extLst>
                  <a:ext uri="{FF2B5EF4-FFF2-40B4-BE49-F238E27FC236}">
                    <a16:creationId xmlns:a16="http://schemas.microsoft.com/office/drawing/2014/main" id="{1DC6B3FE-B926-FA55-40C1-0499D0E7EF8C}"/>
                  </a:ext>
                </a:extLst>
              </p:cNvPr>
              <p:cNvSpPr txBox="1">
                <a:spLocks noRot="1" noChangeAspect="1" noMove="1" noResize="1" noEditPoints="1" noAdjustHandles="1" noChangeArrowheads="1" noChangeShapeType="1" noTextEdit="1"/>
              </p:cNvSpPr>
              <p:nvPr/>
            </p:nvSpPr>
            <p:spPr>
              <a:xfrm>
                <a:off x="293057" y="1922649"/>
                <a:ext cx="7057294" cy="1046569"/>
              </a:xfrm>
              <a:prstGeom prst="rect">
                <a:avLst/>
              </a:prstGeom>
              <a:blipFill>
                <a:blip r:embed="rId6"/>
                <a:stretch>
                  <a:fillRect l="-518" t="-4070" b="-5233"/>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337AE6D0-C8F2-898E-DD1F-7D87DB1E595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5" name="文本框 24">
            <a:extLst>
              <a:ext uri="{FF2B5EF4-FFF2-40B4-BE49-F238E27FC236}">
                <a16:creationId xmlns:a16="http://schemas.microsoft.com/office/drawing/2014/main" id="{3E29B190-B97D-8816-5D24-202BB4672F76}"/>
              </a:ext>
            </a:extLst>
          </p:cNvPr>
          <p:cNvSpPr txBox="1"/>
          <p:nvPr/>
        </p:nvSpPr>
        <p:spPr>
          <a:xfrm>
            <a:off x="8805737" y="57372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843938" y="387269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7E31C3A-041E-E88C-4EAE-260FBB463FBB}"/>
                  </a:ext>
                </a:extLst>
              </p:cNvPr>
              <p:cNvSpPr txBox="1"/>
              <p:nvPr/>
            </p:nvSpPr>
            <p:spPr>
              <a:xfrm>
                <a:off x="293057" y="3968092"/>
                <a:ext cx="7057294" cy="2052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ea typeface="宋体" panose="02010600030101010101" pitchFamily="2" charset="-122"/>
                    <a:cs typeface="Times New Roman" panose="02020603050405020304" pitchFamily="18" charset="0"/>
                  </a:rPr>
                  <a:t>头特定偏差</a:t>
                </a:r>
                <a14:m>
                  <m:oMath xmlns:m="http://schemas.openxmlformats.org/officeDocument/2006/math">
                    <m:sSubSup>
                      <m:sSub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sub>
                      <m:sup>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𝐹</m:t>
                            </m:r>
                          </m:e>
                        </m:acc>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ALiB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相似，作者为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MH</a:t>
                </a:r>
                <a:r>
                  <a:rPr lang="zh-CN" altLang="en-US" dirty="0">
                    <a:latin typeface="Times New Roman" panose="02020603050405020304" pitchFamily="18" charset="0"/>
                    <a:ea typeface="宋体" panose="02010600030101010101" pitchFamily="2" charset="-122"/>
                    <a:cs typeface="Times New Roman" panose="02020603050405020304" pitchFamily="18" charset="0"/>
                  </a:rPr>
                  <a:t>添加了一个头特定标量</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，对于每一个头</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h𝑒𝑎𝑑</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，时间偏差</a:t>
                </a:r>
                <a14:m>
                  <m:oMath xmlns:m="http://schemas.openxmlformats.org/officeDocument/2006/math">
                    <m:sSubSup>
                      <m:sSub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latin typeface="Cambria Math" panose="02040503050406030204" pitchFamily="18" charset="0"/>
                            <a:ea typeface="宋体" panose="02010600030101010101" pitchFamily="2" charset="-122"/>
                            <a:cs typeface="Times New Roman" panose="02020603050405020304" pitchFamily="18" charset="0"/>
                          </a:rPr>
                          <m:t>h</m:t>
                        </m:r>
                      </m:sub>
                      <m:sup>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𝐹</m:t>
                            </m:r>
                          </m:e>
                        </m:acc>
                      </m:sup>
                    </m:sSubSup>
                    <m:r>
                      <a:rPr lang="en-US" altLang="zh-CN"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𝐵</m:t>
                        </m:r>
                      </m:e>
                      <m:sup>
                        <m:acc>
                          <m:accPr>
                            <m:chr m:val="̂"/>
                            <m:ctrlPr>
                              <a:rPr lang="en-US" altLang="zh-CN"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i="1">
                                <a:latin typeface="Cambria Math" panose="02040503050406030204" pitchFamily="18" charset="0"/>
                                <a:ea typeface="宋体" panose="02010600030101010101" pitchFamily="2" charset="-122"/>
                                <a:cs typeface="Times New Roman" panose="02020603050405020304" pitchFamily="18" charset="0"/>
                              </a:rPr>
                              <m:t>𝐹</m:t>
                            </m:r>
                          </m:e>
                        </m:acc>
                      </m:sup>
                    </m:sSup>
                    <m:r>
                      <a:rPr lang="en-US" altLang="zh-CN"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是特定于注意力头的标量，不是在训练中学习到的。对于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个注意力头，</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的值从</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e>
                      <m:sup>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uncPr>
                              <m:fNa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log</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b>
                                </m:sSub>
                              </m:fName>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𝐻</m:t>
                                </m:r>
                              </m:e>
                            </m:func>
                            <m:r>
                              <a:rPr lang="en-US" altLang="zh-CN" b="0" i="1" smtClean="0">
                                <a:latin typeface="Cambria Math" panose="02040503050406030204" pitchFamily="18" charset="0"/>
                                <a:ea typeface="宋体" panose="02010600030101010101" pitchFamily="2" charset="-122"/>
                                <a:cs typeface="Times New Roman" panose="02020603050405020304" pitchFamily="18" charset="0"/>
                              </a:rPr>
                              <m:t>+3</m:t>
                            </m:r>
                          </m:sup>
                        </m:sSup>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开始，并相继累乘</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例如：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H=4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时，相应的斜率为</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2</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4</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2</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6</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a:latin typeface="Cambria Math" panose="02040503050406030204" pitchFamily="18" charset="0"/>
                            <a:ea typeface="宋体" panose="02010600030101010101" pitchFamily="2" charset="-122"/>
                            <a:cs typeface="Times New Roman" panose="02020603050405020304" pitchFamily="18" charset="0"/>
                          </a:rPr>
                          <m:t>2</m:t>
                        </m:r>
                      </m:e>
                      <m:sup>
                        <m:r>
                          <a:rPr lang="en-US" altLang="zh-CN" i="1">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8</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，该偏差允许模型探索从短距离到长距离的各种依赖，增强其在不同序列长度上的泛化能力</a:t>
                </a:r>
              </a:p>
            </p:txBody>
          </p:sp>
        </mc:Choice>
        <mc:Fallback xmlns="">
          <p:sp>
            <p:nvSpPr>
              <p:cNvPr id="16" name="文本框 15">
                <a:extLst>
                  <a:ext uri="{FF2B5EF4-FFF2-40B4-BE49-F238E27FC236}">
                    <a16:creationId xmlns:a16="http://schemas.microsoft.com/office/drawing/2014/main" id="{67E31C3A-041E-E88C-4EAE-260FBB463FBB}"/>
                  </a:ext>
                </a:extLst>
              </p:cNvPr>
              <p:cNvSpPr txBox="1">
                <a:spLocks noRot="1" noChangeAspect="1" noMove="1" noResize="1" noEditPoints="1" noAdjustHandles="1" noChangeArrowheads="1" noChangeShapeType="1" noTextEdit="1"/>
              </p:cNvSpPr>
              <p:nvPr/>
            </p:nvSpPr>
            <p:spPr>
              <a:xfrm>
                <a:off x="293057" y="3968092"/>
                <a:ext cx="7057294" cy="2052806"/>
              </a:xfrm>
              <a:prstGeom prst="rect">
                <a:avLst/>
              </a:prstGeom>
              <a:blipFill>
                <a:blip r:embed="rId7"/>
                <a:stretch>
                  <a:fillRect l="-518" t="-593" r="-777" b="-2967"/>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413B700-07ED-5F68-8D0D-A08694AEACE3}"/>
              </a:ext>
            </a:extLst>
          </p:cNvPr>
          <p:cNvSpPr txBox="1"/>
          <p:nvPr/>
        </p:nvSpPr>
        <p:spPr>
          <a:xfrm>
            <a:off x="6389821" y="5456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B53602DF-F270-69B3-615E-30D435264685}"/>
              </a:ext>
            </a:extLst>
          </p:cNvPr>
          <p:cNvPicPr>
            <a:picLocks noChangeAspect="1"/>
          </p:cNvPicPr>
          <p:nvPr/>
        </p:nvPicPr>
        <p:blipFill>
          <a:blip r:embed="rId8"/>
          <a:stretch>
            <a:fillRect/>
          </a:stretch>
        </p:blipFill>
        <p:spPr>
          <a:xfrm>
            <a:off x="1067515" y="2997401"/>
            <a:ext cx="5029902" cy="914528"/>
          </a:xfrm>
          <a:prstGeom prst="rect">
            <a:avLst/>
          </a:prstGeom>
        </p:spPr>
      </p:pic>
    </p:spTree>
    <p:extLst>
      <p:ext uri="{BB962C8B-B14F-4D97-AF65-F5344CB8AC3E}">
        <p14:creationId xmlns:p14="http://schemas.microsoft.com/office/powerpoint/2010/main" val="4263822177"/>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4" name="图片 23">
            <a:extLst>
              <a:ext uri="{FF2B5EF4-FFF2-40B4-BE49-F238E27FC236}">
                <a16:creationId xmlns:a16="http://schemas.microsoft.com/office/drawing/2014/main" id="{F3127FCE-8FC1-74B3-BE7D-2F546C09E59C}"/>
              </a:ext>
            </a:extLst>
          </p:cNvPr>
          <p:cNvPicPr>
            <a:picLocks noChangeAspect="1"/>
          </p:cNvPicPr>
          <p:nvPr/>
        </p:nvPicPr>
        <p:blipFill>
          <a:blip r:embed="rId5"/>
          <a:stretch>
            <a:fillRect/>
          </a:stretch>
        </p:blipFill>
        <p:spPr>
          <a:xfrm>
            <a:off x="1817856" y="5583272"/>
            <a:ext cx="4811925" cy="707636"/>
          </a:xfrm>
          <a:prstGeom prst="rect">
            <a:avLst/>
          </a:prstGeom>
        </p:spPr>
      </p:pic>
      <p:pic>
        <p:nvPicPr>
          <p:cNvPr id="8" name="图片 7">
            <a:extLst>
              <a:ext uri="{FF2B5EF4-FFF2-40B4-BE49-F238E27FC236}">
                <a16:creationId xmlns:a16="http://schemas.microsoft.com/office/drawing/2014/main" id="{3E1C80BE-2699-6574-45E0-F5D2825344D9}"/>
              </a:ext>
            </a:extLst>
          </p:cNvPr>
          <p:cNvPicPr>
            <a:picLocks noChangeAspect="1"/>
          </p:cNvPicPr>
          <p:nvPr/>
        </p:nvPicPr>
        <p:blipFill>
          <a:blip r:embed="rId6"/>
          <a:stretch>
            <a:fillRect/>
          </a:stretch>
        </p:blipFill>
        <p:spPr>
          <a:xfrm>
            <a:off x="1661620" y="3038420"/>
            <a:ext cx="3905795" cy="781159"/>
          </a:xfrm>
          <a:prstGeom prst="rect">
            <a:avLst/>
          </a:prstGeom>
        </p:spPr>
      </p:pic>
      <p:pic>
        <p:nvPicPr>
          <p:cNvPr id="5" name="图片 4">
            <a:extLst>
              <a:ext uri="{FF2B5EF4-FFF2-40B4-BE49-F238E27FC236}">
                <a16:creationId xmlns:a16="http://schemas.microsoft.com/office/drawing/2014/main" id="{4D023BBA-44A6-AD68-3615-C5F99F8C54E0}"/>
              </a:ext>
            </a:extLst>
          </p:cNvPr>
          <p:cNvPicPr>
            <a:picLocks noChangeAspect="1"/>
          </p:cNvPicPr>
          <p:nvPr/>
        </p:nvPicPr>
        <p:blipFill>
          <a:blip r:embed="rId7"/>
          <a:stretch>
            <a:fillRect/>
          </a:stretch>
        </p:blipFill>
        <p:spPr>
          <a:xfrm>
            <a:off x="7257361" y="962389"/>
            <a:ext cx="4934639" cy="5144218"/>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13706"/>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err="1">
                <a:ln>
                  <a:noFill/>
                </a:ln>
                <a:solidFill>
                  <a:prstClr val="black"/>
                </a:solidFill>
                <a:effectLst/>
                <a:uLnTx/>
                <a:uFillTx/>
                <a:latin typeface="微软雅黑" panose="020B0503020204020204" charset="-122"/>
                <a:ea typeface="微软雅黑" panose="020B0503020204020204" charset="-122"/>
                <a:cs typeface="+mn-cs"/>
              </a:rPr>
              <a:t>FaceFormer</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6526472" y="12602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6383122" y="332553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DC6B3FE-B926-FA55-40C1-0499D0E7EF8C}"/>
              </a:ext>
            </a:extLst>
          </p:cNvPr>
          <p:cNvSpPr txBox="1"/>
          <p:nvPr/>
        </p:nvSpPr>
        <p:spPr>
          <a:xfrm>
            <a:off x="293057" y="1779256"/>
            <a:ext cx="7057294" cy="68255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：结合</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编码器的输出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语音特征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和偏置因果多头自注意力的输出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运动特征</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，以</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对齐音频和运动两种模态</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 name="文本框 17">
            <a:extLst>
              <a:ext uri="{FF2B5EF4-FFF2-40B4-BE49-F238E27FC236}">
                <a16:creationId xmlns:a16="http://schemas.microsoft.com/office/drawing/2014/main" id="{337AE6D0-C8F2-898E-DD1F-7D87DB1E595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843938" y="387269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26038CD-55BA-54FA-15CA-F6A480DE526D}"/>
                  </a:ext>
                </a:extLst>
              </p:cNvPr>
              <p:cNvSpPr txBox="1"/>
              <p:nvPr/>
            </p:nvSpPr>
            <p:spPr>
              <a:xfrm>
                <a:off x="306602" y="2450794"/>
                <a:ext cx="6677322" cy="67832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对齐偏差</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𝐴</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：为了简单有效地进行对齐，作者在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query-key</a:t>
                </a:r>
                <a:r>
                  <a:rPr lang="zh-CN" altLang="en-US" dirty="0">
                    <a:latin typeface="Times New Roman" panose="02020603050405020304" pitchFamily="18" charset="0"/>
                    <a:ea typeface="宋体" panose="02010600030101010101" pitchFamily="2" charset="-122"/>
                    <a:cs typeface="Times New Roman" panose="02020603050405020304" pitchFamily="18" charset="0"/>
                  </a:rPr>
                  <a:t>注意力分数中添加了对齐偏差</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𝐴</m:t>
                        </m:r>
                      </m:sup>
                    </m:sSup>
                    <m:d>
                      <m:dPr>
                        <m:ctrlPr>
                          <a:rPr lang="en-US" altLang="zh-CN" i="1" smtClean="0">
                            <a:latin typeface="Cambria Math" panose="02040503050406030204" pitchFamily="18" charset="0"/>
                          </a:rPr>
                        </m:ctrlPr>
                      </m:dPr>
                      <m:e>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𝑗</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𝑘𝑇</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 name="文本框 1">
                <a:extLst>
                  <a:ext uri="{FF2B5EF4-FFF2-40B4-BE49-F238E27FC236}">
                    <a16:creationId xmlns:a16="http://schemas.microsoft.com/office/drawing/2014/main" id="{226038CD-55BA-54FA-15CA-F6A480DE526D}"/>
                  </a:ext>
                </a:extLst>
              </p:cNvPr>
              <p:cNvSpPr txBox="1">
                <a:spLocks noRot="1" noChangeAspect="1" noMove="1" noResize="1" noEditPoints="1" noAdjustHandles="1" noChangeArrowheads="1" noChangeShapeType="1" noTextEdit="1"/>
              </p:cNvSpPr>
              <p:nvPr/>
            </p:nvSpPr>
            <p:spPr>
              <a:xfrm>
                <a:off x="306602" y="2450794"/>
                <a:ext cx="6677322" cy="678327"/>
              </a:xfrm>
              <a:prstGeom prst="rect">
                <a:avLst/>
              </a:prstGeom>
              <a:blipFill>
                <a:blip r:embed="rId8"/>
                <a:stretch>
                  <a:fillRect l="-547" t="-6306" b="-11712"/>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413B700-07ED-5F68-8D0D-A08694AEACE3}"/>
              </a:ext>
            </a:extLst>
          </p:cNvPr>
          <p:cNvSpPr txBox="1"/>
          <p:nvPr/>
        </p:nvSpPr>
        <p:spPr>
          <a:xfrm>
            <a:off x="7386434" y="582296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3A6BAE8D-89B4-7E0A-6D8A-018853E5AC3A}"/>
              </a:ext>
            </a:extLst>
          </p:cNvPr>
          <p:cNvSpPr txBox="1"/>
          <p:nvPr/>
        </p:nvSpPr>
        <p:spPr>
          <a:xfrm>
            <a:off x="208036" y="1375783"/>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Biased Cross-Modal Multi-Head Attention</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023F350-473E-959D-DD94-A82B3CE53FB5}"/>
                  </a:ext>
                </a:extLst>
              </p:cNvPr>
              <p:cNvSpPr txBox="1"/>
              <p:nvPr/>
            </p:nvSpPr>
            <p:spPr>
              <a:xfrm>
                <a:off x="200067" y="3798958"/>
                <a:ext cx="7057294" cy="676852"/>
              </a:xfrm>
              <a:prstGeom prst="rect">
                <a:avLst/>
              </a:prstGeom>
              <a:noFill/>
            </p:spPr>
            <p:txBody>
              <a:bodyPr wrap="square">
                <a:spAutoFit/>
              </a:bodyPr>
              <a:lstStyle/>
              <a:p>
                <a:pPr>
                  <a:lnSpc>
                    <a:spcPct val="110000"/>
                  </a:lnSpc>
                  <a:spcBef>
                    <a:spcPts val="500"/>
                  </a:spcBef>
                  <a:spcAft>
                    <a:spcPts val="3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𝑗</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分别是查询矩阵</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𝑄</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和键矩阵</a:t>
                </a:r>
                <a14:m>
                  <m:oMath xmlns:m="http://schemas.openxmlformats.org/officeDocument/2006/math">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𝐾</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的索引；</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𝑘</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是缩放因子，决定了对于每个运动帧，将考虑哪些音频帧。</a:t>
                </a:r>
              </a:p>
            </p:txBody>
          </p:sp>
        </mc:Choice>
        <mc:Fallback xmlns="">
          <p:sp>
            <p:nvSpPr>
              <p:cNvPr id="13" name="文本框 12">
                <a:extLst>
                  <a:ext uri="{FF2B5EF4-FFF2-40B4-BE49-F238E27FC236}">
                    <a16:creationId xmlns:a16="http://schemas.microsoft.com/office/drawing/2014/main" id="{5023F350-473E-959D-DD94-A82B3CE53FB5}"/>
                  </a:ext>
                </a:extLst>
              </p:cNvPr>
              <p:cNvSpPr txBox="1">
                <a:spLocks noRot="1" noChangeAspect="1" noMove="1" noResize="1" noEditPoints="1" noAdjustHandles="1" noChangeArrowheads="1" noChangeShapeType="1" noTextEdit="1"/>
              </p:cNvSpPr>
              <p:nvPr/>
            </p:nvSpPr>
            <p:spPr>
              <a:xfrm>
                <a:off x="200067" y="3798958"/>
                <a:ext cx="7057294" cy="676852"/>
              </a:xfrm>
              <a:prstGeom prst="rect">
                <a:avLst/>
              </a:prstGeom>
              <a:blipFill>
                <a:blip r:embed="rId9"/>
                <a:stretch>
                  <a:fillRect l="-777" t="-6306" r="-691" b="-117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97666B5-2678-3D6E-97C8-AB5672BD0A99}"/>
                  </a:ext>
                </a:extLst>
              </p:cNvPr>
              <p:cNvSpPr txBox="1"/>
              <p:nvPr/>
            </p:nvSpPr>
            <p:spPr>
              <a:xfrm>
                <a:off x="367780" y="4412827"/>
                <a:ext cx="7057293" cy="1374864"/>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注意力计算</a:t>
                </a:r>
                <a:r>
                  <a:rPr lang="zh-CN" altLang="en-US" dirty="0">
                    <a:latin typeface="Times New Roman" panose="02020603050405020304" pitchFamily="18" charset="0"/>
                    <a:ea typeface="宋体" panose="02010600030101010101" pitchFamily="2" charset="-122"/>
                    <a:cs typeface="Times New Roman" panose="02020603050405020304" pitchFamily="18" charset="0"/>
                  </a:rPr>
                  <a:t>：假设</a:t>
                </a:r>
                <a:r>
                  <a:rPr lang="zh-CN" altLang="en-US" b="0" i="0" dirty="0">
                    <a:solidFill>
                      <a:srgbClr val="0D0D0D"/>
                    </a:solidFill>
                    <a:effectLst/>
                    <a:highlight>
                      <a:srgbClr val="FFFFFF"/>
                    </a:highlight>
                    <a:latin typeface="Söhne"/>
                  </a:rPr>
                  <a:t>偏置因果多头自注意力的输出为</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acc>
                          <m:accPr>
                            <m:chr m:val="̃"/>
                            <m:ctrlPr>
                              <a:rPr lang="en-US" altLang="zh-CN" b="0" i="1" smtClean="0">
                                <a:solidFill>
                                  <a:srgbClr val="0D0D0D"/>
                                </a:solidFill>
                                <a:effectLst/>
                                <a:highlight>
                                  <a:srgbClr val="FFFFFF"/>
                                </a:highlight>
                                <a:latin typeface="Cambria Math" panose="02040503050406030204" pitchFamily="18" charset="0"/>
                              </a:rPr>
                            </m:ctrlPr>
                          </m:accPr>
                          <m:e>
                            <m:r>
                              <a:rPr lang="en-US" altLang="zh-CN" b="0" i="1" smtClean="0">
                                <a:solidFill>
                                  <a:srgbClr val="0D0D0D"/>
                                </a:solidFill>
                                <a:effectLst/>
                                <a:highlight>
                                  <a:srgbClr val="FFFFFF"/>
                                </a:highlight>
                                <a:latin typeface="Cambria Math" panose="02040503050406030204" pitchFamily="18" charset="0"/>
                              </a:rPr>
                              <m:t>𝐹</m:t>
                            </m:r>
                          </m:e>
                        </m:acc>
                      </m:e>
                      <m:sub>
                        <m:r>
                          <a:rPr lang="en-US" altLang="zh-CN" b="0" i="1" smtClean="0">
                            <a:solidFill>
                              <a:srgbClr val="0D0D0D"/>
                            </a:solidFill>
                            <a:effectLst/>
                            <a:highlight>
                              <a:srgbClr val="FFFFFF"/>
                            </a:highlight>
                            <a:latin typeface="Cambria Math" panose="02040503050406030204" pitchFamily="18" charset="0"/>
                          </a:rPr>
                          <m:t>𝑡</m:t>
                        </m:r>
                      </m:sub>
                    </m:sSub>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acc>
                              <m:accPr>
                                <m:chr m:val="̃"/>
                                <m:ctrlPr>
                                  <a:rPr lang="en-US" altLang="zh-CN" b="0" i="1" smtClean="0">
                                    <a:solidFill>
                                      <a:srgbClr val="0D0D0D"/>
                                    </a:solidFill>
                                    <a:effectLst/>
                                    <a:highlight>
                                      <a:srgbClr val="FFFFFF"/>
                                    </a:highlight>
                                    <a:latin typeface="Cambria Math" panose="02040503050406030204" pitchFamily="18" charset="0"/>
                                  </a:rPr>
                                </m:ctrlPr>
                              </m:accPr>
                              <m:e>
                                <m:r>
                                  <a:rPr lang="en-US" altLang="zh-CN" b="0" i="1" smtClean="0">
                                    <a:solidFill>
                                      <a:srgbClr val="0D0D0D"/>
                                    </a:solidFill>
                                    <a:effectLst/>
                                    <a:highlight>
                                      <a:srgbClr val="FFFFFF"/>
                                    </a:highlight>
                                    <a:latin typeface="Cambria Math" panose="02040503050406030204" pitchFamily="18" charset="0"/>
                                  </a:rPr>
                                  <m:t>𝑓</m:t>
                                </m:r>
                              </m:e>
                            </m:acc>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𝑓</m:t>
                                </m:r>
                              </m:e>
                            </m:acc>
                          </m:e>
                          <m:sub>
                            <m:r>
                              <a:rPr lang="en-US" altLang="zh-CN" b="0" i="1" smtClean="0">
                                <a:solidFill>
                                  <a:srgbClr val="0D0D0D"/>
                                </a:solidFill>
                                <a:highlight>
                                  <a:srgbClr val="FFFFFF"/>
                                </a:highlight>
                                <a:latin typeface="Cambria Math" panose="02040503050406030204" pitchFamily="18" charset="0"/>
                              </a:rPr>
                              <m:t>𝑡</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且</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𝐹</m:t>
                            </m:r>
                          </m:e>
                        </m:acc>
                      </m:e>
                      <m:sub>
                        <m:r>
                          <a:rPr lang="en-US" altLang="zh-CN" i="1">
                            <a:solidFill>
                              <a:srgbClr val="0D0D0D"/>
                            </a:solidFill>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的每一项都编码了运动信息的历史上下文。将</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𝐴</m:t>
                        </m:r>
                      </m:e>
                      <m:sub>
                        <m:r>
                          <a:rPr lang="en-US" altLang="zh-CN" i="1">
                            <a:solidFill>
                              <a:srgbClr val="0D0D0D"/>
                            </a:solidFill>
                            <a:highlight>
                              <a:srgbClr val="FFFFFF"/>
                            </a:highlight>
                            <a:latin typeface="Cambria Math" panose="02040503050406030204" pitchFamily="18" charset="0"/>
                          </a:rPr>
                          <m:t>𝑘𝑇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𝐹</m:t>
                            </m:r>
                          </m:e>
                        </m:acc>
                      </m:e>
                      <m:sub>
                        <m:r>
                          <a:rPr lang="en-US" altLang="zh-CN" i="1">
                            <a:solidFill>
                              <a:srgbClr val="0D0D0D"/>
                            </a:solidFill>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输入到偏置交叉注意力模块中，将</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𝐴</m:t>
                        </m:r>
                      </m:e>
                      <m:sub>
                        <m:r>
                          <a:rPr lang="en-US" altLang="zh-CN" i="1">
                            <a:solidFill>
                              <a:srgbClr val="0D0D0D"/>
                            </a:solidFill>
                            <a:highlight>
                              <a:srgbClr val="FFFFFF"/>
                            </a:highlight>
                            <a:latin typeface="Cambria Math" panose="02040503050406030204" pitchFamily="18" charset="0"/>
                          </a:rPr>
                          <m:t>𝑘𝑇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转化为两个矩阵：键</a:t>
                </a:r>
                <a14:m>
                  <m:oMath xmlns:m="http://schemas.openxmlformats.org/officeDocument/2006/math">
                    <m:sSup>
                      <m:sSup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i="1">
                            <a:latin typeface="Cambria Math" panose="02040503050406030204" pitchFamily="18" charset="0"/>
                            <a:ea typeface="宋体" panose="02010600030101010101" pitchFamily="2" charset="-122"/>
                            <a:cs typeface="Times New Roman" panose="02020603050405020304" pitchFamily="18" charset="0"/>
                          </a:rPr>
                          <m:t>K</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𝐴</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和值</a:t>
                </a:r>
                <a14:m>
                  <m:oMath xmlns:m="http://schemas.openxmlformats.org/officeDocument/2006/math">
                    <m:sSup>
                      <m:sSup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i="1">
                            <a:latin typeface="Cambria Math" panose="02040503050406030204" pitchFamily="18" charset="0"/>
                            <a:ea typeface="宋体" panose="02010600030101010101" pitchFamily="2" charset="-122"/>
                            <a:cs typeface="Times New Roman" panose="02020603050405020304" pitchFamily="18" charset="0"/>
                          </a:rPr>
                          <m:t>𝐴</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D0D0D"/>
                    </a:solidFill>
                    <a:highlight>
                      <a:srgbClr val="FFFFFF"/>
                    </a:highlight>
                  </a:rPr>
                  <a:t> </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𝐹</m:t>
                            </m:r>
                          </m:e>
                        </m:acc>
                      </m:e>
                      <m:sub>
                        <m:r>
                          <a:rPr lang="en-US" altLang="zh-CN" i="1">
                            <a:solidFill>
                              <a:srgbClr val="0D0D0D"/>
                            </a:solidFill>
                            <a:highlight>
                              <a:srgbClr val="FFFFFF"/>
                            </a:highlight>
                            <a:latin typeface="Cambria Math" panose="02040503050406030204" pitchFamily="18" charset="0"/>
                          </a:rPr>
                          <m:t>𝑡</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转化为查询</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𝑄</m:t>
                        </m:r>
                      </m:e>
                      <m:sup>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𝐹</m:t>
                                </m:r>
                              </m:e>
                            </m:acc>
                          </m:e>
                          <m:sub>
                            <m:r>
                              <a:rPr lang="en-US" altLang="zh-CN" i="1">
                                <a:latin typeface="Cambria Math" panose="02040503050406030204" pitchFamily="18" charset="0"/>
                              </a:rPr>
                              <m:t>𝑡</m:t>
                            </m:r>
                          </m:sub>
                        </m:sSub>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，注意力可计算为：</a:t>
                </a:r>
              </a:p>
            </p:txBody>
          </p:sp>
        </mc:Choice>
        <mc:Fallback xmlns="">
          <p:sp>
            <p:nvSpPr>
              <p:cNvPr id="15" name="文本框 14">
                <a:extLst>
                  <a:ext uri="{FF2B5EF4-FFF2-40B4-BE49-F238E27FC236}">
                    <a16:creationId xmlns:a16="http://schemas.microsoft.com/office/drawing/2014/main" id="{C97666B5-2678-3D6E-97C8-AB5672BD0A99}"/>
                  </a:ext>
                </a:extLst>
              </p:cNvPr>
              <p:cNvSpPr txBox="1">
                <a:spLocks noRot="1" noChangeAspect="1" noMove="1" noResize="1" noEditPoints="1" noAdjustHandles="1" noChangeArrowheads="1" noChangeShapeType="1" noTextEdit="1"/>
              </p:cNvSpPr>
              <p:nvPr/>
            </p:nvSpPr>
            <p:spPr>
              <a:xfrm>
                <a:off x="367780" y="4412827"/>
                <a:ext cx="7057293" cy="1374864"/>
              </a:xfrm>
              <a:prstGeom prst="rect">
                <a:avLst/>
              </a:prstGeom>
              <a:blipFill>
                <a:blip r:embed="rId10"/>
                <a:stretch>
                  <a:fillRect l="-518" t="-1333" r="-259" b="-4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456478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818070"/>
            <a:ext cx="11035579" cy="4257576"/>
          </a:xfrm>
          <a:prstGeom prst="rect">
            <a:avLst/>
          </a:prstGeom>
          <a:noFill/>
        </p:spPr>
        <p:txBody>
          <a:bodyPr wrap="square">
            <a:spAutoFit/>
          </a:bodyPr>
          <a:lstStyle/>
          <a:p>
            <a:pPr indent="457200">
              <a:lnSpc>
                <a:spcPct val="120000"/>
              </a:lnSpc>
              <a:spcBef>
                <a:spcPts val="200"/>
              </a:spcBef>
              <a:spcAft>
                <a:spcPts val="300"/>
              </a:spcAft>
            </a:pPr>
            <a:r>
              <a:rPr lang="zh-CN" altLang="en-US" sz="2000" b="0" i="0" dirty="0">
                <a:solidFill>
                  <a:srgbClr val="1D2129"/>
                </a:solidFill>
                <a:effectLst/>
                <a:highlight>
                  <a:srgbClr val="FFFFFF"/>
                </a:highlight>
                <a:latin typeface="PingFangSC-Regular"/>
              </a:rPr>
              <a:t>使用两个公开可用的 </a:t>
            </a:r>
            <a:r>
              <a:rPr lang="en-US" altLang="zh-CN" sz="2000" b="0" i="0" dirty="0">
                <a:solidFill>
                  <a:srgbClr val="1D2129"/>
                </a:solidFill>
                <a:effectLst/>
                <a:highlight>
                  <a:srgbClr val="FFFFFF"/>
                </a:highlight>
                <a:latin typeface="PingFangSC-Regular"/>
              </a:rPr>
              <a:t>3D </a:t>
            </a:r>
            <a:r>
              <a:rPr lang="zh-CN" altLang="en-US" sz="2000" b="0" i="0" dirty="0">
                <a:solidFill>
                  <a:srgbClr val="1D2129"/>
                </a:solidFill>
                <a:effectLst/>
                <a:highlight>
                  <a:srgbClr val="FFFFFF"/>
                </a:highlight>
                <a:latin typeface="PingFangSC-Regular"/>
              </a:rPr>
              <a:t>数据集 </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和 </a:t>
            </a:r>
            <a:r>
              <a:rPr lang="en-US" altLang="zh-CN" sz="2000" b="0" i="0" dirty="0">
                <a:solidFill>
                  <a:srgbClr val="1D2129"/>
                </a:solidFill>
                <a:effectLst/>
                <a:highlight>
                  <a:srgbClr val="FFFFFF"/>
                </a:highlight>
                <a:latin typeface="PingFangSC-Regular"/>
              </a:rPr>
              <a:t>VOCASET </a:t>
            </a:r>
            <a:r>
              <a:rPr lang="zh-CN" altLang="en-US" sz="2000" b="0" i="0" dirty="0">
                <a:solidFill>
                  <a:srgbClr val="1D2129"/>
                </a:solidFill>
                <a:effectLst/>
                <a:highlight>
                  <a:srgbClr val="FFFFFF"/>
                </a:highlight>
                <a:latin typeface="PingFangSC-Regular"/>
              </a:rPr>
              <a:t>进行训练和测试。这两个数据集都提供了英语口语的音频</a:t>
            </a:r>
            <a:r>
              <a:rPr lang="en-US" altLang="zh-CN" sz="2000" dirty="0">
                <a:solidFill>
                  <a:srgbClr val="1D2129"/>
                </a:solidFill>
                <a:highlight>
                  <a:srgbClr val="FFFFFF"/>
                </a:highlight>
                <a:latin typeface="PingFangSC-Regular"/>
              </a:rPr>
              <a:t>-</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形状扫描对。</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包含在所有</a:t>
            </a:r>
            <a:r>
              <a:rPr lang="en-US" altLang="zh-CN" sz="2000" b="0" i="0" dirty="0">
                <a:solidFill>
                  <a:srgbClr val="1D2129"/>
                </a:solidFill>
                <a:effectLst/>
                <a:highlight>
                  <a:srgbClr val="FFFFFF"/>
                </a:highlight>
                <a:latin typeface="PingFangSC-Regular"/>
              </a:rPr>
              <a:t>14</a:t>
            </a:r>
            <a:r>
              <a:rPr lang="zh-CN" altLang="en-US" sz="2000" b="0" i="0" dirty="0">
                <a:solidFill>
                  <a:srgbClr val="1D2129"/>
                </a:solidFill>
                <a:effectLst/>
                <a:highlight>
                  <a:srgbClr val="FFFFFF"/>
                </a:highlight>
                <a:latin typeface="PingFangSC-Regular"/>
              </a:rPr>
              <a:t>名志愿者分别以中性感情和情绪化录音的 </a:t>
            </a:r>
            <a:r>
              <a:rPr lang="en-US" altLang="zh-CN" sz="2000" b="0" i="0" dirty="0">
                <a:solidFill>
                  <a:srgbClr val="1D2129"/>
                </a:solidFill>
                <a:effectLst/>
                <a:highlight>
                  <a:srgbClr val="FFFFFF"/>
                </a:highlight>
                <a:latin typeface="PingFangSC-Regular"/>
              </a:rPr>
              <a:t>40 </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面部几何图形以</a:t>
            </a:r>
            <a:r>
              <a:rPr lang="en-US" altLang="zh-CN" sz="2000" b="0" i="0" dirty="0">
                <a:solidFill>
                  <a:srgbClr val="1D2129"/>
                </a:solidFill>
                <a:effectLst/>
                <a:highlight>
                  <a:srgbClr val="FFFFFF"/>
                </a:highlight>
                <a:latin typeface="PingFangSC-Regular"/>
              </a:rPr>
              <a:t>25fps</a:t>
            </a:r>
            <a:r>
              <a:rPr lang="zh-CN" altLang="en-US" sz="2000" b="0" i="0" dirty="0">
                <a:solidFill>
                  <a:srgbClr val="1D2129"/>
                </a:solidFill>
                <a:effectLst/>
                <a:highlight>
                  <a:srgbClr val="FFFFFF"/>
                </a:highlight>
                <a:latin typeface="PingFangSC-Regular"/>
              </a:rPr>
              <a:t>的速度捕获，每个图形有</a:t>
            </a:r>
            <a:r>
              <a:rPr lang="en-US" altLang="zh-CN" sz="2000" b="0" i="0" dirty="0">
                <a:solidFill>
                  <a:srgbClr val="1D2129"/>
                </a:solidFill>
                <a:effectLst/>
                <a:highlight>
                  <a:srgbClr val="FFFFFF"/>
                </a:highlight>
                <a:latin typeface="PingFangSC-Regular"/>
              </a:rPr>
              <a:t>23370</a:t>
            </a:r>
            <a:r>
              <a:rPr lang="zh-CN" altLang="en-US" sz="2000" b="0" i="0" dirty="0">
                <a:solidFill>
                  <a:srgbClr val="1D2129"/>
                </a:solidFill>
                <a:effectLst/>
                <a:highlight>
                  <a:srgbClr val="FFFFFF"/>
                </a:highlight>
                <a:latin typeface="PingFangSC-Regular"/>
              </a:rPr>
              <a:t>个顶点。每个序列平均长</a:t>
            </a:r>
            <a:r>
              <a:rPr lang="en-US" altLang="zh-CN" sz="2000" b="0" i="0" dirty="0">
                <a:solidFill>
                  <a:srgbClr val="1D2129"/>
                </a:solidFill>
                <a:effectLst/>
                <a:highlight>
                  <a:srgbClr val="FFFFFF"/>
                </a:highlight>
                <a:latin typeface="PingFangSC-Regular"/>
              </a:rPr>
              <a:t>4.67</a:t>
            </a:r>
            <a:r>
              <a:rPr lang="zh-CN" altLang="en-US" sz="2000" b="0" i="0" dirty="0">
                <a:solidFill>
                  <a:srgbClr val="1D2129"/>
                </a:solidFill>
                <a:effectLst/>
                <a:highlight>
                  <a:srgbClr val="FFFFFF"/>
                </a:highlight>
                <a:latin typeface="PingFangSC-Regular"/>
              </a:rPr>
              <a:t>秒作者将数据分为一个训练集</a:t>
            </a:r>
            <a:r>
              <a:rPr lang="en-US" altLang="zh-CN" sz="2000" b="0" i="0" dirty="0">
                <a:solidFill>
                  <a:srgbClr val="1D2129"/>
                </a:solidFill>
                <a:effectLst/>
                <a:highlight>
                  <a:srgbClr val="FFFFFF"/>
                </a:highlight>
                <a:latin typeface="PingFangSC-Regular"/>
              </a:rPr>
              <a:t>(BIWI-Train)</a:t>
            </a:r>
            <a:r>
              <a:rPr lang="zh-CN" altLang="en-US" sz="2000" b="0" i="0" dirty="0">
                <a:solidFill>
                  <a:srgbClr val="1D2129"/>
                </a:solidFill>
                <a:effectLst/>
                <a:highlight>
                  <a:srgbClr val="FFFFFF"/>
                </a:highlight>
                <a:latin typeface="PingFangSC-Regular"/>
              </a:rPr>
              <a:t>，其中包含</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192</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每个受试者说</a:t>
            </a:r>
            <a:r>
              <a:rPr lang="en-US" altLang="zh-CN" sz="2000" b="0" i="0" dirty="0">
                <a:solidFill>
                  <a:srgbClr val="1D2129"/>
                </a:solidFill>
                <a:effectLst/>
                <a:highlight>
                  <a:srgbClr val="FFFFFF"/>
                </a:highlight>
                <a:latin typeface="PingFangSC-Regular"/>
              </a:rPr>
              <a:t>32</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，一个验证集</a:t>
            </a:r>
            <a:r>
              <a:rPr lang="en-US" altLang="zh-CN" sz="2000" b="0" i="0" dirty="0">
                <a:solidFill>
                  <a:srgbClr val="1D2129"/>
                </a:solidFill>
                <a:effectLst/>
                <a:highlight>
                  <a:srgbClr val="FFFFFF"/>
                </a:highlight>
                <a:latin typeface="PingFangSC-Regular"/>
              </a:rPr>
              <a:t>(BIWI-Val)</a:t>
            </a:r>
            <a:r>
              <a:rPr lang="zh-CN" altLang="en-US" sz="2000" b="0" i="0" dirty="0">
                <a:solidFill>
                  <a:srgbClr val="1D2129"/>
                </a:solidFill>
                <a:effectLst/>
                <a:highlight>
                  <a:srgbClr val="FFFFFF"/>
                </a:highlight>
                <a:latin typeface="PingFangSC-Regular"/>
              </a:rPr>
              <a:t>，包含</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24</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每个受试者说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个句子</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，以及两个测试集</a:t>
            </a:r>
            <a:r>
              <a:rPr lang="en-US" altLang="zh-CN" sz="2000" b="0" i="0" dirty="0">
                <a:solidFill>
                  <a:srgbClr val="1D2129"/>
                </a:solidFill>
                <a:effectLst/>
                <a:highlight>
                  <a:srgbClr val="FFFFFF"/>
                </a:highlight>
                <a:latin typeface="PingFangSC-Regular"/>
              </a:rPr>
              <a:t>(BIWI-Test-A</a:t>
            </a:r>
            <a:r>
              <a:rPr lang="zh-CN" altLang="en-US" sz="2000" b="0" i="0" dirty="0">
                <a:solidFill>
                  <a:srgbClr val="1D2129"/>
                </a:solidFill>
                <a:effectLst/>
                <a:highlight>
                  <a:srgbClr val="FFFFFF"/>
                </a:highlight>
                <a:latin typeface="PingFangSC-Regular"/>
              </a:rPr>
              <a:t>和</a:t>
            </a:r>
            <a:r>
              <a:rPr lang="en-US" altLang="zh-CN" sz="2000" b="0" i="0" dirty="0">
                <a:solidFill>
                  <a:srgbClr val="1D2129"/>
                </a:solidFill>
                <a:effectLst/>
                <a:highlight>
                  <a:srgbClr val="FFFFFF"/>
                </a:highlight>
                <a:latin typeface="PingFangSC-Regular"/>
              </a:rPr>
              <a:t>BIWI-Test-B)</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BIWI-Test-A</a:t>
            </a:r>
            <a:r>
              <a:rPr lang="zh-CN" altLang="en-US" sz="2000" b="0" i="0" dirty="0">
                <a:solidFill>
                  <a:srgbClr val="1D2129"/>
                </a:solidFill>
                <a:effectLst/>
                <a:highlight>
                  <a:srgbClr val="FFFFFF"/>
                </a:highlight>
                <a:latin typeface="PingFangSC-Regular"/>
              </a:rPr>
              <a:t>包括</a:t>
            </a:r>
            <a:r>
              <a:rPr lang="en-US" altLang="zh-CN" sz="2000" b="0" i="0" dirty="0">
                <a:solidFill>
                  <a:srgbClr val="1D2129"/>
                </a:solidFill>
                <a:effectLst/>
                <a:highlight>
                  <a:srgbClr val="FFFFFF"/>
                </a:highlight>
                <a:latin typeface="PingFangSC-Regular"/>
              </a:rPr>
              <a:t>6</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24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每个人说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BIWI-Test-B</a:t>
            </a:r>
            <a:r>
              <a:rPr lang="zh-CN" altLang="en-US" sz="2000" b="0" i="0" dirty="0">
                <a:solidFill>
                  <a:srgbClr val="1D2129"/>
                </a:solidFill>
                <a:effectLst/>
                <a:highlight>
                  <a:srgbClr val="FFFFFF"/>
                </a:highlight>
                <a:latin typeface="PingFangSC-Regular"/>
              </a:rPr>
              <a:t>测试包括</a:t>
            </a:r>
            <a:r>
              <a:rPr lang="en-US" altLang="zh-CN" sz="2000" b="0" i="0" dirty="0">
                <a:solidFill>
                  <a:srgbClr val="1D2129"/>
                </a:solidFill>
                <a:effectLst/>
                <a:highlight>
                  <a:srgbClr val="FFFFFF"/>
                </a:highlight>
                <a:latin typeface="PingFangSC-Regular"/>
              </a:rPr>
              <a:t>8</a:t>
            </a:r>
            <a:r>
              <a:rPr lang="zh-CN" altLang="en-US" sz="2000" b="0" i="0" dirty="0">
                <a:solidFill>
                  <a:srgbClr val="1D2129"/>
                </a:solidFill>
                <a:effectLst/>
                <a:highlight>
                  <a:srgbClr val="FFFFFF"/>
                </a:highlight>
                <a:latin typeface="PingFangSC-Regular"/>
              </a:rPr>
              <a:t>个受试者所说的</a:t>
            </a:r>
            <a:r>
              <a:rPr lang="en-US" altLang="zh-CN" sz="2000" b="0" i="0" dirty="0">
                <a:solidFill>
                  <a:srgbClr val="1D2129"/>
                </a:solidFill>
                <a:effectLst/>
                <a:highlight>
                  <a:srgbClr val="FFFFFF"/>
                </a:highlight>
                <a:latin typeface="PingFangSC-Regular"/>
              </a:rPr>
              <a:t>32</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每个人说</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句话</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a:t>
            </a:r>
            <a:endParaRPr lang="en-US" altLang="zh-CN" sz="2000" b="0" i="0" dirty="0">
              <a:solidFill>
                <a:srgbClr val="1D2129"/>
              </a:solidFill>
              <a:effectLst/>
              <a:highlight>
                <a:srgbClr val="FFFFFF"/>
              </a:highlight>
              <a:latin typeface="PingFangSC-Regular"/>
            </a:endParaRPr>
          </a:p>
          <a:p>
            <a:pPr indent="457200">
              <a:lnSpc>
                <a:spcPct val="120000"/>
              </a:lnSpc>
              <a:spcBef>
                <a:spcPts val="200"/>
              </a:spcBef>
              <a:spcAft>
                <a:spcPts val="300"/>
              </a:spcAft>
            </a:pPr>
            <a:r>
              <a:rPr lang="en-US" altLang="zh-CN" sz="2000" b="0" i="0" dirty="0">
                <a:solidFill>
                  <a:srgbClr val="1D2129"/>
                </a:solidFill>
                <a:effectLst/>
                <a:highlight>
                  <a:srgbClr val="FFFFFF"/>
                </a:highlight>
                <a:latin typeface="PingFangSC-Regular"/>
              </a:rPr>
              <a:t>VOCASET</a:t>
            </a:r>
            <a:r>
              <a:rPr lang="zh-CN" altLang="en-US" sz="2000" b="0" i="0" dirty="0">
                <a:solidFill>
                  <a:srgbClr val="1D2129"/>
                </a:solidFill>
                <a:effectLst/>
                <a:highlight>
                  <a:srgbClr val="FFFFFF"/>
                </a:highlight>
                <a:latin typeface="PingFangSC-Regular"/>
              </a:rPr>
              <a:t>由来自</a:t>
            </a:r>
            <a:r>
              <a:rPr lang="en-US" altLang="zh-CN" sz="2000" b="0" i="0" dirty="0">
                <a:solidFill>
                  <a:srgbClr val="1D2129"/>
                </a:solidFill>
                <a:effectLst/>
                <a:highlight>
                  <a:srgbClr val="FFFFFF"/>
                </a:highlight>
                <a:latin typeface="PingFangSC-Regular"/>
              </a:rPr>
              <a:t>12</a:t>
            </a:r>
            <a:r>
              <a:rPr lang="zh-CN" altLang="en-US" sz="2000" b="0" i="0" dirty="0">
                <a:solidFill>
                  <a:srgbClr val="1D2129"/>
                </a:solidFill>
                <a:effectLst/>
                <a:highlight>
                  <a:srgbClr val="FFFFFF"/>
                </a:highlight>
                <a:latin typeface="PingFangSC-Regular"/>
              </a:rPr>
              <a:t>个受试者的</a:t>
            </a:r>
            <a:r>
              <a:rPr lang="en-US" altLang="zh-CN" sz="2000" b="0" i="0" dirty="0">
                <a:solidFill>
                  <a:srgbClr val="1D2129"/>
                </a:solidFill>
                <a:effectLst/>
                <a:highlight>
                  <a:srgbClr val="FFFFFF"/>
                </a:highlight>
                <a:latin typeface="PingFangSC-Regular"/>
              </a:rPr>
              <a:t>480</a:t>
            </a:r>
            <a:r>
              <a:rPr lang="zh-CN" altLang="en-US" sz="2000" b="0" i="0" dirty="0">
                <a:solidFill>
                  <a:srgbClr val="1D2129"/>
                </a:solidFill>
                <a:effectLst/>
                <a:highlight>
                  <a:srgbClr val="FFFFFF"/>
                </a:highlight>
                <a:latin typeface="PingFangSC-Regular"/>
              </a:rPr>
              <a:t>个面部动作序列组成。每个序列以</a:t>
            </a:r>
            <a:r>
              <a:rPr lang="en-US" altLang="zh-CN" sz="2000" b="0" i="0" dirty="0">
                <a:solidFill>
                  <a:srgbClr val="1D2129"/>
                </a:solidFill>
                <a:effectLst/>
                <a:highlight>
                  <a:srgbClr val="FFFFFF"/>
                </a:highlight>
                <a:latin typeface="PingFangSC-Regular"/>
              </a:rPr>
              <a:t>60fps</a:t>
            </a:r>
            <a:r>
              <a:rPr lang="zh-CN" altLang="en-US" sz="2000" b="0" i="0" dirty="0">
                <a:solidFill>
                  <a:srgbClr val="1D2129"/>
                </a:solidFill>
                <a:effectLst/>
                <a:highlight>
                  <a:srgbClr val="FFFFFF"/>
                </a:highlight>
                <a:latin typeface="PingFangSC-Regular"/>
              </a:rPr>
              <a:t>的速度捕获，长度在</a:t>
            </a:r>
            <a:r>
              <a:rPr lang="en-US" altLang="zh-CN" sz="2000" b="0" i="0" dirty="0">
                <a:solidFill>
                  <a:srgbClr val="1D2129"/>
                </a:solidFill>
                <a:effectLst/>
                <a:highlight>
                  <a:srgbClr val="FFFFFF"/>
                </a:highlight>
                <a:latin typeface="PingFangSC-Regular"/>
              </a:rPr>
              <a:t>3</a:t>
            </a:r>
            <a:r>
              <a:rPr lang="zh-CN" altLang="en-US" sz="2000" b="0" i="0" dirty="0">
                <a:solidFill>
                  <a:srgbClr val="1D2129"/>
                </a:solidFill>
                <a:effectLst/>
                <a:highlight>
                  <a:srgbClr val="FFFFFF"/>
                </a:highlight>
                <a:latin typeface="PingFangSC-Regular"/>
              </a:rPr>
              <a:t>到</a:t>
            </a:r>
            <a:r>
              <a:rPr lang="en-US" altLang="zh-CN" sz="2000" b="0" i="0" dirty="0">
                <a:solidFill>
                  <a:srgbClr val="1D2129"/>
                </a:solidFill>
                <a:effectLst/>
                <a:highlight>
                  <a:srgbClr val="FFFFFF"/>
                </a:highlight>
                <a:latin typeface="PingFangSC-Regular"/>
              </a:rPr>
              <a:t>4</a:t>
            </a:r>
            <a:r>
              <a:rPr lang="zh-CN" altLang="en-US" sz="2000" b="0" i="0" dirty="0">
                <a:solidFill>
                  <a:srgbClr val="1D2129"/>
                </a:solidFill>
                <a:effectLst/>
                <a:highlight>
                  <a:srgbClr val="FFFFFF"/>
                </a:highlight>
                <a:latin typeface="PingFangSC-Regular"/>
              </a:rPr>
              <a:t>秒之间。每个</a:t>
            </a:r>
            <a:r>
              <a:rPr lang="en-US" altLang="zh-CN" sz="2000" b="0" i="0" dirty="0">
                <a:solidFill>
                  <a:srgbClr val="1D2129"/>
                </a:solidFill>
                <a:effectLst/>
                <a:highlight>
                  <a:srgbClr val="FFFFFF"/>
                </a:highlight>
                <a:latin typeface="PingFangSC-Regular"/>
              </a:rPr>
              <a:t>3D</a:t>
            </a:r>
            <a:r>
              <a:rPr lang="zh-CN" altLang="en-US" sz="2000" b="0" i="0" dirty="0">
                <a:solidFill>
                  <a:srgbClr val="1D2129"/>
                </a:solidFill>
                <a:effectLst/>
                <a:highlight>
                  <a:srgbClr val="FFFFFF"/>
                </a:highlight>
                <a:latin typeface="PingFangSC-Regular"/>
              </a:rPr>
              <a:t>面网格有</a:t>
            </a:r>
            <a:r>
              <a:rPr lang="en-US" altLang="zh-CN" sz="2000" b="0" i="0" dirty="0">
                <a:solidFill>
                  <a:srgbClr val="1D2129"/>
                </a:solidFill>
                <a:effectLst/>
                <a:highlight>
                  <a:srgbClr val="FFFFFF"/>
                </a:highlight>
                <a:latin typeface="PingFangSC-Regular"/>
              </a:rPr>
              <a:t>5023</a:t>
            </a:r>
            <a:r>
              <a:rPr lang="zh-CN" altLang="en-US" sz="2000" b="0" i="0" dirty="0">
                <a:solidFill>
                  <a:srgbClr val="1D2129"/>
                </a:solidFill>
                <a:effectLst/>
                <a:highlight>
                  <a:srgbClr val="FFFFFF"/>
                </a:highlight>
                <a:latin typeface="PingFangSC-Regular"/>
              </a:rPr>
              <a:t>个顶点。为了公平比较，作者使用与</a:t>
            </a:r>
            <a:r>
              <a:rPr lang="en-US" altLang="zh-CN" sz="2000" b="0" i="0" dirty="0">
                <a:solidFill>
                  <a:srgbClr val="1D2129"/>
                </a:solidFill>
                <a:effectLst/>
                <a:highlight>
                  <a:srgbClr val="FFFFFF"/>
                </a:highlight>
                <a:latin typeface="PingFangSC-Regular"/>
              </a:rPr>
              <a:t>VOCA</a:t>
            </a:r>
            <a:r>
              <a:rPr lang="zh-CN" altLang="en-US" sz="2000" b="0" i="0" dirty="0">
                <a:solidFill>
                  <a:srgbClr val="1D2129"/>
                </a:solidFill>
                <a:effectLst/>
                <a:highlight>
                  <a:srgbClr val="FFFFFF"/>
                </a:highlight>
                <a:latin typeface="PingFangSC-Regular"/>
              </a:rPr>
              <a:t>相同的训练、验证和测试部分，分别称为</a:t>
            </a:r>
            <a:r>
              <a:rPr lang="en-US" altLang="zh-CN" sz="2000" b="0" i="0" dirty="0">
                <a:solidFill>
                  <a:srgbClr val="1D2129"/>
                </a:solidFill>
                <a:effectLst/>
                <a:highlight>
                  <a:srgbClr val="FFFFFF"/>
                </a:highlight>
                <a:latin typeface="PingFangSC-Regular"/>
              </a:rPr>
              <a:t>VOCA-train</a:t>
            </a:r>
            <a:r>
              <a:rPr lang="zh-CN" altLang="en-US" sz="2000" b="0" i="0" dirty="0">
                <a:solidFill>
                  <a:srgbClr val="1D2129"/>
                </a:solidFill>
                <a:effectLst/>
                <a:highlight>
                  <a:srgbClr val="FFFFFF"/>
                </a:highlight>
                <a:latin typeface="PingFangSC-Regular"/>
              </a:rPr>
              <a:t>、</a:t>
            </a:r>
            <a:r>
              <a:rPr lang="en-US" altLang="zh-CN" sz="2000" b="0" i="0" dirty="0">
                <a:solidFill>
                  <a:srgbClr val="1D2129"/>
                </a:solidFill>
                <a:effectLst/>
                <a:highlight>
                  <a:srgbClr val="FFFFFF"/>
                </a:highlight>
                <a:latin typeface="PingFangSC-Regular"/>
              </a:rPr>
              <a:t>VOCA-</a:t>
            </a:r>
            <a:r>
              <a:rPr lang="en-US" altLang="zh-CN" sz="2000" b="0" i="0" dirty="0" err="1">
                <a:solidFill>
                  <a:srgbClr val="1D2129"/>
                </a:solidFill>
                <a:effectLst/>
                <a:highlight>
                  <a:srgbClr val="FFFFFF"/>
                </a:highlight>
                <a:latin typeface="PingFangSC-Regular"/>
              </a:rPr>
              <a:t>val</a:t>
            </a:r>
            <a:r>
              <a:rPr lang="zh-CN" altLang="en-US" sz="2000" b="0" i="0" dirty="0">
                <a:solidFill>
                  <a:srgbClr val="1D2129"/>
                </a:solidFill>
                <a:effectLst/>
                <a:highlight>
                  <a:srgbClr val="FFFFFF"/>
                </a:highlight>
                <a:latin typeface="PingFangSC-Regular"/>
              </a:rPr>
              <a:t>和</a:t>
            </a:r>
            <a:r>
              <a:rPr lang="en-US" altLang="zh-CN" sz="2000" b="0" i="0" dirty="0">
                <a:solidFill>
                  <a:srgbClr val="1D2129"/>
                </a:solidFill>
                <a:effectLst/>
                <a:highlight>
                  <a:srgbClr val="FFFFFF"/>
                </a:highlight>
                <a:latin typeface="PingFangSC-Regular"/>
              </a:rPr>
              <a:t>VOCA-test.</a:t>
            </a:r>
          </a:p>
          <a:p>
            <a:pPr indent="457200">
              <a:lnSpc>
                <a:spcPct val="120000"/>
              </a:lnSpc>
              <a:spcBef>
                <a:spcPts val="200"/>
              </a:spcBef>
              <a:spcAft>
                <a:spcPts val="300"/>
              </a:spcAft>
            </a:pPr>
            <a:r>
              <a:rPr lang="zh-CN" altLang="en-US" sz="2000" b="0" i="0" dirty="0">
                <a:solidFill>
                  <a:srgbClr val="1D2129"/>
                </a:solidFill>
                <a:effectLst/>
                <a:highlight>
                  <a:srgbClr val="FFFFFF"/>
                </a:highlight>
                <a:latin typeface="PingFangSC-Regular"/>
              </a:rPr>
              <a:t>相比之下，</a:t>
            </a:r>
            <a:r>
              <a:rPr lang="en-US" altLang="zh-CN" sz="2000" b="0" i="0" dirty="0">
                <a:solidFill>
                  <a:srgbClr val="1D2129"/>
                </a:solidFill>
                <a:effectLst/>
                <a:highlight>
                  <a:srgbClr val="FFFFFF"/>
                </a:highlight>
                <a:latin typeface="PingFangSC-Regular"/>
              </a:rPr>
              <a:t>BIWI </a:t>
            </a:r>
            <a:r>
              <a:rPr lang="zh-CN" altLang="en-US" sz="2000" b="0" i="0" dirty="0">
                <a:solidFill>
                  <a:srgbClr val="1D2129"/>
                </a:solidFill>
                <a:effectLst/>
                <a:highlight>
                  <a:srgbClr val="FFFFFF"/>
                </a:highlight>
                <a:latin typeface="PingFangSC-Regular"/>
              </a:rPr>
              <a:t>代表了一个更具挑战性的唇形同步数据集，因为它</a:t>
            </a:r>
            <a:r>
              <a:rPr lang="zh-CN" altLang="en-US" sz="2000" dirty="0">
                <a:solidFill>
                  <a:srgbClr val="1D2129"/>
                </a:solidFill>
                <a:highlight>
                  <a:srgbClr val="FFFFFF"/>
                </a:highlight>
                <a:latin typeface="PingFangSC-Regular"/>
              </a:rPr>
              <a:t>所</a:t>
            </a:r>
            <a:r>
              <a:rPr lang="zh-CN" altLang="en-US" sz="2000" b="0" i="0" dirty="0">
                <a:solidFill>
                  <a:srgbClr val="1D2129"/>
                </a:solidFill>
                <a:effectLst/>
                <a:highlight>
                  <a:srgbClr val="FFFFFF"/>
                </a:highlight>
                <a:latin typeface="PingFangSC-Regular"/>
              </a:rPr>
              <a:t>涵盖</a:t>
            </a:r>
            <a:r>
              <a:rPr lang="zh-CN" altLang="en-US" sz="2000" dirty="0">
                <a:solidFill>
                  <a:srgbClr val="1D2129"/>
                </a:solidFill>
                <a:highlight>
                  <a:srgbClr val="FFFFFF"/>
                </a:highlight>
                <a:latin typeface="PingFangSC-Regular"/>
              </a:rPr>
              <a:t>的音素</a:t>
            </a:r>
            <a:r>
              <a:rPr lang="zh-CN" altLang="en-US" sz="2000" b="0" i="0" dirty="0">
                <a:solidFill>
                  <a:srgbClr val="1D2129"/>
                </a:solidFill>
                <a:effectLst/>
                <a:highlight>
                  <a:srgbClr val="FFFFFF"/>
                </a:highlight>
                <a:latin typeface="PingFangSC-Regular"/>
              </a:rPr>
              <a:t>更少。</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7E700A6-AB59-0A9C-0250-9BA884840A0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2DA6A37-6BF6-A941-CBA3-A1499821B917}"/>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3" name="Freeform 5">
              <a:extLst>
                <a:ext uri="{FF2B5EF4-FFF2-40B4-BE49-F238E27FC236}">
                  <a16:creationId xmlns:a16="http://schemas.microsoft.com/office/drawing/2014/main" id="{5B086DFE-6318-3537-55F0-838E31E9D1F0}"/>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 name="Freeform 7">
              <a:extLst>
                <a:ext uri="{FF2B5EF4-FFF2-40B4-BE49-F238E27FC236}">
                  <a16:creationId xmlns:a16="http://schemas.microsoft.com/office/drawing/2014/main" id="{BCC02425-BF07-D476-34C3-3DD0448EDA0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5" name="Freeform 9">
              <a:extLst>
                <a:ext uri="{FF2B5EF4-FFF2-40B4-BE49-F238E27FC236}">
                  <a16:creationId xmlns:a16="http://schemas.microsoft.com/office/drawing/2014/main" id="{66CFBAF7-EFDA-8BD4-4E75-28D5C87154EF}"/>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6" name="Freeform 10">
              <a:extLst>
                <a:ext uri="{FF2B5EF4-FFF2-40B4-BE49-F238E27FC236}">
                  <a16:creationId xmlns:a16="http://schemas.microsoft.com/office/drawing/2014/main" id="{A13EE7EE-6419-6F37-E3F6-49E1C5B12D9E}"/>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7" name="Freeform 11">
              <a:extLst>
                <a:ext uri="{FF2B5EF4-FFF2-40B4-BE49-F238E27FC236}">
                  <a16:creationId xmlns:a16="http://schemas.microsoft.com/office/drawing/2014/main" id="{905C9379-A0A9-95D0-60D2-0BCC4F9C9FAD}"/>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8" name="组合 7">
            <a:extLst>
              <a:ext uri="{FF2B5EF4-FFF2-40B4-BE49-F238E27FC236}">
                <a16:creationId xmlns:a16="http://schemas.microsoft.com/office/drawing/2014/main" id="{BCE99B5C-1938-4163-9965-72FCFEB48889}"/>
              </a:ext>
            </a:extLst>
          </p:cNvPr>
          <p:cNvGrpSpPr/>
          <p:nvPr/>
        </p:nvGrpSpPr>
        <p:grpSpPr>
          <a:xfrm>
            <a:off x="102870" y="238125"/>
            <a:ext cx="454660" cy="490220"/>
            <a:chOff x="13580" y="262"/>
            <a:chExt cx="661" cy="772"/>
          </a:xfrm>
        </p:grpSpPr>
        <p:sp>
          <p:nvSpPr>
            <p:cNvPr id="9" name="矩形 8">
              <a:extLst>
                <a:ext uri="{FF2B5EF4-FFF2-40B4-BE49-F238E27FC236}">
                  <a16:creationId xmlns:a16="http://schemas.microsoft.com/office/drawing/2014/main" id="{C625CF79-762E-6C24-AA4A-E331FCCB756C}"/>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10" name="矩形: 圆角 4">
              <a:extLst>
                <a:ext uri="{FF2B5EF4-FFF2-40B4-BE49-F238E27FC236}">
                  <a16:creationId xmlns:a16="http://schemas.microsoft.com/office/drawing/2014/main" id="{20200534-63B5-336E-6884-9CA9A004A0C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11" name="文本框 10">
            <a:extLst>
              <a:ext uri="{FF2B5EF4-FFF2-40B4-BE49-F238E27FC236}">
                <a16:creationId xmlns:a16="http://schemas.microsoft.com/office/drawing/2014/main" id="{2E229919-B4A9-B25E-C3F2-0100A70DAF30}"/>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2" name="矩形: 圆角 4">
            <a:extLst>
              <a:ext uri="{FF2B5EF4-FFF2-40B4-BE49-F238E27FC236}">
                <a16:creationId xmlns:a16="http://schemas.microsoft.com/office/drawing/2014/main" id="{3098C046-D512-D179-B7D2-8EF81D4C0EC0}"/>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3" name="矩形: 圆角 4">
            <a:extLst>
              <a:ext uri="{FF2B5EF4-FFF2-40B4-BE49-F238E27FC236}">
                <a16:creationId xmlns:a16="http://schemas.microsoft.com/office/drawing/2014/main" id="{16D2378E-D284-EF2D-D168-5753371AE02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4" name="文本框 13">
            <a:extLst>
              <a:ext uri="{FF2B5EF4-FFF2-40B4-BE49-F238E27FC236}">
                <a16:creationId xmlns:a16="http://schemas.microsoft.com/office/drawing/2014/main" id="{11F1292B-96CC-3B7D-D5B1-5B7F48C938CA}"/>
              </a:ext>
            </a:extLst>
          </p:cNvPr>
          <p:cNvSpPr txBox="1"/>
          <p:nvPr>
            <p:custDataLst>
              <p:tags r:id="rId2"/>
            </p:custDataLst>
          </p:nvPr>
        </p:nvSpPr>
        <p:spPr>
          <a:xfrm>
            <a:off x="92863" y="109779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Baseline Methods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5" name="文本框 14">
            <a:extLst>
              <a:ext uri="{FF2B5EF4-FFF2-40B4-BE49-F238E27FC236}">
                <a16:creationId xmlns:a16="http://schemas.microsoft.com/office/drawing/2014/main" id="{8545E086-B3C6-18B3-CB37-7EF24962398F}"/>
              </a:ext>
            </a:extLst>
          </p:cNvPr>
          <p:cNvSpPr txBox="1"/>
          <p:nvPr/>
        </p:nvSpPr>
        <p:spPr>
          <a:xfrm>
            <a:off x="11666901" y="16329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67150D7E-6D6C-F11A-3018-69A66C3957DF}"/>
              </a:ext>
            </a:extLst>
          </p:cNvPr>
          <p:cNvSpPr txBox="1"/>
          <p:nvPr/>
        </p:nvSpPr>
        <p:spPr>
          <a:xfrm>
            <a:off x="11712500" y="50513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4CDD8EAA-E53B-45FA-5E5A-AFE4BE69DE88}"/>
              </a:ext>
            </a:extLst>
          </p:cNvPr>
          <p:cNvSpPr txBox="1"/>
          <p:nvPr/>
        </p:nvSpPr>
        <p:spPr>
          <a:xfrm>
            <a:off x="11712500" y="26585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165974CC-311B-264C-25AF-9D25E348A0B9}"/>
              </a:ext>
            </a:extLst>
          </p:cNvPr>
          <p:cNvSpPr txBox="1"/>
          <p:nvPr/>
        </p:nvSpPr>
        <p:spPr>
          <a:xfrm>
            <a:off x="654491" y="1856058"/>
            <a:ext cx="10491850" cy="70788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Baseline Methods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作者将</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BIWI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上两种最先进的方法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MeshTalk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进行比较。</a:t>
            </a:r>
          </a:p>
        </p:txBody>
      </p:sp>
      <p:sp>
        <p:nvSpPr>
          <p:cNvPr id="20" name="文本框 19">
            <a:extLst>
              <a:ext uri="{FF2B5EF4-FFF2-40B4-BE49-F238E27FC236}">
                <a16:creationId xmlns:a16="http://schemas.microsoft.com/office/drawing/2014/main" id="{38E2BF34-44E8-9FEC-69F2-1612BBB55223}"/>
              </a:ext>
            </a:extLst>
          </p:cNvPr>
          <p:cNvSpPr txBox="1"/>
          <p:nvPr/>
        </p:nvSpPr>
        <p:spPr>
          <a:xfrm>
            <a:off x="690287" y="2931752"/>
            <a:ext cx="10456054" cy="132343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Lip-sync Evaluation</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遵循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MeshTalk</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中使用的口型同步度量来评估嘴唇运动的质量。将所有唇顶点的最大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误差定义为每一帧的唇误差。通过比较预测和处理后的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人脸几何数据来计算误差。作者展示了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MeshTalk</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BIWI-test-A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的所有测试序列上计算的平均值</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036ABCE-0CFB-5927-F809-41186063A310}"/>
              </a:ext>
            </a:extLst>
          </p:cNvPr>
          <p:cNvSpPr txBox="1"/>
          <p:nvPr/>
        </p:nvSpPr>
        <p:spPr>
          <a:xfrm>
            <a:off x="11712500" y="38079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37A05C1F-CA55-D245-67A3-4DD8F592FE94}"/>
              </a:ext>
            </a:extLst>
          </p:cNvPr>
          <p:cNvSpPr txBox="1"/>
          <p:nvPr/>
        </p:nvSpPr>
        <p:spPr>
          <a:xfrm>
            <a:off x="672389" y="4549849"/>
            <a:ext cx="10456054" cy="132343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Qualitative Evaluation</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1D2129"/>
                </a:solidFill>
                <a:effectLst/>
                <a:highlight>
                  <a:srgbClr val="FFFFFF"/>
                </a:highlight>
                <a:latin typeface="PingFangSC-Regular"/>
              </a:rPr>
              <a:t>鉴于面部运动和音频之间是属于多对多的映射关系，因此使用定量指标来评估动画质量可能不够准确或充分，于是，作者用定性评估和用户研究作为评估方法。具体来说，作者通过辅助视频来展示动画质量，比较我们的方法与以前的方法以及真实情况的差异。</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EFDE7AFE-9F3D-E32C-B485-E6A15FBEA5F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2521303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Lip-sync Evaluation</a:t>
            </a:r>
            <a:endParaRPr lang="zh-CN" altLang="en-US" sz="22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27C309F7-82DD-0179-BDF6-74E9A8478C4A}"/>
              </a:ext>
            </a:extLst>
          </p:cNvPr>
          <p:cNvPicPr>
            <a:picLocks noChangeAspect="1"/>
          </p:cNvPicPr>
          <p:nvPr/>
        </p:nvPicPr>
        <p:blipFill>
          <a:blip r:embed="rId5"/>
          <a:stretch>
            <a:fillRect/>
          </a:stretch>
        </p:blipFill>
        <p:spPr>
          <a:xfrm>
            <a:off x="1308949" y="2282229"/>
            <a:ext cx="9496836" cy="3287366"/>
          </a:xfrm>
          <a:prstGeom prst="rect">
            <a:avLst/>
          </a:prstGeom>
        </p:spPr>
      </p:pic>
      <p:sp>
        <p:nvSpPr>
          <p:cNvPr id="10" name="文本框 9">
            <a:extLst>
              <a:ext uri="{FF2B5EF4-FFF2-40B4-BE49-F238E27FC236}">
                <a16:creationId xmlns:a16="http://schemas.microsoft.com/office/drawing/2014/main" id="{122F9128-4217-5B8F-43F5-654973BE2AA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800EFD2E-2E58-6799-1D6E-9ED0FC5A824A}"/>
              </a:ext>
            </a:extLst>
          </p:cNvPr>
          <p:cNvPicPr>
            <a:picLocks noChangeAspect="1"/>
          </p:cNvPicPr>
          <p:nvPr/>
        </p:nvPicPr>
        <p:blipFill>
          <a:blip r:embed="rId5"/>
          <a:stretch>
            <a:fillRect/>
          </a:stretch>
        </p:blipFill>
        <p:spPr>
          <a:xfrm>
            <a:off x="2279163" y="1611337"/>
            <a:ext cx="7556407" cy="4565842"/>
          </a:xfrm>
          <a:prstGeom prst="rect">
            <a:avLst/>
          </a:prstGeom>
        </p:spPr>
      </p:pic>
      <p:sp>
        <p:nvSpPr>
          <p:cNvPr id="10" name="文本框 9">
            <a:extLst>
              <a:ext uri="{FF2B5EF4-FFF2-40B4-BE49-F238E27FC236}">
                <a16:creationId xmlns:a16="http://schemas.microsoft.com/office/drawing/2014/main" id="{54803A41-46CF-01CB-AFA8-F6D463CFCC7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046946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注意力权重可视化</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522405" y="32854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39E0ECAB-74F9-3892-76EF-E582C54DFEE2}"/>
              </a:ext>
            </a:extLst>
          </p:cNvPr>
          <p:cNvPicPr>
            <a:picLocks noChangeAspect="1"/>
          </p:cNvPicPr>
          <p:nvPr/>
        </p:nvPicPr>
        <p:blipFill>
          <a:blip r:embed="rId5"/>
          <a:stretch>
            <a:fillRect/>
          </a:stretch>
        </p:blipFill>
        <p:spPr>
          <a:xfrm>
            <a:off x="1921104" y="1491953"/>
            <a:ext cx="8529181" cy="4538254"/>
          </a:xfrm>
          <a:prstGeom prst="rect">
            <a:avLst/>
          </a:prstGeom>
        </p:spPr>
      </p:pic>
      <p:sp>
        <p:nvSpPr>
          <p:cNvPr id="8" name="文本框 7">
            <a:extLst>
              <a:ext uri="{FF2B5EF4-FFF2-40B4-BE49-F238E27FC236}">
                <a16:creationId xmlns:a16="http://schemas.microsoft.com/office/drawing/2014/main" id="{0BC6DA3D-21DE-7BD6-8916-A76001C8363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78476889"/>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25340"/>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提出了一种基于自回归变换的语音驱动三维人脸动画架构</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FaceFormer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。与现有技术相比，</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FaceFormer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在嘴唇同步和逼真的面部动画方面表现出更高的质量。</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610670"/>
            <a:ext cx="10537046" cy="943913"/>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编码器有效地利用了自监督预训练的语音表示，内部自注意捕获了长程音频上下文依赖关系</a:t>
            </a:r>
            <a:r>
              <a:rPr lang="zh-CN" altLang="en-US" sz="2400" dirty="0">
                <a:solidFill>
                  <a:srgbClr val="0D0D0D"/>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3671548"/>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具有周期性位置编码的解码器注意力模块被定制用于跨模态对准和对较长序列的泛化。</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486CAED-C17A-44F2-8DDE-818881428E07}"/>
              </a:ext>
            </a:extLst>
          </p:cNvPr>
          <p:cNvSpPr txBox="1"/>
          <p:nvPr/>
        </p:nvSpPr>
        <p:spPr>
          <a:xfrm>
            <a:off x="902680" y="4708377"/>
            <a:ext cx="10537045"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该模型需要访问完整的音频序列，因此不适合在线流媒体应用程序。此外，自我注意力的二次记忆的时间复杂性较高。未来的一项工作是使用提高自我注意效率的先进技术来解决这个问题。</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a:solidFill>
                  <a:srgbClr val="000000"/>
                </a:solidFill>
                <a:latin typeface="微软雅黑" panose="020B0503020204020204" pitchFamily="34" charset="-122"/>
                <a:ea typeface="微软雅黑" panose="020B0503020204020204" pitchFamily="34" charset="-122"/>
                <a:cs typeface="+mj-cs"/>
              </a:rPr>
              <a:t>DFA-</a:t>
            </a:r>
            <a:r>
              <a:rPr lang="en-US" altLang="zh-CN" sz="3600" dirty="0" err="1">
                <a:solidFill>
                  <a:srgbClr val="000000"/>
                </a:solidFill>
                <a:latin typeface="微软雅黑" panose="020B0503020204020204" pitchFamily="34" charset="-122"/>
                <a:ea typeface="微软雅黑" panose="020B0503020204020204" pitchFamily="34" charset="-122"/>
                <a:cs typeface="+mj-cs"/>
              </a:rPr>
              <a:t>NeRF</a:t>
            </a:r>
            <a:r>
              <a:rPr lang="en-US" altLang="zh-CN" sz="3600" dirty="0">
                <a:solidFill>
                  <a:srgbClr val="000000"/>
                </a:solidFill>
                <a:latin typeface="微软雅黑" panose="020B0503020204020204" pitchFamily="34" charset="-122"/>
                <a:ea typeface="微软雅黑" panose="020B0503020204020204" pitchFamily="34" charset="-122"/>
                <a:cs typeface="+mj-cs"/>
              </a:rPr>
              <a:t>: Personalized Talking Head </a:t>
            </a:r>
          </a:p>
          <a:p>
            <a:pPr marL="0" indent="0" algn="ctr">
              <a:lnSpc>
                <a:spcPct val="120000"/>
              </a:lnSpc>
              <a:buNone/>
            </a:pPr>
            <a:r>
              <a:rPr lang="en-US" altLang="zh-CN" sz="3600" dirty="0">
                <a:solidFill>
                  <a:srgbClr val="000000"/>
                </a:solidFill>
                <a:latin typeface="微软雅黑" panose="020B0503020204020204" pitchFamily="34" charset="-122"/>
                <a:ea typeface="微软雅黑" panose="020B0503020204020204" pitchFamily="34" charset="-122"/>
                <a:cs typeface="+mj-cs"/>
              </a:rPr>
              <a:t>Generation via Disentangled Face Attributes Neural Rendering</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2024.04.15</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pl-PL" altLang="zh-CN" sz="1600" dirty="0">
                <a:latin typeface="微软雅黑 Light" panose="020B0502040204020203" pitchFamily="34" charset="-122"/>
                <a:ea typeface="微软雅黑 Light" panose="020B0502040204020203" pitchFamily="34" charset="-122"/>
              </a:rPr>
              <a:t>Yao S, Zhong R Z, Yan Y, et al</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801964" cy="510261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a:p>
            <a:pPr indent="457200">
              <a:lnSpc>
                <a:spcPct val="120000"/>
              </a:lnSpc>
              <a:spcBef>
                <a:spcPts val="1000"/>
              </a:spcBef>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音频驱动的动态人脸生成技术对于多种应用场景（如电影制作和在线会议等）具有重要意义。但目前要生成既真实又富有表情的动态人脸图像仍然面临挑战，这些挑战包括如何精确地捕捉嘴唇运动，以及如何表现个人化的眨眼和头部动作。传统的动态人脸生成模型主要关注于同步嘴唇运动与音频，但这些模型往往只能生成固定头部姿势的嘴唇动作，缺乏个性化特征（如头部移动和眨眼）的生成。此外，现有方法中使用的</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GAN(Generative Adversarial Networks)</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存在模式坍塌的风险，且生成的图像分辨率有限。最近，</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(Neural Radiance Field)</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技术因其能够渲染高质量图像而被引入动态人脸生成领域。然而，尽管</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在渲染质量上具有优势，当前的</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应用还未能很好地同步音频与嘴唇运动，也未能有效整合个人化面部属性。</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867390" y="118272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401341" y="1882324"/>
            <a:ext cx="9882744"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为神经辐射场提出了两种解纠缠条件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即嘴唇运动和个性化属性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，以生成高保真和自然的说话头；</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401216" y="3159462"/>
            <a:ext cx="988274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提出了一种基于自动编码器的自监督学习方法来解开嘴唇运动和个性化属性。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401216" y="4366933"/>
            <a:ext cx="988274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设计了一个确定性模型来同步音频和嘴唇运动，以及一个概率模型来生成个性化属性。</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FAB7FE8C-AC4B-0C23-836D-D5C61BE4232F}"/>
              </a:ext>
            </a:extLst>
          </p:cNvPr>
          <p:cNvPicPr>
            <a:picLocks noChangeAspect="1"/>
          </p:cNvPicPr>
          <p:nvPr/>
        </p:nvPicPr>
        <p:blipFill>
          <a:blip r:embed="rId5"/>
          <a:stretch>
            <a:fillRect/>
          </a:stretch>
        </p:blipFill>
        <p:spPr>
          <a:xfrm>
            <a:off x="893037" y="1903780"/>
            <a:ext cx="10307488" cy="3859743"/>
          </a:xfrm>
          <a:prstGeom prst="rect">
            <a:avLst/>
          </a:prstGeom>
        </p:spPr>
      </p:pic>
      <p:sp>
        <p:nvSpPr>
          <p:cNvPr id="6" name="文本框 5">
            <a:extLst>
              <a:ext uri="{FF2B5EF4-FFF2-40B4-BE49-F238E27FC236}">
                <a16:creationId xmlns:a16="http://schemas.microsoft.com/office/drawing/2014/main" id="{9168234B-46B8-30E2-D208-C01114D049F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4877586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9" name="文本框 8"/>
          <p:cNvSpPr txBox="1"/>
          <p:nvPr>
            <p:custDataLst>
              <p:tags r:id="rId1"/>
            </p:custDataLst>
          </p:nvPr>
        </p:nvSpPr>
        <p:spPr>
          <a:xfrm>
            <a:off x="102869" y="976536"/>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 Attributes Disentanglement</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388935" y="51591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558218" y="1566756"/>
            <a:ext cx="1036594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利用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3DMM</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提取面部表情参数</a:t>
            </a:r>
          </a:p>
        </p:txBody>
      </p:sp>
      <p:sp>
        <p:nvSpPr>
          <p:cNvPr id="24" name="文本框 23">
            <a:extLst>
              <a:ext uri="{FF2B5EF4-FFF2-40B4-BE49-F238E27FC236}">
                <a16:creationId xmlns:a16="http://schemas.microsoft.com/office/drawing/2014/main" id="{92C98922-3148-05E6-621C-EA41D176635D}"/>
              </a:ext>
            </a:extLst>
          </p:cNvPr>
          <p:cNvSpPr txBox="1"/>
          <p:nvPr/>
        </p:nvSpPr>
        <p:spPr>
          <a:xfrm>
            <a:off x="915710" y="2058718"/>
            <a:ext cx="10499210" cy="412613"/>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500"/>
              </a:spcBef>
              <a:spcAft>
                <a:spcPts val="300"/>
              </a:spcAft>
              <a:buClrTx/>
              <a:buSzTx/>
              <a:buFont typeface="Wingdings" panose="05000000000000000000" pitchFamily="2" charset="2"/>
              <a:buChar char="u"/>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将</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3D Landmark</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表示为</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3DMM</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表达式和几何参数的组合</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A5B7C7FC-0FE9-8A7A-9DAB-BD4E0BCBA67F}"/>
              </a:ext>
            </a:extLst>
          </p:cNvPr>
          <p:cNvSpPr txBox="1"/>
          <p:nvPr/>
        </p:nvSpPr>
        <p:spPr>
          <a:xfrm>
            <a:off x="996854" y="4932969"/>
            <a:ext cx="9927308" cy="781945"/>
          </a:xfrm>
          <a:prstGeom prst="rect">
            <a:avLst/>
          </a:prstGeom>
          <a:noFill/>
        </p:spPr>
        <p:txBody>
          <a:bodyPr wrap="square" rtlCol="0">
            <a:spAutoFit/>
          </a:bodyPr>
          <a:lstStyle/>
          <a:p>
            <a:pPr marL="342900" marR="0" lvl="0" indent="-342900" algn="l" defTabSz="914400" rtl="0" eaLnBrk="1" fontAlgn="auto" latinLnBrk="0" hangingPunct="1">
              <a:lnSpc>
                <a:spcPct val="120000"/>
              </a:lnSpc>
              <a:spcBef>
                <a:spcPts val="500"/>
              </a:spcBef>
              <a:spcAft>
                <a:spcPts val="300"/>
              </a:spcAft>
              <a:buClrTx/>
              <a:buSzTx/>
              <a:buFont typeface="Wingdings" panose="05000000000000000000" pitchFamily="2" charset="2"/>
              <a:buChar char="u"/>
              <a:tabLst/>
              <a:defRPr/>
            </a:pP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本文中，作者</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在面部网格 </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S </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中选择 </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68 </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个点来形成面部标志</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。另外，因为</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3DMM</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是基于</a:t>
            </a:r>
            <a:r>
              <a:rPr lang="en-US" altLang="zh-CN"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PCA</a:t>
            </a:r>
            <a:r>
              <a:rPr lang="zh-CN" altLang="en-US" sz="2000" dirty="0">
                <a:solidFill>
                  <a:prstClr val="black"/>
                </a:solidFill>
                <a:latin typeface="宋体" panose="02010600030101010101" pitchFamily="2" charset="-122"/>
                <a:ea typeface="宋体" panose="02010600030101010101" pitchFamily="2" charset="-122"/>
                <a:cs typeface="Times New Roman" panose="02020603050405020304" pitchFamily="18" charset="0"/>
              </a:rPr>
              <a:t>的，其参数是纠缠且不可解释的，这使得分别控制嘴和眼睛的运动十分困难。</a:t>
            </a: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BBB2EEB-4E70-5CA2-99FB-10C696DB1469}"/>
                  </a:ext>
                </a:extLst>
              </p:cNvPr>
              <p:cNvSpPr txBox="1"/>
              <p:nvPr/>
            </p:nvSpPr>
            <p:spPr>
              <a:xfrm>
                <a:off x="915710" y="2527553"/>
                <a:ext cx="10499210" cy="619400"/>
              </a:xfrm>
              <a:prstGeom prst="rect">
                <a:avLst/>
              </a:prstGeom>
              <a:noFill/>
            </p:spPr>
            <p:txBody>
              <a:bodyPr wrap="square">
                <a:spAutoFit/>
              </a:bodyPr>
              <a:lstStyle/>
              <a:p>
                <a:pPr marL="0" marR="0" lvl="0" indent="457200" algn="l" defTabSz="914400" rtl="0" eaLnBrk="1" fontAlgn="auto" latinLnBrk="0" hangingPunct="1">
                  <a:lnSpc>
                    <a:spcPct val="120000"/>
                  </a:lnSpc>
                  <a:spcBef>
                    <a:spcPts val="2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 </m:t>
                      </m:r>
                      <m:acc>
                        <m:accPr>
                          <m:chr m:val="̅"/>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𝐵</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𝐹</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𝐵</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sSub>
                        <m:sSubPr>
                          <m:ctrlPr>
                            <a:rPr kumimoji="0" lang="zh-CN" altLang="zh-CN"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𝐹</m:t>
                          </m:r>
                        </m:e>
                        <m:sub>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m:oMathPara>
                </a14:m>
                <a:endParaRPr kumimoji="0" lang="en-US" altLang="zh-CN" sz="2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BBB2EEB-4E70-5CA2-99FB-10C696DB1469}"/>
                  </a:ext>
                </a:extLst>
              </p:cNvPr>
              <p:cNvSpPr txBox="1">
                <a:spLocks noRot="1" noChangeAspect="1" noMove="1" noResize="1" noEditPoints="1" noAdjustHandles="1" noChangeArrowheads="1" noChangeShapeType="1" noTextEdit="1"/>
              </p:cNvSpPr>
              <p:nvPr/>
            </p:nvSpPr>
            <p:spPr>
              <a:xfrm>
                <a:off x="915710" y="2527553"/>
                <a:ext cx="10499210" cy="6194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485FAA9-67BB-CC08-DA79-FF6663F34AEE}"/>
                  </a:ext>
                </a:extLst>
              </p:cNvPr>
              <p:cNvSpPr txBox="1"/>
              <p:nvPr/>
            </p:nvSpPr>
            <p:spPr>
              <a:xfrm>
                <a:off x="2076900" y="3194707"/>
                <a:ext cx="8531376" cy="1570495"/>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l"/>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3D Landmark</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acc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𝑆</m:t>
                        </m:r>
                      </m:e>
                    </m:acc>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为平均人脸网格，代表典型的人脸形状；</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l"/>
                  <a:tabLst/>
                  <a:defRPr/>
                </a:pP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𝐵</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𝐵</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a14:m>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为几何和表情的</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PCA</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Principal Component Analysis</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）基础。</a:t>
                </a:r>
              </a:p>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l"/>
                  <a:tabLst/>
                  <a:defRPr/>
                </a:pP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𝐹</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𝑖𝑑</m:t>
                        </m:r>
                      </m:sub>
                    </m:sSub>
                  </m:oMath>
                </a14:m>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 </a:t>
                </a:r>
                <a14:m>
                  <m:oMath xmlns:m="http://schemas.openxmlformats.org/officeDocument/2006/math">
                    <m:sSub>
                      <m:sSubPr>
                        <m:ctrlPr>
                          <a:rPr kumimoji="0" lang="zh-CN" altLang="zh-CN" sz="18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ctrlPr>
                      </m:sSubPr>
                      <m:e>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𝐹</m:t>
                        </m:r>
                      </m:e>
                      <m:sub>
                        <m: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𝑒𝑥𝑝</m:t>
                        </m:r>
                      </m:sub>
                    </m:sSub>
                  </m:oMath>
                </a14:m>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是几何和表情基础的系数，它们决定了每个基础向量对最终面部模型的贡献程度，通过调整这些系数，可以模拟不同的面部特征和表情。</a:t>
                </a:r>
              </a:p>
            </p:txBody>
          </p:sp>
        </mc:Choice>
        <mc:Fallback xmlns="">
          <p:sp>
            <p:nvSpPr>
              <p:cNvPr id="12" name="文本框 11">
                <a:extLst>
                  <a:ext uri="{FF2B5EF4-FFF2-40B4-BE49-F238E27FC236}">
                    <a16:creationId xmlns:a16="http://schemas.microsoft.com/office/drawing/2014/main" id="{2485FAA9-67BB-CC08-DA79-FF6663F34AEE}"/>
                  </a:ext>
                </a:extLst>
              </p:cNvPr>
              <p:cNvSpPr txBox="1">
                <a:spLocks noRot="1" noChangeAspect="1" noMove="1" noResize="1" noEditPoints="1" noAdjustHandles="1" noChangeArrowheads="1" noChangeShapeType="1" noTextEdit="1"/>
              </p:cNvSpPr>
              <p:nvPr/>
            </p:nvSpPr>
            <p:spPr>
              <a:xfrm>
                <a:off x="2076900" y="3194707"/>
                <a:ext cx="8531376" cy="1570495"/>
              </a:xfrm>
              <a:prstGeom prst="rect">
                <a:avLst/>
              </a:prstGeom>
              <a:blipFill>
                <a:blip r:embed="rId6"/>
                <a:stretch>
                  <a:fillRect l="-500" t="-1163" r="-214" b="-426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33ABF2A-ADA7-DA99-3D57-AA3AB81891FD}"/>
              </a:ext>
            </a:extLst>
          </p:cNvPr>
          <p:cNvSpPr txBox="1"/>
          <p:nvPr/>
        </p:nvSpPr>
        <p:spPr>
          <a:xfrm>
            <a:off x="11388592" y="26867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3CCC1356-3EB2-FB84-1E19-7A8E02892AA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92382246"/>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38CBAE49-6ACB-C0F3-2236-E11ECB718035}"/>
              </a:ext>
            </a:extLst>
          </p:cNvPr>
          <p:cNvPicPr>
            <a:picLocks noChangeAspect="1"/>
          </p:cNvPicPr>
          <p:nvPr/>
        </p:nvPicPr>
        <p:blipFill>
          <a:blip r:embed="rId5"/>
          <a:stretch>
            <a:fillRect/>
          </a:stretch>
        </p:blipFill>
        <p:spPr>
          <a:xfrm>
            <a:off x="6974798" y="2334517"/>
            <a:ext cx="4753638" cy="2446653"/>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405421" y="1509532"/>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rPr>
              <a:t>自编码器的设计与功能</a:t>
            </a:r>
          </a:p>
        </p:txBody>
      </p:sp>
      <p:sp>
        <p:nvSpPr>
          <p:cNvPr id="8" name="文本框 7">
            <a:extLst>
              <a:ext uri="{FF2B5EF4-FFF2-40B4-BE49-F238E27FC236}">
                <a16:creationId xmlns:a16="http://schemas.microsoft.com/office/drawing/2014/main" id="{EBBB2EEB-4E70-5CA2-99FB-10C696DB1469}"/>
              </a:ext>
            </a:extLst>
          </p:cNvPr>
          <p:cNvSpPr txBox="1"/>
          <p:nvPr/>
        </p:nvSpPr>
        <p:spPr>
          <a:xfrm>
            <a:off x="609511" y="1888260"/>
            <a:ext cx="10966554" cy="380553"/>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u"/>
              <a:tabLst/>
              <a:defRPr/>
            </a:pP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目的：设计了一个自监督学习的全连接的自编码器生成解纠缠的目标属性。</a:t>
            </a:r>
            <a:endParaRPr kumimoji="0" lang="en-US" altLang="zh-CN"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09738" y="315300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617919" y="2272096"/>
            <a:ext cx="5638751"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组成：编码器</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E</a:t>
            </a:r>
            <a:r>
              <a:rPr kumimoji="0" lang="en-US" altLang="zh-CN"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和解码器</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D</a:t>
            </a:r>
            <a:r>
              <a:rPr kumimoji="0" lang="en-US" altLang="zh-CN"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Face Attributes Disentanglement</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FAD</a:t>
            </a: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CF54E35-F1CF-A8C9-D711-048844260B8A}"/>
                  </a:ext>
                </a:extLst>
              </p:cNvPr>
              <p:cNvSpPr txBox="1"/>
              <p:nvPr/>
            </p:nvSpPr>
            <p:spPr>
              <a:xfrm>
                <a:off x="889138" y="2703935"/>
                <a:ext cx="5125827" cy="70012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编码器</a:t>
                </a:r>
                <a14:m>
                  <m:oMath xmlns:m="http://schemas.openxmlformats.org/officeDocument/2006/math">
                    <m:sSub>
                      <m:sSubPr>
                        <m:ctrlPr>
                          <a:rPr kumimoji="0" lang="zh-CN" altLang="zh-CN"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𝐸</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𝐿</m:t>
                        </m:r>
                      </m:sub>
                    </m:s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oMath>
                </a14:m>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：输入人脸标记，生成中间嵌入：</a:t>
                </a:r>
                <a:endParaRPr kumimoji="0" lang="en-US" altLang="zh-CN"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zh-CN" altLang="zh-CN"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𝐴</m:t>
                              </m:r>
                            </m:sub>
                          </m:sSub>
                        </m:sub>
                      </m:s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𝐴</m:t>
                              </m:r>
                            </m:sub>
                          </m:sSub>
                        </m:sub>
                      </m:s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𝐸</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𝐿</m:t>
                          </m:r>
                        </m:sub>
                      </m:sSub>
                      <m:d>
                        <m:d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sSubSup>
                            <m:sSubSupPr>
                              <m:ctrlPr>
                                <a:rPr kumimoji="0" lang="zh-CN" altLang="zh-CN" b="0" i="1" u="none" strike="noStrike" kern="1200" cap="none" spc="0" normalizeH="0" baseline="0" noProof="0">
                                  <a:ln>
                                    <a:noFill/>
                                  </a:ln>
                                  <a:solidFill>
                                    <a:srgbClr val="1D2129"/>
                                  </a:solidFill>
                                  <a:effectLst/>
                                  <a:uLnTx/>
                                  <a:uFillTx/>
                                  <a:latin typeface="Cambria Math" panose="02040503050406030204" pitchFamily="18" charset="0"/>
                                  <a:ea typeface="Cambria Math" panose="02040503050406030204" pitchFamily="18" charset="0"/>
                                </a:rPr>
                              </m:ctrlPr>
                            </m:sSubSupPr>
                            <m:e>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𝑙</m:t>
                              </m:r>
                            </m:e>
                            <m:sub>
                              <m:sSub>
                                <m:sSubPr>
                                  <m:ctrlPr>
                                    <a:rPr kumimoji="0" lang="zh-CN" altLang="zh-CN" b="0" i="1" u="none" strike="noStrike" kern="1200" cap="none" spc="0" normalizeH="0" baseline="0" noProof="0">
                                      <a:ln>
                                        <a:noFill/>
                                      </a:ln>
                                      <a:solidFill>
                                        <a:srgbClr val="1D2129"/>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𝑚</m:t>
                                  </m:r>
                                </m:e>
                                <m:sub>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𝐴</m:t>
                                  </m:r>
                                </m:sub>
                              </m:sSub>
                            </m:sub>
                            <m:sup>
                              <m:sSub>
                                <m:sSubPr>
                                  <m:ctrlPr>
                                    <a:rPr kumimoji="0" lang="zh-CN" altLang="zh-CN" b="0" i="1" u="none" strike="noStrike" kern="1200" cap="none" spc="0" normalizeH="0" baseline="0" noProof="0">
                                      <a:ln>
                                        <a:noFill/>
                                      </a:ln>
                                      <a:solidFill>
                                        <a:srgbClr val="1D2129"/>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𝑒</m:t>
                                  </m:r>
                                </m:e>
                                <m:sub>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𝐴</m:t>
                                  </m:r>
                                </m:sub>
                              </m:sSub>
                            </m:sup>
                          </m:sSubSup>
                        </m:e>
                      </m:d>
                    </m:oMath>
                  </m:oMathPara>
                </a14:m>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4CF54E35-F1CF-A8C9-D711-048844260B8A}"/>
                  </a:ext>
                </a:extLst>
              </p:cNvPr>
              <p:cNvSpPr txBox="1">
                <a:spLocks noRot="1" noChangeAspect="1" noMove="1" noResize="1" noEditPoints="1" noAdjustHandles="1" noChangeArrowheads="1" noChangeShapeType="1" noTextEdit="1"/>
              </p:cNvSpPr>
              <p:nvPr/>
            </p:nvSpPr>
            <p:spPr>
              <a:xfrm>
                <a:off x="889138" y="2703935"/>
                <a:ext cx="5125827" cy="700128"/>
              </a:xfrm>
              <a:prstGeom prst="rect">
                <a:avLst/>
              </a:prstGeom>
              <a:blipFill>
                <a:blip r:embed="rId6"/>
                <a:stretch>
                  <a:fillRect l="-832" t="-7018"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2ECD2C2-8789-6803-B65B-4756EFE4A7CE}"/>
                  </a:ext>
                </a:extLst>
              </p:cNvPr>
              <p:cNvSpPr txBox="1"/>
              <p:nvPr/>
            </p:nvSpPr>
            <p:spPr>
              <a:xfrm>
                <a:off x="889502" y="3409460"/>
                <a:ext cx="6288112" cy="7025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0"/>
                  </a:spcBef>
                  <a:spcAft>
                    <a:spcPts val="0"/>
                  </a:spcAft>
                  <a:buClrTx/>
                  <a:buSzPts val="2000"/>
                  <a:buFont typeface="Wingdings" panose="05000000000000000000" pitchFamily="2" charset="2"/>
                  <a:buChar char="l"/>
                  <a:tabLst/>
                  <a:defRPr/>
                </a:pPr>
                <a:r>
                  <a:rPr kumimoji="0" lang="zh-CN"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解码器</a:t>
                </a:r>
                <a14:m>
                  <m:oMath xmlns:m="http://schemas.openxmlformats.org/officeDocument/2006/math">
                    <m:sSub>
                      <m:sSubPr>
                        <m:ctrlPr>
                          <a:rPr kumimoji="0" lang="zh-CN"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𝐷</m:t>
                        </m:r>
                      </m:e>
                      <m:sub>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𝐿</m:t>
                        </m:r>
                      </m:sub>
                    </m:s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 </m:t>
                    </m:r>
                  </m:oMath>
                </a14:m>
                <a:r>
                  <a:rPr kumimoji="0" lang="zh-CN"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：输入中间嵌入，</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L1</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损失</a:t>
                </a:r>
                <a:r>
                  <a:rPr kumimoji="0" lang="zh-CN"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重建人脸标记： </a:t>
                </a:r>
                <a:endParaRPr kumimoji="0" lang="zh-CN"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Sup>
                        <m:sSubSup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Sup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𝑙</m:t>
                          </m:r>
                        </m:e>
                        <m:sub>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𝑚</m:t>
                              </m:r>
                            </m:e>
                            <m:sub>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𝐴</m:t>
                              </m:r>
                            </m:sub>
                          </m:sSub>
                        </m:sub>
                        <m:sup>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𝑒</m:t>
                              </m:r>
                            </m:e>
                            <m:sub>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𝐴</m:t>
                              </m:r>
                            </m:sub>
                          </m:sSub>
                        </m:sup>
                      </m:sSubSup>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𝐷</m:t>
                          </m:r>
                        </m:e>
                        <m:sub>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𝐿</m:t>
                          </m:r>
                        </m:sub>
                      </m:sSub>
                      <m:d>
                        <m:d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dPr>
                        <m:e>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𝑓</m:t>
                              </m:r>
                            </m:e>
                            <m:sub>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𝑚</m:t>
                                  </m:r>
                                </m:e>
                                <m:sub>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𝐴</m:t>
                                  </m:r>
                                </m:sub>
                              </m:sSub>
                            </m:sub>
                          </m:sSub>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𝑓</m:t>
                              </m:r>
                            </m:e>
                            <m:sub>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ctrlPr>
                                </m:sSubPr>
                                <m:e>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𝑒</m:t>
                                  </m:r>
                                </m:e>
                                <m:sub>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ea typeface="等线" panose="02010600030101010101" pitchFamily="2" charset="-122"/>
                                    </a:rPr>
                                    <m:t>𝐴</m:t>
                                  </m:r>
                                </m:sub>
                              </m:sSub>
                            </m:sub>
                          </m:sSub>
                        </m:e>
                      </m:d>
                    </m:oMath>
                  </m:oMathPara>
                </a14:m>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2ECD2C2-8789-6803-B65B-4756EFE4A7CE}"/>
                  </a:ext>
                </a:extLst>
              </p:cNvPr>
              <p:cNvSpPr txBox="1">
                <a:spLocks noRot="1" noChangeAspect="1" noMove="1" noResize="1" noEditPoints="1" noAdjustHandles="1" noChangeArrowheads="1" noChangeShapeType="1" noTextEdit="1"/>
              </p:cNvSpPr>
              <p:nvPr/>
            </p:nvSpPr>
            <p:spPr>
              <a:xfrm>
                <a:off x="889502" y="3409460"/>
                <a:ext cx="6288112" cy="702565"/>
              </a:xfrm>
              <a:prstGeom prst="rect">
                <a:avLst/>
              </a:prstGeom>
              <a:blipFill>
                <a:blip r:embed="rId7"/>
                <a:stretch>
                  <a:fillRect l="-873" t="-6034" b="-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8C30996-E734-962A-7C2F-17B45807E3F1}"/>
                  </a:ext>
                </a:extLst>
              </p:cNvPr>
              <p:cNvSpPr txBox="1"/>
              <p:nvPr/>
            </p:nvSpPr>
            <p:spPr>
              <a:xfrm>
                <a:off x="558218" y="4868968"/>
                <a:ext cx="10805278" cy="947119"/>
              </a:xfrm>
              <a:prstGeom prst="rect">
                <a:avLst/>
              </a:prstGeom>
              <a:noFill/>
            </p:spPr>
            <p:txBody>
              <a:bodyPr wrap="square" rtlCol="0">
                <a:spAutoFit/>
              </a:bodyPr>
              <a:lstStyle/>
              <a:p>
                <a:pPr marL="342900" lvl="0" indent="-342900">
                  <a:buFont typeface="Wingdings" panose="05000000000000000000" pitchFamily="2" charset="2"/>
                  <a:buChar char="u"/>
                </a:pPr>
                <a:r>
                  <a:rPr kumimoji="0" lang="zh-CN" altLang="en-US"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属性交换与重建</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：给定另一个人脸</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B</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和相应的人脸标记，在对其编码后得到</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B</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的</a:t>
                </a:r>
                <a14:m>
                  <m:oMath xmlns:m="http://schemas.openxmlformats.org/officeDocument/2006/math">
                    <m:sSub>
                      <m:sSubPr>
                        <m:ctrlPr>
                          <a:rPr kumimoji="0" lang="zh-CN" altLang="zh-CN"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𝐵</m:t>
                            </m:r>
                          </m:sub>
                        </m:sSub>
                      </m:sub>
                    </m:s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𝑒</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𝐵</m:t>
                            </m:r>
                          </m:sub>
                        </m:sSub>
                      </m:sub>
                    </m:sSub>
                  </m:oMath>
                </a14:m>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，并</a:t>
                </a:r>
                <a:r>
                  <a:rPr lang="zh-CN" altLang="en-US" dirty="0">
                    <a:solidFill>
                      <a:srgbClr val="0D0D0D"/>
                    </a:solidFill>
                    <a:highlight>
                      <a:srgbClr val="FFFFFF"/>
                    </a:highlight>
                    <a:latin typeface="Söhne"/>
                  </a:rPr>
                  <a:t>随机交换嘴部嵌入 或眼部嵌入与其对应的</a:t>
                </a:r>
                <a:r>
                  <a:rPr lang="en-US" altLang="zh-CN" dirty="0">
                    <a:solidFill>
                      <a:srgbClr val="0D0D0D"/>
                    </a:solidFill>
                    <a:highlight>
                      <a:srgbClr val="FFFFFF"/>
                    </a:highlight>
                    <a:latin typeface="Söhne"/>
                  </a:rPr>
                  <a:t>A</a:t>
                </a:r>
                <a:r>
                  <a:rPr lang="zh-CN" altLang="en-US" dirty="0">
                    <a:solidFill>
                      <a:srgbClr val="0D0D0D"/>
                    </a:solidFill>
                    <a:highlight>
                      <a:srgbClr val="FFFFFF"/>
                    </a:highlight>
                    <a:latin typeface="Söhne"/>
                  </a:rPr>
                  <a:t>或</a:t>
                </a:r>
                <a:r>
                  <a:rPr lang="en-US" altLang="zh-CN" dirty="0">
                    <a:solidFill>
                      <a:srgbClr val="0D0D0D"/>
                    </a:solidFill>
                    <a:highlight>
                      <a:srgbClr val="FFFFFF"/>
                    </a:highlight>
                    <a:latin typeface="Söhne"/>
                  </a:rPr>
                  <a:t>B</a:t>
                </a:r>
                <a:r>
                  <a:rPr lang="zh-CN" altLang="en-US" dirty="0">
                    <a:solidFill>
                      <a:srgbClr val="0D0D0D"/>
                    </a:solidFill>
                    <a:highlight>
                      <a:srgbClr val="FFFFFF"/>
                    </a:highlight>
                    <a:latin typeface="Söhne"/>
                  </a:rPr>
                  <a:t>的</a:t>
                </a:r>
                <a:r>
                  <a:rPr lang="en-US" altLang="zh-CN" dirty="0">
                    <a:solidFill>
                      <a:srgbClr val="0D0D0D"/>
                    </a:solidFill>
                    <a:highlight>
                      <a:srgbClr val="FFFFFF"/>
                    </a:highlight>
                    <a:latin typeface="Söhne"/>
                  </a:rPr>
                  <a:t>landmark.</a:t>
                </a:r>
                <a:r>
                  <a:rPr lang="zh-CN" altLang="en-US" dirty="0">
                    <a:solidFill>
                      <a:srgbClr val="0D0D0D"/>
                    </a:solidFill>
                    <a:latin typeface="Söhne"/>
                  </a:rPr>
                  <a:t>通过这种方式，自编码器可以重建具有不同人脸属性组合的</a:t>
                </a:r>
                <a:r>
                  <a:rPr lang="en-US" altLang="zh-CN" dirty="0">
                    <a:solidFill>
                      <a:srgbClr val="0D0D0D"/>
                    </a:solidFill>
                    <a:latin typeface="Söhne"/>
                  </a:rPr>
                  <a:t>Landmark</a:t>
                </a:r>
                <a:r>
                  <a:rPr lang="zh-CN" altLang="en-US" dirty="0">
                    <a:solidFill>
                      <a:srgbClr val="0D0D0D"/>
                    </a:solidFill>
                    <a:latin typeface="Söhne"/>
                  </a:rPr>
                  <a:t>。因此，嵌入</a:t>
                </a:r>
                <a14:m>
                  <m:oMath xmlns:m="http://schemas.openxmlformats.org/officeDocument/2006/math">
                    <m:sSub>
                      <m:sSubPr>
                        <m:ctrlPr>
                          <a:rPr lang="en-US" altLang="zh-CN" i="1" dirty="0" smtClean="0">
                            <a:solidFill>
                              <a:srgbClr val="0D0D0D"/>
                            </a:solidFill>
                            <a:latin typeface="Cambria Math" panose="02040503050406030204" pitchFamily="18" charset="0"/>
                          </a:rPr>
                        </m:ctrlPr>
                      </m:sSubPr>
                      <m:e>
                        <m:r>
                          <a:rPr lang="en-US" altLang="zh-CN" b="0" i="1" dirty="0" smtClean="0">
                            <a:solidFill>
                              <a:srgbClr val="0D0D0D"/>
                            </a:solidFill>
                            <a:latin typeface="Cambria Math" panose="02040503050406030204" pitchFamily="18" charset="0"/>
                          </a:rPr>
                          <m:t>𝑓</m:t>
                        </m:r>
                      </m:e>
                      <m:sub>
                        <m:r>
                          <a:rPr lang="en-US" altLang="zh-CN" b="0" i="1" dirty="0" smtClean="0">
                            <a:solidFill>
                              <a:srgbClr val="0D0D0D"/>
                            </a:solidFill>
                            <a:latin typeface="Cambria Math" panose="02040503050406030204" pitchFamily="18" charset="0"/>
                          </a:rPr>
                          <m:t>𝑒</m:t>
                        </m:r>
                      </m:sub>
                    </m:sSub>
                  </m:oMath>
                </a14:m>
                <a:r>
                  <a:rPr lang="zh-CN" altLang="en-US" dirty="0">
                    <a:solidFill>
                      <a:srgbClr val="0D0D0D"/>
                    </a:solidFill>
                    <a:latin typeface="Söhne"/>
                  </a:rPr>
                  <a:t>和</a:t>
                </a:r>
                <a14:m>
                  <m:oMath xmlns:m="http://schemas.openxmlformats.org/officeDocument/2006/math">
                    <m:sSub>
                      <m:sSubPr>
                        <m:ctrlPr>
                          <a:rPr lang="en-US" altLang="zh-CN" i="1" dirty="0">
                            <a:solidFill>
                              <a:srgbClr val="0D0D0D"/>
                            </a:solidFill>
                            <a:latin typeface="Cambria Math" panose="02040503050406030204" pitchFamily="18" charset="0"/>
                          </a:rPr>
                        </m:ctrlPr>
                      </m:sSubPr>
                      <m:e>
                        <m:r>
                          <a:rPr lang="en-US" altLang="zh-CN" i="1" dirty="0">
                            <a:solidFill>
                              <a:srgbClr val="0D0D0D"/>
                            </a:solidFill>
                            <a:latin typeface="Cambria Math" panose="02040503050406030204" pitchFamily="18" charset="0"/>
                          </a:rPr>
                          <m:t>𝑓</m:t>
                        </m:r>
                      </m:e>
                      <m:sub>
                        <m:r>
                          <a:rPr lang="en-US" altLang="zh-CN" b="0" i="1" dirty="0" smtClean="0">
                            <a:solidFill>
                              <a:srgbClr val="0D0D0D"/>
                            </a:solidFill>
                            <a:latin typeface="Cambria Math" panose="02040503050406030204" pitchFamily="18" charset="0"/>
                          </a:rPr>
                          <m:t>𝑚</m:t>
                        </m:r>
                      </m:sub>
                    </m:sSub>
                  </m:oMath>
                </a14:m>
                <a:r>
                  <a:rPr lang="zh-CN" altLang="en-US" dirty="0">
                    <a:solidFill>
                      <a:srgbClr val="0D0D0D"/>
                    </a:solidFill>
                    <a:latin typeface="Söhne"/>
                  </a:rPr>
                  <a:t>可以表示学习到的潜空间中的眼睛和嘴巴运动</a:t>
                </a:r>
                <a:endParaRPr lang="en-US" altLang="zh-CN" dirty="0">
                  <a:solidFill>
                    <a:srgbClr val="0D0D0D"/>
                  </a:solidFill>
                  <a:highlight>
                    <a:srgbClr val="FFFFFF"/>
                  </a:highlight>
                  <a:latin typeface="Söhne"/>
                </a:endParaRPr>
              </a:p>
            </p:txBody>
          </p:sp>
        </mc:Choice>
        <mc:Fallback xmlns="">
          <p:sp>
            <p:nvSpPr>
              <p:cNvPr id="20" name="文本框 19">
                <a:extLst>
                  <a:ext uri="{FF2B5EF4-FFF2-40B4-BE49-F238E27FC236}">
                    <a16:creationId xmlns:a16="http://schemas.microsoft.com/office/drawing/2014/main" id="{A8C30996-E734-962A-7C2F-17B45807E3F1}"/>
                  </a:ext>
                </a:extLst>
              </p:cNvPr>
              <p:cNvSpPr txBox="1">
                <a:spLocks noRot="1" noChangeAspect="1" noMove="1" noResize="1" noEditPoints="1" noAdjustHandles="1" noChangeArrowheads="1" noChangeShapeType="1" noTextEdit="1"/>
              </p:cNvSpPr>
              <p:nvPr/>
            </p:nvSpPr>
            <p:spPr>
              <a:xfrm>
                <a:off x="558218" y="4868968"/>
                <a:ext cx="10805278" cy="947119"/>
              </a:xfrm>
              <a:prstGeom prst="rect">
                <a:avLst/>
              </a:prstGeom>
              <a:blipFill>
                <a:blip r:embed="rId8"/>
                <a:stretch>
                  <a:fillRect l="-395" t="-5806" b="-967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18A4AF11-B943-A33C-D8E5-318772F5688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AE05DC9-089C-DF6C-B1AA-1405B67DC138}"/>
                  </a:ext>
                </a:extLst>
              </p:cNvPr>
              <p:cNvSpPr txBox="1"/>
              <p:nvPr/>
            </p:nvSpPr>
            <p:spPr>
              <a:xfrm>
                <a:off x="640028" y="4068491"/>
                <a:ext cx="6288112" cy="699359"/>
              </a:xfrm>
              <a:prstGeom prst="rect">
                <a:avLst/>
              </a:prstGeom>
              <a:noFill/>
            </p:spPr>
            <p:txBody>
              <a:bodyPr wrap="square" rtlCol="0">
                <a:spAutoFit/>
              </a:bodyPr>
              <a:lstStyle/>
              <a:p>
                <a:pPr lvl="0"/>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其中，</a:t>
                </a:r>
                <a:r>
                  <a:rPr kumimoji="0" lang="zh-CN" altLang="zh-CN" b="0" u="none" strike="noStrike" kern="1200" cap="none" spc="0" normalizeH="0" baseline="0" noProof="0" dirty="0">
                    <a:ln>
                      <a:noFill/>
                    </a:ln>
                    <a:solidFill>
                      <a:srgbClr val="1D2129"/>
                    </a:solidFill>
                    <a:effectLst/>
                    <a:uLnTx/>
                    <a:uFillTx/>
                    <a:ea typeface="Cambria Math" panose="02040503050406030204" pitchFamily="18" charset="0"/>
                  </a:rPr>
                  <a:t> </a:t>
                </a:r>
                <a14:m>
                  <m:oMath xmlns:m="http://schemas.openxmlformats.org/officeDocument/2006/math">
                    <m:sSubSup>
                      <m:sSubSupPr>
                        <m:ctrlPr>
                          <a:rPr kumimoji="0" lang="zh-CN" altLang="zh-CN" b="0" i="1" u="none" strike="noStrike" kern="1200" cap="none" spc="0" normalizeH="0" baseline="0" noProof="0">
                            <a:ln>
                              <a:noFill/>
                            </a:ln>
                            <a:solidFill>
                              <a:srgbClr val="1D2129"/>
                            </a:solidFill>
                            <a:effectLst/>
                            <a:uLnTx/>
                            <a:uFillTx/>
                            <a:latin typeface="Cambria Math" panose="02040503050406030204" pitchFamily="18" charset="0"/>
                            <a:ea typeface="Cambria Math" panose="02040503050406030204" pitchFamily="18" charset="0"/>
                          </a:rPr>
                        </m:ctrlPr>
                      </m:sSubSupPr>
                      <m:e>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𝑙</m:t>
                        </m:r>
                      </m:e>
                      <m:sub>
                        <m:sSub>
                          <m:sSubPr>
                            <m:ctrlPr>
                              <a:rPr kumimoji="0" lang="zh-CN" altLang="zh-CN" b="0" i="1" u="none" strike="noStrike" kern="1200" cap="none" spc="0" normalizeH="0" baseline="0" noProof="0">
                                <a:ln>
                                  <a:noFill/>
                                </a:ln>
                                <a:solidFill>
                                  <a:srgbClr val="1D2129"/>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𝑚</m:t>
                            </m:r>
                          </m:e>
                          <m:sub>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𝐴</m:t>
                            </m:r>
                          </m:sub>
                        </m:sSub>
                      </m:sub>
                      <m:sup>
                        <m:sSub>
                          <m:sSubPr>
                            <m:ctrlPr>
                              <a:rPr kumimoji="0" lang="zh-CN" altLang="zh-CN" b="0" i="1" u="none" strike="noStrike" kern="1200" cap="none" spc="0" normalizeH="0" baseline="0" noProof="0">
                                <a:ln>
                                  <a:noFill/>
                                </a:ln>
                                <a:solidFill>
                                  <a:srgbClr val="1D2129"/>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𝑒</m:t>
                            </m:r>
                          </m:e>
                          <m:sub>
                            <m:r>
                              <a:rPr kumimoji="0" lang="en-US" altLang="zh-CN" b="0" i="1" u="none" strike="noStrike" kern="1200" cap="none" spc="0" normalizeH="0" baseline="0" noProof="0">
                                <a:ln>
                                  <a:noFill/>
                                </a:ln>
                                <a:solidFill>
                                  <a:srgbClr val="1D2129"/>
                                </a:solidFill>
                                <a:effectLst/>
                                <a:uLnTx/>
                                <a:uFillTx/>
                                <a:latin typeface="Cambria Math" panose="02040503050406030204" pitchFamily="18" charset="0"/>
                                <a:ea typeface="等线" panose="02010600030101010101" pitchFamily="2" charset="-122"/>
                                <a:cs typeface="Times New Roman" panose="02020603050405020304" pitchFamily="18" charset="0"/>
                              </a:rPr>
                              <m:t>𝐴</m:t>
                            </m:r>
                          </m:sub>
                        </m:sSub>
                      </m:sup>
                    </m:sSubSup>
                  </m:oMath>
                </a14:m>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表示目标</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的</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3D Landmark</a:t>
                </a:r>
                <a:r>
                  <a:rPr lang="zh-CN" altLang="en-US" dirty="0">
                    <a:solidFill>
                      <a:prstClr val="black"/>
                    </a:solidFill>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1D2129"/>
                    </a:solidFill>
                    <a:ea typeface="Cambria Math" panose="02040503050406030204" pitchFamily="18" charset="0"/>
                  </a:rPr>
                  <a:t> </a:t>
                </a:r>
                <a14:m>
                  <m:oMath xmlns:m="http://schemas.openxmlformats.org/officeDocument/2006/math">
                    <m:sSub>
                      <m:sSubPr>
                        <m:ctrlPr>
                          <a:rPr lang="zh-CN" altLang="zh-CN" i="1">
                            <a:solidFill>
                              <a:srgbClr val="1D2129"/>
                            </a:solidFill>
                            <a:latin typeface="Cambria Math" panose="02040503050406030204" pitchFamily="18" charset="0"/>
                            <a:ea typeface="Cambria Math" panose="02040503050406030204" pitchFamily="18" charset="0"/>
                          </a:rPr>
                        </m:ctrlPr>
                      </m:sSubPr>
                      <m:e>
                        <m:r>
                          <a:rPr lang="en-US" altLang="zh-CN" i="1">
                            <a:solidFill>
                              <a:srgbClr val="1D2129"/>
                            </a:solidFill>
                            <a:latin typeface="Cambria Math" panose="02040503050406030204" pitchFamily="18" charset="0"/>
                            <a:cs typeface="Times New Roman" panose="02020603050405020304" pitchFamily="18" charset="0"/>
                          </a:rPr>
                          <m:t>𝑒</m:t>
                        </m:r>
                      </m:e>
                      <m:sub>
                        <m:r>
                          <a:rPr lang="en-US" altLang="zh-CN" i="1">
                            <a:solidFill>
                              <a:srgbClr val="1D2129"/>
                            </a:solidFill>
                            <a:latin typeface="Cambria Math" panose="02040503050406030204" pitchFamily="18" charset="0"/>
                            <a:cs typeface="Times New Roman" panose="02020603050405020304" pitchFamily="18" charset="0"/>
                          </a:rPr>
                          <m:t>𝐴</m:t>
                        </m:r>
                      </m:sub>
                    </m:sSub>
                  </m:oMath>
                </a14:m>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表示眼部</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landmark</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lang="zh-CN" altLang="zh-CN" dirty="0">
                    <a:solidFill>
                      <a:srgbClr val="1D2129"/>
                    </a:solidFill>
                    <a:ea typeface="Cambria Math" panose="02040503050406030204" pitchFamily="18" charset="0"/>
                  </a:rPr>
                  <a:t> </a:t>
                </a:r>
                <a14:m>
                  <m:oMath xmlns:m="http://schemas.openxmlformats.org/officeDocument/2006/math">
                    <m:sSub>
                      <m:sSubPr>
                        <m:ctrlPr>
                          <a:rPr lang="zh-CN" altLang="zh-CN" i="1">
                            <a:solidFill>
                              <a:srgbClr val="1D2129"/>
                            </a:solidFill>
                            <a:latin typeface="Cambria Math" panose="02040503050406030204" pitchFamily="18" charset="0"/>
                            <a:ea typeface="Cambria Math" panose="02040503050406030204" pitchFamily="18" charset="0"/>
                          </a:rPr>
                        </m:ctrlPr>
                      </m:sSubPr>
                      <m:e>
                        <m:r>
                          <a:rPr lang="en-US" altLang="zh-CN" i="1">
                            <a:solidFill>
                              <a:srgbClr val="1D2129"/>
                            </a:solidFill>
                            <a:latin typeface="Cambria Math" panose="02040503050406030204" pitchFamily="18" charset="0"/>
                            <a:cs typeface="Times New Roman" panose="02020603050405020304" pitchFamily="18" charset="0"/>
                          </a:rPr>
                          <m:t>𝑚</m:t>
                        </m:r>
                      </m:e>
                      <m:sub>
                        <m:r>
                          <a:rPr lang="en-US" altLang="zh-CN" i="1">
                            <a:solidFill>
                              <a:srgbClr val="1D2129"/>
                            </a:solidFill>
                            <a:latin typeface="Cambria Math" panose="02040503050406030204" pitchFamily="18" charset="0"/>
                            <a:cs typeface="Times New Roman" panose="02020603050405020304" pitchFamily="18" charset="0"/>
                          </a:rPr>
                          <m:t>𝐴</m:t>
                        </m:r>
                      </m:sub>
                    </m:sSub>
                  </m:oMath>
                </a14:m>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代表嘴部</a:t>
                </a:r>
                <a:r>
                  <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landmark</a:t>
                </a:r>
                <a:r>
                  <a:rPr kumimoji="0" lang="zh-CN" altLang="en-US"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2AE05DC9-089C-DF6C-B1AA-1405B67DC138}"/>
                  </a:ext>
                </a:extLst>
              </p:cNvPr>
              <p:cNvSpPr txBox="1">
                <a:spLocks noRot="1" noChangeAspect="1" noMove="1" noResize="1" noEditPoints="1" noAdjustHandles="1" noChangeArrowheads="1" noChangeShapeType="1" noTextEdit="1"/>
              </p:cNvSpPr>
              <p:nvPr/>
            </p:nvSpPr>
            <p:spPr>
              <a:xfrm>
                <a:off x="640028" y="4068491"/>
                <a:ext cx="6288112" cy="699359"/>
              </a:xfrm>
              <a:prstGeom prst="rect">
                <a:avLst/>
              </a:prstGeom>
              <a:blipFill>
                <a:blip r:embed="rId9"/>
                <a:stretch>
                  <a:fillRect l="-872" t="-4348" r="-4360" b="-11304"/>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153B29D3-841E-E497-C131-DF72D97DEFC3}"/>
              </a:ext>
            </a:extLst>
          </p:cNvPr>
          <p:cNvPicPr>
            <a:picLocks noChangeAspect="1"/>
          </p:cNvPicPr>
          <p:nvPr/>
        </p:nvPicPr>
        <p:blipFill>
          <a:blip r:embed="rId10"/>
          <a:stretch>
            <a:fillRect/>
          </a:stretch>
        </p:blipFill>
        <p:spPr>
          <a:xfrm>
            <a:off x="4064122" y="5844196"/>
            <a:ext cx="3753374" cy="495369"/>
          </a:xfrm>
          <a:prstGeom prst="rect">
            <a:avLst/>
          </a:prstGeom>
        </p:spPr>
      </p:pic>
    </p:spTree>
    <p:extLst>
      <p:ext uri="{BB962C8B-B14F-4D97-AF65-F5344CB8AC3E}">
        <p14:creationId xmlns:p14="http://schemas.microsoft.com/office/powerpoint/2010/main" val="860567008"/>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Audio-Lip Synchronization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11556734" y="49670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1CEB212E-62A6-9FDE-EBB3-09E0A64F372A}"/>
              </a:ext>
            </a:extLst>
          </p:cNvPr>
          <p:cNvSpPr txBox="1"/>
          <p:nvPr/>
        </p:nvSpPr>
        <p:spPr>
          <a:xfrm>
            <a:off x="366508" y="1513659"/>
            <a:ext cx="11118821" cy="728982"/>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Ø"/>
              <a:tabLst/>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目的</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：确保生成的</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talking-head</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能够自然地同步口型动作与输入音频</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，采用了对比学习的方法来对齐音频特征和口型特征。</a:t>
            </a:r>
            <a:endParaRPr kumimoji="0" lang="en-US" altLang="zh-CN"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86D4F3D-3798-B83C-6CDB-9D376A683C4E}"/>
                  </a:ext>
                </a:extLst>
              </p:cNvPr>
              <p:cNvSpPr txBox="1"/>
              <p:nvPr/>
            </p:nvSpPr>
            <p:spPr>
              <a:xfrm>
                <a:off x="756453" y="3601526"/>
                <a:ext cx="11033470" cy="2047355"/>
              </a:xfrm>
              <a:prstGeom prst="rect">
                <a:avLst/>
              </a:prstGeom>
              <a:noFill/>
            </p:spPr>
            <p:txBody>
              <a:bodyPr wrap="square" rtlCol="0">
                <a:spAutoFit/>
              </a:bodyPr>
              <a:lstStyle/>
              <a:p>
                <a:pPr marL="342900" lvl="0" indent="-342900">
                  <a:lnSpc>
                    <a:spcPct val="120000"/>
                  </a:lnSpc>
                  <a:spcBef>
                    <a:spcPts val="300"/>
                  </a:spcBef>
                  <a:spcAft>
                    <a:spcPts val="500"/>
                  </a:spcAft>
                  <a:buFont typeface="Wingdings" panose="05000000000000000000" pitchFamily="2" charset="2"/>
                  <a:buChar char="l"/>
                </a:pP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将</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时间</a:t>
                </a: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对齐的音频和嘴部特征</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𝑎</m:t>
                        </m:r>
                      </m:sub>
                    </m:sSub>
                  </m:oMath>
                </a14:m>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𝑚</m:t>
                        </m:r>
                      </m:sub>
                    </m:sSub>
                  </m:oMath>
                </a14:m>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视为正样本对，将</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非时间对齐</a:t>
                </a: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的音频和嘴部特征</a:t>
                </a:r>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Sup>
                      <m:sSubSup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Sup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𝑎</m:t>
                        </m:r>
                      </m:sub>
                      <m:sup>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kumimoji="0" lang="zh-CN" altLang="zh-CN"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sub>
                    </m:sSub>
                  </m:oMath>
                </a14:m>
                <a:r>
                  <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被视为负样本对</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Sup>
                      <m:sSubSupPr>
                        <m:ctrlPr>
                          <a:rPr lang="zh-CN"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𝑓</m:t>
                        </m:r>
                      </m:e>
                      <m:sub>
                        <m: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𝑎</m:t>
                        </m:r>
                      </m:sub>
                      <m:sup>
                        <m:r>
                          <a:rPr lang="en-US" altLang="zh-CN" i="1">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可以是来自不同视频的音频特征，也可以是同一视频中时间错开的音频特征。</a:t>
                </a:r>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auto" latinLnBrk="0" hangingPunct="1">
                  <a:lnSpc>
                    <a:spcPct val="120000"/>
                  </a:lnSpc>
                  <a:spcBef>
                    <a:spcPts val="300"/>
                  </a:spcBef>
                  <a:spcAft>
                    <a:spcPts val="500"/>
                  </a:spcAft>
                  <a:buClrTx/>
                  <a:buSzTx/>
                  <a:buFont typeface="Wingdings" panose="05000000000000000000" pitchFamily="2" charset="2"/>
                  <a:buChar char="l"/>
                  <a:tabLst/>
                  <a:defRPr/>
                </a:pP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使用二元交叉熵损失进行对比学习，目的是使得</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正样本对</a:t>
                </a: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之间的距离比</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负样本</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a:t>
                </a:r>
                <a:r>
                  <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更近</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p>
                <a:pPr marR="0" lvl="0" algn="l" defTabSz="914400" rtl="0" eaLnBrk="1" fontAlgn="auto" latinLnBrk="0" hangingPunct="1">
                  <a:lnSpc>
                    <a:spcPct val="120000"/>
                  </a:lnSpc>
                  <a:spcBef>
                    <a:spcPts val="300"/>
                  </a:spcBef>
                  <a:spcAft>
                    <a:spcPts val="500"/>
                  </a:spcAft>
                  <a:buClrTx/>
                  <a:buSzTx/>
                  <a:tabLst/>
                  <a:defRPr/>
                </a:pPr>
                <a14:m>
                  <m:oMathPara xmlns:m="http://schemas.openxmlformats.org/officeDocument/2006/math">
                    <m:oMathParaPr>
                      <m:jc m:val="centerGroup"/>
                    </m:oMathParaPr>
                    <m:oMath xmlns:m="http://schemas.openxmlformats.org/officeDocument/2006/math">
                      <m:sSub>
                        <m:sSubPr>
                          <m:ctrlPr>
                            <a:rPr kumimoji="0" lang="zh-CN"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𝐿</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𝑐𝑜𝑛</m:t>
                          </m:r>
                        </m:sub>
                      </m:s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f>
                        <m:f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1</m:t>
                          </m:r>
                        </m:num>
                        <m:den>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𝑁</m:t>
                          </m:r>
                        </m:den>
                      </m:f>
                      <m:nary>
                        <m:naryPr>
                          <m:chr m:val="∑"/>
                          <m:limLoc m:val="undOv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naryPr>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m:t>
                          </m:r>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=1</m:t>
                          </m:r>
                        </m:sub>
                        <m:sup>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𝑁</m:t>
                          </m:r>
                        </m:sup>
                        <m:e>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𝑦</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m:t>
                              </m:r>
                            </m:sub>
                          </m:sSub>
                          <m:func>
                            <m:func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uncPr>
                            <m:fNa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log</m:t>
                              </m:r>
                            </m:fName>
                            <m:e>
                              <m:d>
                                <m:d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𝑑</m:t>
                                  </m:r>
                                  <m:d>
                                    <m:d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𝑎</m:t>
                                          </m:r>
                                        </m:sub>
                                      </m:sSub>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sub>
                                      </m:sSub>
                                    </m:e>
                                  </m:d>
                                </m:e>
                              </m:d>
                            </m:e>
                          </m:func>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d>
                            <m:d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1−</m:t>
                              </m:r>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𝑦</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m:t>
                                  </m:r>
                                </m:sub>
                              </m:sSub>
                            </m:e>
                          </m:d>
                          <m:func>
                            <m:func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uncPr>
                            <m:fName>
                              <m:r>
                                <m:rPr>
                                  <m:sty m:val="p"/>
                                </m:rP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log</m:t>
                              </m:r>
                            </m:fName>
                            <m:e>
                              <m:d>
                                <m:d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1−</m:t>
                                  </m:r>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𝑑</m:t>
                                  </m:r>
                                  <m:d>
                                    <m:d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Sup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𝑎</m:t>
                                          </m:r>
                                        </m:sub>
                                        <m:sup>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up>
                                      </m:sSubSup>
                                      <m:r>
                                        <a:rPr kumimoji="0" lang="en-US" altLang="zh-CN" sz="1400" b="0" i="0"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Sub>
                                        <m:sSubPr>
                                          <m:ctrlPr>
                                            <a:rPr kumimoji="0" lang="zh-CN"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sub>
                                      </m:sSub>
                                    </m:e>
                                  </m:d>
                                </m:e>
                              </m:d>
                            </m:e>
                          </m:func>
                        </m:e>
                      </m:nary>
                    </m:oMath>
                  </m:oMathPara>
                </a14:m>
                <a:endParaRPr kumimoji="0" lang="zh-CN" altLang="zh-CN"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386D4F3D-3798-B83C-6CDB-9D376A683C4E}"/>
                  </a:ext>
                </a:extLst>
              </p:cNvPr>
              <p:cNvSpPr txBox="1">
                <a:spLocks noRot="1" noChangeAspect="1" noMove="1" noResize="1" noEditPoints="1" noAdjustHandles="1" noChangeArrowheads="1" noChangeShapeType="1" noTextEdit="1"/>
              </p:cNvSpPr>
              <p:nvPr/>
            </p:nvSpPr>
            <p:spPr>
              <a:xfrm>
                <a:off x="756453" y="3601526"/>
                <a:ext cx="11033470" cy="2047355"/>
              </a:xfrm>
              <a:prstGeom prst="rect">
                <a:avLst/>
              </a:prstGeom>
              <a:blipFill>
                <a:blip r:embed="rId5"/>
                <a:stretch>
                  <a:fillRect l="-331" t="-1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8EC91DF-51D0-292A-2C73-DA81344EE736}"/>
                  </a:ext>
                </a:extLst>
              </p:cNvPr>
              <p:cNvSpPr txBox="1"/>
              <p:nvPr/>
            </p:nvSpPr>
            <p:spPr>
              <a:xfrm>
                <a:off x="548081" y="5580935"/>
                <a:ext cx="11118821" cy="5725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𝑑</m:t>
                    </m:r>
                    <m:d>
                      <m:d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zh-CN" sz="1800" b="0" i="0"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 </m:t>
                        </m:r>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𝑎</m:t>
                            </m:r>
                          </m:sub>
                        </m:sSub>
                        <m:r>
                          <a:rPr kumimoji="0" lang="en-US" altLang="zh-CN" sz="1800" b="0" i="0"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sub>
                        </m:sSub>
                      </m:e>
                    </m:d>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f>
                      <m:f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𝑎</m:t>
                            </m:r>
                          </m:sub>
                        </m:sSub>
                        <m:r>
                          <a:rPr kumimoji="0" lang="en-US" altLang="zh-CN" sz="1800" b="0" i="0"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sub>
                        </m:sSub>
                      </m:num>
                      <m:den>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𝑎</m:t>
                                        </m:r>
                                      </m:sub>
                                    </m:sSub>
                                  </m:e>
                                </m:d>
                              </m:e>
                            </m:d>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2</m:t>
                            </m:r>
                          </m:sub>
                        </m:s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m:t>
                        </m:r>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𝑓</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𝑚</m:t>
                                        </m:r>
                                      </m:sub>
                                    </m:sSub>
                                  </m:e>
                                </m:d>
                              </m:e>
                            </m:d>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2</m:t>
                            </m:r>
                          </m:sub>
                        </m:sSub>
                      </m:den>
                    </m:f>
                  </m:oMath>
                </a14:m>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代表余弦距离，</a:t>
                </a:r>
                <a14:m>
                  <m:oMath xmlns:m="http://schemas.openxmlformats.org/officeDocument/2006/math">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𝑦</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m:t>
                        </m:r>
                      </m:sub>
                    </m:s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=1</m:t>
                    </m:r>
                  </m:oMath>
                </a14:m>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表示正样本，</a:t>
                </a:r>
                <a14:m>
                  <m:oMath xmlns:m="http://schemas.openxmlformats.org/officeDocument/2006/math">
                    <m:sSub>
                      <m:sSubPr>
                        <m:ctrlPr>
                          <a:rPr kumimoji="0" lang="zh-CN" altLang="zh-CN" sz="18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𝑦</m:t>
                        </m:r>
                      </m:e>
                      <m: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𝑖</m:t>
                        </m:r>
                      </m:sub>
                    </m:sSub>
                    <m:r>
                      <a:rPr kumimoji="0" lang="en-US" altLang="zh-CN" sz="1800" b="0" i="1" u="none" strike="noStrike" kern="100" cap="none" spc="0" normalizeH="0" baseline="0" noProof="0">
                        <a:ln>
                          <a:noFill/>
                        </a:ln>
                        <a:solidFill>
                          <a:prstClr val="black"/>
                        </a:solidFill>
                        <a:effectLst/>
                        <a:uLnTx/>
                        <a:uFillTx/>
                        <a:latin typeface="Cambria Math" panose="02040503050406030204" pitchFamily="18" charset="0"/>
                        <a:ea typeface="微软雅黑" panose="020B0503020204020204" pitchFamily="34" charset="-122"/>
                        <a:cs typeface="Times New Roman" panose="02020603050405020304" pitchFamily="18" charset="0"/>
                      </a:rPr>
                      <m:t>=0</m:t>
                    </m:r>
                  </m:oMath>
                </a14:m>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表示负样本，</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为样本总数。</a:t>
                </a:r>
              </a:p>
            </p:txBody>
          </p:sp>
        </mc:Choice>
        <mc:Fallback xmlns="">
          <p:sp>
            <p:nvSpPr>
              <p:cNvPr id="16" name="文本框 15">
                <a:extLst>
                  <a:ext uri="{FF2B5EF4-FFF2-40B4-BE49-F238E27FC236}">
                    <a16:creationId xmlns:a16="http://schemas.microsoft.com/office/drawing/2014/main" id="{38EC91DF-51D0-292A-2C73-DA81344EE736}"/>
                  </a:ext>
                </a:extLst>
              </p:cNvPr>
              <p:cNvSpPr txBox="1">
                <a:spLocks noRot="1" noChangeAspect="1" noMove="1" noResize="1" noEditPoints="1" noAdjustHandles="1" noChangeArrowheads="1" noChangeShapeType="1" noTextEdit="1"/>
              </p:cNvSpPr>
              <p:nvPr/>
            </p:nvSpPr>
            <p:spPr>
              <a:xfrm>
                <a:off x="548081" y="5580935"/>
                <a:ext cx="11118821" cy="572593"/>
              </a:xfrm>
              <a:prstGeom prst="rect">
                <a:avLst/>
              </a:prstGeom>
              <a:blipFill>
                <a:blip r:embed="rId6"/>
                <a:stretch>
                  <a:fillRect l="-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EE7B502-3672-DE42-F0F1-73254B6094B4}"/>
                  </a:ext>
                </a:extLst>
              </p:cNvPr>
              <p:cNvSpPr txBox="1"/>
              <p:nvPr/>
            </p:nvSpPr>
            <p:spPr>
              <a:xfrm>
                <a:off x="356780" y="2240081"/>
                <a:ext cx="11118821" cy="3986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音频编码器</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使用基于</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CNN</a:t>
                </a:r>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音频编码器</a:t>
                </a:r>
                <a14:m>
                  <m:oMath xmlns:m="http://schemas.openxmlformats.org/officeDocument/2006/math">
                    <m:sSub>
                      <m:sSubPr>
                        <m:ctrlP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𝐸</m:t>
                        </m:r>
                      </m:e>
                      <m:sub>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t>来提取输入音频的音素特征</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m:t>
                        </m:r>
                      </m:sub>
                    </m:sSub>
                  </m:oMath>
                </a14:m>
                <a:r>
                  <a:rPr kumimoji="0" lang="zh-CN" altLang="en-US"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sSub>
                      <m:sSub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m:t>
                        </m:r>
                      </m:sub>
                    </m:sSub>
                    <m:d>
                      <m:d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𝑎</m:t>
                        </m:r>
                      </m:e>
                    </m:d>
                  </m:oMath>
                </a14:m>
                <a:r>
                  <a:rPr kumimoji="0" lang="zh-CN" altLang="en-US"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prstClr val="black"/>
                    </a:solidFill>
                    <a:ea typeface="宋体" panose="02010600030101010101" pitchFamily="2" charset="-122"/>
                    <a:cs typeface="Times New Roman" panose="02020603050405020304" pitchFamily="18" charset="0"/>
                  </a:rPr>
                  <a:t> </a:t>
                </a:r>
                <a14:m>
                  <m:oMath xmlns:m="http://schemas.openxmlformats.org/officeDocument/2006/math">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𝑎</m:t>
                    </m:r>
                  </m:oMath>
                </a14:m>
                <a:r>
                  <a:rPr kumimoji="0" lang="zh-CN" altLang="en-US"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是音频</a:t>
                </a:r>
                <a:endParaRPr kumimoji="0" lang="en-US" altLang="zh-CN"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DEE7B502-3672-DE42-F0F1-73254B6094B4}"/>
                  </a:ext>
                </a:extLst>
              </p:cNvPr>
              <p:cNvSpPr txBox="1">
                <a:spLocks noRot="1" noChangeAspect="1" noMove="1" noResize="1" noEditPoints="1" noAdjustHandles="1" noChangeArrowheads="1" noChangeShapeType="1" noTextEdit="1"/>
              </p:cNvSpPr>
              <p:nvPr/>
            </p:nvSpPr>
            <p:spPr>
              <a:xfrm>
                <a:off x="356780" y="2240081"/>
                <a:ext cx="11118821" cy="398635"/>
              </a:xfrm>
              <a:prstGeom prst="rect">
                <a:avLst/>
              </a:prstGeom>
              <a:blipFill>
                <a:blip r:embed="rId7"/>
                <a:stretch>
                  <a:fillRect l="-384" t="-4545"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A3034E1-EC2A-280C-142E-1C1CFC3DB55E}"/>
                  </a:ext>
                </a:extLst>
              </p:cNvPr>
              <p:cNvSpPr txBox="1"/>
              <p:nvPr/>
            </p:nvSpPr>
            <p:spPr>
              <a:xfrm>
                <a:off x="356338" y="2684523"/>
                <a:ext cx="11118821" cy="3986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口型嵌入</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通过自编码器得到了口型的嵌入向量</a:t>
                </a:r>
                <a14:m>
                  <m:oMath xmlns:m="http://schemas.openxmlformats.org/officeDocument/2006/math">
                    <m:sSub>
                      <m:sSub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sub>
                    </m:sSub>
                  </m:oMath>
                </a14:m>
                <a:endParaRPr kumimoji="0" lang="en-US" altLang="zh-CN"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A3034E1-EC2A-280C-142E-1C1CFC3DB55E}"/>
                  </a:ext>
                </a:extLst>
              </p:cNvPr>
              <p:cNvSpPr txBox="1">
                <a:spLocks noRot="1" noChangeAspect="1" noMove="1" noResize="1" noEditPoints="1" noAdjustHandles="1" noChangeArrowheads="1" noChangeShapeType="1" noTextEdit="1"/>
              </p:cNvSpPr>
              <p:nvPr/>
            </p:nvSpPr>
            <p:spPr>
              <a:xfrm>
                <a:off x="356338" y="2684523"/>
                <a:ext cx="11118821" cy="398635"/>
              </a:xfrm>
              <a:prstGeom prst="rect">
                <a:avLst/>
              </a:prstGeom>
              <a:blipFill>
                <a:blip r:embed="rId8"/>
                <a:stretch>
                  <a:fillRect l="-329" t="-4545"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A639CC5-5106-FA5D-DCE4-0F2BF7D548F6}"/>
                  </a:ext>
                </a:extLst>
              </p:cNvPr>
              <p:cNvSpPr txBox="1"/>
              <p:nvPr/>
            </p:nvSpPr>
            <p:spPr>
              <a:xfrm>
                <a:off x="366508" y="3151714"/>
                <a:ext cx="11118821" cy="3986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对比学习策略</a:t>
                </a:r>
                <a:r>
                  <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通过自编码器得到了口型的嵌入向量</a:t>
                </a:r>
                <a14:m>
                  <m:oMath xmlns:m="http://schemas.openxmlformats.org/officeDocument/2006/math">
                    <m:sSub>
                      <m:sSubPr>
                        <m:ctrlPr>
                          <a:rPr lang="en-US" altLang="zh-CN"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sub>
                    </m:sSub>
                  </m:oMath>
                </a14:m>
                <a:endParaRPr kumimoji="0" lang="en-US" altLang="zh-CN" b="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A639CC5-5106-FA5D-DCE4-0F2BF7D548F6}"/>
                  </a:ext>
                </a:extLst>
              </p:cNvPr>
              <p:cNvSpPr txBox="1">
                <a:spLocks noRot="1" noChangeAspect="1" noMove="1" noResize="1" noEditPoints="1" noAdjustHandles="1" noChangeArrowheads="1" noChangeShapeType="1" noTextEdit="1"/>
              </p:cNvSpPr>
              <p:nvPr/>
            </p:nvSpPr>
            <p:spPr>
              <a:xfrm>
                <a:off x="366508" y="3151714"/>
                <a:ext cx="11118821" cy="398635"/>
              </a:xfrm>
              <a:prstGeom prst="rect">
                <a:avLst/>
              </a:prstGeom>
              <a:blipFill>
                <a:blip r:embed="rId9"/>
                <a:stretch>
                  <a:fillRect l="-329" t="-4615" b="-2615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7F79C5D-E218-D023-449A-2A4DA1AEF5A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65720526"/>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0BBAD-1F96-4D20-7275-98F420E2CD0E}"/>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FA236D0A-F60B-CEB1-ED90-9EDF877AC8BF}"/>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E6C00608-BEE1-0C1F-0DE7-B017BCBAD97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CE84E875-CDA8-0D5E-428E-D89CD9511B4B}"/>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5ABF4F39-648F-1903-D402-1B5BC3CC0A60}"/>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D9F7018B-6551-4127-A3C2-38B4D40A419C}"/>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47063E98-7B7B-8381-699B-516B261485F7}"/>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01051460-D78E-655A-532B-E5F202721815}"/>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646750D2-0391-FA27-E299-CC52FF61BD05}"/>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946835A6-0D75-248A-1E92-45F42DD213B9}"/>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BA89655-2441-CDDC-708C-2E3F89AE3413}"/>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6AEA85B3-64FD-04DC-838D-79E9C363E952}"/>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Personalized Attributes Generation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CFBFA68A-4A5E-7A60-0A3C-1990E249553E}"/>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3A17ED02-016F-7962-85B8-2AAB027CD3F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B17FFD65-14CA-089C-8D03-C2C0879E0A53}"/>
              </a:ext>
            </a:extLst>
          </p:cNvPr>
          <p:cNvSpPr txBox="1"/>
          <p:nvPr/>
        </p:nvSpPr>
        <p:spPr>
          <a:xfrm>
            <a:off x="551500" y="1655051"/>
            <a:ext cx="10674561"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目的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：为了生成眨眼和头部姿势等个性化属性，提出了一种名为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Transformer GP-VAE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的可控概率模型，旨在生成平滑且长的时间序列。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5BAC2DC7-DDCA-9656-8049-EF932C299CA0}"/>
              </a:ext>
            </a:extLst>
          </p:cNvPr>
          <p:cNvSpPr txBox="1"/>
          <p:nvPr/>
        </p:nvSpPr>
        <p:spPr>
          <a:xfrm>
            <a:off x="11577885" y="16413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A1CB6BFE-B6F0-7EE1-1A9F-CEE5FEB8589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DD26E8D-E1F6-5D95-4524-3E1D60E6D97A}"/>
                  </a:ext>
                </a:extLst>
              </p:cNvPr>
              <p:cNvSpPr txBox="1"/>
              <p:nvPr/>
            </p:nvSpPr>
            <p:spPr>
              <a:xfrm>
                <a:off x="564434" y="2385424"/>
                <a:ext cx="10538033" cy="73424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具体描述：</a:t>
                </a:r>
                <a:r>
                  <a:rPr lang="zh-CN" altLang="en-US" sz="2000" dirty="0">
                    <a:latin typeface="宋体" panose="02010600030101010101" pitchFamily="2" charset="-122"/>
                    <a:ea typeface="宋体" panose="02010600030101010101" pitchFamily="2" charset="-122"/>
                  </a:rPr>
                  <a:t>给定一个长度为</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𝑇</m:t>
                    </m:r>
                  </m:oMath>
                </a14:m>
                <a:r>
                  <a:rPr lang="zh-CN" altLang="en-US" sz="2000" dirty="0">
                    <a:latin typeface="宋体" panose="02010600030101010101" pitchFamily="2" charset="-122"/>
                    <a:ea typeface="宋体" panose="02010600030101010101" pitchFamily="2" charset="-122"/>
                  </a:rPr>
                  <a:t>的人脸属性</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头部姿势或眨眼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序列</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h</m:t>
                        </m:r>
                      </m:e>
                      <m:sub>
                        <m:r>
                          <a:rPr lang="en-US" altLang="zh-CN" sz="2000" b="0" i="1" smtClean="0">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𝑇</m:t>
                        </m:r>
                      </m:sub>
                    </m:sSub>
                  </m:oMath>
                </a14:m>
                <a:r>
                  <a:rPr lang="zh-CN" altLang="en-US" sz="2000" dirty="0">
                    <a:latin typeface="宋体" panose="02010600030101010101" pitchFamily="2" charset="-122"/>
                    <a:ea typeface="宋体" panose="02010600030101010101" pitchFamily="2" charset="-122"/>
                  </a:rPr>
                  <a:t>和一个长度为</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𝑇</m:t>
                        </m:r>
                      </m:e>
                      <m:sup>
                        <m:r>
                          <a:rPr lang="en-US" altLang="zh-CN" sz="2000" b="0" i="1" smtClean="0">
                            <a:latin typeface="Cambria Math" panose="02040503050406030204" pitchFamily="18" charset="0"/>
                            <a:ea typeface="宋体" panose="02010600030101010101" pitchFamily="2" charset="-122"/>
                          </a:rPr>
                          <m:t>′</m:t>
                        </m:r>
                      </m:sup>
                    </m:sSup>
                  </m:oMath>
                </a14:m>
                <a:r>
                  <a:rPr lang="zh-CN" altLang="en-US" sz="2000" dirty="0">
                    <a:latin typeface="宋体" panose="02010600030101010101" pitchFamily="2" charset="-122"/>
                    <a:ea typeface="宋体" panose="02010600030101010101" pitchFamily="2" charset="-122"/>
                  </a:rPr>
                  <a:t>的扩展条件音频序列</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𝑎</m:t>
                        </m:r>
                      </m:e>
                      <m:sub>
                        <m:r>
                          <a:rPr lang="en-US" altLang="zh-CN" sz="2000" i="1">
                            <a:latin typeface="Cambria Math" panose="02040503050406030204" pitchFamily="18" charset="0"/>
                            <a:ea typeface="宋体" panose="02010600030101010101" pitchFamily="2" charset="-122"/>
                          </a:rPr>
                          <m:t>1:</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𝑇</m:t>
                            </m:r>
                          </m:e>
                          <m:sup>
                            <m:r>
                              <a:rPr lang="en-US" altLang="zh-CN" sz="2000" i="1">
                                <a:latin typeface="Cambria Math" panose="02040503050406030204" pitchFamily="18" charset="0"/>
                                <a:ea typeface="宋体" panose="02010600030101010101" pitchFamily="2" charset="-122"/>
                              </a:rPr>
                              <m:t>′</m:t>
                            </m:r>
                          </m:sup>
                        </m:sSup>
                      </m:sub>
                    </m:sSub>
                    <m:r>
                      <a:rPr lang="en-US" altLang="zh-CN" sz="2000" i="1">
                        <a:latin typeface="Cambria Math" panose="02040503050406030204" pitchFamily="18" charset="0"/>
                        <a:ea typeface="宋体" panose="02010600030101010101" pitchFamily="2" charset="-122"/>
                      </a:rPr>
                      <m:t> </m:t>
                    </m:r>
                  </m:oMath>
                </a14:m>
                <a:r>
                  <a:rPr lang="zh-CN" altLang="en-US" sz="2000" dirty="0">
                    <a:latin typeface="宋体" panose="02010600030101010101" pitchFamily="2" charset="-122"/>
                    <a:ea typeface="宋体" panose="02010600030101010101" pitchFamily="2" charset="-122"/>
                  </a:rPr>
                  <a:t>，该生成器需要生成未来</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𝑇</m:t>
                        </m:r>
                      </m:e>
                      <m:sup>
                        <m:r>
                          <a:rPr lang="en-US" altLang="zh-CN" sz="2000" i="1">
                            <a:latin typeface="Cambria Math" panose="02040503050406030204" pitchFamily="18" charset="0"/>
                            <a:ea typeface="宋体" panose="02010600030101010101" pitchFamily="2" charset="-122"/>
                          </a:rPr>
                          <m:t>′</m:t>
                        </m:r>
                      </m:sup>
                    </m:sSup>
                  </m:oMath>
                </a14:m>
                <a:r>
                  <a:rPr lang="en-US" altLang="zh-CN" sz="2000" dirty="0">
                    <a:latin typeface="宋体" panose="02010600030101010101" pitchFamily="2" charset="-122"/>
                    <a:ea typeface="宋体" panose="02010600030101010101" pitchFamily="2" charset="-122"/>
                  </a:rPr>
                  <a:t>-</a:t>
                </a:r>
                <a:r>
                  <a:rPr lang="en-US" altLang="zh-CN" sz="2000" dirty="0">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𝑇</m:t>
                    </m:r>
                  </m:oMath>
                </a14:m>
                <a:r>
                  <a:rPr lang="zh-CN" altLang="en-US" sz="2000" dirty="0">
                    <a:latin typeface="宋体" panose="02010600030101010101" pitchFamily="2" charset="-122"/>
                    <a:ea typeface="宋体" panose="02010600030101010101" pitchFamily="2" charset="-122"/>
                  </a:rPr>
                  <a:t>帧的人脸属性嵌入</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h</m:t>
                        </m:r>
                      </m:e>
                      <m:sub>
                        <m:r>
                          <m:rPr>
                            <m:sty m:val="p"/>
                          </m:rPr>
                          <a:rPr lang="en-US" altLang="zh-CN" sz="2000" i="1" smtClean="0">
                            <a:latin typeface="Cambria Math" panose="02040503050406030204" pitchFamily="18" charset="0"/>
                            <a:ea typeface="宋体" panose="02010600030101010101" pitchFamily="2" charset="-122"/>
                          </a:rPr>
                          <m:t>T</m:t>
                        </m:r>
                        <m:r>
                          <a:rPr lang="en-US" altLang="zh-CN" sz="2000" b="0" i="1" smtClean="0">
                            <a:latin typeface="Cambria Math" panose="02040503050406030204" pitchFamily="18" charset="0"/>
                            <a:ea typeface="宋体" panose="02010600030101010101" pitchFamily="2" charset="-122"/>
                          </a:rPr>
                          <m:t>+1</m:t>
                        </m:r>
                        <m:r>
                          <a:rPr lang="en-US" altLang="zh-CN" sz="2000" i="1">
                            <a:latin typeface="Cambria Math" panose="02040503050406030204" pitchFamily="18" charset="0"/>
                            <a:ea typeface="宋体" panose="02010600030101010101" pitchFamily="2" charset="-122"/>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m:t>
                            </m:r>
                          </m:sup>
                        </m:sSup>
                      </m:sub>
                    </m:sSub>
                  </m:oMath>
                </a14:m>
                <a:endParaRPr lang="zh-CN" altLang="en-US" sz="20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FDD26E8D-E1F6-5D95-4524-3E1D60E6D97A}"/>
                  </a:ext>
                </a:extLst>
              </p:cNvPr>
              <p:cNvSpPr txBox="1">
                <a:spLocks noRot="1" noChangeAspect="1" noMove="1" noResize="1" noEditPoints="1" noAdjustHandles="1" noChangeArrowheads="1" noChangeShapeType="1" noTextEdit="1"/>
              </p:cNvSpPr>
              <p:nvPr/>
            </p:nvSpPr>
            <p:spPr>
              <a:xfrm>
                <a:off x="564434" y="2385424"/>
                <a:ext cx="10538033" cy="734240"/>
              </a:xfrm>
              <a:prstGeom prst="rect">
                <a:avLst/>
              </a:prstGeom>
              <a:blipFill>
                <a:blip r:embed="rId5"/>
                <a:stretch>
                  <a:fillRect l="-521" t="-5785" r="-405" b="-743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8C15CB8-D5F5-4BAB-A307-6788572C4DD8}"/>
              </a:ext>
            </a:extLst>
          </p:cNvPr>
          <p:cNvSpPr txBox="1"/>
          <p:nvPr/>
        </p:nvSpPr>
        <p:spPr>
          <a:xfrm>
            <a:off x="571153" y="3041141"/>
            <a:ext cx="4151548"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方法组成：</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D2C318AD-EA2A-4996-F4C1-750D499A5850}"/>
              </a:ext>
            </a:extLst>
          </p:cNvPr>
          <p:cNvSpPr txBox="1"/>
          <p:nvPr/>
        </p:nvSpPr>
        <p:spPr>
          <a:xfrm>
            <a:off x="11577885" y="236357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1B876057-7926-2D7C-4ECF-C196225D070D}"/>
              </a:ext>
            </a:extLst>
          </p:cNvPr>
          <p:cNvSpPr txBox="1"/>
          <p:nvPr/>
        </p:nvSpPr>
        <p:spPr>
          <a:xfrm>
            <a:off x="11577885" y="38231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1204E6C6-62CA-2DBF-B235-27C50A653F5F}"/>
              </a:ext>
            </a:extLst>
          </p:cNvPr>
          <p:cNvSpPr txBox="1"/>
          <p:nvPr/>
        </p:nvSpPr>
        <p:spPr>
          <a:xfrm>
            <a:off x="11578617" y="462899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5321C9DA-E797-C1B0-A7ED-9D4D0F1B13DA}"/>
              </a:ext>
            </a:extLst>
          </p:cNvPr>
          <p:cNvSpPr txBox="1"/>
          <p:nvPr/>
        </p:nvSpPr>
        <p:spPr>
          <a:xfrm>
            <a:off x="555656" y="3356181"/>
            <a:ext cx="6176177" cy="1015663"/>
          </a:xfrm>
          <a:prstGeom prst="rect">
            <a:avLst/>
          </a:prstGeom>
          <a:noFill/>
        </p:spPr>
        <p:txBody>
          <a:bodyPr wrap="square" rtlCol="0">
            <a:spAutoFit/>
          </a:bodyPr>
          <a:lstStyle/>
          <a:p>
            <a:pPr marL="342900" lvl="0" indent="-342900">
              <a:buFont typeface="Wingdings" panose="05000000000000000000" pitchFamily="2" charset="2"/>
              <a:buChar char="l"/>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潜在空间构建</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：在大型数据集上训练了一个具有高斯过程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(Gaussian Process, GP) </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Transformer-VAE</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，以建立从输入面部属性序列到潜在空间</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的映射。</a:t>
            </a:r>
            <a:endParaRPr kumimoji="0" lang="en-US" altLang="zh-CN"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0565DDF2-CF54-2CEF-6B26-2728ABAC9A27}"/>
              </a:ext>
            </a:extLst>
          </p:cNvPr>
          <p:cNvSpPr txBox="1"/>
          <p:nvPr/>
        </p:nvSpPr>
        <p:spPr>
          <a:xfrm>
            <a:off x="571153" y="4305865"/>
            <a:ext cx="6176177" cy="1015663"/>
          </a:xfrm>
          <a:prstGeom prst="rect">
            <a:avLst/>
          </a:prstGeom>
          <a:noFill/>
        </p:spPr>
        <p:txBody>
          <a:bodyPr wrap="square" rtlCol="0">
            <a:spAutoFit/>
          </a:bodyPr>
          <a:lstStyle/>
          <a:p>
            <a:pPr marL="342900" lvl="0" indent="-342900">
              <a:buFont typeface="Wingdings" panose="05000000000000000000" pitchFamily="2" charset="2"/>
              <a:buChar char="l"/>
            </a:pPr>
            <a:r>
              <a:rPr lang="zh-CN" altLang="en-US" sz="20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面部属性生成</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：作者在选定的个人上微调了一个跨模态编码器，将姿势起始</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(Beginning of Pose, BOP)</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和音频嵌入到学习到的潜在空间</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Z</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a:t>
            </a:r>
            <a:endParaRPr kumimoji="0" lang="en-US" altLang="zh-CN" sz="20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8E41D944-ADFF-9449-05DF-FDCEFEF1CF68}"/>
              </a:ext>
            </a:extLst>
          </p:cNvPr>
          <p:cNvSpPr txBox="1"/>
          <p:nvPr/>
        </p:nvSpPr>
        <p:spPr>
          <a:xfrm>
            <a:off x="672389" y="5278515"/>
            <a:ext cx="6399658" cy="923330"/>
          </a:xfrm>
          <a:prstGeom prst="rect">
            <a:avLst/>
          </a:prstGeom>
          <a:noFill/>
        </p:spPr>
        <p:txBody>
          <a:bodyPr wrap="square">
            <a:spAutoFit/>
          </a:bodyPr>
          <a:lstStyle/>
          <a:p>
            <a:r>
              <a:rPr lang="zh-CN" altLang="en-US" dirty="0">
                <a:solidFill>
                  <a:srgbClr val="1D2129"/>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通过上述生成方法</a:t>
            </a:r>
            <a:r>
              <a:rPr lang="zh-CN" altLang="en-US"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，可以以自回归的方式生成新的人脸属性序列。与原始 </a:t>
            </a:r>
            <a:r>
              <a:rPr lang="en-US" altLang="zh-CN"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GP-VAE  </a:t>
            </a:r>
            <a:r>
              <a:rPr lang="zh-CN" altLang="en-US"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MGP-VAE  </a:t>
            </a:r>
            <a:r>
              <a:rPr lang="zh-CN" altLang="en-US"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不同，</a:t>
            </a:r>
            <a:r>
              <a:rPr lang="zh-CN" altLang="en-US" dirty="0">
                <a:solidFill>
                  <a:srgbClr val="1D2129"/>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本文</a:t>
            </a:r>
            <a:r>
              <a:rPr lang="zh-CN" altLang="en-US"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 </a:t>
            </a:r>
            <a:r>
              <a:rPr lang="en-US" altLang="zh-CN"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Transformer GP-VAE </a:t>
            </a:r>
            <a:r>
              <a:rPr lang="zh-CN" altLang="en-US" b="0" i="0" dirty="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可以生成具有跨模态输入的不同长度的时间序列。</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137AC1F3-AE5A-924E-D00D-B85202FBBB2D}"/>
              </a:ext>
            </a:extLst>
          </p:cNvPr>
          <p:cNvSpPr txBox="1"/>
          <p:nvPr/>
        </p:nvSpPr>
        <p:spPr>
          <a:xfrm>
            <a:off x="11577884" y="547254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6" name="图片 25">
            <a:extLst>
              <a:ext uri="{FF2B5EF4-FFF2-40B4-BE49-F238E27FC236}">
                <a16:creationId xmlns:a16="http://schemas.microsoft.com/office/drawing/2014/main" id="{38C25B37-DC18-D93F-7761-155CEF9AE859}"/>
              </a:ext>
            </a:extLst>
          </p:cNvPr>
          <p:cNvPicPr>
            <a:picLocks noChangeAspect="1"/>
          </p:cNvPicPr>
          <p:nvPr/>
        </p:nvPicPr>
        <p:blipFill>
          <a:blip r:embed="rId6"/>
          <a:stretch>
            <a:fillRect/>
          </a:stretch>
        </p:blipFill>
        <p:spPr>
          <a:xfrm>
            <a:off x="6949802" y="3160540"/>
            <a:ext cx="4303365" cy="2958168"/>
          </a:xfrm>
          <a:prstGeom prst="rect">
            <a:avLst/>
          </a:prstGeom>
        </p:spPr>
      </p:pic>
    </p:spTree>
    <p:extLst>
      <p:ext uri="{BB962C8B-B14F-4D97-AF65-F5344CB8AC3E}">
        <p14:creationId xmlns:p14="http://schemas.microsoft.com/office/powerpoint/2010/main" val="2150686248"/>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4" name="图片 23">
            <a:extLst>
              <a:ext uri="{FF2B5EF4-FFF2-40B4-BE49-F238E27FC236}">
                <a16:creationId xmlns:a16="http://schemas.microsoft.com/office/drawing/2014/main" id="{4AC2098B-D21C-1EED-4694-EFDF060F9F38}"/>
              </a:ext>
            </a:extLst>
          </p:cNvPr>
          <p:cNvPicPr>
            <a:picLocks noChangeAspect="1"/>
          </p:cNvPicPr>
          <p:nvPr/>
        </p:nvPicPr>
        <p:blipFill>
          <a:blip r:embed="rId5"/>
          <a:stretch>
            <a:fillRect/>
          </a:stretch>
        </p:blipFill>
        <p:spPr>
          <a:xfrm>
            <a:off x="6361834" y="4695786"/>
            <a:ext cx="2611516" cy="689999"/>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Personalized Attributes Generation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37161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570500" y="1976572"/>
                <a:ext cx="6248279" cy="66992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宋体" panose="02010600030101010101" pitchFamily="2" charset="-122"/>
                    <a:ea typeface="宋体" panose="02010600030101010101" pitchFamily="2" charset="-122"/>
                  </a:rPr>
                  <a:t>数据集</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假设数据集包含</a:t>
                </a:r>
                <a:r>
                  <a:rPr lang="en-US" altLang="zh-CN" dirty="0">
                    <a:latin typeface="宋体" panose="02010600030101010101" pitchFamily="2" charset="-122"/>
                    <a:ea typeface="宋体" panose="02010600030101010101" pitchFamily="2" charset="-122"/>
                    <a:cs typeface="Times New Roman" panose="02020603050405020304" pitchFamily="18" charset="0"/>
                  </a:rPr>
                  <a:t>N</a:t>
                </a:r>
                <a:r>
                  <a:rPr lang="zh-CN" altLang="en-US" dirty="0">
                    <a:latin typeface="宋体" panose="02010600030101010101" pitchFamily="2" charset="-122"/>
                    <a:ea typeface="宋体" panose="02010600030101010101" pitchFamily="2" charset="-122"/>
                    <a:cs typeface="Times New Roman" panose="02020603050405020304" pitchFamily="18" charset="0"/>
                  </a:rPr>
                  <a:t>个连续的时间序列</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𝑑</m:t>
                        </m:r>
                      </m:sup>
                    </m:sSup>
                  </m:oMath>
                </a14:m>
                <a:r>
                  <a:rPr lang="zh-CN" altLang="en-US" dirty="0">
                    <a:latin typeface="宋体" panose="02010600030101010101" pitchFamily="2" charset="-122"/>
                    <a:ea typeface="宋体" panose="02010600030101010101" pitchFamily="2" charset="-122"/>
                    <a:cs typeface="Times New Roman" panose="02020603050405020304" pitchFamily="18" charset="0"/>
                  </a:rPr>
                  <a:t>，其中</a:t>
                </a:r>
                <a:r>
                  <a:rPr lang="en-US" altLang="zh-CN" dirty="0">
                    <a:latin typeface="宋体" panose="02010600030101010101" pitchFamily="2" charset="-122"/>
                    <a:ea typeface="宋体" panose="02010600030101010101" pitchFamily="2" charset="-122"/>
                    <a:cs typeface="Times New Roman" panose="02020603050405020304" pitchFamily="18" charset="0"/>
                  </a:rPr>
                  <a:t>T</a:t>
                </a:r>
                <a:r>
                  <a:rPr lang="zh-CN" altLang="en-US" dirty="0">
                    <a:latin typeface="宋体" panose="02010600030101010101" pitchFamily="2" charset="-122"/>
                    <a:ea typeface="宋体" panose="02010600030101010101" pitchFamily="2" charset="-122"/>
                    <a:cs typeface="Times New Roman" panose="02020603050405020304" pitchFamily="18" charset="0"/>
                  </a:rPr>
                  <a:t>是序列长度，</a:t>
                </a:r>
                <a:r>
                  <a:rPr lang="en-US" altLang="zh-CN" dirty="0">
                    <a:latin typeface="宋体" panose="02010600030101010101" pitchFamily="2" charset="-122"/>
                    <a:ea typeface="宋体" panose="02010600030101010101" pitchFamily="2" charset="-122"/>
                    <a:cs typeface="Times New Roman" panose="02020603050405020304" pitchFamily="18" charset="0"/>
                  </a:rPr>
                  <a:t>d</a:t>
                </a:r>
                <a:r>
                  <a:rPr lang="zh-CN" altLang="en-US" dirty="0">
                    <a:latin typeface="宋体" panose="02010600030101010101" pitchFamily="2" charset="-122"/>
                    <a:ea typeface="宋体" panose="02010600030101010101" pitchFamily="2" charset="-122"/>
                    <a:cs typeface="Times New Roman" panose="02020603050405020304" pitchFamily="18" charset="0"/>
                  </a:rPr>
                  <a:t>是向量的维度</a:t>
                </a:r>
                <a:endParaRPr lang="zh-CN" altLang="en-US" dirty="0">
                  <a:effectLst/>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570500" y="1976572"/>
                <a:ext cx="6248279" cy="669927"/>
              </a:xfrm>
              <a:prstGeom prst="rect">
                <a:avLst/>
              </a:prstGeom>
              <a:blipFill>
                <a:blip r:embed="rId6"/>
                <a:stretch>
                  <a:fillRect l="-683" t="-5455" r="-4488" b="-1363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CD7A4C3-FA2E-A256-71A1-72410E68AC57}"/>
              </a:ext>
            </a:extLst>
          </p:cNvPr>
          <p:cNvSpPr txBox="1"/>
          <p:nvPr/>
        </p:nvSpPr>
        <p:spPr>
          <a:xfrm>
            <a:off x="570500" y="2689254"/>
            <a:ext cx="6004386"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VAE</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的操作：</a:t>
            </a:r>
            <a:r>
              <a:rPr lang="zh-CN" altLang="en-US" dirty="0">
                <a:latin typeface="Times New Roman" panose="02020603050405020304" pitchFamily="18" charset="0"/>
                <a:ea typeface="宋体" panose="02010600030101010101" pitchFamily="2" charset="-122"/>
                <a:cs typeface="Times New Roman" panose="02020603050405020304" pitchFamily="18" charset="0"/>
              </a:rPr>
              <a:t>首先，将时间序列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h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映射到具有均值向量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μ</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和协方差矩阵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的多元正态分布</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潜在空间</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93529"/>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Latent Space Construction</a:t>
            </a:r>
            <a:r>
              <a:rPr lang="zh-CN" altLang="en-US" sz="2400" dirty="0">
                <a:latin typeface="宋体" panose="02010600030101010101" pitchFamily="2" charset="-122"/>
                <a:ea typeface="宋体" panose="02010600030101010101" pitchFamily="2" charset="-122"/>
              </a:rPr>
              <a:t>：</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E9B2EFC-1CFA-FAEF-833C-F57AAC4E26CE}"/>
                  </a:ext>
                </a:extLst>
              </p:cNvPr>
              <p:cNvSpPr txBox="1"/>
              <p:nvPr/>
            </p:nvSpPr>
            <p:spPr>
              <a:xfrm>
                <a:off x="558218" y="4907840"/>
                <a:ext cx="6095972" cy="7985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损失函数：</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计算批量大小为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均方误差</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来重建</a:t>
                </a:r>
                <a14:m>
                  <m:oMath xmlns:m="http://schemas.openxmlformats.org/officeDocument/2006/math">
                    <m:acc>
                      <m:accPr>
                        <m:chr m:val="̂"/>
                        <m:ctrlPr>
                          <a:rPr lang="en-US" altLang="zh-CN" i="1" smtClean="0">
                            <a:latin typeface="Cambria Math" panose="02040503050406030204" pitchFamily="18" charset="0"/>
                            <a:ea typeface="宋体" panose="02010600030101010101" pitchFamily="2" charset="-122"/>
                          </a:rPr>
                        </m:ctrlPr>
                      </m:accPr>
                      <m:e>
                        <m:r>
                          <a:rPr lang="en-US" altLang="zh-CN" b="0" i="1" smtClean="0">
                            <a:latin typeface="Cambria Math" panose="02040503050406030204" pitchFamily="18" charset="0"/>
                            <a:ea typeface="宋体" panose="02010600030101010101" pitchFamily="2" charset="-122"/>
                          </a:rPr>
                          <m:t>h</m:t>
                        </m:r>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spcBef>
                    <a:spcPts val="500"/>
                  </a:spcBef>
                  <a:spcAft>
                    <a:spcPts val="3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计算先验分布和后验分布之间的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dirty="0">
                    <a:latin typeface="Times New Roman" panose="02020603050405020304" pitchFamily="18" charset="0"/>
                    <a:ea typeface="宋体" panose="02010600030101010101" pitchFamily="2" charset="-122"/>
                    <a:cs typeface="Times New Roman" panose="02020603050405020304" pitchFamily="18" charset="0"/>
                  </a:rPr>
                  <a:t>散度，用于模型正则化：</a:t>
                </a:r>
              </a:p>
            </p:txBody>
          </p:sp>
        </mc:Choice>
        <mc:Fallback xmlns="">
          <p:sp>
            <p:nvSpPr>
              <p:cNvPr id="13" name="文本框 12">
                <a:extLst>
                  <a:ext uri="{FF2B5EF4-FFF2-40B4-BE49-F238E27FC236}">
                    <a16:creationId xmlns:a16="http://schemas.microsoft.com/office/drawing/2014/main" id="{0E9B2EFC-1CFA-FAEF-833C-F57AAC4E26CE}"/>
                  </a:ext>
                </a:extLst>
              </p:cNvPr>
              <p:cNvSpPr txBox="1">
                <a:spLocks noRot="1" noChangeAspect="1" noMove="1" noResize="1" noEditPoints="1" noAdjustHandles="1" noChangeArrowheads="1" noChangeShapeType="1" noTextEdit="1"/>
              </p:cNvSpPr>
              <p:nvPr/>
            </p:nvSpPr>
            <p:spPr>
              <a:xfrm>
                <a:off x="558218" y="4907840"/>
                <a:ext cx="6095972" cy="798552"/>
              </a:xfrm>
              <a:prstGeom prst="rect">
                <a:avLst/>
              </a:prstGeom>
              <a:blipFill>
                <a:blip r:embed="rId7"/>
                <a:stretch>
                  <a:fillRect l="-900" t="-3817" r="-2500" b="-1145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63BB4FC-0E83-22E2-982F-7AAF72B39FB5}"/>
              </a:ext>
            </a:extLst>
          </p:cNvPr>
          <p:cNvPicPr>
            <a:picLocks noChangeAspect="1"/>
          </p:cNvPicPr>
          <p:nvPr/>
        </p:nvPicPr>
        <p:blipFill>
          <a:blip r:embed="rId8"/>
          <a:stretch>
            <a:fillRect/>
          </a:stretch>
        </p:blipFill>
        <p:spPr>
          <a:xfrm>
            <a:off x="6923713" y="1830294"/>
            <a:ext cx="4670577" cy="1835647"/>
          </a:xfrm>
          <a:prstGeom prst="rect">
            <a:avLst/>
          </a:prstGeom>
        </p:spPr>
      </p:pic>
      <p:pic>
        <p:nvPicPr>
          <p:cNvPr id="16" name="图片 15">
            <a:extLst>
              <a:ext uri="{FF2B5EF4-FFF2-40B4-BE49-F238E27FC236}">
                <a16:creationId xmlns:a16="http://schemas.microsoft.com/office/drawing/2014/main" id="{7E8FE547-E1C8-B56C-5B0B-A9FB900C9BFB}"/>
              </a:ext>
            </a:extLst>
          </p:cNvPr>
          <p:cNvPicPr>
            <a:picLocks noChangeAspect="1"/>
          </p:cNvPicPr>
          <p:nvPr/>
        </p:nvPicPr>
        <p:blipFill>
          <a:blip r:embed="rId9"/>
          <a:stretch>
            <a:fillRect/>
          </a:stretch>
        </p:blipFill>
        <p:spPr>
          <a:xfrm>
            <a:off x="2382566" y="3466036"/>
            <a:ext cx="2801957" cy="431071"/>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EC160C1-882F-B2F7-C80A-53ED83175302}"/>
                  </a:ext>
                </a:extLst>
              </p:cNvPr>
              <p:cNvSpPr txBox="1"/>
              <p:nvPr/>
            </p:nvSpPr>
            <p:spPr>
              <a:xfrm>
                <a:off x="932191" y="3946687"/>
                <a:ext cx="7295881"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zh-CN" altLang="en-US" i="1" smtClean="0">
                        <a:latin typeface="Cambria Math" panose="02040503050406030204" pitchFamily="18" charset="0"/>
                        <a:ea typeface="宋体" panose="02010600030101010101" pitchFamily="2" charset="-122"/>
                      </a:rPr>
                      <m:t>𝜙</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中编码器</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𝐸</m:t>
                        </m:r>
                      </m:e>
                      <m:sub>
                        <m:r>
                          <a:rPr lang="en-US" altLang="zh-CN" b="0" i="1" smtClean="0">
                            <a:latin typeface="Cambria Math" panose="02040503050406030204" pitchFamily="18" charset="0"/>
                            <a:ea typeface="宋体" panose="02010600030101010101" pitchFamily="2" charset="-122"/>
                          </a:rPr>
                          <m:t>h</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的参数，</a:t>
                </a:r>
                <a14:m>
                  <m:oMath xmlns:m="http://schemas.openxmlformats.org/officeDocument/2006/math">
                    <m:r>
                      <a:rPr lang="en-US" altLang="zh-CN" b="0" i="1" smtClean="0">
                        <a:latin typeface="Cambria Math" panose="02040503050406030204" pitchFamily="18" charset="0"/>
                        <a:ea typeface="宋体" panose="02010600030101010101" pitchFamily="2" charset="-122"/>
                      </a:rPr>
                      <m:t>𝑧</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的后验分布可表示为：</a:t>
                </a:r>
              </a:p>
            </p:txBody>
          </p:sp>
        </mc:Choice>
        <mc:Fallback xmlns="">
          <p:sp>
            <p:nvSpPr>
              <p:cNvPr id="17" name="文本框 16">
                <a:extLst>
                  <a:ext uri="{FF2B5EF4-FFF2-40B4-BE49-F238E27FC236}">
                    <a16:creationId xmlns:a16="http://schemas.microsoft.com/office/drawing/2014/main" id="{CEC160C1-882F-B2F7-C80A-53ED83175302}"/>
                  </a:ext>
                </a:extLst>
              </p:cNvPr>
              <p:cNvSpPr txBox="1">
                <a:spLocks noRot="1" noChangeAspect="1" noMove="1" noResize="1" noEditPoints="1" noAdjustHandles="1" noChangeArrowheads="1" noChangeShapeType="1" noTextEdit="1"/>
              </p:cNvSpPr>
              <p:nvPr/>
            </p:nvSpPr>
            <p:spPr>
              <a:xfrm>
                <a:off x="932191" y="3946687"/>
                <a:ext cx="7295881" cy="369332"/>
              </a:xfrm>
              <a:prstGeom prst="rect">
                <a:avLst/>
              </a:prstGeom>
              <a:blipFill>
                <a:blip r:embed="rId10"/>
                <a:stretch>
                  <a:fillRect l="-752" t="-11475" b="-26230"/>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59277141-AB27-6A8B-6CE4-FE1B7CDDF460}"/>
              </a:ext>
            </a:extLst>
          </p:cNvPr>
          <p:cNvPicPr>
            <a:picLocks noChangeAspect="1"/>
          </p:cNvPicPr>
          <p:nvPr/>
        </p:nvPicPr>
        <p:blipFill>
          <a:blip r:embed="rId11"/>
          <a:stretch>
            <a:fillRect/>
          </a:stretch>
        </p:blipFill>
        <p:spPr>
          <a:xfrm>
            <a:off x="7558979" y="3809583"/>
            <a:ext cx="2676860" cy="493430"/>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A5F9D2E-8B37-B93D-2B5C-BA136FA3A44B}"/>
                  </a:ext>
                </a:extLst>
              </p:cNvPr>
              <p:cNvSpPr txBox="1"/>
              <p:nvPr/>
            </p:nvSpPr>
            <p:spPr>
              <a:xfrm>
                <a:off x="932191" y="4435074"/>
                <a:ext cx="10611696" cy="423129"/>
              </a:xfrm>
              <a:prstGeom prst="rect">
                <a:avLst/>
              </a:prstGeom>
              <a:noFill/>
            </p:spPr>
            <p:txBody>
              <a:bodyPr wrap="square">
                <a:spAutoFit/>
              </a:bodyPr>
              <a:lstStyle/>
              <a:p>
                <a:pPr>
                  <a:lnSpc>
                    <a:spcPct val="110000"/>
                  </a:lnSpc>
                  <a:spcBef>
                    <a:spcPts val="500"/>
                  </a:spcBef>
                  <a:spcAft>
                    <a:spcPts val="3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之后，使用重参数技巧重新采样 </a:t>
                </a:r>
                <a14:m>
                  <m:oMath xmlns:m="http://schemas.openxmlformats.org/officeDocument/2006/math">
                    <m:acc>
                      <m:accPr>
                        <m:chr m:val="̂"/>
                        <m:ctrlPr>
                          <a:rPr lang="en-US" altLang="zh-CN" sz="1800" b="0" i="1" smtClean="0">
                            <a:latin typeface="Cambria Math" panose="02040503050406030204" pitchFamily="18" charset="0"/>
                            <a:ea typeface="宋体" panose="02010600030101010101" pitchFamily="2" charset="-122"/>
                          </a:rPr>
                        </m:ctrlPr>
                      </m:accPr>
                      <m:e>
                        <m:r>
                          <a:rPr lang="en-US" altLang="zh-CN" sz="1800" b="0" i="1" smtClean="0">
                            <a:latin typeface="Cambria Math" panose="02040503050406030204" pitchFamily="18" charset="0"/>
                            <a:ea typeface="宋体" panose="02010600030101010101" pitchFamily="2" charset="-122"/>
                          </a:rPr>
                          <m:t>𝑧</m:t>
                        </m:r>
                      </m:e>
                    </m:acc>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𝑞</m:t>
                        </m:r>
                      </m:e>
                      <m:sub>
                        <m:r>
                          <a:rPr lang="zh-CN" altLang="en-US" i="1">
                            <a:latin typeface="Cambria Math" panose="02040503050406030204" pitchFamily="18" charset="0"/>
                            <a:ea typeface="宋体" panose="02010600030101010101" pitchFamily="2" charset="-122"/>
                          </a:rPr>
                          <m:t>𝜙</m:t>
                        </m:r>
                      </m:sub>
                    </m:sSub>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𝑧</m:t>
                        </m:r>
                      </m:e>
                      <m:e>
                        <m:r>
                          <a:rPr lang="en-US" altLang="zh-CN" sz="1800" b="0" i="1" smtClean="0">
                            <a:latin typeface="Cambria Math" panose="02040503050406030204" pitchFamily="18" charset="0"/>
                            <a:ea typeface="Cambria Math" panose="02040503050406030204" pitchFamily="18" charset="0"/>
                          </a:rPr>
                          <m:t>h</m:t>
                        </m:r>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，之后将其解码为：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acc>
                      <m:accPr>
                        <m:chr m:val="̂"/>
                        <m:ctrlPr>
                          <a:rPr lang="en-US" altLang="zh-CN" i="1">
                            <a:latin typeface="Cambria Math" panose="02040503050406030204" pitchFamily="18" charset="0"/>
                            <a:ea typeface="宋体" panose="02010600030101010101" pitchFamily="2" charset="-122"/>
                          </a:rPr>
                        </m:ctrlPr>
                      </m:accPr>
                      <m:e>
                        <m:r>
                          <a:rPr lang="en-US" altLang="zh-CN" b="0" i="1" smtClean="0">
                            <a:latin typeface="Cambria Math" panose="02040503050406030204" pitchFamily="18" charset="0"/>
                            <a:ea typeface="宋体" panose="02010600030101010101" pitchFamily="2" charset="-122"/>
                          </a:rPr>
                          <m:t>h</m:t>
                        </m:r>
                      </m:e>
                    </m:acc>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𝐷</m:t>
                    </m:r>
                    <m:d>
                      <m:dPr>
                        <m:ctrlPr>
                          <a:rPr lang="en-US" altLang="zh-CN" b="0" i="1" smtClean="0">
                            <a:latin typeface="Cambria Math" panose="02040503050406030204" pitchFamily="18" charset="0"/>
                            <a:ea typeface="宋体" panose="02010600030101010101" pitchFamily="2" charset="-122"/>
                          </a:rPr>
                        </m:ctrlPr>
                      </m:dPr>
                      <m:e>
                        <m:acc>
                          <m:accPr>
                            <m:chr m:val="̂"/>
                            <m:ctrlPr>
                              <a:rPr lang="en-US" altLang="zh-CN" i="1">
                                <a:latin typeface="Cambria Math" panose="02040503050406030204" pitchFamily="18" charset="0"/>
                                <a:ea typeface="宋体" panose="02010600030101010101" pitchFamily="2" charset="-122"/>
                              </a:rPr>
                            </m:ctrlPr>
                          </m:accPr>
                          <m:e>
                            <m:r>
                              <a:rPr lang="en-US" altLang="zh-CN" i="1">
                                <a:latin typeface="Cambria Math" panose="02040503050406030204" pitchFamily="18" charset="0"/>
                                <a:ea typeface="宋体" panose="02010600030101010101" pitchFamily="2" charset="-122"/>
                              </a:rPr>
                              <m:t>𝑧</m:t>
                            </m:r>
                          </m:e>
                        </m:acc>
                      </m:e>
                    </m:d>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0A5F9D2E-8B37-B93D-2B5C-BA136FA3A44B}"/>
                  </a:ext>
                </a:extLst>
              </p:cNvPr>
              <p:cNvSpPr txBox="1">
                <a:spLocks noRot="1" noChangeAspect="1" noMove="1" noResize="1" noEditPoints="1" noAdjustHandles="1" noChangeArrowheads="1" noChangeShapeType="1" noTextEdit="1"/>
              </p:cNvSpPr>
              <p:nvPr/>
            </p:nvSpPr>
            <p:spPr>
              <a:xfrm>
                <a:off x="932191" y="4435074"/>
                <a:ext cx="10611696" cy="423129"/>
              </a:xfrm>
              <a:prstGeom prst="rect">
                <a:avLst/>
              </a:prstGeom>
              <a:blipFill>
                <a:blip r:embed="rId12"/>
                <a:stretch>
                  <a:fillRect l="-517" t="-7246" b="-11594"/>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01142C9C-7F3F-456D-AD60-E8A589F43F24}"/>
              </a:ext>
            </a:extLst>
          </p:cNvPr>
          <p:cNvPicPr>
            <a:picLocks noChangeAspect="1"/>
          </p:cNvPicPr>
          <p:nvPr/>
        </p:nvPicPr>
        <p:blipFill>
          <a:blip r:embed="rId13"/>
          <a:stretch>
            <a:fillRect/>
          </a:stretch>
        </p:blipFill>
        <p:spPr>
          <a:xfrm>
            <a:off x="6571970" y="5253113"/>
            <a:ext cx="2676899" cy="438211"/>
          </a:xfrm>
          <a:prstGeom prst="rect">
            <a:avLst/>
          </a:prstGeom>
        </p:spPr>
      </p:pic>
      <p:pic>
        <p:nvPicPr>
          <p:cNvPr id="28" name="图片 27">
            <a:extLst>
              <a:ext uri="{FF2B5EF4-FFF2-40B4-BE49-F238E27FC236}">
                <a16:creationId xmlns:a16="http://schemas.microsoft.com/office/drawing/2014/main" id="{C28276BE-61CF-C02E-0455-32BDBFC4C2BC}"/>
              </a:ext>
            </a:extLst>
          </p:cNvPr>
          <p:cNvPicPr>
            <a:picLocks noChangeAspect="1"/>
          </p:cNvPicPr>
          <p:nvPr/>
        </p:nvPicPr>
        <p:blipFill>
          <a:blip r:embed="rId14"/>
          <a:stretch>
            <a:fillRect/>
          </a:stretch>
        </p:blipFill>
        <p:spPr>
          <a:xfrm>
            <a:off x="1039399" y="5763534"/>
            <a:ext cx="2353003" cy="381053"/>
          </a:xfrm>
          <a:prstGeom prst="rect">
            <a:avLst/>
          </a:prstGeom>
        </p:spPr>
      </p:pic>
      <p:sp>
        <p:nvSpPr>
          <p:cNvPr id="29" name="文本框 28">
            <a:extLst>
              <a:ext uri="{FF2B5EF4-FFF2-40B4-BE49-F238E27FC236}">
                <a16:creationId xmlns:a16="http://schemas.microsoft.com/office/drawing/2014/main" id="{7C515149-75C5-032F-5E08-BF7082DA19E2}"/>
              </a:ext>
            </a:extLst>
          </p:cNvPr>
          <p:cNvSpPr txBox="1"/>
          <p:nvPr/>
        </p:nvSpPr>
        <p:spPr>
          <a:xfrm>
            <a:off x="3572693" y="5806496"/>
            <a:ext cx="680159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是使用高斯过程来建模时间索引</a:t>
            </a: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和相应的</a:t>
            </a:r>
            <a:r>
              <a:rPr lang="en-US" altLang="zh-CN" dirty="0">
                <a:latin typeface="宋体" panose="02010600030101010101" pitchFamily="2" charset="-122"/>
                <a:ea typeface="宋体" panose="02010600030101010101" pitchFamily="2" charset="-122"/>
              </a:rPr>
              <a:t>z</a:t>
            </a:r>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Z</a:t>
            </a:r>
            <a:r>
              <a:rPr lang="zh-CN" altLang="en-US" dirty="0">
                <a:latin typeface="宋体" panose="02010600030101010101" pitchFamily="2" charset="-122"/>
                <a:ea typeface="宋体" panose="02010600030101010101" pitchFamily="2" charset="-122"/>
              </a:rPr>
              <a:t>空间的先验分布</a:t>
            </a:r>
          </a:p>
        </p:txBody>
      </p:sp>
      <p:sp>
        <p:nvSpPr>
          <p:cNvPr id="30" name="文本框 29">
            <a:extLst>
              <a:ext uri="{FF2B5EF4-FFF2-40B4-BE49-F238E27FC236}">
                <a16:creationId xmlns:a16="http://schemas.microsoft.com/office/drawing/2014/main" id="{766F3711-BF5F-3073-6650-D359A9987B8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43058610"/>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B4A1CAE5-8985-BFF7-639E-8224B9D7440F}"/>
              </a:ext>
            </a:extLst>
          </p:cNvPr>
          <p:cNvPicPr>
            <a:picLocks noChangeAspect="1"/>
          </p:cNvPicPr>
          <p:nvPr/>
        </p:nvPicPr>
        <p:blipFill>
          <a:blip r:embed="rId5"/>
          <a:stretch>
            <a:fillRect/>
          </a:stretch>
        </p:blipFill>
        <p:spPr>
          <a:xfrm>
            <a:off x="6348791" y="4870642"/>
            <a:ext cx="3475670" cy="769424"/>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Personalized Attributes Generation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37161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570500" y="1976572"/>
            <a:ext cx="6248279" cy="67961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跨模态编码器：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在选定的个体上微调跨模态编码器，将音频和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BOP</a:t>
            </a:r>
            <a:r>
              <a:rPr lang="zh-CN" altLang="en-US" dirty="0">
                <a:latin typeface="Times New Roman" panose="02020603050405020304" pitchFamily="18" charset="0"/>
                <a:ea typeface="宋体" panose="02010600030101010101" pitchFamily="2" charset="-122"/>
                <a:cs typeface="Times New Roman" panose="02020603050405020304" pitchFamily="18" charset="0"/>
              </a:rPr>
              <a:t>（姿势起始）编码到训练好的潜在空间</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CD7A4C3-FA2E-A256-71A1-72410E68AC57}"/>
                  </a:ext>
                </a:extLst>
              </p:cNvPr>
              <p:cNvSpPr txBox="1"/>
              <p:nvPr/>
            </p:nvSpPr>
            <p:spPr>
              <a:xfrm>
                <a:off x="570500" y="2689254"/>
                <a:ext cx="6045761"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音频信息编码</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，由音唇同步模块中使用的音频编码器</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提取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1CD7A4C3-FA2E-A256-71A1-72410E68AC57}"/>
                  </a:ext>
                </a:extLst>
              </p:cNvPr>
              <p:cNvSpPr txBox="1">
                <a:spLocks noRot="1" noChangeAspect="1" noMove="1" noResize="1" noEditPoints="1" noAdjustHandles="1" noChangeArrowheads="1" noChangeShapeType="1" noTextEdit="1"/>
              </p:cNvSpPr>
              <p:nvPr/>
            </p:nvSpPr>
            <p:spPr>
              <a:xfrm>
                <a:off x="570500" y="2689254"/>
                <a:ext cx="6045761" cy="676852"/>
              </a:xfrm>
              <a:prstGeom prst="rect">
                <a:avLst/>
              </a:prstGeom>
              <a:blipFill>
                <a:blip r:embed="rId6"/>
                <a:stretch>
                  <a:fillRect l="-706" t="-6306" b="-11712"/>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93057" y="1493529"/>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Face Attributes Generation</a:t>
            </a:r>
            <a:r>
              <a:rPr lang="zh-CN" altLang="en-US" sz="2400" dirty="0">
                <a:latin typeface="宋体" panose="02010600030101010101" pitchFamily="2" charset="-122"/>
                <a:ea typeface="宋体" panose="02010600030101010101" pitchFamily="2" charset="-122"/>
              </a:rPr>
              <a:t>：</a:t>
            </a:r>
          </a:p>
        </p:txBody>
      </p:sp>
      <p:sp>
        <p:nvSpPr>
          <p:cNvPr id="13" name="文本框 12">
            <a:extLst>
              <a:ext uri="{FF2B5EF4-FFF2-40B4-BE49-F238E27FC236}">
                <a16:creationId xmlns:a16="http://schemas.microsoft.com/office/drawing/2014/main" id="{0E9B2EFC-1CFA-FAEF-833C-F57AAC4E26CE}"/>
              </a:ext>
            </a:extLst>
          </p:cNvPr>
          <p:cNvSpPr txBox="1"/>
          <p:nvPr/>
        </p:nvSpPr>
        <p:spPr>
          <a:xfrm>
            <a:off x="558218" y="5124927"/>
            <a:ext cx="5904407"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损失函数：</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训练跨模态编码器的损失函数可以计算为：</a:t>
            </a:r>
          </a:p>
        </p:txBody>
      </p:sp>
      <p:pic>
        <p:nvPicPr>
          <p:cNvPr id="10" name="图片 9">
            <a:extLst>
              <a:ext uri="{FF2B5EF4-FFF2-40B4-BE49-F238E27FC236}">
                <a16:creationId xmlns:a16="http://schemas.microsoft.com/office/drawing/2014/main" id="{15C7B073-F95A-6963-D1EC-86CE2336684B}"/>
              </a:ext>
            </a:extLst>
          </p:cNvPr>
          <p:cNvPicPr>
            <a:picLocks noChangeAspect="1"/>
          </p:cNvPicPr>
          <p:nvPr/>
        </p:nvPicPr>
        <p:blipFill>
          <a:blip r:embed="rId7"/>
          <a:stretch>
            <a:fillRect/>
          </a:stretch>
        </p:blipFill>
        <p:spPr>
          <a:xfrm>
            <a:off x="6741268" y="1554344"/>
            <a:ext cx="4974873" cy="2243261"/>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F60495A-2795-5E77-D810-608E8D841B01}"/>
                  </a:ext>
                </a:extLst>
              </p:cNvPr>
              <p:cNvSpPr txBox="1"/>
              <p:nvPr/>
            </p:nvSpPr>
            <p:spPr>
              <a:xfrm>
                <a:off x="549812" y="3317971"/>
                <a:ext cx="6045761"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BOP</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信息编码</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sub>
                    </m:sSub>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𝑇</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 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的编码器 </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h</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提取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8F60495A-2795-5E77-D810-608E8D841B01}"/>
                  </a:ext>
                </a:extLst>
              </p:cNvPr>
              <p:cNvSpPr txBox="1">
                <a:spLocks noRot="1" noChangeAspect="1" noMove="1" noResize="1" noEditPoints="1" noAdjustHandles="1" noChangeArrowheads="1" noChangeShapeType="1" noTextEdit="1"/>
              </p:cNvSpPr>
              <p:nvPr/>
            </p:nvSpPr>
            <p:spPr>
              <a:xfrm>
                <a:off x="549812" y="3317971"/>
                <a:ext cx="6045761" cy="676852"/>
              </a:xfrm>
              <a:prstGeom prst="rect">
                <a:avLst/>
              </a:prstGeom>
              <a:blipFill>
                <a:blip r:embed="rId8"/>
                <a:stretch>
                  <a:fillRect l="-605" t="-6306" b="-117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FE6F9E6-27A4-8528-42B7-2BF0B432736C}"/>
                  </a:ext>
                </a:extLst>
              </p:cNvPr>
              <p:cNvSpPr txBox="1"/>
              <p:nvPr/>
            </p:nvSpPr>
            <p:spPr>
              <a:xfrm>
                <a:off x="558218" y="4062426"/>
                <a:ext cx="10395127" cy="100950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生成操作</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：将音频信息</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BOP</a:t>
                </a:r>
                <a:r>
                  <a:rPr lang="zh-CN" altLang="en-US" dirty="0">
                    <a:latin typeface="Times New Roman" panose="02020603050405020304" pitchFamily="18" charset="0"/>
                    <a:ea typeface="宋体" panose="02010600030101010101" pitchFamily="2" charset="-122"/>
                    <a:cs typeface="Times New Roman" panose="02020603050405020304" pitchFamily="18" charset="0"/>
                  </a:rPr>
                  <a:t>信息</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在时间维度上连接起来得到</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h</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h</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，然后将</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𝑎h</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输入到编码器</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𝑎h</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中，以获取跨模态潜在代码</a:t>
                </a:r>
                <a:r>
                  <a:rPr lang="en-US" altLang="zh-CN" dirty="0">
                    <a:latin typeface="Times New Roman" panose="02020603050405020304" pitchFamily="18" charset="0"/>
                    <a:ea typeface="宋体" panose="02010600030101010101" pitchFamily="2" charset="-122"/>
                    <a:cs typeface="Times New Roman" panose="02020603050405020304" pitchFamily="18" charset="0"/>
                  </a:rPr>
                  <a:t>z</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的分布</a:t>
                </a:r>
                <a14:m>
                  <m:oMath xmlns:m="http://schemas.openxmlformats.org/officeDocument/2006/math">
                    <m:r>
                      <m:rPr>
                        <m:sty m:val="p"/>
                      </m:rPr>
                      <a:rPr lang="en-US" altLang="zh-CN" b="0" i="0" smtClean="0">
                        <a:latin typeface="Cambria Math" panose="02040503050406030204" pitchFamily="18" charset="0"/>
                        <a:ea typeface="Cambria Math" panose="02040503050406030204" pitchFamily="18" charset="0"/>
                      </a:rPr>
                      <m:t>z</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zh-CN" altLang="en-US" b="0" i="1" smtClean="0">
                                <a:latin typeface="Cambria Math" panose="02040503050406030204" pitchFamily="18" charset="0"/>
                                <a:ea typeface="Cambria Math" panose="02040503050406030204" pitchFamily="18" charset="0"/>
                              </a:rPr>
                              <m:t>𝜇</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𝐾</m:t>
                            </m:r>
                          </m:e>
                          <m:sup>
                            <m:r>
                              <a:rPr lang="en-US" altLang="zh-CN" b="0" i="1" smtClean="0">
                                <a:latin typeface="Cambria Math" panose="02040503050406030204" pitchFamily="18" charset="0"/>
                                <a:ea typeface="Cambria Math" panose="02040503050406030204" pitchFamily="18" charset="0"/>
                              </a:rPr>
                              <m:t>′</m:t>
                            </m:r>
                          </m:sup>
                        </m:sSup>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，然后使用高斯过程重采样</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𝑎h</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，最后使用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Transformer VAE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的解码器 </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𝑎h</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解码为预测的时间序列：</a:t>
                </a:r>
                <a14:m>
                  <m:oMath xmlns:m="http://schemas.openxmlformats.org/officeDocument/2006/math">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h</m:t>
                        </m:r>
                      </m:e>
                      <m:sub>
                        <m:r>
                          <a:rPr lang="el-GR" altLang="zh-CN" i="1">
                            <a:latin typeface="Cambria Math" panose="02040503050406030204" pitchFamily="18" charset="0"/>
                            <a:ea typeface="Cambria Math" panose="02040503050406030204" pitchFamily="18" charset="0"/>
                          </a:rPr>
                          <m:t>𝜏</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𝑇</m:t>
                        </m:r>
                      </m:sub>
                    </m:sSub>
                    <m:r>
                      <a:rPr lang="en-US" altLang="zh-CN" i="1">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𝑎h</m:t>
                        </m:r>
                      </m:sub>
                    </m:sSub>
                    <m:r>
                      <a:rPr lang="en-US" altLang="zh-CN" b="0" i="1" smtClean="0">
                        <a:latin typeface="Cambria Math" panose="02040503050406030204" pitchFamily="18" charset="0"/>
                      </a:rPr>
                      <m:t>)</m:t>
                    </m:r>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4FE6F9E6-27A4-8528-42B7-2BF0B432736C}"/>
                  </a:ext>
                </a:extLst>
              </p:cNvPr>
              <p:cNvSpPr txBox="1">
                <a:spLocks noRot="1" noChangeAspect="1" noMove="1" noResize="1" noEditPoints="1" noAdjustHandles="1" noChangeArrowheads="1" noChangeShapeType="1" noTextEdit="1"/>
              </p:cNvSpPr>
              <p:nvPr/>
            </p:nvSpPr>
            <p:spPr>
              <a:xfrm>
                <a:off x="558218" y="4062426"/>
                <a:ext cx="10395127" cy="1009507"/>
              </a:xfrm>
              <a:prstGeom prst="rect">
                <a:avLst/>
              </a:prstGeom>
              <a:blipFill>
                <a:blip r:embed="rId9"/>
                <a:stretch>
                  <a:fillRect l="-411" t="-4217" r="-352" b="-6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8355B7C-CB91-33D7-25D3-7C6D12D4E785}"/>
                  </a:ext>
                </a:extLst>
              </p:cNvPr>
              <p:cNvSpPr txBox="1"/>
              <p:nvPr/>
            </p:nvSpPr>
            <p:spPr>
              <a:xfrm>
                <a:off x="558218" y="5645666"/>
                <a:ext cx="10644410" cy="664477"/>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0" i="0" dirty="0">
                    <a:solidFill>
                      <a:srgbClr val="0D0D0D"/>
                    </a:solidFill>
                    <a:effectLst/>
                    <a:highlight>
                      <a:srgbClr val="FFFFFF"/>
                    </a:highlight>
                    <a:latin typeface="宋体" panose="02010600030101010101" pitchFamily="2" charset="-122"/>
                    <a:ea typeface="宋体" panose="02010600030101010101" pitchFamily="2" charset="-122"/>
                  </a:rPr>
                  <a:t>在测试阶段，将给定的音频和</a:t>
                </a:r>
                <a:r>
                  <a:rPr lang="en-US" altLang="zh-CN" b="0" i="0" dirty="0">
                    <a:solidFill>
                      <a:srgbClr val="0D0D0D"/>
                    </a:solidFill>
                    <a:effectLst/>
                    <a:highlight>
                      <a:srgbClr val="FFFFFF"/>
                    </a:highlight>
                    <a:latin typeface="宋体" panose="02010600030101010101" pitchFamily="2" charset="-122"/>
                    <a:ea typeface="宋体" panose="02010600030101010101" pitchFamily="2" charset="-122"/>
                  </a:rPr>
                  <a:t>BOP</a:t>
                </a:r>
                <a:r>
                  <a:rPr lang="zh-CN" altLang="en-US" dirty="0">
                    <a:solidFill>
                      <a:srgbClr val="0D0D0D"/>
                    </a:solidFill>
                    <a:highlight>
                      <a:srgbClr val="FFFFFF"/>
                    </a:highlight>
                    <a:latin typeface="宋体" panose="02010600030101010101" pitchFamily="2" charset="-122"/>
                    <a:ea typeface="宋体" panose="02010600030101010101" pitchFamily="2" charset="-122"/>
                  </a:rPr>
                  <a:t>输入到</a:t>
                </a:r>
                <a:r>
                  <a:rPr lang="zh-CN" altLang="en-US" b="0" i="0" dirty="0">
                    <a:solidFill>
                      <a:srgbClr val="0D0D0D"/>
                    </a:solidFill>
                    <a:effectLst/>
                    <a:highlight>
                      <a:srgbClr val="FFFFFF"/>
                    </a:highlight>
                    <a:latin typeface="宋体" panose="02010600030101010101" pitchFamily="2" charset="-122"/>
                    <a:ea typeface="宋体" panose="02010600030101010101" pitchFamily="2" charset="-122"/>
                  </a:rPr>
                  <a:t>跨模态编码器中以获取</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𝑎h</m:t>
                        </m:r>
                      </m:sub>
                    </m:sSub>
                  </m:oMath>
                </a14:m>
                <a:r>
                  <a:rPr lang="zh-CN" altLang="en-US" dirty="0">
                    <a:highlight>
                      <a:srgbClr val="FFFFFF"/>
                    </a:highlight>
                  </a:rPr>
                  <a:t>的分布，并</a:t>
                </a:r>
                <a:r>
                  <a:rPr lang="zh-CN" altLang="en-US" dirty="0"/>
                  <a:t>通过重采样</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𝑎h</m:t>
                        </m:r>
                      </m:sub>
                    </m:sSub>
                  </m:oMath>
                </a14:m>
                <a:r>
                  <a:rPr lang="zh-CN" altLang="en-US" dirty="0">
                    <a:latin typeface="宋体" panose="02010600030101010101" pitchFamily="2" charset="-122"/>
                    <a:ea typeface="宋体" panose="02010600030101010101" pitchFamily="2" charset="-122"/>
                    <a:cs typeface="Times New Roman" panose="02020603050405020304" pitchFamily="18" charset="0"/>
                  </a:rPr>
                  <a:t>和解码操作来生成各种人脸属性。</a:t>
                </a:r>
              </a:p>
            </p:txBody>
          </p:sp>
        </mc:Choice>
        <mc:Fallback xmlns="">
          <p:sp>
            <p:nvSpPr>
              <p:cNvPr id="25" name="文本框 24">
                <a:extLst>
                  <a:ext uri="{FF2B5EF4-FFF2-40B4-BE49-F238E27FC236}">
                    <a16:creationId xmlns:a16="http://schemas.microsoft.com/office/drawing/2014/main" id="{28355B7C-CB91-33D7-25D3-7C6D12D4E785}"/>
                  </a:ext>
                </a:extLst>
              </p:cNvPr>
              <p:cNvSpPr txBox="1">
                <a:spLocks noRot="1" noChangeAspect="1" noMove="1" noResize="1" noEditPoints="1" noAdjustHandles="1" noChangeArrowheads="1" noChangeShapeType="1" noTextEdit="1"/>
              </p:cNvSpPr>
              <p:nvPr/>
            </p:nvSpPr>
            <p:spPr>
              <a:xfrm>
                <a:off x="558218" y="5645666"/>
                <a:ext cx="10644410" cy="664477"/>
              </a:xfrm>
              <a:prstGeom prst="rect">
                <a:avLst/>
              </a:prstGeom>
              <a:blipFill>
                <a:blip r:embed="rId10"/>
                <a:stretch>
                  <a:fillRect l="-401" t="-6422" b="-13761"/>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E40675A6-8A00-D897-A5FA-5F015A0E1B62}"/>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88407317"/>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8726E-B60D-516C-37A4-82ACC66D5ED7}"/>
            </a:ext>
          </a:extLst>
        </p:cNvPr>
        <p:cNvGrpSpPr/>
        <p:nvPr/>
      </p:nvGrpSpPr>
      <p:grpSpPr>
        <a:xfrm>
          <a:off x="0" y="0"/>
          <a:ext cx="0" cy="0"/>
          <a:chOff x="0" y="0"/>
          <a:chExt cx="0" cy="0"/>
        </a:xfrm>
      </p:grpSpPr>
      <p:sp>
        <p:nvSpPr>
          <p:cNvPr id="17" name="文本框 16">
            <a:extLst>
              <a:ext uri="{FF2B5EF4-FFF2-40B4-BE49-F238E27FC236}">
                <a16:creationId xmlns:a16="http://schemas.microsoft.com/office/drawing/2014/main" id="{DDF86894-1CAF-D523-5A0E-466765BBA519}"/>
              </a:ext>
            </a:extLst>
          </p:cNvPr>
          <p:cNvSpPr txBox="1"/>
          <p:nvPr/>
        </p:nvSpPr>
        <p:spPr>
          <a:xfrm>
            <a:off x="7550347" y="2407185"/>
            <a:ext cx="3783907" cy="412613"/>
          </a:xfrm>
          <a:prstGeom prst="rect">
            <a:avLst/>
          </a:prstGeom>
          <a:noFill/>
        </p:spPr>
        <p:txBody>
          <a:bodyPr wrap="square" rtlCol="0">
            <a:spAutoFit/>
          </a:bodyPr>
          <a:lstStyle/>
          <a:p>
            <a:pPr>
              <a:lnSpc>
                <a:spcPct val="120000"/>
              </a:lnSpc>
            </a:pPr>
            <a:r>
              <a:rPr lang="zh-CN" altLang="en-US"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是所有光线的集合</a:t>
            </a:r>
            <a:endParaRPr lang="zh-CN" altLang="zh-CN" sz="2000" dirty="0">
              <a:latin typeface="宋体" panose="02010600030101010101" pitchFamily="2" charset="-122"/>
              <a:ea typeface="宋体" panose="02010600030101010101" pitchFamily="2" charset="-122"/>
            </a:endParaRPr>
          </a:p>
        </p:txBody>
      </p:sp>
      <p:grpSp>
        <p:nvGrpSpPr>
          <p:cNvPr id="39" name="组合 38">
            <a:extLst>
              <a:ext uri="{FF2B5EF4-FFF2-40B4-BE49-F238E27FC236}">
                <a16:creationId xmlns:a16="http://schemas.microsoft.com/office/drawing/2014/main" id="{E8198BE7-E991-A804-6631-2EF5FDEDA18C}"/>
              </a:ext>
            </a:extLst>
          </p:cNvPr>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A317CB71-0026-9886-8998-A95137B0CC38}"/>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6BC2907F-4E7A-921C-CA19-E7E812E7548C}"/>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4768F649-309D-20C8-9F1B-CA55CE42CD2D}"/>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BBAD4A6D-64E5-27F2-2893-9488C240486B}"/>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E70E23FE-264E-1162-6BB8-D4E15368BA14}"/>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2BF017B4-4DC6-3F6D-1512-1AB997D5DE39}"/>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2F10AE91-7515-3567-E0C7-76B2FB05FBE7}"/>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6BC3BA1B-0431-CE8D-C9F5-A3858704A08E}"/>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D5FB888D-867B-67A7-348B-34960740F30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0E4A9950-34E1-6CA3-368F-C5AF75E9CB16}"/>
              </a:ext>
            </a:extLst>
          </p:cNvPr>
          <p:cNvSpPr txBox="1"/>
          <p:nvPr>
            <p:custDataLst>
              <p:tags r:id="rId1"/>
            </p:custDataLst>
          </p:nvPr>
        </p:nvSpPr>
        <p:spPr>
          <a:xfrm>
            <a:off x="102869" y="1025172"/>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Neural Scene Representation for Talking Head</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752D6C41-C9DC-1833-4144-F8FCBB0B3A30}"/>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D2B217B2-D064-E325-8EDD-9ACC2149903A}"/>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73400A-273F-193A-9F0A-011C4F3286EF}"/>
                  </a:ext>
                </a:extLst>
              </p:cNvPr>
              <p:cNvSpPr txBox="1"/>
              <p:nvPr/>
            </p:nvSpPr>
            <p:spPr>
              <a:xfrm>
                <a:off x="382897" y="1500095"/>
                <a:ext cx="11106021" cy="808683"/>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隐函数：</a:t>
                </a:r>
                <a:r>
                  <a:rPr lang="zh-CN" altLang="en-US" dirty="0">
                    <a:solidFill>
                      <a:srgbClr val="0D0D0D"/>
                    </a:solidFill>
                    <a:highlight>
                      <a:srgbClr val="FFFFFF"/>
                    </a:highlight>
                    <a:latin typeface="Söhne"/>
                  </a:rPr>
                  <a:t>在获取生成的头部姿势、眨眼特征 </a:t>
                </a:r>
                <a:r>
                  <a:rPr lang="en-US" altLang="zh-CN" i="1" dirty="0">
                    <a:solidFill>
                      <a:srgbClr val="0D0D0D"/>
                    </a:solidFill>
                    <a:highlight>
                      <a:srgbClr val="FFFFFF"/>
                    </a:highlight>
                    <a:latin typeface="KaTeX_Math"/>
                  </a:rPr>
                  <a:t>f</a:t>
                </a:r>
                <a:r>
                  <a:rPr lang="zh-CN" altLang="en-US" dirty="0">
                    <a:solidFill>
                      <a:srgbClr val="0D0D0D"/>
                    </a:solidFill>
                    <a:highlight>
                      <a:srgbClr val="FFFFFF"/>
                    </a:highlight>
                    <a:latin typeface="Söhne"/>
                  </a:rPr>
                  <a:t>和同步音频特征 后，使用神经辐射场来生成最终图像：</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F</m:t>
                        </m:r>
                      </m:e>
                      <m:sub>
                        <m:r>
                          <m:rPr>
                            <m:sty m:val="p"/>
                          </m:rPr>
                          <a:rPr lang="en-US" altLang="zh-CN">
                            <a:latin typeface="Cambria Math" panose="02040503050406030204" pitchFamily="18" charset="0"/>
                          </a:rPr>
                          <m:t>θ</m:t>
                        </m:r>
                      </m:sub>
                    </m:sSub>
                    <m:r>
                      <a:rPr lang="en-US" altLang="zh-CN">
                        <a:latin typeface="Cambria Math" panose="02040503050406030204" pitchFamily="18" charset="0"/>
                      </a:rPr>
                      <m:t> :</m:t>
                    </m:r>
                    <m:d>
                      <m:dPr>
                        <m:ctrlPr>
                          <a:rPr lang="zh-CN" altLang="zh-CN" i="1">
                            <a:latin typeface="Cambria Math" panose="02040503050406030204" pitchFamily="18" charset="0"/>
                          </a:rPr>
                        </m:ctrlPr>
                      </m:dPr>
                      <m:e>
                        <m:r>
                          <m:rPr>
                            <m:sty m:val="p"/>
                          </m:rPr>
                          <a:rPr lang="en-US" altLang="zh-CN" b="0" i="0" smtClean="0">
                            <a:latin typeface="Cambria Math" panose="02040503050406030204" pitchFamily="18" charset="0"/>
                          </a:rPr>
                          <m:t>x</m:t>
                        </m:r>
                        <m:r>
                          <a:rPr lang="en-US" altLang="zh-CN">
                            <a:latin typeface="Cambria Math" panose="02040503050406030204" pitchFamily="18" charset="0"/>
                          </a:rPr>
                          <m:t>,</m:t>
                        </m:r>
                        <m:r>
                          <m:rPr>
                            <m:sty m:val="p"/>
                          </m:rPr>
                          <a:rPr lang="en-US" altLang="zh-CN">
                            <a:latin typeface="Cambria Math" panose="02040503050406030204" pitchFamily="18" charset="0"/>
                          </a:rPr>
                          <m:t>d</m:t>
                        </m:r>
                        <m:r>
                          <a:rPr lang="en-US" altLang="zh-CN">
                            <a:latin typeface="Cambria Math" panose="02040503050406030204" pitchFamily="18" charset="0"/>
                          </a:rPr>
                          <m:t>,</m:t>
                        </m:r>
                        <m:r>
                          <a:rPr lang="en-US" altLang="zh-CN" b="0" i="1" smtClean="0">
                            <a:latin typeface="Cambria Math" panose="02040503050406030204" pitchFamily="18" charset="0"/>
                          </a:rPr>
                          <m:t>𝑓</m:t>
                        </m:r>
                        <m:r>
                          <a:rPr lang="zh-CN" altLang="zh-CN" i="1" smtClean="0">
                            <a:latin typeface="Cambria Math" panose="02040503050406030204" pitchFamily="18" charset="0"/>
                          </a:rPr>
                          <m:t> </m:t>
                        </m:r>
                      </m:e>
                    </m:d>
                    <m:r>
                      <a:rPr lang="en-US" altLang="zh-CN">
                        <a:latin typeface="Cambria Math" panose="02040503050406030204" pitchFamily="18" charset="0"/>
                      </a:rPr>
                      <m:t>→(</m:t>
                    </m:r>
                    <m:r>
                      <m:rPr>
                        <m:sty m:val="p"/>
                      </m:rPr>
                      <a:rPr lang="en-US" altLang="zh-CN">
                        <a:latin typeface="Cambria Math" panose="02040503050406030204" pitchFamily="18" charset="0"/>
                      </a:rPr>
                      <m:t>c</m:t>
                    </m:r>
                    <m:r>
                      <a:rPr lang="en-US" altLang="zh-CN">
                        <a:latin typeface="Cambria Math" panose="02040503050406030204" pitchFamily="18" charset="0"/>
                      </a:rPr>
                      <m:t>,</m:t>
                    </m:r>
                    <m:r>
                      <m:rPr>
                        <m:sty m:val="p"/>
                      </m:rPr>
                      <a:rPr lang="en-US" altLang="zh-CN">
                        <a:latin typeface="Cambria Math" panose="02040503050406030204" pitchFamily="18" charset="0"/>
                      </a:rPr>
                      <m:t>σ</m:t>
                    </m:r>
                    <m:r>
                      <a:rPr lang="en-US" altLang="zh-CN">
                        <a:latin typeface="Cambria Math" panose="02040503050406030204" pitchFamily="18" charset="0"/>
                      </a:rPr>
                      <m:t>)</m:t>
                    </m:r>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kern="100" dirty="0">
                    <a:latin typeface="等线" panose="02010600030101010101" pitchFamily="2" charset="-122"/>
                    <a:ea typeface="等线" panose="02010600030101010101" pitchFamily="2" charset="-122"/>
                    <a:cs typeface="Times New Roman" panose="02020603050405020304" pitchFamily="18" charset="0"/>
                  </a:rPr>
                  <a:t>其中，</a:t>
                </a:r>
                <a:r>
                  <a:rPr lang="en-US" altLang="zh-CN" kern="100" dirty="0">
                    <a:latin typeface="等线" panose="02010600030101010101" pitchFamily="2" charset="-122"/>
                    <a:ea typeface="等线" panose="02010600030101010101" pitchFamily="2" charset="-122"/>
                    <a:cs typeface="Times New Roman" panose="02020603050405020304" pitchFamily="18" charset="0"/>
                  </a:rPr>
                  <a:t>d</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用头部姿势</a:t>
                </a:r>
                <a:r>
                  <a:rPr lang="en-US" altLang="zh-CN" kern="100" dirty="0">
                    <a:latin typeface="等线" panose="02010600030101010101" pitchFamily="2" charset="-122"/>
                    <a:ea typeface="等线" panose="02010600030101010101" pitchFamily="2" charset="-122"/>
                    <a:cs typeface="Times New Roman" panose="02020603050405020304" pitchFamily="18" charset="0"/>
                  </a:rPr>
                  <a:t>h</a:t>
                </a:r>
                <a:r>
                  <a:rPr lang="en-US" altLang="zh-CN" kern="100" baseline="30000" dirty="0">
                    <a:latin typeface="等线" panose="02010600030101010101" pitchFamily="2" charset="-122"/>
                    <a:ea typeface="等线" panose="02010600030101010101" pitchFamily="2" charset="-122"/>
                    <a:cs typeface="Times New Roman" panose="02020603050405020304" pitchFamily="18" charset="0"/>
                  </a:rPr>
                  <a:t>’</a:t>
                </a:r>
                <a:r>
                  <a:rPr lang="zh-CN" altLang="en-US" kern="100" dirty="0">
                    <a:latin typeface="等线" panose="02010600030101010101" pitchFamily="2" charset="-122"/>
                    <a:ea typeface="等线" panose="02010600030101010101" pitchFamily="2" charset="-122"/>
                    <a:cs typeface="Times New Roman" panose="02020603050405020304" pitchFamily="18" charset="0"/>
                  </a:rPr>
                  <a:t>代替，</a:t>
                </a:r>
                <a:r>
                  <a:rPr lang="en-US" altLang="zh-CN" kern="100" dirty="0">
                    <a:latin typeface="等线" panose="02010600030101010101" pitchFamily="2" charset="-122"/>
                    <a:ea typeface="等线" panose="02010600030101010101" pitchFamily="2" charset="-122"/>
                    <a:cs typeface="Times New Roman" panose="02020603050405020304" pitchFamily="18" charset="0"/>
                  </a:rPr>
                  <a:t>f</a:t>
                </a:r>
                <a:r>
                  <a:rPr lang="zh-CN" altLang="en-US" kern="100" dirty="0">
                    <a:latin typeface="等线" panose="02010600030101010101" pitchFamily="2" charset="-122"/>
                    <a:ea typeface="等线" panose="02010600030101010101" pitchFamily="2" charset="-122"/>
                    <a:cs typeface="Times New Roman" panose="02020603050405020304" pitchFamily="18" charset="0"/>
                  </a:rPr>
                  <a:t>表示眨眼特征和音频特征连接之后的特征</a:t>
                </a:r>
                <a:r>
                  <a:rPr lang="en-US" altLang="zh-CN" kern="100" dirty="0">
                    <a:latin typeface="等线" panose="02010600030101010101" pitchFamily="2" charset="-122"/>
                    <a:ea typeface="等线" panose="02010600030101010101" pitchFamily="2" charset="-122"/>
                    <a:cs typeface="Times New Roman" panose="02020603050405020304" pitchFamily="18" charset="0"/>
                  </a:rPr>
                  <a:t>f</a:t>
                </a:r>
                <a:r>
                  <a:rPr lang="en-US" altLang="zh-CN" kern="100" baseline="-25000" dirty="0">
                    <a:latin typeface="等线" panose="02010600030101010101" pitchFamily="2" charset="-122"/>
                    <a:ea typeface="等线" panose="02010600030101010101" pitchFamily="2" charset="-122"/>
                    <a:cs typeface="Times New Roman" panose="02020603050405020304" pitchFamily="18" charset="0"/>
                  </a:rPr>
                  <a:t>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4673400A-273F-193A-9F0A-011C4F3286EF}"/>
                  </a:ext>
                </a:extLst>
              </p:cNvPr>
              <p:cNvSpPr txBox="1">
                <a:spLocks noRot="1" noChangeAspect="1" noMove="1" noResize="1" noEditPoints="1" noAdjustHandles="1" noChangeArrowheads="1" noChangeShapeType="1" noTextEdit="1"/>
              </p:cNvSpPr>
              <p:nvPr/>
            </p:nvSpPr>
            <p:spPr>
              <a:xfrm>
                <a:off x="382897" y="1500095"/>
                <a:ext cx="11106021" cy="808683"/>
              </a:xfrm>
              <a:prstGeom prst="rect">
                <a:avLst/>
              </a:prstGeom>
              <a:blipFill>
                <a:blip r:embed="rId5"/>
                <a:stretch>
                  <a:fillRect l="-604" t="-3759" b="-11278"/>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178F171A-E925-ECD9-9FA1-03ACA561BFEC}"/>
              </a:ext>
            </a:extLst>
          </p:cNvPr>
          <p:cNvSpPr txBox="1"/>
          <p:nvPr/>
        </p:nvSpPr>
        <p:spPr>
          <a:xfrm>
            <a:off x="11334254" y="240941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27CCF15-66A2-4889-93A8-F2B4CB6D7807}"/>
                  </a:ext>
                </a:extLst>
              </p:cNvPr>
              <p:cNvSpPr txBox="1"/>
              <p:nvPr/>
            </p:nvSpPr>
            <p:spPr>
              <a:xfrm>
                <a:off x="399158" y="2350723"/>
                <a:ext cx="6542132" cy="473271"/>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zh-CN" altLang="zh-CN" sz="2000" b="1" dirty="0">
                    <a:latin typeface="宋体" panose="02010600030101010101" pitchFamily="2" charset="-122"/>
                    <a:ea typeface="宋体" panose="02010600030101010101" pitchFamily="2" charset="-122"/>
                  </a:rPr>
                  <a:t>损失函数：</a:t>
                </a:r>
                <a:r>
                  <a:rPr lang="zh-CN" altLang="en-US" sz="2000" dirty="0">
                    <a:latin typeface="宋体" panose="02010600030101010101" pitchFamily="2" charset="-122"/>
                    <a:ea typeface="宋体" panose="02010600030101010101" pitchFamily="2" charset="-122"/>
                  </a:rPr>
                  <a:t>使用光度重建误差</a:t>
                </a:r>
                <a14:m>
                  <m:oMath xmlns:m="http://schemas.openxmlformats.org/officeDocument/2006/math">
                    <m:sSub>
                      <m:sSubPr>
                        <m:ctrlPr>
                          <a:rPr lang="zh-CN"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kern="100">
                            <a:effectLst/>
                            <a:latin typeface="Cambria Math" panose="02040503050406030204" pitchFamily="18" charset="0"/>
                            <a:ea typeface="微软雅黑" panose="020B0503020204020204" pitchFamily="34" charset="-122"/>
                            <a:cs typeface="Times New Roman" panose="02020603050405020304" pitchFamily="18" charset="0"/>
                          </a:rPr>
                          <m:t>𝐿</m:t>
                        </m:r>
                      </m:e>
                      <m:sub>
                        <m:r>
                          <a:rPr lang="en-US" altLang="zh-CN" sz="2000" b="0" i="1" kern="100">
                            <a:effectLst/>
                            <a:latin typeface="Cambria Math" panose="02040503050406030204" pitchFamily="18" charset="0"/>
                            <a:ea typeface="微软雅黑" panose="020B0503020204020204" pitchFamily="34" charset="-122"/>
                            <a:cs typeface="Times New Roman" panose="02020603050405020304" pitchFamily="18" charset="0"/>
                          </a:rPr>
                          <m:t>𝑝</m:t>
                        </m:r>
                        <m:r>
                          <a:rPr lang="en-US" altLang="zh-CN" sz="2000" b="0" i="1" kern="100">
                            <a:effectLst/>
                            <a:latin typeface="Cambria Math" panose="02040503050406030204" pitchFamily="18" charset="0"/>
                            <a:ea typeface="MS Gothic" panose="020B0609070205080204" pitchFamily="49" charset="-128"/>
                            <a:cs typeface="MS Gothic" panose="020B0609070205080204" pitchFamily="49" charset="-128"/>
                          </a:rPr>
                          <m:t>h</m:t>
                        </m:r>
                        <m:r>
                          <a:rPr lang="en-US" altLang="zh-CN" sz="2000" b="0" i="1" kern="100">
                            <a:effectLst/>
                            <a:latin typeface="Cambria Math" panose="02040503050406030204" pitchFamily="18" charset="0"/>
                            <a:ea typeface="微软雅黑" panose="020B0503020204020204" pitchFamily="34" charset="-122"/>
                            <a:cs typeface="Times New Roman" panose="02020603050405020304" pitchFamily="18" charset="0"/>
                          </a:rPr>
                          <m:t>𝑜</m:t>
                        </m:r>
                        <m:r>
                          <a:rPr lang="en-US" altLang="zh-CN" sz="2000" b="0" i="1" kern="100" smtClean="0">
                            <a:effectLst/>
                            <a:latin typeface="Cambria Math" panose="02040503050406030204" pitchFamily="18" charset="0"/>
                            <a:ea typeface="微软雅黑" panose="020B0503020204020204" pitchFamily="34" charset="-122"/>
                            <a:cs typeface="Times New Roman" panose="02020603050405020304" pitchFamily="18" charset="0"/>
                          </a:rPr>
                          <m:t>𝑡𝑜</m:t>
                        </m:r>
                      </m:sub>
                    </m:sSub>
                  </m:oMath>
                </a14:m>
                <a:r>
                  <a:rPr lang="zh-CN" altLang="en-US" sz="2000" dirty="0">
                    <a:latin typeface="宋体" panose="02010600030101010101" pitchFamily="2" charset="-122"/>
                    <a:ea typeface="宋体" panose="02010600030101010101" pitchFamily="2" charset="-122"/>
                  </a:rPr>
                  <a:t>：</a:t>
                </a:r>
                <a:endParaRPr lang="zh-CN" altLang="zh-CN" sz="2000" dirty="0">
                  <a:latin typeface="宋体" panose="02010600030101010101" pitchFamily="2" charset="-122"/>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527CCF15-66A2-4889-93A8-F2B4CB6D7807}"/>
                  </a:ext>
                </a:extLst>
              </p:cNvPr>
              <p:cNvSpPr txBox="1">
                <a:spLocks noRot="1" noChangeAspect="1" noMove="1" noResize="1" noEditPoints="1" noAdjustHandles="1" noChangeArrowheads="1" noChangeShapeType="1" noTextEdit="1"/>
              </p:cNvSpPr>
              <p:nvPr/>
            </p:nvSpPr>
            <p:spPr>
              <a:xfrm>
                <a:off x="399158" y="2350723"/>
                <a:ext cx="6542132" cy="473271"/>
              </a:xfrm>
              <a:prstGeom prst="rect">
                <a:avLst/>
              </a:prstGeom>
              <a:blipFill>
                <a:blip r:embed="rId6"/>
                <a:stretch>
                  <a:fillRect l="-838" t="-1299" b="-1428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6B0B6A1-4779-CD4F-5622-1A3E8FB1D2DC}"/>
              </a:ext>
            </a:extLst>
          </p:cNvPr>
          <p:cNvSpPr txBox="1"/>
          <p:nvPr/>
        </p:nvSpPr>
        <p:spPr>
          <a:xfrm>
            <a:off x="11319905" y="16099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6" name="图片 15">
            <a:extLst>
              <a:ext uri="{FF2B5EF4-FFF2-40B4-BE49-F238E27FC236}">
                <a16:creationId xmlns:a16="http://schemas.microsoft.com/office/drawing/2014/main" id="{03187C48-77D5-07F9-D990-F63FFC7D81A3}"/>
              </a:ext>
            </a:extLst>
          </p:cNvPr>
          <p:cNvPicPr>
            <a:picLocks noChangeAspect="1"/>
          </p:cNvPicPr>
          <p:nvPr/>
        </p:nvPicPr>
        <p:blipFill>
          <a:blip r:embed="rId7"/>
          <a:stretch>
            <a:fillRect/>
          </a:stretch>
        </p:blipFill>
        <p:spPr>
          <a:xfrm>
            <a:off x="5030592" y="2401351"/>
            <a:ext cx="2623992" cy="633658"/>
          </a:xfrm>
          <a:prstGeom prst="rect">
            <a:avLst/>
          </a:prstGeom>
        </p:spPr>
      </p:pic>
      <p:pic>
        <p:nvPicPr>
          <p:cNvPr id="22" name="图片 21">
            <a:extLst>
              <a:ext uri="{FF2B5EF4-FFF2-40B4-BE49-F238E27FC236}">
                <a16:creationId xmlns:a16="http://schemas.microsoft.com/office/drawing/2014/main" id="{206566BA-695C-13D6-B27C-5EF1A69F5AE6}"/>
              </a:ext>
            </a:extLst>
          </p:cNvPr>
          <p:cNvPicPr>
            <a:picLocks noChangeAspect="1"/>
          </p:cNvPicPr>
          <p:nvPr/>
        </p:nvPicPr>
        <p:blipFill>
          <a:blip r:embed="rId8"/>
          <a:stretch>
            <a:fillRect/>
          </a:stretch>
        </p:blipFill>
        <p:spPr>
          <a:xfrm>
            <a:off x="483244" y="2923576"/>
            <a:ext cx="11069850" cy="3203890"/>
          </a:xfrm>
          <a:prstGeom prst="rect">
            <a:avLst/>
          </a:prstGeom>
        </p:spPr>
      </p:pic>
      <p:sp>
        <p:nvSpPr>
          <p:cNvPr id="24" name="文本框 23">
            <a:extLst>
              <a:ext uri="{FF2B5EF4-FFF2-40B4-BE49-F238E27FC236}">
                <a16:creationId xmlns:a16="http://schemas.microsoft.com/office/drawing/2014/main" id="{057FEC9E-5942-38F0-57D6-9EEC7DB9F73A}"/>
              </a:ext>
            </a:extLst>
          </p:cNvPr>
          <p:cNvSpPr txBox="1"/>
          <p:nvPr/>
        </p:nvSpPr>
        <p:spPr>
          <a:xfrm>
            <a:off x="11642211" y="44380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5" name="文本框 24">
            <a:extLst>
              <a:ext uri="{FF2B5EF4-FFF2-40B4-BE49-F238E27FC236}">
                <a16:creationId xmlns:a16="http://schemas.microsoft.com/office/drawing/2014/main" id="{186FE12C-9188-7620-CD34-8EB05E7789B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081779295"/>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986190"/>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996082"/>
            <a:ext cx="9882744" cy="298460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面部动画生成，这在虚拟现实、电影制作、游戏以及教育等多个领域都有广泛的应用前景。由于人脸的几何形状复杂和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视听数据的可用性有限，语音驱动的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面部动画具有挑战性。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传统的方法通常聚焦于学习短音频窗口内的音素级特征，由于上下文信息有限，这可能导致嘴唇运动的不准确。</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9" y="1925114"/>
            <a:ext cx="10545968" cy="120032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：为了进行面部属性的解耦和音频到唇部同步的任务，我们使用了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两个数据集。此外，为了与之前的最优方法进行比较，我们还采用了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AD-Nerf</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Live Speech Portraits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中的训练视频</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66901" y="28338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483245" y="3564632"/>
            <a:ext cx="10421462"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：采用峰值信噪比</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和结构相似性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来衡量图像质量。此外，利用</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中提出的嘴周围的地标距离</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(LMD)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和置信度评分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SyncConf</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来评估嘴型和唇形同步的准确性。此外，作者还计了算眨眼频率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(blinks/s)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来评估与目标人相比的眨眼自然度。</a:t>
            </a:r>
          </a:p>
        </p:txBody>
      </p:sp>
      <p:sp>
        <p:nvSpPr>
          <p:cNvPr id="2" name="文本框 1">
            <a:extLst>
              <a:ext uri="{FF2B5EF4-FFF2-40B4-BE49-F238E27FC236}">
                <a16:creationId xmlns:a16="http://schemas.microsoft.com/office/drawing/2014/main" id="{F2ED7726-C17A-B684-8F97-A64C2F5F75E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8769236-5F3B-5196-84CD-092E03B8FF1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9" name="图片 8">
            <a:extLst>
              <a:ext uri="{FF2B5EF4-FFF2-40B4-BE49-F238E27FC236}">
                <a16:creationId xmlns:a16="http://schemas.microsoft.com/office/drawing/2014/main" id="{D5882AA5-F75E-80E6-50BD-73E16DB327E8}"/>
              </a:ext>
            </a:extLst>
          </p:cNvPr>
          <p:cNvPicPr>
            <a:picLocks noChangeAspect="1"/>
          </p:cNvPicPr>
          <p:nvPr/>
        </p:nvPicPr>
        <p:blipFill>
          <a:blip r:embed="rId5"/>
          <a:stretch>
            <a:fillRect/>
          </a:stretch>
        </p:blipFill>
        <p:spPr>
          <a:xfrm>
            <a:off x="483244" y="1945309"/>
            <a:ext cx="10915596" cy="3731768"/>
          </a:xfrm>
          <a:prstGeom prst="rect">
            <a:avLst/>
          </a:prstGeom>
        </p:spPr>
      </p:pic>
    </p:spTree>
    <p:extLst>
      <p:ext uri="{BB962C8B-B14F-4D97-AF65-F5344CB8AC3E}">
        <p14:creationId xmlns:p14="http://schemas.microsoft.com/office/powerpoint/2010/main" val="422182914"/>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53D3474-EE40-DF05-7EAE-502BB48A9F96}"/>
              </a:ext>
            </a:extLst>
          </p:cNvPr>
          <p:cNvPicPr>
            <a:picLocks noChangeAspect="1"/>
          </p:cNvPicPr>
          <p:nvPr/>
        </p:nvPicPr>
        <p:blipFill>
          <a:blip r:embed="rId5"/>
          <a:stretch>
            <a:fillRect/>
          </a:stretch>
        </p:blipFill>
        <p:spPr>
          <a:xfrm>
            <a:off x="2007637" y="1089147"/>
            <a:ext cx="8099459" cy="5162119"/>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A44C8C24-7E2E-0694-26D3-825D57D432A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眨眼自然度</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A44C8C24-7E2E-0694-26D3-825D57D432A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B476DD04-C63A-45F7-C80A-689E96725ACA}"/>
              </a:ext>
            </a:extLst>
          </p:cNvPr>
          <p:cNvPicPr>
            <a:picLocks noChangeAspect="1"/>
          </p:cNvPicPr>
          <p:nvPr/>
        </p:nvPicPr>
        <p:blipFill>
          <a:blip r:embed="rId5"/>
          <a:stretch>
            <a:fillRect/>
          </a:stretch>
        </p:blipFill>
        <p:spPr>
          <a:xfrm>
            <a:off x="2512169" y="1871158"/>
            <a:ext cx="6927167" cy="4136468"/>
          </a:xfrm>
          <a:prstGeom prst="rect">
            <a:avLst/>
          </a:prstGeom>
        </p:spPr>
      </p:pic>
    </p:spTree>
    <p:extLst>
      <p:ext uri="{BB962C8B-B14F-4D97-AF65-F5344CB8AC3E}">
        <p14:creationId xmlns:p14="http://schemas.microsoft.com/office/powerpoint/2010/main" val="1797935856"/>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B20D324-08E1-B93D-E764-81E3441C5E1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513829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a:solidFill>
                  <a:srgbClr val="1D2129"/>
                </a:solidFill>
                <a:effectLst/>
                <a:highlight>
                  <a:srgbClr val="FFFFFF"/>
                </a:highlight>
                <a:latin typeface="宋体" panose="02010600030101010101" pitchFamily="2" charset="-122"/>
                <a:ea typeface="宋体" panose="02010600030101010101" pitchFamily="2" charset="-122"/>
              </a:rPr>
              <a:t>VAE</a:t>
            </a:r>
            <a:r>
              <a:rPr lang="zh-CN" altLang="en-US" sz="2400" b="0" i="0" dirty="0">
                <a:solidFill>
                  <a:srgbClr val="1D2129"/>
                </a:solidFill>
                <a:effectLst/>
                <a:highlight>
                  <a:srgbClr val="FFFFFF"/>
                </a:highlight>
                <a:latin typeface="宋体" panose="02010600030101010101" pitchFamily="2" charset="-122"/>
                <a:ea typeface="宋体" panose="02010600030101010101" pitchFamily="2" charset="-122"/>
              </a:rPr>
              <a:t>的结构和高斯过程的消融实验</a:t>
            </a:r>
            <a:endParaRPr lang="zh-CN" altLang="en-US" sz="24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F489DB50-29F2-B5C3-4BA8-788F1BA912A1}"/>
              </a:ext>
            </a:extLst>
          </p:cNvPr>
          <p:cNvPicPr>
            <a:picLocks noChangeAspect="1"/>
          </p:cNvPicPr>
          <p:nvPr/>
        </p:nvPicPr>
        <p:blipFill>
          <a:blip r:embed="rId5"/>
          <a:stretch>
            <a:fillRect/>
          </a:stretch>
        </p:blipFill>
        <p:spPr>
          <a:xfrm>
            <a:off x="1985248" y="2379209"/>
            <a:ext cx="8422285" cy="3380372"/>
          </a:xfrm>
          <a:prstGeom prst="rect">
            <a:avLst/>
          </a:prstGeom>
        </p:spPr>
      </p:pic>
    </p:spTree>
    <p:extLst>
      <p:ext uri="{BB962C8B-B14F-4D97-AF65-F5344CB8AC3E}">
        <p14:creationId xmlns:p14="http://schemas.microsoft.com/office/powerpoint/2010/main" val="3473451637"/>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唇形鉴别器训练的选择</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81310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B20D324-08E1-B93D-E764-81E3441C5E1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Bi C, Liu X, Liu Z.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-AD: Neural Radiance Field with Attention-based Disentanglement for Talking Face Synthesis[J].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arXiv:2401.12568,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E6EE1599-B3DA-50FA-59D3-7B1DEB13D279}"/>
              </a:ext>
            </a:extLst>
          </p:cNvPr>
          <p:cNvSpPr txBox="1"/>
          <p:nvPr/>
        </p:nvSpPr>
        <p:spPr>
          <a:xfrm>
            <a:off x="558218" y="1780313"/>
            <a:ext cx="513829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0" i="0" dirty="0" err="1">
                <a:solidFill>
                  <a:srgbClr val="1D2129"/>
                </a:solidFill>
                <a:effectLst/>
                <a:highlight>
                  <a:srgbClr val="FFFFFF"/>
                </a:highlight>
                <a:latin typeface="宋体" panose="02010600030101010101" pitchFamily="2" charset="-122"/>
                <a:ea typeface="宋体" panose="02010600030101010101" pitchFamily="2" charset="-122"/>
              </a:rPr>
              <a:t>NeRF</a:t>
            </a:r>
            <a:r>
              <a:rPr lang="zh-CN" altLang="en-US" sz="2400" b="0" i="0" dirty="0">
                <a:solidFill>
                  <a:srgbClr val="1D2129"/>
                </a:solidFill>
                <a:effectLst/>
                <a:highlight>
                  <a:srgbClr val="FFFFFF"/>
                </a:highlight>
                <a:latin typeface="宋体" panose="02010600030101010101" pitchFamily="2" charset="-122"/>
                <a:ea typeface="宋体" panose="02010600030101010101" pitchFamily="2" charset="-122"/>
              </a:rPr>
              <a:t>中输入音频特征的消融研究</a:t>
            </a:r>
            <a:endParaRPr lang="zh-CN" altLang="en-US" sz="24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1807F0E0-5559-6AA3-8D1A-02A32959711D}"/>
              </a:ext>
            </a:extLst>
          </p:cNvPr>
          <p:cNvPicPr>
            <a:picLocks noChangeAspect="1"/>
          </p:cNvPicPr>
          <p:nvPr/>
        </p:nvPicPr>
        <p:blipFill>
          <a:blip r:embed="rId5"/>
          <a:stretch>
            <a:fillRect/>
          </a:stretch>
        </p:blipFill>
        <p:spPr>
          <a:xfrm>
            <a:off x="2256523" y="2284908"/>
            <a:ext cx="7770666" cy="3346491"/>
          </a:xfrm>
          <a:prstGeom prst="rect">
            <a:avLst/>
          </a:prstGeom>
        </p:spPr>
      </p:pic>
    </p:spTree>
    <p:extLst>
      <p:ext uri="{BB962C8B-B14F-4D97-AF65-F5344CB8AC3E}">
        <p14:creationId xmlns:p14="http://schemas.microsoft.com/office/powerpoint/2010/main" val="3649369213"/>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用户评分</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8769236-5F3B-5196-84CD-092E03B8FF1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249E9347-58A3-7EE4-ED8D-E85A74204A96}"/>
              </a:ext>
            </a:extLst>
          </p:cNvPr>
          <p:cNvPicPr>
            <a:picLocks noChangeAspect="1"/>
          </p:cNvPicPr>
          <p:nvPr/>
        </p:nvPicPr>
        <p:blipFill>
          <a:blip r:embed="rId5"/>
          <a:stretch>
            <a:fillRect/>
          </a:stretch>
        </p:blipFill>
        <p:spPr>
          <a:xfrm>
            <a:off x="887639" y="1787983"/>
            <a:ext cx="10240804" cy="3975944"/>
          </a:xfrm>
          <a:prstGeom prst="rect">
            <a:avLst/>
          </a:prstGeom>
        </p:spPr>
      </p:pic>
    </p:spTree>
    <p:extLst>
      <p:ext uri="{BB962C8B-B14F-4D97-AF65-F5344CB8AC3E}">
        <p14:creationId xmlns:p14="http://schemas.microsoft.com/office/powerpoint/2010/main" val="229735101"/>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Z</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空间中不同人个性化人脸属性的</a:t>
            </a: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PCA</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78769236-5F3B-5196-84CD-092E03B8FF1C}"/>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Yao S, Zhong R Z, Yan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Dfa</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-nerf: Personalized talking head generation via disentangled face attributes neural rendering[J].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arXiv:2201.00791, 2022.</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D973F10C-F160-3B3F-39C3-118A938E37E9}"/>
              </a:ext>
            </a:extLst>
          </p:cNvPr>
          <p:cNvPicPr>
            <a:picLocks noChangeAspect="1"/>
          </p:cNvPicPr>
          <p:nvPr/>
        </p:nvPicPr>
        <p:blipFill>
          <a:blip r:embed="rId5"/>
          <a:stretch>
            <a:fillRect/>
          </a:stretch>
        </p:blipFill>
        <p:spPr>
          <a:xfrm>
            <a:off x="2531662" y="2111463"/>
            <a:ext cx="6620782" cy="3404259"/>
          </a:xfrm>
          <a:prstGeom prst="rect">
            <a:avLst/>
          </a:prstGeom>
        </p:spPr>
      </p:pic>
      <p:sp>
        <p:nvSpPr>
          <p:cNvPr id="9" name="文本框 8">
            <a:extLst>
              <a:ext uri="{FF2B5EF4-FFF2-40B4-BE49-F238E27FC236}">
                <a16:creationId xmlns:a16="http://schemas.microsoft.com/office/drawing/2014/main" id="{836B536E-0B57-33D8-419D-4B2718EDE094}"/>
              </a:ext>
            </a:extLst>
          </p:cNvPr>
          <p:cNvSpPr txBox="1"/>
          <p:nvPr/>
        </p:nvSpPr>
        <p:spPr>
          <a:xfrm>
            <a:off x="3010674" y="5546064"/>
            <a:ext cx="2513789" cy="369332"/>
          </a:xfrm>
          <a:prstGeom prst="rect">
            <a:avLst/>
          </a:prstGeom>
          <a:noFill/>
        </p:spPr>
        <p:txBody>
          <a:bodyPr wrap="square" rtlCol="0">
            <a:spAutoFit/>
          </a:bodyPr>
          <a:lstStyle/>
          <a:p>
            <a:pPr algn="ctr"/>
            <a:r>
              <a:rPr lang="zh-CN" altLang="en-US" b="0" i="0" dirty="0">
                <a:solidFill>
                  <a:srgbClr val="1D2129"/>
                </a:solidFill>
                <a:effectLst/>
                <a:highlight>
                  <a:srgbClr val="FFFFFF"/>
                </a:highlight>
                <a:latin typeface="PingFangSC-Regular"/>
              </a:rPr>
              <a:t>以音频为条件</a:t>
            </a:r>
            <a:endParaRPr lang="zh-CN" altLang="en-US" dirty="0"/>
          </a:p>
        </p:txBody>
      </p:sp>
      <p:sp>
        <p:nvSpPr>
          <p:cNvPr id="10" name="文本框 9">
            <a:extLst>
              <a:ext uri="{FF2B5EF4-FFF2-40B4-BE49-F238E27FC236}">
                <a16:creationId xmlns:a16="http://schemas.microsoft.com/office/drawing/2014/main" id="{DB6C4A6D-C565-8497-E1F9-99502EFE7251}"/>
              </a:ext>
            </a:extLst>
          </p:cNvPr>
          <p:cNvSpPr txBox="1"/>
          <p:nvPr/>
        </p:nvSpPr>
        <p:spPr>
          <a:xfrm>
            <a:off x="6071993" y="5534193"/>
            <a:ext cx="2513789" cy="369332"/>
          </a:xfrm>
          <a:prstGeom prst="rect">
            <a:avLst/>
          </a:prstGeom>
          <a:noFill/>
        </p:spPr>
        <p:txBody>
          <a:bodyPr wrap="square" rtlCol="0">
            <a:spAutoFit/>
          </a:bodyPr>
          <a:lstStyle/>
          <a:p>
            <a:pPr algn="ctr"/>
            <a:r>
              <a:rPr lang="zh-CN" altLang="en-US" b="0" i="0" dirty="0">
                <a:solidFill>
                  <a:srgbClr val="1D2129"/>
                </a:solidFill>
                <a:effectLst/>
                <a:highlight>
                  <a:srgbClr val="FFFFFF"/>
                </a:highlight>
                <a:latin typeface="PingFangSC-Regular"/>
              </a:rPr>
              <a:t>没有音频作为条件</a:t>
            </a:r>
            <a:endParaRPr lang="zh-CN" altLang="en-US" dirty="0"/>
          </a:p>
        </p:txBody>
      </p:sp>
      <p:sp>
        <p:nvSpPr>
          <p:cNvPr id="13" name="文本框 12">
            <a:extLst>
              <a:ext uri="{FF2B5EF4-FFF2-40B4-BE49-F238E27FC236}">
                <a16:creationId xmlns:a16="http://schemas.microsoft.com/office/drawing/2014/main" id="{2870F35D-E39E-7D32-523A-B83FA26F9255}"/>
              </a:ext>
            </a:extLst>
          </p:cNvPr>
          <p:cNvSpPr txBox="1"/>
          <p:nvPr/>
        </p:nvSpPr>
        <p:spPr>
          <a:xfrm>
            <a:off x="2696079" y="1746313"/>
            <a:ext cx="6181926" cy="369332"/>
          </a:xfrm>
          <a:prstGeom prst="rect">
            <a:avLst/>
          </a:prstGeom>
          <a:noFill/>
        </p:spPr>
        <p:txBody>
          <a:bodyPr wrap="square">
            <a:spAutoFit/>
          </a:bodyPr>
          <a:lstStyle/>
          <a:p>
            <a:pPr algn="ctr"/>
            <a:r>
              <a:rPr lang="zh-CN" altLang="en-US" b="0" i="0" dirty="0">
                <a:solidFill>
                  <a:srgbClr val="1D2129"/>
                </a:solidFill>
                <a:effectLst/>
                <a:highlight>
                  <a:srgbClr val="FFFFFF"/>
                </a:highlight>
                <a:latin typeface="PingFangSC-Regular"/>
              </a:rPr>
              <a:t>不同类型的颜色代表不同的身份</a:t>
            </a:r>
            <a:endParaRPr lang="zh-CN" altLang="en-US" dirty="0"/>
          </a:p>
        </p:txBody>
      </p:sp>
    </p:spTree>
    <p:extLst>
      <p:ext uri="{BB962C8B-B14F-4D97-AF65-F5344CB8AC3E}">
        <p14:creationId xmlns:p14="http://schemas.microsoft.com/office/powerpoint/2010/main" val="2107879186"/>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083415"/>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DFA-</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(Disentangled Face Attributes Neural Rendering),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一种用于</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生成的人脸属性解纠缠的神经辐射场</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019767"/>
            <a:ext cx="10537046" cy="943913"/>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DFA-</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通过高级的神经网络确保音频与视频之间的完美同步，特别是嘴唇的运动。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2924769"/>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采用神经辐射场技术，</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DFA-</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能够渲染出高保真度的视觉图像，具有丰富的细节和逼真的纹理。</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3864092"/>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不仅限于基本的头部动作和眨眼，</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DFA-</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还能生成包括微笑、皱眉等更复杂的表情动作，增强了视频的自然性和互动感</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7A1172BF-4209-7F64-C476-686ACB39092E}"/>
              </a:ext>
            </a:extLst>
          </p:cNvPr>
          <p:cNvSpPr txBox="1"/>
          <p:nvPr/>
        </p:nvSpPr>
        <p:spPr>
          <a:xfrm>
            <a:off x="902679" y="4722873"/>
            <a:ext cx="10537047"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当前</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DFA-</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不支持多个音源输入，这限制了其在复杂音频环境下的应用。未来的研究可以探索使用说话人分割技术来解决这一问题。</a:t>
            </a:r>
          </a:p>
        </p:txBody>
      </p:sp>
      <p:sp>
        <p:nvSpPr>
          <p:cNvPr id="10" name="文本框 9">
            <a:extLst>
              <a:ext uri="{FF2B5EF4-FFF2-40B4-BE49-F238E27FC236}">
                <a16:creationId xmlns:a16="http://schemas.microsoft.com/office/drawing/2014/main" id="{3A35C7FF-E9E4-4988-FDFC-FD4A1B34751C}"/>
              </a:ext>
            </a:extLst>
          </p:cNvPr>
          <p:cNvSpPr txBox="1"/>
          <p:nvPr/>
        </p:nvSpPr>
        <p:spPr>
          <a:xfrm>
            <a:off x="902679" y="5662196"/>
            <a:ext cx="10537047" cy="476669"/>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由于</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DFA-</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NeRF</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采用了复杂的渲染过程，其推理速度较慢，</a:t>
            </a: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dirty="0">
                <a:solidFill>
                  <a:prstClr val="black"/>
                </a:solidFill>
                <a:latin typeface="宋体" panose="02010600030101010101" pitchFamily="2" charset="-122"/>
                <a:ea typeface="宋体" panose="02010600030101010101" pitchFamily="2" charset="-122"/>
              </a:rPr>
              <a:t>2024.04.15</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3" y="1042352"/>
            <a:ext cx="1074593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提出了一个自回归的基于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的架构用于语音驱动的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面部动画，该架构能够编码长期音频上下文并预测一系列动画化的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面部网格，实现了整个面部包括上半部和下半部的高度真实且时间稳定的动画。</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2708367"/>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设计了偏差注意力模块和周期位置编码策略，精心设计的偏差跨模态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MH (Multi-Head)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注意力用于对齐不同的模态，偏差因果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MH</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自注意力和周期位置编码策略用于改善对更长音频序列的泛化。</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787973" y="4449037"/>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有效利用了自监督预训练的语音模型，将自监督预训练的语音模型整合到端到端的架构中，不仅处理了数据限制问题，还显著提高了困难情况，例如在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音素上嘴唇完全闭合等情况下嘴部运动的准确性。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PROBLEM FORMULATION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3" y="19050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611052" y="1968224"/>
            <a:ext cx="1106625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作者将语音驱动的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面部动画定义为一个序列到序列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(sequence-to-sequence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seq2seq)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的学习问题。提出了一种新的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seq2seq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架构来自回归预测以音频上下文和过去的面部运动序列为条件的面部动作。</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54650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问题定义</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DF37A36-A010-9BA5-D5F5-AE4089C935CA}"/>
                  </a:ext>
                </a:extLst>
              </p:cNvPr>
              <p:cNvSpPr txBox="1"/>
              <p:nvPr/>
            </p:nvSpPr>
            <p:spPr>
              <a:xfrm>
                <a:off x="611052" y="3167879"/>
                <a:ext cx="11072953" cy="70654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目标：</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给定</a:t>
                </a:r>
                <a:r>
                  <a:rPr lang="zh-CN" altLang="en-US" b="0" i="0" dirty="0">
                    <a:solidFill>
                      <a:srgbClr val="0D0D0D"/>
                    </a:solidFill>
                    <a:effectLst/>
                    <a:highlight>
                      <a:srgbClr val="FFFFFF"/>
                    </a:highlight>
                    <a:latin typeface="Söhne"/>
                  </a:rPr>
                  <a:t>一个真实的</a:t>
                </a:r>
                <a:r>
                  <a:rPr lang="en-US" altLang="zh-CN" b="0" i="0" dirty="0">
                    <a:solidFill>
                      <a:srgbClr val="0D0D0D"/>
                    </a:solidFill>
                    <a:effectLst/>
                    <a:highlight>
                      <a:srgbClr val="FFFFFF"/>
                    </a:highlight>
                    <a:latin typeface="Söhne"/>
                  </a:rPr>
                  <a:t>3D</a:t>
                </a:r>
                <a:r>
                  <a:rPr lang="zh-CN" altLang="en-US" b="0" i="0" dirty="0">
                    <a:solidFill>
                      <a:srgbClr val="0D0D0D"/>
                    </a:solidFill>
                    <a:effectLst/>
                    <a:highlight>
                      <a:srgbClr val="FFFFFF"/>
                    </a:highlight>
                    <a:latin typeface="Söhne"/>
                  </a:rPr>
                  <a:t>面部运动序列</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𝑌</m:t>
                        </m:r>
                      </m:e>
                      <m:sub>
                        <m:r>
                          <a:rPr lang="en-US" altLang="zh-CN" b="0" i="1" smtClean="0">
                            <a:solidFill>
                              <a:srgbClr val="0D0D0D"/>
                            </a:solidFill>
                            <a:effectLst/>
                            <a:highlight>
                              <a:srgbClr val="FFFFFF"/>
                            </a:highlight>
                            <a:latin typeface="Cambria Math" panose="02040503050406030204" pitchFamily="18" charset="0"/>
                          </a:rPr>
                          <m:t>𝑇</m:t>
                        </m:r>
                      </m:sub>
                    </m:sSub>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𝑌</m:t>
                            </m:r>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𝑌</m:t>
                            </m:r>
                          </m:e>
                          <m:sub>
                            <m:r>
                              <a:rPr lang="en-US" altLang="zh-CN" b="0" i="1" smtClean="0">
                                <a:solidFill>
                                  <a:srgbClr val="0D0D0D"/>
                                </a:solidFill>
                                <a:highlight>
                                  <a:srgbClr val="FFFFFF"/>
                                </a:highlight>
                                <a:latin typeface="Cambria Math" panose="02040503050406030204" pitchFamily="18" charset="0"/>
                              </a:rPr>
                              <m:t>𝑇</m:t>
                            </m:r>
                          </m:sub>
                        </m:sSub>
                      </m:e>
                    </m:d>
                  </m:oMath>
                </a14:m>
                <a:r>
                  <a:rPr lang="zh-CN" altLang="en-US" b="0" i="0" dirty="0">
                    <a:solidFill>
                      <a:srgbClr val="0D0D0D"/>
                    </a:solidFill>
                    <a:effectLst/>
                    <a:highlight>
                      <a:srgbClr val="FFFFFF"/>
                    </a:highlight>
                    <a:latin typeface="Söhne"/>
                  </a:rPr>
                  <a:t>，以及相应的原始音频</a:t>
                </a:r>
                <a14:m>
                  <m:oMath xmlns:m="http://schemas.openxmlformats.org/officeDocument/2006/math">
                    <m:r>
                      <a:rPr lang="en-US" altLang="zh-CN" b="0" i="1" smtClean="0">
                        <a:solidFill>
                          <a:srgbClr val="0D0D0D"/>
                        </a:solidFill>
                        <a:effectLst/>
                        <a:highlight>
                          <a:srgbClr val="FFFFFF"/>
                        </a:highlight>
                        <a:latin typeface="Cambria Math" panose="02040503050406030204" pitchFamily="18" charset="0"/>
                      </a:rPr>
                      <m:t>𝑋</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i="1">
                        <a:solidFill>
                          <a:srgbClr val="0D0D0D"/>
                        </a:solidFill>
                        <a:highlight>
                          <a:srgbClr val="FFFFFF"/>
                        </a:highlight>
                        <a:latin typeface="Cambria Math" panose="02040503050406030204" pitchFamily="18" charset="0"/>
                      </a:rPr>
                      <m:t>𝑇</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视觉帧的数量。目标是创建一个模型，能够根据原始音频</a:t>
                </a:r>
                <a14:m>
                  <m:oMath xmlns:m="http://schemas.openxmlformats.org/officeDocument/2006/math">
                    <m:r>
                      <a:rPr lang="en-US" altLang="zh-CN" i="1">
                        <a:solidFill>
                          <a:srgbClr val="0D0D0D"/>
                        </a:solidFill>
                        <a:highlight>
                          <a:srgbClr val="FFFFFF"/>
                        </a:highlight>
                        <a:latin typeface="Cambria Math" panose="02040503050406030204" pitchFamily="18" charset="0"/>
                      </a:rPr>
                      <m:t>𝑋</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合成与</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𝑌</m:t>
                        </m:r>
                      </m:e>
                      <m:sub>
                        <m:r>
                          <a:rPr lang="en-US" altLang="zh-CN" i="1">
                            <a:solidFill>
                              <a:srgbClr val="0D0D0D"/>
                            </a:solidFill>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相似的面部运动序列</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𝑌</m:t>
                            </m:r>
                          </m:e>
                        </m:acc>
                      </m:e>
                      <m:sub>
                        <m:r>
                          <a:rPr lang="en-US" altLang="zh-CN" i="1">
                            <a:solidFill>
                              <a:srgbClr val="0D0D0D"/>
                            </a:solidFill>
                            <a:highlight>
                              <a:srgbClr val="FFFFFF"/>
                            </a:highlight>
                            <a:latin typeface="Cambria Math" panose="02040503050406030204" pitchFamily="18" charset="0"/>
                          </a:rPr>
                          <m:t>𝑇</m:t>
                        </m:r>
                      </m:sub>
                    </m:sSub>
                  </m:oMath>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611052" y="3167879"/>
                <a:ext cx="11072953" cy="706540"/>
              </a:xfrm>
              <a:prstGeom prst="rect">
                <a:avLst/>
              </a:prstGeom>
              <a:blipFill>
                <a:blip r:embed="rId5"/>
                <a:stretch>
                  <a:fillRect l="-330" t="-6897" r="-440" b="-775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7DF146D-D98B-A17E-4F80-7DC43EAEDE00}"/>
              </a:ext>
            </a:extLst>
          </p:cNvPr>
          <p:cNvSpPr txBox="1"/>
          <p:nvPr/>
        </p:nvSpPr>
        <p:spPr>
          <a:xfrm>
            <a:off x="11735782" y="315083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095CF7-12FD-0584-C8BD-408133CA4A1D}"/>
              </a:ext>
            </a:extLst>
          </p:cNvPr>
          <p:cNvSpPr txBox="1"/>
          <p:nvPr/>
        </p:nvSpPr>
        <p:spPr>
          <a:xfrm>
            <a:off x="392020" y="2705221"/>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架构描述</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1F84125-DA59-FEC9-5B38-0CD7AFEF97E8}"/>
                  </a:ext>
                </a:extLst>
              </p:cNvPr>
              <p:cNvSpPr txBox="1"/>
              <p:nvPr/>
            </p:nvSpPr>
            <p:spPr>
              <a:xfrm>
                <a:off x="611052" y="3867760"/>
                <a:ext cx="11072953" cy="37798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将音频</a:t>
                </a:r>
                <a14:m>
                  <m:oMath xmlns:m="http://schemas.openxmlformats.org/officeDocument/2006/math">
                    <m:r>
                      <a:rPr lang="en-US" altLang="zh-CN" b="0" i="1" smtClean="0">
                        <a:solidFill>
                          <a:srgbClr val="0D0D0D"/>
                        </a:solidFill>
                        <a:effectLst/>
                        <a:highlight>
                          <a:srgbClr val="FFFFFF"/>
                        </a:highlight>
                        <a:latin typeface="Cambria Math" panose="02040503050406030204" pitchFamily="18" charset="0"/>
                      </a:rPr>
                      <m:t>𝑋</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转换为音频表示</a:t>
                </a:r>
                <a14:m>
                  <m:oMath xmlns:m="http://schemas.openxmlformats.org/officeDocument/2006/math">
                    <m:sSub>
                      <m:sSubPr>
                        <m:ctrlPr>
                          <a:rPr lang="en-US" altLang="zh-CN"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𝐴</m:t>
                        </m:r>
                      </m:e>
                      <m:sub>
                        <m:sSup>
                          <m:sSupPr>
                            <m:ctrlPr>
                              <a:rPr lang="en-US" altLang="zh-CN" i="1" smtClean="0">
                                <a:solidFill>
                                  <a:srgbClr val="0D0D0D"/>
                                </a:solidFill>
                                <a:highlight>
                                  <a:srgbClr val="FFFFFF"/>
                                </a:highlight>
                                <a:latin typeface="Cambria Math" panose="02040503050406030204" pitchFamily="18" charset="0"/>
                              </a:rPr>
                            </m:ctrlPr>
                          </m:sSupPr>
                          <m:e>
                            <m:r>
                              <a:rPr lang="en-US" altLang="zh-CN" b="0" i="1" smtClean="0">
                                <a:solidFill>
                                  <a:srgbClr val="0D0D0D"/>
                                </a:solidFill>
                                <a:highlight>
                                  <a:srgbClr val="FFFFFF"/>
                                </a:highlight>
                                <a:latin typeface="Cambria Math" panose="02040503050406030204" pitchFamily="18" charset="0"/>
                              </a:rPr>
                              <m:t>𝑇</m:t>
                            </m:r>
                          </m:e>
                          <m:sup>
                            <m:r>
                              <a:rPr lang="en-US" altLang="zh-CN" b="0" i="1" smtClean="0">
                                <a:solidFill>
                                  <a:srgbClr val="0D0D0D"/>
                                </a:solidFill>
                                <a:highlight>
                                  <a:srgbClr val="FFFFFF"/>
                                </a:highlight>
                                <a:latin typeface="Cambria Math" panose="02040503050406030204" pitchFamily="18" charset="0"/>
                              </a:rPr>
                              <m:t>′</m:t>
                            </m:r>
                          </m:sup>
                        </m:sSup>
                      </m:sub>
                    </m:sSub>
                    <m:r>
                      <a:rPr lang="en-US" altLang="zh-CN" i="1">
                        <a:solidFill>
                          <a:srgbClr val="0D0D0D"/>
                        </a:solidFill>
                        <a:highlight>
                          <a:srgbClr val="FFFFFF"/>
                        </a:highlight>
                        <a:latin typeface="Cambria Math" panose="02040503050406030204" pitchFamily="18" charset="0"/>
                      </a:rPr>
                      <m:t>=</m:t>
                    </m:r>
                    <m:d>
                      <m:dPr>
                        <m:ctrlPr>
                          <a:rPr lang="en-US" altLang="zh-CN" i="1">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i="1">
                                <a:solidFill>
                                  <a:srgbClr val="0D0D0D"/>
                                </a:solidFill>
                                <a:highlight>
                                  <a:srgbClr val="FFFFFF"/>
                                </a:highlight>
                                <a:latin typeface="Cambria Math" panose="02040503050406030204" pitchFamily="18" charset="0"/>
                              </a:rPr>
                              <m:t>1</m:t>
                            </m:r>
                          </m:sub>
                        </m:sSub>
                        <m:r>
                          <a:rPr lang="en-US" altLang="zh-CN" i="1">
                            <a:solidFill>
                              <a:srgbClr val="0D0D0D"/>
                            </a:solidFill>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sSup>
                              <m:sSupPr>
                                <m:ctrlPr>
                                  <a:rPr lang="en-US" altLang="zh-CN" i="1">
                                    <a:solidFill>
                                      <a:srgbClr val="0D0D0D"/>
                                    </a:solidFill>
                                    <a:highlight>
                                      <a:srgbClr val="FFFFFF"/>
                                    </a:highlight>
                                    <a:latin typeface="Cambria Math" panose="02040503050406030204" pitchFamily="18" charset="0"/>
                                  </a:rPr>
                                </m:ctrlPr>
                              </m:sSupPr>
                              <m:e>
                                <m:r>
                                  <a:rPr lang="en-US" altLang="zh-CN" i="1">
                                    <a:solidFill>
                                      <a:srgbClr val="0D0D0D"/>
                                    </a:solidFill>
                                    <a:highlight>
                                      <a:srgbClr val="FFFFFF"/>
                                    </a:highlight>
                                    <a:latin typeface="Cambria Math" panose="02040503050406030204" pitchFamily="18" charset="0"/>
                                  </a:rPr>
                                  <m:t>𝑇</m:t>
                                </m:r>
                              </m:e>
                              <m:sup>
                                <m:r>
                                  <a:rPr lang="en-US" altLang="zh-CN" i="1">
                                    <a:solidFill>
                                      <a:srgbClr val="0D0D0D"/>
                                    </a:solidFill>
                                    <a:highlight>
                                      <a:srgbClr val="FFFFFF"/>
                                    </a:highlight>
                                    <a:latin typeface="Cambria Math" panose="02040503050406030204" pitchFamily="18" charset="0"/>
                                  </a:rPr>
                                  <m:t>′</m:t>
                                </m:r>
                              </m:sup>
                            </m:sSup>
                          </m:sub>
                        </m:sSub>
                      </m:e>
                    </m:d>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p>
                      <m:sSupPr>
                        <m:ctrlPr>
                          <a:rPr lang="en-US" altLang="zh-CN" i="1">
                            <a:solidFill>
                              <a:srgbClr val="0D0D0D"/>
                            </a:solidFill>
                            <a:highlight>
                              <a:srgbClr val="FFFFFF"/>
                            </a:highlight>
                            <a:latin typeface="Cambria Math" panose="02040503050406030204" pitchFamily="18" charset="0"/>
                          </a:rPr>
                        </m:ctrlPr>
                      </m:sSupPr>
                      <m:e>
                        <m:r>
                          <a:rPr lang="en-US" altLang="zh-CN" i="1">
                            <a:solidFill>
                              <a:srgbClr val="0D0D0D"/>
                            </a:solidFill>
                            <a:highlight>
                              <a:srgbClr val="FFFFFF"/>
                            </a:highlight>
                            <a:latin typeface="Cambria Math" panose="02040503050406030204" pitchFamily="18" charset="0"/>
                          </a:rPr>
                          <m:t>𝑇</m:t>
                        </m:r>
                      </m:e>
                      <m:sup>
                        <m:r>
                          <a:rPr lang="en-US" altLang="zh-CN" i="1">
                            <a:solidFill>
                              <a:srgbClr val="0D0D0D"/>
                            </a:solidFill>
                            <a:highlight>
                              <a:srgbClr val="FFFFFF"/>
                            </a:highlight>
                            <a:latin typeface="Cambria Math" panose="02040503050406030204" pitchFamily="18" charset="0"/>
                          </a:rPr>
                          <m:t>′</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是音频表示的帧长度。</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01F84125-DA59-FEC9-5B38-0CD7AFEF97E8}"/>
                  </a:ext>
                </a:extLst>
              </p:cNvPr>
              <p:cNvSpPr txBox="1">
                <a:spLocks noRot="1" noChangeAspect="1" noMove="1" noResize="1" noEditPoints="1" noAdjustHandles="1" noChangeArrowheads="1" noChangeShapeType="1" noTextEdit="1"/>
              </p:cNvSpPr>
              <p:nvPr/>
            </p:nvSpPr>
            <p:spPr>
              <a:xfrm>
                <a:off x="611052" y="3867760"/>
                <a:ext cx="11072953" cy="377989"/>
              </a:xfrm>
              <a:prstGeom prst="rect">
                <a:avLst/>
              </a:prstGeom>
              <a:blipFill>
                <a:blip r:embed="rId6"/>
                <a:stretch>
                  <a:fillRect l="-330" t="-11290" b="-19355"/>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3F4EA59-2A3C-86A5-E037-59CA0692B794}"/>
              </a:ext>
            </a:extLst>
          </p:cNvPr>
          <p:cNvSpPr txBox="1"/>
          <p:nvPr/>
        </p:nvSpPr>
        <p:spPr>
          <a:xfrm>
            <a:off x="11735782" y="387641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35782" y="44582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2" y="493503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0FEFB2C-3504-B131-C26A-3B3E3BC01D75}"/>
                  </a:ext>
                </a:extLst>
              </p:cNvPr>
              <p:cNvSpPr txBox="1"/>
              <p:nvPr/>
            </p:nvSpPr>
            <p:spPr>
              <a:xfrm>
                <a:off x="607702" y="4369072"/>
                <a:ext cx="11072953" cy="37798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风格嵌入层：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包含一组可学习的嵌入，表示说话者身份</a:t>
                </a:r>
                <a14:m>
                  <m:oMath xmlns:m="http://schemas.openxmlformats.org/officeDocument/2006/math">
                    <m:r>
                      <m:rPr>
                        <m:sty m:val="p"/>
                      </m:rPr>
                      <a:rPr lang="en-US" altLang="zh-CN" b="0" i="0" smtClean="0">
                        <a:solidFill>
                          <a:srgbClr val="0D0D0D"/>
                        </a:solidFill>
                        <a:effectLst/>
                        <a:highlight>
                          <a:srgbClr val="FFFFFF"/>
                        </a:highlight>
                        <a:latin typeface="Cambria Math" panose="02040503050406030204" pitchFamily="18" charset="0"/>
                      </a:rPr>
                      <m:t>S</m:t>
                    </m:r>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𝑆</m:t>
                            </m:r>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𝑆</m:t>
                            </m:r>
                          </m:e>
                          <m:sub>
                            <m:r>
                              <a:rPr lang="en-US" altLang="zh-CN" b="0" i="1" smtClean="0">
                                <a:solidFill>
                                  <a:srgbClr val="0D0D0D"/>
                                </a:solidFill>
                                <a:highlight>
                                  <a:srgbClr val="FFFFFF"/>
                                </a:highlight>
                                <a:latin typeface="Cambria Math" panose="02040503050406030204" pitchFamily="18" charset="0"/>
                              </a:rPr>
                              <m:t>𝑁</m:t>
                            </m:r>
                          </m:sub>
                        </m:sSub>
                      </m:e>
                    </m:d>
                  </m:oMath>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F0FEFB2C-3504-B131-C26A-3B3E3BC01D75}"/>
                  </a:ext>
                </a:extLst>
              </p:cNvPr>
              <p:cNvSpPr txBox="1">
                <a:spLocks noRot="1" noChangeAspect="1" noMove="1" noResize="1" noEditPoints="1" noAdjustHandles="1" noChangeArrowheads="1" noChangeShapeType="1" noTextEdit="1"/>
              </p:cNvSpPr>
              <p:nvPr/>
            </p:nvSpPr>
            <p:spPr>
              <a:xfrm>
                <a:off x="607702" y="4369072"/>
                <a:ext cx="11072953" cy="377989"/>
              </a:xfrm>
              <a:prstGeom prst="rect">
                <a:avLst/>
              </a:prstGeom>
              <a:blipFill>
                <a:blip r:embed="rId7"/>
                <a:stretch>
                  <a:fillRect l="-385" t="-12903" b="-19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310F128-01BB-B31F-B43C-A209DAC29A2B}"/>
                  </a:ext>
                </a:extLst>
              </p:cNvPr>
              <p:cNvSpPr txBox="1"/>
              <p:nvPr/>
            </p:nvSpPr>
            <p:spPr>
              <a:xfrm>
                <a:off x="611052" y="4930885"/>
                <a:ext cx="11072953" cy="68505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解码器：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自回归地预测面部运动</a:t>
                </a:r>
                <a14:m>
                  <m:oMath xmlns:m="http://schemas.openxmlformats.org/officeDocument/2006/math">
                    <m:sSub>
                      <m:sSubPr>
                        <m:ctrlPr>
                          <a:rPr lang="en-US" altLang="zh-CN" i="1" smtClean="0">
                            <a:solidFill>
                              <a:srgbClr val="0D0D0D"/>
                            </a:solidFill>
                            <a:highlight>
                              <a:srgbClr val="FFFFFF"/>
                            </a:highlight>
                            <a:latin typeface="Cambria Math" panose="02040503050406030204" pitchFamily="18" charset="0"/>
                          </a:rPr>
                        </m:ctrlPr>
                      </m:sSubPr>
                      <m:e>
                        <m:acc>
                          <m:accPr>
                            <m:chr m:val="̂"/>
                            <m:ctrlPr>
                              <a:rPr lang="en-US" altLang="zh-CN"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𝑌</m:t>
                            </m:r>
                          </m:e>
                        </m:acc>
                      </m:e>
                      <m:sub>
                        <m:r>
                          <a:rPr lang="en-US" altLang="zh-CN" i="1">
                            <a:solidFill>
                              <a:srgbClr val="0D0D0D"/>
                            </a:solidFill>
                            <a:highlight>
                              <a:srgbClr val="FFFFFF"/>
                            </a:highlight>
                            <a:latin typeface="Cambria Math" panose="02040503050406030204" pitchFamily="18" charset="0"/>
                          </a:rPr>
                          <m:t>𝑇</m:t>
                        </m:r>
                      </m:sub>
                    </m:sSub>
                    <m:r>
                      <a:rPr lang="en-US" altLang="zh-CN" i="1">
                        <a:solidFill>
                          <a:srgbClr val="0D0D0D"/>
                        </a:solidFill>
                        <a:highlight>
                          <a:srgbClr val="FFFFFF"/>
                        </a:highlight>
                        <a:latin typeface="Cambria Math" panose="02040503050406030204" pitchFamily="18" charset="0"/>
                      </a:rPr>
                      <m:t> =</m:t>
                    </m:r>
                    <m:d>
                      <m:dPr>
                        <m:ctrlPr>
                          <a:rPr lang="en-US" altLang="zh-CN" i="1" smtClean="0">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𝑦</m:t>
                                </m:r>
                              </m:e>
                            </m:acc>
                          </m:e>
                          <m:sub>
                            <m:r>
                              <a:rPr lang="en-US" altLang="zh-CN" b="0" i="1" smtClean="0">
                                <a:solidFill>
                                  <a:srgbClr val="0D0D0D"/>
                                </a:solidFill>
                                <a:highlight>
                                  <a:srgbClr val="FFFFFF"/>
                                </a:highlight>
                                <a:latin typeface="Cambria Math" panose="02040503050406030204" pitchFamily="18" charset="0"/>
                              </a:rPr>
                              <m:t>1</m:t>
                            </m:r>
                          </m:sub>
                        </m:sSub>
                        <m:r>
                          <a:rPr lang="en-US" altLang="zh-CN" b="0" i="1" smtClean="0">
                            <a:solidFill>
                              <a:srgbClr val="0D0D0D"/>
                            </a:solidFill>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i="1">
                                <a:solidFill>
                                  <a:srgbClr val="0D0D0D"/>
                                </a:solidFill>
                                <a:highlight>
                                  <a:srgbClr val="FFFFFF"/>
                                </a:highlight>
                                <a:latin typeface="Cambria Math" panose="02040503050406030204" pitchFamily="18" charset="0"/>
                              </a:rPr>
                              <m:t>𝑇</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，条件是音频表示</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𝐴</m:t>
                        </m:r>
                      </m:e>
                      <m:sub>
                        <m:sSup>
                          <m:sSupPr>
                            <m:ctrlPr>
                              <a:rPr lang="en-US" altLang="zh-CN" i="1">
                                <a:solidFill>
                                  <a:srgbClr val="0D0D0D"/>
                                </a:solidFill>
                                <a:highlight>
                                  <a:srgbClr val="FFFFFF"/>
                                </a:highlight>
                                <a:latin typeface="Cambria Math" panose="02040503050406030204" pitchFamily="18" charset="0"/>
                              </a:rPr>
                            </m:ctrlPr>
                          </m:sSupPr>
                          <m:e>
                            <m:r>
                              <a:rPr lang="en-US" altLang="zh-CN" i="1">
                                <a:solidFill>
                                  <a:srgbClr val="0D0D0D"/>
                                </a:solidFill>
                                <a:highlight>
                                  <a:srgbClr val="FFFFFF"/>
                                </a:highlight>
                                <a:latin typeface="Cambria Math" panose="02040503050406030204" pitchFamily="18" charset="0"/>
                              </a:rPr>
                              <m:t>𝑇</m:t>
                            </m:r>
                          </m:e>
                          <m:sup>
                            <m:r>
                              <a:rPr lang="en-US" altLang="zh-CN" i="1">
                                <a:solidFill>
                                  <a:srgbClr val="0D0D0D"/>
                                </a:solidFill>
                                <a:highlight>
                                  <a:srgbClr val="FFFFFF"/>
                                </a:highlight>
                                <a:latin typeface="Cambria Math" panose="02040503050406030204" pitchFamily="18" charset="0"/>
                              </a:rPr>
                              <m:t>′</m:t>
                            </m:r>
                          </m:sup>
                        </m:sSup>
                      </m:sub>
                    </m:sSub>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和说话者</a:t>
                </a:r>
                <a14:m>
                  <m:oMath xmlns:m="http://schemas.openxmlformats.org/officeDocument/2006/math">
                    <m:r>
                      <a:rPr lang="en-US" altLang="zh-CN" b="0" i="1" smtClean="0">
                        <a:solidFill>
                          <a:srgbClr val="0D0D0D"/>
                        </a:solidFill>
                        <a:highlight>
                          <a:srgbClr val="FFFFFF"/>
                        </a:highlight>
                        <a:latin typeface="Cambria Math" panose="02040503050406030204" pitchFamily="18" charset="0"/>
                      </a:rPr>
                      <m:t>𝑛</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的风格嵌入</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𝑠</m:t>
                        </m:r>
                      </m:e>
                      <m:sub>
                        <m:r>
                          <a:rPr lang="en-US" altLang="zh-CN" b="0" i="1" smtClean="0">
                            <a:solidFill>
                              <a:srgbClr val="0D0D0D"/>
                            </a:solidFill>
                            <a:highlight>
                              <a:srgbClr val="FFFFFF"/>
                            </a:highlight>
                            <a:latin typeface="Cambria Math" panose="02040503050406030204" pitchFamily="18" charset="0"/>
                          </a:rPr>
                          <m:t>𝑛</m:t>
                        </m:r>
                      </m:sub>
                    </m:sSub>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，以及过去的面部运动。</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A310F128-01BB-B31F-B43C-A209DAC29A2B}"/>
                  </a:ext>
                </a:extLst>
              </p:cNvPr>
              <p:cNvSpPr txBox="1">
                <a:spLocks noRot="1" noChangeAspect="1" noMove="1" noResize="1" noEditPoints="1" noAdjustHandles="1" noChangeArrowheads="1" noChangeShapeType="1" noTextEdit="1"/>
              </p:cNvSpPr>
              <p:nvPr/>
            </p:nvSpPr>
            <p:spPr>
              <a:xfrm>
                <a:off x="611052" y="4930885"/>
                <a:ext cx="11072953" cy="685059"/>
              </a:xfrm>
              <a:prstGeom prst="rect">
                <a:avLst/>
              </a:prstGeom>
              <a:blipFill>
                <a:blip r:embed="rId8"/>
                <a:stretch>
                  <a:fillRect l="-330" t="-6250"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37A6340-E0CC-A50B-2DEB-C5D749D27285}"/>
                  </a:ext>
                </a:extLst>
              </p:cNvPr>
              <p:cNvSpPr txBox="1"/>
              <p:nvPr/>
            </p:nvSpPr>
            <p:spPr>
              <a:xfrm>
                <a:off x="607701" y="5673623"/>
                <a:ext cx="11128081" cy="3855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形式化表示：</a:t>
                </a:r>
                <a:r>
                  <a:rPr lang="en-US" altLang="zh-CN" dirty="0">
                    <a:solidFill>
                      <a:srgbClr val="0D0D0D"/>
                    </a:solidFill>
                    <a:highlight>
                      <a:srgbClr val="FFFFFF"/>
                    </a:highlight>
                  </a:rPr>
                  <a:t> </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b="0" i="1" smtClean="0">
                            <a:solidFill>
                              <a:srgbClr val="0D0D0D"/>
                            </a:solidFill>
                            <a:highlight>
                              <a:srgbClr val="FFFFFF"/>
                            </a:highlight>
                            <a:latin typeface="Cambria Math" panose="02040503050406030204" pitchFamily="18" charset="0"/>
                          </a:rPr>
                          <m:t>𝑡</m:t>
                        </m:r>
                      </m:sub>
                    </m:sSub>
                    <m:r>
                      <a:rPr lang="en-US" altLang="zh-CN" b="0" i="1" smtClean="0">
                        <a:solidFill>
                          <a:srgbClr val="0D0D0D"/>
                        </a:solidFill>
                        <a:highlight>
                          <a:srgbClr val="FFFFFF"/>
                        </a:highlight>
                        <a:latin typeface="Cambria Math" panose="02040503050406030204" pitchFamily="18" charset="0"/>
                      </a:rPr>
                      <m:t>=</m:t>
                    </m:r>
                    <m:sSub>
                      <m:sSubPr>
                        <m:ctrlPr>
                          <a:rPr lang="en-US" altLang="zh-CN" b="0"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𝐹𝑎𝑐𝑒𝐹𝑜𝑟𝑚𝑒𝑟</m:t>
                        </m:r>
                      </m:e>
                      <m:sub>
                        <m:r>
                          <a:rPr lang="zh-CN" altLang="en-US" b="0" i="1" smtClean="0">
                            <a:solidFill>
                              <a:srgbClr val="0D0D0D"/>
                            </a:solidFill>
                            <a:highlight>
                              <a:srgbClr val="FFFFFF"/>
                            </a:highlight>
                            <a:latin typeface="Cambria Math" panose="02040503050406030204" pitchFamily="18" charset="0"/>
                          </a:rPr>
                          <m:t>𝜃</m:t>
                        </m:r>
                      </m:sub>
                    </m:sSub>
                    <m:d>
                      <m:dPr>
                        <m:ctrlPr>
                          <a:rPr lang="en-US" altLang="zh-CN" b="0" i="1" smtClean="0">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b="0" i="1" smtClean="0">
                                <a:solidFill>
                                  <a:srgbClr val="0D0D0D"/>
                                </a:solidFill>
                                <a:highlight>
                                  <a:srgbClr val="FFFFFF"/>
                                </a:highlight>
                                <a:latin typeface="Cambria Math" panose="02040503050406030204" pitchFamily="18" charset="0"/>
                              </a:rPr>
                              <m:t>&lt;</m:t>
                            </m:r>
                            <m:r>
                              <a:rPr lang="en-US" altLang="zh-CN" b="0" i="1" smtClean="0">
                                <a:solidFill>
                                  <a:srgbClr val="0D0D0D"/>
                                </a:solidFill>
                                <a:highlight>
                                  <a:srgbClr val="FFFFFF"/>
                                </a:highlight>
                                <a:latin typeface="Cambria Math" panose="02040503050406030204" pitchFamily="18" charset="0"/>
                              </a:rPr>
                              <m:t>𝑡</m:t>
                            </m:r>
                          </m:sub>
                        </m:sSub>
                        <m:r>
                          <a:rPr lang="en-US" altLang="zh-CN" b="0" i="1" smtClean="0">
                            <a:solidFill>
                              <a:srgbClr val="0D0D0D"/>
                            </a:solidFill>
                            <a:highlight>
                              <a:srgbClr val="FFFFFF"/>
                            </a:highlight>
                            <a:latin typeface="Cambria Math" panose="02040503050406030204" pitchFamily="18" charset="0"/>
                          </a:rPr>
                          <m:t> ,</m:t>
                        </m:r>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𝑠</m:t>
                            </m:r>
                          </m:e>
                          <m:sub>
                            <m:r>
                              <a:rPr lang="en-US" altLang="zh-CN" i="1">
                                <a:solidFill>
                                  <a:srgbClr val="0D0D0D"/>
                                </a:solidFill>
                                <a:highlight>
                                  <a:srgbClr val="FFFFFF"/>
                                </a:highlight>
                                <a:latin typeface="Cambria Math" panose="02040503050406030204" pitchFamily="18" charset="0"/>
                              </a:rPr>
                              <m:t>𝑛</m:t>
                            </m:r>
                          </m:sub>
                        </m:sSub>
                        <m:r>
                          <a:rPr lang="en-US" altLang="zh-CN" b="0" i="1" smtClean="0">
                            <a:solidFill>
                              <a:srgbClr val="0D0D0D"/>
                            </a:solidFill>
                            <a:highlight>
                              <a:srgbClr val="FFFFFF"/>
                            </a:highlight>
                            <a:latin typeface="Cambria Math" panose="02040503050406030204" pitchFamily="18" charset="0"/>
                          </a:rPr>
                          <m:t> ,</m:t>
                        </m:r>
                        <m:r>
                          <a:rPr lang="en-US" altLang="zh-CN" i="1">
                            <a:solidFill>
                              <a:srgbClr val="0D0D0D"/>
                            </a:solidFill>
                            <a:highlight>
                              <a:srgbClr val="FFFFFF"/>
                            </a:highlight>
                            <a:latin typeface="Cambria Math" panose="02040503050406030204" pitchFamily="18" charset="0"/>
                          </a:rPr>
                          <m:t>𝑋</m:t>
                        </m:r>
                      </m:e>
                    </m:d>
                    <m:r>
                      <a:rPr lang="en-US" altLang="zh-CN" b="0" i="1" smtClean="0">
                        <a:solidFill>
                          <a:srgbClr val="0D0D0D"/>
                        </a:solidFill>
                        <a:highlight>
                          <a:srgbClr val="FFFFFF"/>
                        </a:highlight>
                        <a:latin typeface="Cambria Math" panose="02040503050406030204" pitchFamily="18" charset="0"/>
                      </a:rPr>
                      <m:t>.</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 其中，</a:t>
                </a:r>
                <a14:m>
                  <m:oMath xmlns:m="http://schemas.openxmlformats.org/officeDocument/2006/math">
                    <m:r>
                      <a:rPr lang="zh-CN" altLang="en-US" i="1">
                        <a:solidFill>
                          <a:srgbClr val="0D0D0D"/>
                        </a:solidFill>
                        <a:highlight>
                          <a:srgbClr val="FFFFFF"/>
                        </a:highlight>
                        <a:latin typeface="Cambria Math" panose="02040503050406030204" pitchFamily="18" charset="0"/>
                      </a:rPr>
                      <m:t>𝜃</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代表模型参数，</a:t>
                </a:r>
                <a:r>
                  <a:rPr lang="en-US" altLang="zh-CN" dirty="0">
                    <a:solidFill>
                      <a:srgbClr val="0D0D0D"/>
                    </a:solidFill>
                    <a:highlight>
                      <a:srgbClr val="FFFFFF"/>
                    </a:highlight>
                  </a:rPr>
                  <a:t> </a:t>
                </a:r>
                <a14:m>
                  <m:oMath xmlns:m="http://schemas.openxmlformats.org/officeDocument/2006/math">
                    <m:r>
                      <a:rPr lang="en-US" altLang="zh-CN" i="1">
                        <a:solidFill>
                          <a:srgbClr val="0D0D0D"/>
                        </a:solidFill>
                        <a:highlight>
                          <a:srgbClr val="FFFFFF"/>
                        </a:highlight>
                        <a:latin typeface="Cambria Math" panose="02040503050406030204" pitchFamily="18" charset="0"/>
                      </a:rPr>
                      <m:t>𝑡</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是序列中的当前时间步且</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i="1">
                            <a:solidFill>
                              <a:srgbClr val="0D0D0D"/>
                            </a:solidFill>
                            <a:highlight>
                              <a:srgbClr val="FFFFFF"/>
                            </a:highlight>
                            <a:latin typeface="Cambria Math" panose="02040503050406030204" pitchFamily="18" charset="0"/>
                          </a:rPr>
                          <m:t>𝑡</m:t>
                        </m:r>
                      </m:sub>
                    </m:sSub>
                    <m:r>
                      <a:rPr lang="en-US" altLang="zh-CN" i="1" smtClean="0">
                        <a:solidFill>
                          <a:srgbClr val="0D0D0D"/>
                        </a:solidFill>
                        <a:highlight>
                          <a:srgbClr val="FFFFFF"/>
                        </a:highlight>
                        <a:latin typeface="Cambria Math" panose="02040503050406030204" pitchFamily="18" charset="0"/>
                        <a:ea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𝑌</m:t>
                            </m:r>
                          </m:e>
                        </m:acc>
                      </m:e>
                      <m:sub>
                        <m:r>
                          <a:rPr lang="en-US" altLang="zh-CN" i="1">
                            <a:solidFill>
                              <a:srgbClr val="0D0D0D"/>
                            </a:solidFill>
                            <a:highlight>
                              <a:srgbClr val="FFFFFF"/>
                            </a:highlight>
                            <a:latin typeface="Cambria Math" panose="02040503050406030204" pitchFamily="18" charset="0"/>
                          </a:rPr>
                          <m:t>𝑇</m:t>
                        </m:r>
                      </m:sub>
                    </m:sSub>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3" name="文本框 12">
                <a:extLst>
                  <a:ext uri="{FF2B5EF4-FFF2-40B4-BE49-F238E27FC236}">
                    <a16:creationId xmlns:a16="http://schemas.microsoft.com/office/drawing/2014/main" id="{E37A6340-E0CC-A50B-2DEB-C5D749D27285}"/>
                  </a:ext>
                </a:extLst>
              </p:cNvPr>
              <p:cNvSpPr txBox="1">
                <a:spLocks noRot="1" noChangeAspect="1" noMove="1" noResize="1" noEditPoints="1" noAdjustHandles="1" noChangeArrowheads="1" noChangeShapeType="1" noTextEdit="1"/>
              </p:cNvSpPr>
              <p:nvPr/>
            </p:nvSpPr>
            <p:spPr>
              <a:xfrm>
                <a:off x="607701" y="5673623"/>
                <a:ext cx="11128081" cy="385555"/>
              </a:xfrm>
              <a:prstGeom prst="rect">
                <a:avLst/>
              </a:prstGeom>
              <a:blipFill>
                <a:blip r:embed="rId9"/>
                <a:stretch>
                  <a:fillRect l="-384" t="-11111" r="-2521" b="-25397"/>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FC514E0-485B-AFD0-3840-D8CB3794AA17}"/>
              </a:ext>
            </a:extLst>
          </p:cNvPr>
          <p:cNvSpPr txBox="1"/>
          <p:nvPr/>
        </p:nvSpPr>
        <p:spPr>
          <a:xfrm>
            <a:off x="11735781" y="56817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500C563A-020B-0633-CEBA-82AA8401176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97658" y="37746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8" name="图片 7">
            <a:extLst>
              <a:ext uri="{FF2B5EF4-FFF2-40B4-BE49-F238E27FC236}">
                <a16:creationId xmlns:a16="http://schemas.microsoft.com/office/drawing/2014/main" id="{3D1D5BE4-1A6D-8D9B-5FAD-856ED642C398}"/>
              </a:ext>
            </a:extLst>
          </p:cNvPr>
          <p:cNvPicPr>
            <a:picLocks noChangeAspect="1"/>
          </p:cNvPicPr>
          <p:nvPr/>
        </p:nvPicPr>
        <p:blipFill>
          <a:blip r:embed="rId5"/>
          <a:stretch>
            <a:fillRect/>
          </a:stretch>
        </p:blipFill>
        <p:spPr>
          <a:xfrm>
            <a:off x="768927" y="1645683"/>
            <a:ext cx="10370157" cy="4538599"/>
          </a:xfrm>
          <a:prstGeom prst="rect">
            <a:avLst/>
          </a:prstGeom>
        </p:spPr>
      </p:pic>
    </p:spTree>
    <p:extLst>
      <p:ext uri="{BB962C8B-B14F-4D97-AF65-F5344CB8AC3E}">
        <p14:creationId xmlns:p14="http://schemas.microsoft.com/office/powerpoint/2010/main" val="4277079253"/>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22432</TotalTime>
  <Words>6948</Words>
  <Application>Microsoft Office PowerPoint</Application>
  <PresentationFormat>宽屏</PresentationFormat>
  <Paragraphs>480</Paragraphs>
  <Slides>50</Slides>
  <Notes>49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50</vt:i4>
      </vt:variant>
    </vt:vector>
  </HeadingPairs>
  <TitlesOfParts>
    <vt:vector size="68" baseType="lpstr">
      <vt:lpstr>KaTeX_Main</vt:lpstr>
      <vt:lpstr>KaTeX_Math</vt:lpstr>
      <vt:lpstr>KaTeX_Size3</vt: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Segoe UI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971</cp:revision>
  <dcterms:created xsi:type="dcterms:W3CDTF">2021-06-12T07:20:00Z</dcterms:created>
  <dcterms:modified xsi:type="dcterms:W3CDTF">2024-04-22T05:26:40Z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