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6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06" r:id="rId2"/>
    <p:sldId id="2614" r:id="rId3"/>
    <p:sldId id="2595" r:id="rId4"/>
    <p:sldId id="2686" r:id="rId5"/>
    <p:sldId id="2687" r:id="rId6"/>
    <p:sldId id="2621" r:id="rId7"/>
    <p:sldId id="2688" r:id="rId8"/>
    <p:sldId id="2730" r:id="rId9"/>
    <p:sldId id="2751" r:id="rId10"/>
    <p:sldId id="2777" r:id="rId11"/>
    <p:sldId id="2689" r:id="rId12"/>
    <p:sldId id="2778" r:id="rId13"/>
    <p:sldId id="2779" r:id="rId14"/>
    <p:sldId id="2697" r:id="rId15"/>
    <p:sldId id="2703" r:id="rId16"/>
    <p:sldId id="2754" r:id="rId17"/>
    <p:sldId id="2748" r:id="rId18"/>
    <p:sldId id="2729" r:id="rId19"/>
    <p:sldId id="2780" r:id="rId20"/>
    <p:sldId id="2720" r:id="rId21"/>
    <p:sldId id="2781" r:id="rId22"/>
    <p:sldId id="2782" r:id="rId23"/>
    <p:sldId id="2705" r:id="rId24"/>
    <p:sldId id="2706" r:id="rId25"/>
    <p:sldId id="2762" r:id="rId26"/>
    <p:sldId id="2763" r:id="rId27"/>
    <p:sldId id="2764" r:id="rId28"/>
    <p:sldId id="2765" r:id="rId29"/>
    <p:sldId id="2766" r:id="rId30"/>
    <p:sldId id="2767" r:id="rId31"/>
    <p:sldId id="2768" r:id="rId32"/>
    <p:sldId id="2769" r:id="rId33"/>
    <p:sldId id="2691" r:id="rId34"/>
    <p:sldId id="2715" r:id="rId35"/>
    <p:sldId id="2783" r:id="rId36"/>
    <p:sldId id="2785" r:id="rId37"/>
    <p:sldId id="2784" r:id="rId38"/>
    <p:sldId id="2771" r:id="rId39"/>
    <p:sldId id="2772" r:id="rId40"/>
    <p:sldId id="2773" r:id="rId41"/>
    <p:sldId id="2786" r:id="rId42"/>
    <p:sldId id="2774" r:id="rId43"/>
    <p:sldId id="2743" r:id="rId44"/>
    <p:sldId id="2711" r:id="rId45"/>
    <p:sldId id="2741" r:id="rId46"/>
    <p:sldId id="2787" r:id="rId47"/>
    <p:sldId id="2775" r:id="rId48"/>
    <p:sldId id="2776" r:id="rId49"/>
    <p:sldId id="2518" r:id="rId50"/>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57" autoAdjust="0"/>
  </p:normalViewPr>
  <p:slideViewPr>
    <p:cSldViewPr snapToGrid="0" showGuides="1">
      <p:cViewPr varScale="1">
        <p:scale>
          <a:sx n="78" d="100"/>
          <a:sy n="78" d="100"/>
        </p:scale>
        <p:origin x="835" y="14"/>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15947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D0D0D"/>
                </a:solidFill>
                <a:effectLst/>
                <a:highlight>
                  <a:srgbClr val="FFFFFF"/>
                </a:highlight>
                <a:latin typeface="Söhne"/>
              </a:rPr>
              <a:t>  利用学到的离散运动先验，就可以构建从输入语音到目标运动代码的跨模态映射，这些运动代码可以被解码成真实的面部动作。除了语音输入，作者还引入了对话风格的控制作为输入。</a:t>
            </a:r>
            <a:endParaRPr lang="en-US" altLang="zh-CN" b="0" i="0" dirty="0">
              <a:solidFill>
                <a:srgbClr val="0D0D0D"/>
              </a:solidFill>
              <a:effectLst/>
              <a:highlight>
                <a:srgbClr val="FFFFFF"/>
              </a:highlight>
              <a:latin typeface="Söhne"/>
            </a:endParaRPr>
          </a:p>
          <a:p>
            <a:r>
              <a:rPr lang="zh-CN" altLang="en-US" b="0" i="0" dirty="0">
                <a:solidFill>
                  <a:srgbClr val="0D0D0D"/>
                </a:solidFill>
                <a:effectLst/>
                <a:highlight>
                  <a:srgbClr val="FFFFFF"/>
                </a:highlight>
                <a:latin typeface="Söhne"/>
              </a:rPr>
              <a:t>  基于语音和风格向量的条件，采用了一个由音频编码器</a:t>
            </a:r>
            <a:r>
              <a:rPr lang="en-US" altLang="zh-CN" b="0" i="0" dirty="0">
                <a:solidFill>
                  <a:srgbClr val="0D0D0D"/>
                </a:solidFill>
                <a:effectLst/>
                <a:highlight>
                  <a:srgbClr val="FFFFFF"/>
                </a:highlight>
                <a:latin typeface="Söhne"/>
              </a:rPr>
              <a:t>speech encoder</a:t>
            </a:r>
            <a:r>
              <a:rPr lang="zh-CN" altLang="en-US" b="0" i="0" dirty="0">
                <a:solidFill>
                  <a:srgbClr val="0D0D0D"/>
                </a:solidFill>
                <a:effectLst/>
                <a:highlight>
                  <a:srgbClr val="FFFFFF"/>
                </a:highlight>
                <a:latin typeface="Söhne"/>
              </a:rPr>
              <a:t>和跨模态解码器</a:t>
            </a:r>
            <a:r>
              <a:rPr lang="en-US" altLang="zh-CN" b="0" i="0" dirty="0">
                <a:solidFill>
                  <a:srgbClr val="0D0D0D"/>
                </a:solidFill>
                <a:effectLst/>
                <a:highlight>
                  <a:srgbClr val="FFFFFF"/>
                </a:highlight>
                <a:latin typeface="Söhne"/>
              </a:rPr>
              <a:t>Cross-modal decoder</a:t>
            </a:r>
            <a:r>
              <a:rPr lang="zh-CN" altLang="en-US" b="0" i="0" dirty="0">
                <a:solidFill>
                  <a:srgbClr val="0D0D0D"/>
                </a:solidFill>
                <a:effectLst/>
                <a:highlight>
                  <a:srgbClr val="FFFFFF"/>
                </a:highlight>
                <a:latin typeface="Söhne"/>
              </a:rPr>
              <a:t>组成的时序自回归模型来学习面部动作空间，如图 </a:t>
            </a:r>
            <a:r>
              <a:rPr lang="en-US" altLang="zh-CN" b="0" i="0" dirty="0">
                <a:solidFill>
                  <a:srgbClr val="0D0D0D"/>
                </a:solidFill>
                <a:effectLst/>
                <a:highlight>
                  <a:srgbClr val="FFFFFF"/>
                </a:highlight>
                <a:latin typeface="Söhne"/>
              </a:rPr>
              <a:t>2 </a:t>
            </a:r>
            <a:r>
              <a:rPr lang="zh-CN" altLang="en-US" b="0" i="0" dirty="0">
                <a:solidFill>
                  <a:srgbClr val="0D0D0D"/>
                </a:solidFill>
                <a:effectLst/>
                <a:highlight>
                  <a:srgbClr val="FFFFFF"/>
                </a:highlight>
                <a:latin typeface="Söhne"/>
              </a:rPr>
              <a:t>所示。遵循 </a:t>
            </a:r>
            <a:r>
              <a:rPr lang="en-US" altLang="zh-CN" b="0" i="0" dirty="0" err="1">
                <a:solidFill>
                  <a:srgbClr val="0D0D0D"/>
                </a:solidFill>
                <a:effectLst/>
                <a:highlight>
                  <a:srgbClr val="FFFFFF"/>
                </a:highlight>
                <a:latin typeface="Söhne"/>
              </a:rPr>
              <a:t>FaceFormer</a:t>
            </a:r>
            <a:r>
              <a:rPr lang="en-US" altLang="zh-CN" b="0" i="0" dirty="0">
                <a:solidFill>
                  <a:srgbClr val="0D0D0D"/>
                </a:solidFill>
                <a:effectLst/>
                <a:highlight>
                  <a:srgbClr val="FFFFFF"/>
                </a:highlight>
                <a:latin typeface="Söhne"/>
              </a:rPr>
              <a:t> [16] </a:t>
            </a:r>
            <a:r>
              <a:rPr lang="zh-CN" altLang="en-US" b="0" i="0" dirty="0">
                <a:solidFill>
                  <a:srgbClr val="0D0D0D"/>
                </a:solidFill>
                <a:effectLst/>
                <a:highlight>
                  <a:srgbClr val="FFFFFF"/>
                </a:highlight>
                <a:latin typeface="Söhne"/>
              </a:rPr>
              <a:t>的设计，语音编码器采用了最先进的自监督预训练语音模型 </a:t>
            </a:r>
            <a:r>
              <a:rPr lang="en-US" altLang="zh-CN" b="0" i="0" dirty="0">
                <a:solidFill>
                  <a:srgbClr val="0D0D0D"/>
                </a:solidFill>
                <a:effectLst/>
                <a:highlight>
                  <a:srgbClr val="FFFFFF"/>
                </a:highlight>
                <a:latin typeface="Söhne"/>
              </a:rPr>
              <a:t>wav2vec 2.0 </a:t>
            </a:r>
            <a:r>
              <a:rPr lang="zh-CN" altLang="en-US" b="0" i="0" dirty="0">
                <a:solidFill>
                  <a:srgbClr val="0D0D0D"/>
                </a:solidFill>
                <a:effectLst/>
                <a:highlight>
                  <a:srgbClr val="FFFFFF"/>
                </a:highlight>
                <a:latin typeface="Söhne"/>
              </a:rPr>
              <a:t>的架构，该模型包括一个音频特征提取器和一个多层变压器编码器。音频特征提取器通过时序卷积网络（</a:t>
            </a:r>
            <a:r>
              <a:rPr lang="en-US" altLang="zh-CN" b="0" i="0" dirty="0">
                <a:solidFill>
                  <a:srgbClr val="0D0D0D"/>
                </a:solidFill>
                <a:effectLst/>
                <a:highlight>
                  <a:srgbClr val="FFFFFF"/>
                </a:highlight>
                <a:latin typeface="Söhne"/>
              </a:rPr>
              <a:t>TCN</a:t>
            </a:r>
            <a:r>
              <a:rPr lang="zh-CN" altLang="en-US" b="0" i="0" dirty="0">
                <a:solidFill>
                  <a:srgbClr val="0D0D0D"/>
                </a:solidFill>
                <a:effectLst/>
                <a:highlight>
                  <a:srgbClr val="FFFFFF"/>
                </a:highlight>
                <a:latin typeface="Söhne"/>
              </a:rPr>
              <a:t>）将原始波形的语音转换成特征向量。得益于有效的注意力机制，变压器编码器将音频特征转换成上下文化的语音表征。</a:t>
            </a:r>
            <a:endParaRPr lang="en-US" altLang="zh-CN" b="0" i="0" dirty="0">
              <a:solidFill>
                <a:srgbClr val="0D0D0D"/>
              </a:solidFill>
              <a:effectLst/>
              <a:highlight>
                <a:srgbClr val="FFFFFF"/>
              </a:highlight>
              <a:latin typeface="Söhne"/>
            </a:endParaRPr>
          </a:p>
          <a:p>
            <a:r>
              <a:rPr lang="zh-CN" altLang="en-US" b="0" i="0" dirty="0">
                <a:solidFill>
                  <a:srgbClr val="0D0D0D"/>
                </a:solidFill>
                <a:effectLst/>
                <a:highlight>
                  <a:srgbClr val="FFFFFF"/>
                </a:highlight>
                <a:latin typeface="Söhne"/>
              </a:rPr>
              <a:t>  除了预训练的代码本和</a:t>
            </a:r>
            <a:r>
              <a:rPr lang="en-US" altLang="zh-CN" b="0" i="0" dirty="0">
                <a:solidFill>
                  <a:srgbClr val="0D0D0D"/>
                </a:solidFill>
                <a:effectLst/>
                <a:highlight>
                  <a:srgbClr val="FFFFFF"/>
                </a:highlight>
                <a:latin typeface="Söhne"/>
              </a:rPr>
              <a:t>VQ-VAE</a:t>
            </a:r>
            <a:r>
              <a:rPr lang="zh-CN" altLang="en-US" b="0" i="0" dirty="0">
                <a:solidFill>
                  <a:srgbClr val="0D0D0D"/>
                </a:solidFill>
                <a:effectLst/>
                <a:highlight>
                  <a:srgbClr val="FFFFFF"/>
                </a:highlight>
                <a:latin typeface="Söhne"/>
              </a:rPr>
              <a:t>解码器外，我们的跨模态解码器包含一个嵌入块和一个带有因果自注意力的多层变压器解码器。</a:t>
            </a:r>
            <a:endParaRPr lang="en-US" altLang="zh-CN" b="0" i="0" dirty="0">
              <a:solidFill>
                <a:srgbClr val="0D0D0D"/>
              </a:solidFill>
              <a:effectLst/>
              <a:highlight>
                <a:srgbClr val="FFFFFF"/>
              </a:highlight>
              <a:latin typeface="Söhne"/>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80303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22932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8904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36057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highlight>
                  <a:srgbClr val="FFFFFF"/>
                </a:highlight>
                <a:latin typeface="Söhne"/>
              </a:rPr>
              <a:t>编码器的多头自注意力可视化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(a) </a:t>
            </a:r>
            <a:r>
              <a:rPr lang="zh-CN" altLang="en-US" b="1" i="0" dirty="0">
                <a:solidFill>
                  <a:srgbClr val="0D0D0D"/>
                </a:solidFill>
                <a:effectLst/>
                <a:highlight>
                  <a:srgbClr val="FFFFFF"/>
                </a:highlight>
                <a:latin typeface="Söhne"/>
              </a:rPr>
              <a:t>编码器自注意力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近距离关注</a:t>
            </a:r>
            <a:r>
              <a:rPr lang="zh-CN" altLang="en-US" b="0" i="0" dirty="0">
                <a:solidFill>
                  <a:srgbClr val="0D0D0D"/>
                </a:solidFill>
                <a:effectLst/>
                <a:highlight>
                  <a:srgbClr val="FFFFFF"/>
                </a:highlight>
                <a:latin typeface="Söhne"/>
              </a:rPr>
              <a:t>：如图所示，注意力权重的对角线明显，表明编码器自注意力机制主要关注临近的音频帧。这种近距离的关注反映了音频数据中短范围上下文的依赖性。</a:t>
            </a:r>
          </a:p>
          <a:p>
            <a:pPr algn="l">
              <a:buFont typeface="Arial" panose="020B0604020202020204" pitchFamily="34" charset="0"/>
              <a:buChar char="•"/>
            </a:pPr>
            <a:r>
              <a:rPr lang="zh-CN" altLang="en-US" b="1" i="0" dirty="0">
                <a:solidFill>
                  <a:srgbClr val="0D0D0D"/>
                </a:solidFill>
                <a:effectLst/>
                <a:highlight>
                  <a:srgbClr val="FFFFFF"/>
                </a:highlight>
                <a:latin typeface="Söhne"/>
              </a:rPr>
              <a:t>远距离关注</a:t>
            </a:r>
            <a:r>
              <a:rPr lang="zh-CN" altLang="en-US" b="0" i="0" dirty="0">
                <a:solidFill>
                  <a:srgbClr val="0D0D0D"/>
                </a:solidFill>
                <a:effectLst/>
                <a:highlight>
                  <a:srgbClr val="FFFFFF"/>
                </a:highlight>
                <a:latin typeface="Söhne"/>
              </a:rPr>
              <a:t>：此外，图中也显示了对一些较远未来和过去帧的关注。这表明</a:t>
            </a:r>
            <a:r>
              <a:rPr lang="en-US" altLang="zh-CN" b="0" i="0" dirty="0">
                <a:solidFill>
                  <a:srgbClr val="0D0D0D"/>
                </a:solidFill>
                <a:effectLst/>
                <a:highlight>
                  <a:srgbClr val="FFFFFF"/>
                </a:highlight>
                <a:latin typeface="Söhne"/>
              </a:rPr>
              <a:t>Transformer</a:t>
            </a:r>
            <a:r>
              <a:rPr lang="zh-CN" altLang="en-US" b="0" i="0" dirty="0">
                <a:solidFill>
                  <a:srgbClr val="0D0D0D"/>
                </a:solidFill>
                <a:effectLst/>
                <a:highlight>
                  <a:srgbClr val="FFFFFF"/>
                </a:highlight>
                <a:latin typeface="Söhne"/>
              </a:rPr>
              <a:t>的自注意力机制能够捕获短程和长程的音频上下文依赖，这些被关注的音频帧可能包含了影响当前面部运动的更多信息性上下文特征。</a:t>
            </a:r>
          </a:p>
          <a:p>
            <a:pPr algn="l"/>
            <a:r>
              <a:rPr lang="zh-CN" altLang="en-US" b="1" i="0" dirty="0">
                <a:solidFill>
                  <a:srgbClr val="0D0D0D"/>
                </a:solidFill>
                <a:effectLst/>
                <a:highlight>
                  <a:srgbClr val="FFFFFF"/>
                </a:highlight>
                <a:latin typeface="Söhne"/>
              </a:rPr>
              <a:t>解码器的偏置因果多头自注意力可视化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(b) </a:t>
            </a:r>
            <a:r>
              <a:rPr lang="zh-CN" altLang="en-US" b="1" i="0" dirty="0">
                <a:solidFill>
                  <a:srgbClr val="0D0D0D"/>
                </a:solidFill>
                <a:effectLst/>
                <a:highlight>
                  <a:srgbClr val="FFFFFF"/>
                </a:highlight>
                <a:latin typeface="Söhne"/>
              </a:rPr>
              <a:t>解码器自注意力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因果注意力与时间偏差</a:t>
            </a:r>
            <a:r>
              <a:rPr lang="zh-CN" altLang="en-US" b="0" i="0" dirty="0">
                <a:solidFill>
                  <a:srgbClr val="0D0D0D"/>
                </a:solidFill>
                <a:effectLst/>
                <a:highlight>
                  <a:srgbClr val="FFFFFF"/>
                </a:highlight>
                <a:latin typeface="Söhne"/>
              </a:rPr>
              <a:t>：可视化对应于结合时间偏差的因果注意力（公式 </a:t>
            </a:r>
            <a:r>
              <a:rPr lang="en-US" altLang="zh-CN" b="0" i="0" dirty="0">
                <a:solidFill>
                  <a:srgbClr val="0D0D0D"/>
                </a:solidFill>
                <a:effectLst/>
                <a:highlight>
                  <a:srgbClr val="FFFFFF"/>
                </a:highlight>
                <a:latin typeface="Söhne"/>
              </a:rPr>
              <a:t>(6)</a:t>
            </a:r>
            <a:r>
              <a:rPr lang="zh-CN" altLang="en-US" b="0" i="0" dirty="0">
                <a:solidFill>
                  <a:srgbClr val="0D0D0D"/>
                </a:solidFill>
                <a:effectLst/>
                <a:highlight>
                  <a:srgbClr val="FFFFFF"/>
                </a:highlight>
                <a:latin typeface="Söhne"/>
              </a:rPr>
              <a:t>）。图中清晰地展示了在更近的时间周期内，面部运动帧被赋予了更高的权重，这些帧更有可能影响当前的面部运动。</a:t>
            </a:r>
          </a:p>
          <a:p>
            <a:pPr algn="l">
              <a:buFont typeface="Arial" panose="020B0604020202020204" pitchFamily="34" charset="0"/>
              <a:buChar char="•"/>
            </a:pPr>
            <a:r>
              <a:rPr lang="zh-CN" altLang="en-US" b="1" i="0" dirty="0">
                <a:solidFill>
                  <a:srgbClr val="0D0D0D"/>
                </a:solidFill>
                <a:effectLst/>
                <a:highlight>
                  <a:srgbClr val="FFFFFF"/>
                </a:highlight>
                <a:latin typeface="Söhne"/>
              </a:rPr>
              <a:t>周期性关注模式</a:t>
            </a:r>
            <a:r>
              <a:rPr lang="zh-CN" altLang="en-US" b="0" i="0" dirty="0">
                <a:solidFill>
                  <a:srgbClr val="0D0D0D"/>
                </a:solidFill>
                <a:effectLst/>
                <a:highlight>
                  <a:srgbClr val="FFFFFF"/>
                </a:highlight>
                <a:latin typeface="Söhne"/>
              </a:rPr>
              <a:t>：例如，如果一个人在过去的几帧中一直在笑，那么接下来他可能继续保持微笑的表情，这种模式在注意力权重中得到了体现，近期的笑容帧有更高的权重。</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highlight>
                  <a:srgbClr val="FFFFFF"/>
                </a:highlight>
                <a:latin typeface="Söhne"/>
              </a:rPr>
              <a:t>编码器的多头自注意力可视化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(a) </a:t>
            </a:r>
            <a:r>
              <a:rPr lang="zh-CN" altLang="en-US" b="1" i="0" dirty="0">
                <a:solidFill>
                  <a:srgbClr val="0D0D0D"/>
                </a:solidFill>
                <a:effectLst/>
                <a:highlight>
                  <a:srgbClr val="FFFFFF"/>
                </a:highlight>
                <a:latin typeface="Söhne"/>
              </a:rPr>
              <a:t>编码器自注意力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近距离关注</a:t>
            </a:r>
            <a:r>
              <a:rPr lang="zh-CN" altLang="en-US" b="0" i="0" dirty="0">
                <a:solidFill>
                  <a:srgbClr val="0D0D0D"/>
                </a:solidFill>
                <a:effectLst/>
                <a:highlight>
                  <a:srgbClr val="FFFFFF"/>
                </a:highlight>
                <a:latin typeface="Söhne"/>
              </a:rPr>
              <a:t>：如图所示，注意力权重的对角线明显，表明编码器自注意力机制主要关注临近的音频帧。这种近距离的关注反映了音频数据中短范围上下文的依赖性。</a:t>
            </a:r>
          </a:p>
          <a:p>
            <a:pPr algn="l">
              <a:buFont typeface="Arial" panose="020B0604020202020204" pitchFamily="34" charset="0"/>
              <a:buChar char="•"/>
            </a:pPr>
            <a:r>
              <a:rPr lang="zh-CN" altLang="en-US" b="1" i="0" dirty="0">
                <a:solidFill>
                  <a:srgbClr val="0D0D0D"/>
                </a:solidFill>
                <a:effectLst/>
                <a:highlight>
                  <a:srgbClr val="FFFFFF"/>
                </a:highlight>
                <a:latin typeface="Söhne"/>
              </a:rPr>
              <a:t>远距离关注</a:t>
            </a:r>
            <a:r>
              <a:rPr lang="zh-CN" altLang="en-US" b="0" i="0" dirty="0">
                <a:solidFill>
                  <a:srgbClr val="0D0D0D"/>
                </a:solidFill>
                <a:effectLst/>
                <a:highlight>
                  <a:srgbClr val="FFFFFF"/>
                </a:highlight>
                <a:latin typeface="Söhne"/>
              </a:rPr>
              <a:t>：此外，图中也显示了对一些较远未来和过去帧的关注。这表明</a:t>
            </a:r>
            <a:r>
              <a:rPr lang="en-US" altLang="zh-CN" b="0" i="0" dirty="0">
                <a:solidFill>
                  <a:srgbClr val="0D0D0D"/>
                </a:solidFill>
                <a:effectLst/>
                <a:highlight>
                  <a:srgbClr val="FFFFFF"/>
                </a:highlight>
                <a:latin typeface="Söhne"/>
              </a:rPr>
              <a:t>Transformer</a:t>
            </a:r>
            <a:r>
              <a:rPr lang="zh-CN" altLang="en-US" b="0" i="0" dirty="0">
                <a:solidFill>
                  <a:srgbClr val="0D0D0D"/>
                </a:solidFill>
                <a:effectLst/>
                <a:highlight>
                  <a:srgbClr val="FFFFFF"/>
                </a:highlight>
                <a:latin typeface="Söhne"/>
              </a:rPr>
              <a:t>的自注意力机制能够捕获短程和长程的音频上下文依赖，这些被关注的音频帧可能包含了影响当前面部运动的更多信息性上下文特征。</a:t>
            </a:r>
          </a:p>
          <a:p>
            <a:pPr algn="l"/>
            <a:r>
              <a:rPr lang="zh-CN" altLang="en-US" b="1" i="0" dirty="0">
                <a:solidFill>
                  <a:srgbClr val="0D0D0D"/>
                </a:solidFill>
                <a:effectLst/>
                <a:highlight>
                  <a:srgbClr val="FFFFFF"/>
                </a:highlight>
                <a:latin typeface="Söhne"/>
              </a:rPr>
              <a:t>解码器的偏置因果多头自注意力可视化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(b) </a:t>
            </a:r>
            <a:r>
              <a:rPr lang="zh-CN" altLang="en-US" b="1" i="0" dirty="0">
                <a:solidFill>
                  <a:srgbClr val="0D0D0D"/>
                </a:solidFill>
                <a:effectLst/>
                <a:highlight>
                  <a:srgbClr val="FFFFFF"/>
                </a:highlight>
                <a:latin typeface="Söhne"/>
              </a:rPr>
              <a:t>解码器自注意力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因果注意力与时间偏差</a:t>
            </a:r>
            <a:r>
              <a:rPr lang="zh-CN" altLang="en-US" b="0" i="0" dirty="0">
                <a:solidFill>
                  <a:srgbClr val="0D0D0D"/>
                </a:solidFill>
                <a:effectLst/>
                <a:highlight>
                  <a:srgbClr val="FFFFFF"/>
                </a:highlight>
                <a:latin typeface="Söhne"/>
              </a:rPr>
              <a:t>：可视化对应于结合时间偏差的因果注意力（公式 </a:t>
            </a:r>
            <a:r>
              <a:rPr lang="en-US" altLang="zh-CN" b="0" i="0" dirty="0">
                <a:solidFill>
                  <a:srgbClr val="0D0D0D"/>
                </a:solidFill>
                <a:effectLst/>
                <a:highlight>
                  <a:srgbClr val="FFFFFF"/>
                </a:highlight>
                <a:latin typeface="Söhne"/>
              </a:rPr>
              <a:t>(6)</a:t>
            </a:r>
            <a:r>
              <a:rPr lang="zh-CN" altLang="en-US" b="0" i="0" dirty="0">
                <a:solidFill>
                  <a:srgbClr val="0D0D0D"/>
                </a:solidFill>
                <a:effectLst/>
                <a:highlight>
                  <a:srgbClr val="FFFFFF"/>
                </a:highlight>
                <a:latin typeface="Söhne"/>
              </a:rPr>
              <a:t>）。图中清晰地展示了在更近的时间周期内，面部运动帧被赋予了更高的权重，这些帧更有可能影响当前的面部运动。</a:t>
            </a:r>
          </a:p>
          <a:p>
            <a:pPr algn="l">
              <a:buFont typeface="Arial" panose="020B0604020202020204" pitchFamily="34" charset="0"/>
              <a:buChar char="•"/>
            </a:pPr>
            <a:r>
              <a:rPr lang="zh-CN" altLang="en-US" b="1" i="0" dirty="0">
                <a:solidFill>
                  <a:srgbClr val="0D0D0D"/>
                </a:solidFill>
                <a:effectLst/>
                <a:highlight>
                  <a:srgbClr val="FFFFFF"/>
                </a:highlight>
                <a:latin typeface="Söhne"/>
              </a:rPr>
              <a:t>周期性关注模式</a:t>
            </a:r>
            <a:r>
              <a:rPr lang="zh-CN" altLang="en-US" b="0" i="0" dirty="0">
                <a:solidFill>
                  <a:srgbClr val="0D0D0D"/>
                </a:solidFill>
                <a:effectLst/>
                <a:highlight>
                  <a:srgbClr val="FFFFFF"/>
                </a:highlight>
                <a:latin typeface="Söhne"/>
              </a:rPr>
              <a:t>：例如，如果一个人在过去的几帧中一直在笑，那么接下来他可能继续保持微笑的表情，这种模式在注意力权重中得到了体现，近期的笑容帧有更高的权重。</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37890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进一步研究了用于码本构造的超参数。我们通过测量不同设置</a:t>
            </a:r>
            <a:r>
              <a:rPr lang="en-US" altLang="zh-CN" b="0" i="0" dirty="0">
                <a:solidFill>
                  <a:srgbClr val="1D2129"/>
                </a:solidFill>
                <a:effectLst/>
                <a:highlight>
                  <a:srgbClr val="FFFFFF"/>
                </a:highlight>
                <a:latin typeface="PingFangSC-Regular"/>
              </a:rPr>
              <a:t>⟨P, H⟩</a:t>
            </a:r>
            <a:r>
              <a:rPr lang="zh-CN" altLang="en-US" b="0" i="0" dirty="0">
                <a:solidFill>
                  <a:srgbClr val="1D2129"/>
                </a:solidFill>
                <a:effectLst/>
                <a:highlight>
                  <a:srgbClr val="FFFFFF"/>
                </a:highlight>
                <a:latin typeface="PingFangSC-Regular"/>
              </a:rPr>
              <a:t>的重建精度和跨模态映射精度</a:t>
            </a:r>
            <a:r>
              <a:rPr lang="en-US" altLang="zh-CN" b="0" i="0" dirty="0">
                <a:solidFill>
                  <a:srgbClr val="1D2129"/>
                </a:solidFill>
                <a:effectLst/>
                <a:highlight>
                  <a:srgbClr val="FFFFFF"/>
                </a:highlight>
                <a:latin typeface="PingFangSC-Regular"/>
              </a:rPr>
              <a:t>(</a:t>
            </a:r>
            <a:r>
              <a:rPr lang="zh-CN" altLang="en-US" b="0" i="0" dirty="0">
                <a:solidFill>
                  <a:srgbClr val="1D2129"/>
                </a:solidFill>
                <a:effectLst/>
                <a:highlight>
                  <a:srgbClr val="FFFFFF"/>
                </a:highlight>
                <a:latin typeface="PingFangSC-Regular"/>
              </a:rPr>
              <a:t>即唇顶点误差</a:t>
            </a:r>
            <a:r>
              <a:rPr lang="en-US" altLang="zh-CN" b="0" i="0" dirty="0">
                <a:solidFill>
                  <a:srgbClr val="1D2129"/>
                </a:solidFill>
                <a:effectLst/>
                <a:highlight>
                  <a:srgbClr val="FFFFFF"/>
                </a:highlight>
                <a:latin typeface="PingFangSC-Regular"/>
              </a:rPr>
              <a:t>)</a:t>
            </a:r>
            <a:r>
              <a:rPr lang="zh-CN" altLang="en-US" b="0" i="0" dirty="0">
                <a:solidFill>
                  <a:srgbClr val="1D2129"/>
                </a:solidFill>
                <a:effectLst/>
                <a:highlight>
                  <a:srgbClr val="FFFFFF"/>
                </a:highlight>
                <a:latin typeface="PingFangSC-Regular"/>
              </a:rPr>
              <a:t>来评估其性能。首先，我们评估重建精度，如图 </a:t>
            </a:r>
            <a:r>
              <a:rPr lang="en-US" altLang="zh-CN" b="0" i="0" dirty="0">
                <a:solidFill>
                  <a:srgbClr val="1D2129"/>
                </a:solidFill>
                <a:effectLst/>
                <a:highlight>
                  <a:srgbClr val="FFFFFF"/>
                </a:highlight>
                <a:latin typeface="PingFangSC-Regular"/>
              </a:rPr>
              <a:t>7(a) </a:t>
            </a:r>
            <a:r>
              <a:rPr lang="zh-CN" altLang="en-US" b="0" i="0" dirty="0">
                <a:solidFill>
                  <a:srgbClr val="1D2129"/>
                </a:solidFill>
                <a:effectLst/>
                <a:highlight>
                  <a:srgbClr val="FFFFFF"/>
                </a:highlight>
                <a:latin typeface="PingFangSC-Regular"/>
              </a:rPr>
              <a:t>所示。一方面，增加 </a:t>
            </a:r>
            <a:r>
              <a:rPr lang="en-US" altLang="zh-CN" b="0" i="0" dirty="0">
                <a:solidFill>
                  <a:srgbClr val="1D2129"/>
                </a:solidFill>
                <a:effectLst/>
                <a:highlight>
                  <a:srgbClr val="FFFFFF"/>
                </a:highlight>
                <a:latin typeface="PingFangSC-Regular"/>
              </a:rPr>
              <a:t>P </a:t>
            </a:r>
            <a:r>
              <a:rPr lang="zh-CN" altLang="en-US" b="0" i="0" dirty="0">
                <a:solidFill>
                  <a:srgbClr val="1D2129"/>
                </a:solidFill>
                <a:effectLst/>
                <a:highlight>
                  <a:srgbClr val="FFFFFF"/>
                </a:highlight>
                <a:latin typeface="PingFangSC-Regular"/>
              </a:rPr>
              <a:t>会降低重建精度，这可以通过要表示的运动的复杂性增加来解释。另一方面，增加 </a:t>
            </a:r>
            <a:r>
              <a:rPr lang="en-US" altLang="zh-CN" b="0" i="0" dirty="0">
                <a:solidFill>
                  <a:srgbClr val="1D2129"/>
                </a:solidFill>
                <a:effectLst/>
                <a:highlight>
                  <a:srgbClr val="FFFFFF"/>
                </a:highlight>
                <a:latin typeface="PingFangSC-Regular"/>
              </a:rPr>
              <a:t>H </a:t>
            </a:r>
            <a:r>
              <a:rPr lang="zh-CN" altLang="en-US" b="0" i="0" dirty="0">
                <a:solidFill>
                  <a:srgbClr val="1D2129"/>
                </a:solidFill>
                <a:effectLst/>
                <a:highlight>
                  <a:srgbClr val="FFFFFF"/>
                </a:highlight>
                <a:latin typeface="PingFangSC-Regular"/>
              </a:rPr>
              <a:t>简化了重建，但存在过度拟合的风险，</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22423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25</a:t>
            </a:fld>
            <a:endParaRPr kumimoji="1" lang="zh-CN" altLang="en-US"/>
          </a:p>
        </p:txBody>
      </p:sp>
    </p:spTree>
    <p:extLst>
      <p:ext uri="{BB962C8B-B14F-4D97-AF65-F5344CB8AC3E}">
        <p14:creationId xmlns:p14="http://schemas.microsoft.com/office/powerpoint/2010/main" val="1327696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39960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95026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28</a:t>
            </a:fld>
            <a:endParaRPr kumimoji="1" lang="zh-CN" altLang="en-US"/>
          </a:p>
        </p:txBody>
      </p:sp>
    </p:spTree>
    <p:extLst>
      <p:ext uri="{BB962C8B-B14F-4D97-AF65-F5344CB8AC3E}">
        <p14:creationId xmlns:p14="http://schemas.microsoft.com/office/powerpoint/2010/main" val="2082424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9032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30</a:t>
            </a:fld>
            <a:endParaRPr kumimoji="1" lang="zh-CN" altLang="en-US"/>
          </a:p>
        </p:txBody>
      </p:sp>
    </p:spTree>
    <p:extLst>
      <p:ext uri="{BB962C8B-B14F-4D97-AF65-F5344CB8AC3E}">
        <p14:creationId xmlns:p14="http://schemas.microsoft.com/office/powerpoint/2010/main" val="216178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8907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D2129"/>
                </a:solidFill>
                <a:effectLst/>
                <a:highlight>
                  <a:srgbClr val="FFFFFF"/>
                </a:highlight>
                <a:latin typeface="PingFangSC-Regular"/>
              </a:rPr>
              <a:t>3D</a:t>
            </a:r>
            <a:r>
              <a:rPr lang="zh-CN" altLang="en-US" b="0" i="0" dirty="0">
                <a:solidFill>
                  <a:srgbClr val="1D2129"/>
                </a:solidFill>
                <a:effectLst/>
                <a:highlight>
                  <a:srgbClr val="FFFFFF"/>
                </a:highlight>
                <a:latin typeface="PingFangSC-Regular"/>
              </a:rPr>
              <a:t>运动系数既包含头部姿势，也包含表情，其中头部姿势是全局运动，表情是相对局部的。为此，完全学习一切将导致网络的巨大不确定性，因为头部姿势与音频的关系相对较弱，而嘴唇运动高度连接。</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2517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0" i="0" dirty="0">
                <a:solidFill>
                  <a:srgbClr val="0D0D0D"/>
                </a:solidFill>
                <a:effectLst/>
                <a:highlight>
                  <a:srgbClr val="FFFFFF"/>
                </a:highlight>
                <a:latin typeface="Söhne"/>
              </a:rPr>
              <a:t>LSFM</a:t>
            </a:r>
            <a:r>
              <a:rPr lang="zh-CN" altLang="en-US" sz="2800" b="0" i="0" dirty="0">
                <a:solidFill>
                  <a:srgbClr val="0D0D0D"/>
                </a:solidFill>
                <a:effectLst/>
                <a:highlight>
                  <a:srgbClr val="FFFFFF"/>
                </a:highlight>
                <a:latin typeface="Söhne"/>
              </a:rPr>
              <a:t>形态模型，即大规模面部模型，是一种基于</a:t>
            </a:r>
            <a:r>
              <a:rPr lang="en-US" altLang="zh-CN" sz="2800" b="0" i="0" dirty="0">
                <a:solidFill>
                  <a:srgbClr val="0D0D0D"/>
                </a:solidFill>
                <a:effectLst/>
                <a:highlight>
                  <a:srgbClr val="FFFFFF"/>
                </a:highlight>
                <a:latin typeface="Söhne"/>
              </a:rPr>
              <a:t>3D</a:t>
            </a:r>
            <a:r>
              <a:rPr lang="zh-CN" altLang="en-US" sz="2800" b="0" i="0" dirty="0">
                <a:solidFill>
                  <a:srgbClr val="0D0D0D"/>
                </a:solidFill>
                <a:effectLst/>
                <a:highlight>
                  <a:srgbClr val="FFFFFF"/>
                </a:highlight>
                <a:latin typeface="Söhne"/>
              </a:rPr>
              <a:t>形态建模技术的高级面部构建模型，它利用了大量的</a:t>
            </a:r>
            <a:r>
              <a:rPr lang="en-US" altLang="zh-CN" sz="2800" b="0" i="0" dirty="0">
                <a:solidFill>
                  <a:srgbClr val="0D0D0D"/>
                </a:solidFill>
                <a:effectLst/>
                <a:highlight>
                  <a:srgbClr val="FFFFFF"/>
                </a:highlight>
                <a:latin typeface="Söhne"/>
              </a:rPr>
              <a:t>3D</a:t>
            </a:r>
            <a:r>
              <a:rPr lang="zh-CN" altLang="en-US" sz="2800" b="0" i="0" dirty="0">
                <a:solidFill>
                  <a:srgbClr val="0D0D0D"/>
                </a:solidFill>
                <a:effectLst/>
                <a:highlight>
                  <a:srgbClr val="FFFFFF"/>
                </a:highlight>
                <a:latin typeface="Söhne"/>
              </a:rPr>
              <a:t>面部扫描数据来创建一个包含广泛人种特征的统计形态模型。这种模型是通过对多个人的</a:t>
            </a:r>
            <a:r>
              <a:rPr lang="en-US" altLang="zh-CN" sz="2800" b="0" i="0" dirty="0">
                <a:solidFill>
                  <a:srgbClr val="0D0D0D"/>
                </a:solidFill>
                <a:effectLst/>
                <a:highlight>
                  <a:srgbClr val="FFFFFF"/>
                </a:highlight>
                <a:latin typeface="Söhne"/>
              </a:rPr>
              <a:t>3D</a:t>
            </a:r>
            <a:r>
              <a:rPr lang="zh-CN" altLang="en-US" sz="2800" b="0" i="0" dirty="0">
                <a:solidFill>
                  <a:srgbClr val="0D0D0D"/>
                </a:solidFill>
                <a:effectLst/>
                <a:highlight>
                  <a:srgbClr val="FFFFFF"/>
                </a:highlight>
                <a:latin typeface="Söhne"/>
              </a:rPr>
              <a:t>扫描数据进行主成分分析（</a:t>
            </a:r>
            <a:r>
              <a:rPr lang="en-US" altLang="zh-CN" sz="2800" b="0" i="0" dirty="0">
                <a:solidFill>
                  <a:srgbClr val="0D0D0D"/>
                </a:solidFill>
                <a:effectLst/>
                <a:highlight>
                  <a:srgbClr val="FFFFFF"/>
                </a:highlight>
                <a:latin typeface="Söhne"/>
              </a:rPr>
              <a:t>PCA</a:t>
            </a:r>
            <a:r>
              <a:rPr lang="zh-CN" altLang="en-US" sz="2800" b="0" i="0" dirty="0">
                <a:solidFill>
                  <a:srgbClr val="0D0D0D"/>
                </a:solidFill>
                <a:effectLst/>
                <a:highlight>
                  <a:srgbClr val="FFFFFF"/>
                </a:highlight>
                <a:latin typeface="Söhne"/>
              </a:rPr>
              <a:t>）来构建的，能够捕捉到人脸在自然人群中的主要变异性。</a:t>
            </a:r>
            <a:endPar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PCA</a:t>
            </a:r>
            <a:r>
              <a:rPr lang="zh-CN" altLang="en-US"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，主要成分分析。</a:t>
            </a:r>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旨在找到数据的主成分，这些成分是数据方差最大的方向。第一个主成分是数据中方差最大的方向，第二个主成分是与第一个主成分正交（即不相关）且方差次大的方向，依此类推。</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87956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23128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D2129"/>
                </a:solidFill>
                <a:effectLst/>
                <a:highlight>
                  <a:srgbClr val="FFFFFF"/>
                </a:highlight>
                <a:latin typeface="PingFangSC-Regular"/>
              </a:rPr>
              <a:t>R</a:t>
            </a:r>
            <a:r>
              <a:rPr lang="en-US" altLang="zh-CN" b="0" i="0" baseline="-25000" dirty="0">
                <a:solidFill>
                  <a:srgbClr val="1D2129"/>
                </a:solidFill>
                <a:effectLst/>
                <a:highlight>
                  <a:srgbClr val="FFFFFF"/>
                </a:highlight>
                <a:latin typeface="PingFangSC-Regular"/>
              </a:rPr>
              <a:t>t</a:t>
            </a:r>
            <a:r>
              <a:rPr lang="zh-CN" altLang="en-US" b="0" i="0" baseline="0" dirty="0">
                <a:solidFill>
                  <a:srgbClr val="1D2129"/>
                </a:solidFill>
                <a:effectLst/>
                <a:highlight>
                  <a:srgbClr val="FFFFFF"/>
                </a:highlight>
                <a:latin typeface="PingFangSC-Regular"/>
              </a:rPr>
              <a:t>是眼部区域的高度与宽度之比，</a:t>
            </a:r>
            <a:r>
              <a:rPr lang="en-US" altLang="zh-CN" b="0" i="0" dirty="0" err="1">
                <a:solidFill>
                  <a:srgbClr val="1D2129"/>
                </a:solidFill>
                <a:effectLst/>
                <a:highlight>
                  <a:srgbClr val="FFFFFF"/>
                </a:highlight>
                <a:latin typeface="PingFangSC-Regular"/>
              </a:rPr>
              <a:t>Z</a:t>
            </a:r>
            <a:r>
              <a:rPr lang="en-US" altLang="zh-CN" b="0" i="0" baseline="-25000" dirty="0" err="1">
                <a:solidFill>
                  <a:srgbClr val="1D2129"/>
                </a:solidFill>
                <a:effectLst/>
                <a:highlight>
                  <a:srgbClr val="FFFFFF"/>
                </a:highlight>
                <a:latin typeface="PingFangSC-Regular"/>
              </a:rPr>
              <a:t>blink</a:t>
            </a:r>
            <a:r>
              <a:rPr lang="en-US" altLang="zh-CN" b="0" i="0" baseline="-25000" dirty="0">
                <a:solidFill>
                  <a:srgbClr val="1D2129"/>
                </a:solidFill>
                <a:effectLst/>
                <a:highlight>
                  <a:srgbClr val="FFFFFF"/>
                </a:highlight>
                <a:latin typeface="PingFangSC-Regular"/>
              </a:rPr>
              <a:t> </a:t>
            </a:r>
            <a:r>
              <a:rPr lang="en-US" altLang="zh-CN" b="0" i="0" baseline="30000" dirty="0">
                <a:solidFill>
                  <a:srgbClr val="1D2129"/>
                </a:solidFill>
                <a:effectLst/>
                <a:highlight>
                  <a:srgbClr val="FFFFFF"/>
                </a:highlight>
                <a:latin typeface="PingFangSC-Regular"/>
              </a:rPr>
              <a:t>t</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是第 </a:t>
            </a:r>
            <a:r>
              <a:rPr lang="en-US" altLang="zh-CN" b="0" i="0" dirty="0">
                <a:solidFill>
                  <a:srgbClr val="1D2129"/>
                </a:solidFill>
                <a:effectLst/>
                <a:highlight>
                  <a:srgbClr val="FFFFFF"/>
                </a:highlight>
                <a:latin typeface="PingFangSC-Regular"/>
              </a:rPr>
              <a:t>t </a:t>
            </a:r>
            <a:r>
              <a:rPr lang="zh-CN" altLang="en-US" b="0" i="0" dirty="0">
                <a:solidFill>
                  <a:srgbClr val="1D2129"/>
                </a:solidFill>
                <a:effectLst/>
                <a:highlight>
                  <a:srgbClr val="FFFFFF"/>
                </a:highlight>
                <a:latin typeface="PingFangSC-Regular"/>
              </a:rPr>
              <a:t>帧的眨眼控制信号，它是均匀随机生成的。</a:t>
            </a:r>
            <a:endParaRPr lang="en-US" altLang="zh-CN" b="0" i="0" dirty="0">
              <a:solidFill>
                <a:srgbClr val="1D2129"/>
              </a:solidFill>
              <a:effectLst/>
              <a:highlight>
                <a:srgbClr val="FFFFFF"/>
              </a:highlight>
              <a:latin typeface="PingFangSC-Regular"/>
            </a:endParaRPr>
          </a:p>
          <a:p>
            <a:r>
              <a:rPr lang="en-US" altLang="zh-CN" dirty="0"/>
              <a:t>C</a:t>
            </a:r>
            <a:r>
              <a:rPr lang="en-US" altLang="zh-CN" baseline="-25000" dirty="0"/>
              <a:t>P</a:t>
            </a:r>
            <a:r>
              <a:rPr lang="zh-CN" altLang="en-US" baseline="0" dirty="0"/>
              <a:t>是唇部</a:t>
            </a:r>
            <a:r>
              <a:rPr lang="en-US" altLang="zh-CN" baseline="0" dirty="0"/>
              <a:t>landmark</a:t>
            </a:r>
            <a:r>
              <a:rPr lang="zh-CN" altLang="en-US" baseline="0" dirty="0"/>
              <a:t>序列</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98608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Mean</a:t>
            </a:r>
            <a:r>
              <a:rPr lang="zh-CN" altLang="en-US" dirty="0"/>
              <a:t>是均值，</a:t>
            </a:r>
            <a:r>
              <a:rPr lang="en-US" altLang="zh-CN" dirty="0"/>
              <a:t>std</a:t>
            </a:r>
            <a:r>
              <a:rPr lang="zh-CN" altLang="en-US" dirty="0"/>
              <a:t>是方差</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3892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PIRenderer</a:t>
            </a:r>
            <a:r>
              <a:rPr lang="en-US" altLang="zh-CN" dirty="0"/>
              <a:t> </a:t>
            </a:r>
            <a:r>
              <a:rPr lang="zh-CN" altLang="en-US" dirty="0"/>
              <a:t>是一种专门设计用来从单张图片或视频帧中生成控制性强的肖像图片的渲染器，其核心在于使用</a:t>
            </a:r>
            <a:r>
              <a:rPr lang="en-US" altLang="zh-CN" dirty="0"/>
              <a:t>3D</a:t>
            </a:r>
            <a:r>
              <a:rPr lang="zh-CN" altLang="en-US" dirty="0"/>
              <a:t>形态模型（</a:t>
            </a:r>
            <a:r>
              <a:rPr lang="en-US" altLang="zh-CN" dirty="0"/>
              <a:t>3D Morphable Model, 3DMM</a:t>
            </a:r>
            <a:r>
              <a:rPr lang="zh-CN" altLang="en-US" dirty="0"/>
              <a:t>）来增强图像的渲染过程中的控制性和自然性。这种方法特别适用于需要精确面部对齐和表情调整的应用，比如虚拟现实、电影制作和高级图形设计。</a:t>
            </a:r>
            <a:endParaRPr lang="en-US" altLang="zh-CN" dirty="0"/>
          </a:p>
          <a:p>
            <a:r>
              <a:rPr lang="en-US" altLang="zh-CN" dirty="0" err="1"/>
              <a:t>K′n</a:t>
            </a:r>
            <a:r>
              <a:rPr lang="en-US" altLang="zh-CN" dirty="0"/>
              <a:t> </a:t>
            </a:r>
            <a:r>
              <a:rPr lang="zh-CN" altLang="en-US" dirty="0"/>
              <a:t>和 </a:t>
            </a:r>
            <a:r>
              <a:rPr lang="en-US" altLang="zh-CN" dirty="0" err="1"/>
              <a:t>Kn</a:t>
            </a:r>
            <a:r>
              <a:rPr lang="en-US" altLang="zh-CN" dirty="0"/>
              <a:t> </a:t>
            </a:r>
            <a:r>
              <a:rPr lang="zh-CN" altLang="en-US" dirty="0"/>
              <a:t>分别是 </a:t>
            </a:r>
            <a:r>
              <a:rPr lang="en-US" altLang="zh-CN" dirty="0" err="1"/>
              <a:t>MappingNet</a:t>
            </a:r>
            <a:r>
              <a:rPr lang="en-US" altLang="zh-CN" dirty="0"/>
              <a:t> </a:t>
            </a:r>
            <a:r>
              <a:rPr lang="zh-CN" altLang="en-US" dirty="0"/>
              <a:t>生成的第 </a:t>
            </a:r>
            <a:r>
              <a:rPr lang="en-US" altLang="zh-CN" dirty="0"/>
              <a:t>n </a:t>
            </a:r>
            <a:r>
              <a:rPr lang="zh-CN" altLang="en-US" dirty="0"/>
              <a:t>个关键点和原始 </a:t>
            </a:r>
            <a:r>
              <a:rPr lang="en-US" altLang="zh-CN" dirty="0"/>
              <a:t>facevid2vid </a:t>
            </a:r>
            <a:r>
              <a:rPr lang="zh-CN" altLang="en-US" dirty="0"/>
              <a:t>的运动生成器生成的第 </a:t>
            </a:r>
            <a:r>
              <a:rPr lang="en-US" altLang="zh-CN" dirty="0"/>
              <a:t>n </a:t>
            </a:r>
            <a:r>
              <a:rPr lang="zh-CN" altLang="en-US" dirty="0"/>
              <a:t>个关键</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5044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90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1870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992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64379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9326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09768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可以看出，</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和 </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都不能取得令人满意的结果，其中 </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忽略了时间序列</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倾向于生成仍然的输出。基于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的架构显着提高了性能，证明了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在长期时间序列预测中的有效性。此外，高斯过程可以捕获帧之间的时间动态，从而提高最终性能。更多的分析和实验可以在补充材料中找到。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0128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我们使用 </a:t>
            </a:r>
            <a:r>
              <a:rPr lang="en-US" altLang="zh-CN" b="0" i="0" dirty="0">
                <a:solidFill>
                  <a:srgbClr val="1D2129"/>
                </a:solidFill>
                <a:effectLst/>
                <a:highlight>
                  <a:srgbClr val="FFFFFF"/>
                </a:highlight>
                <a:latin typeface="PingFangSC-Regular"/>
              </a:rPr>
              <a:t>MFCC </a:t>
            </a:r>
            <a:r>
              <a:rPr lang="zh-CN" altLang="en-US" b="0" i="0" dirty="0">
                <a:solidFill>
                  <a:srgbClr val="1D2129"/>
                </a:solidFill>
                <a:effectLst/>
                <a:highlight>
                  <a:srgbClr val="FFFFFF"/>
                </a:highlight>
                <a:latin typeface="PingFangSC-Regular"/>
              </a:rPr>
              <a:t>特征或深度语音特征作为 </a:t>
            </a:r>
            <a:r>
              <a:rPr lang="en-US" altLang="zh-CN" b="0" i="0" dirty="0" err="1">
                <a:solidFill>
                  <a:srgbClr val="1D2129"/>
                </a:solidFill>
                <a:effectLst/>
                <a:highlight>
                  <a:srgbClr val="FFFFFF"/>
                </a:highlight>
                <a:latin typeface="PingFangSC-Regular"/>
              </a:rPr>
              <a:t>NeRF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的条件。采用</a:t>
            </a:r>
            <a:r>
              <a:rPr lang="en-US" altLang="zh-CN" b="0" i="0" dirty="0">
                <a:solidFill>
                  <a:srgbClr val="1D2129"/>
                </a:solidFill>
                <a:effectLst/>
                <a:highlight>
                  <a:srgbClr val="FFFFFF"/>
                </a:highlight>
                <a:latin typeface="PingFangSC-Regular"/>
              </a:rPr>
              <a:t>LMD</a:t>
            </a:r>
            <a:r>
              <a:rPr lang="zh-CN" altLang="en-US" b="0" i="0" dirty="0">
                <a:solidFill>
                  <a:srgbClr val="1D2129"/>
                </a:solidFill>
                <a:effectLst/>
                <a:highlight>
                  <a:srgbClr val="FFFFFF"/>
                </a:highlight>
                <a:latin typeface="PingFangSC-Regular"/>
              </a:rPr>
              <a:t>和唇形同步评分来评价唇部运动精度。</a:t>
            </a:r>
            <a:r>
              <a:rPr lang="en-US" altLang="zh-CN" b="0" i="0" dirty="0">
                <a:solidFill>
                  <a:srgbClr val="1D2129"/>
                </a:solidFill>
                <a:effectLst/>
                <a:highlight>
                  <a:srgbClr val="FFFFFF"/>
                </a:highlight>
                <a:latin typeface="PingFangSC-Regular"/>
              </a:rPr>
              <a:t>Ground Truth </a:t>
            </a:r>
            <a:r>
              <a:rPr lang="zh-CN" altLang="en-US" b="0" i="0" dirty="0">
                <a:solidFill>
                  <a:srgbClr val="1D2129"/>
                </a:solidFill>
                <a:effectLst/>
                <a:highlight>
                  <a:srgbClr val="FFFFFF"/>
                </a:highlight>
                <a:latin typeface="PingFangSC-Regular"/>
              </a:rPr>
              <a:t>指的是 </a:t>
            </a:r>
            <a:r>
              <a:rPr lang="en-US" altLang="zh-CN" b="0" i="0" dirty="0">
                <a:solidFill>
                  <a:srgbClr val="1D2129"/>
                </a:solidFill>
                <a:effectLst/>
                <a:highlight>
                  <a:srgbClr val="FFFFFF"/>
                </a:highlight>
                <a:latin typeface="PingFangSC-Regular"/>
              </a:rPr>
              <a:t>LMD </a:t>
            </a:r>
            <a:r>
              <a:rPr lang="zh-CN" altLang="en-US" b="0" i="0" dirty="0">
                <a:solidFill>
                  <a:srgbClr val="1D2129"/>
                </a:solidFill>
                <a:effectLst/>
                <a:highlight>
                  <a:srgbClr val="FFFFFF"/>
                </a:highlight>
                <a:latin typeface="PingFangSC-Regular"/>
              </a:rPr>
              <a:t>和 </a:t>
            </a:r>
            <a:r>
              <a:rPr lang="en-US" altLang="zh-CN" b="0" i="0" dirty="0" err="1">
                <a:solidFill>
                  <a:srgbClr val="1D2129"/>
                </a:solidFill>
                <a:effectLst/>
                <a:highlight>
                  <a:srgbClr val="FFFFFF"/>
                </a:highlight>
                <a:latin typeface="PingFangSC-Regular"/>
              </a:rPr>
              <a:t>Syncconf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的地面实况分数。我们的方法实现了最佳性能。</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76959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我们使用 </a:t>
            </a:r>
            <a:r>
              <a:rPr lang="en-US" altLang="zh-CN" b="0" i="0" dirty="0">
                <a:solidFill>
                  <a:srgbClr val="1D2129"/>
                </a:solidFill>
                <a:effectLst/>
                <a:highlight>
                  <a:srgbClr val="FFFFFF"/>
                </a:highlight>
                <a:latin typeface="PingFangSC-Regular"/>
              </a:rPr>
              <a:t>MFCC </a:t>
            </a:r>
            <a:r>
              <a:rPr lang="zh-CN" altLang="en-US" b="0" i="0" dirty="0">
                <a:solidFill>
                  <a:srgbClr val="1D2129"/>
                </a:solidFill>
                <a:effectLst/>
                <a:highlight>
                  <a:srgbClr val="FFFFFF"/>
                </a:highlight>
                <a:latin typeface="PingFangSC-Regular"/>
              </a:rPr>
              <a:t>特征或深度语音特征作为 </a:t>
            </a:r>
            <a:r>
              <a:rPr lang="en-US" altLang="zh-CN" b="0" i="0" dirty="0" err="1">
                <a:solidFill>
                  <a:srgbClr val="1D2129"/>
                </a:solidFill>
                <a:effectLst/>
                <a:highlight>
                  <a:srgbClr val="FFFFFF"/>
                </a:highlight>
                <a:latin typeface="PingFangSC-Regular"/>
              </a:rPr>
              <a:t>NeRF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的条件。采用</a:t>
            </a:r>
            <a:r>
              <a:rPr lang="en-US" altLang="zh-CN" b="0" i="0" dirty="0">
                <a:solidFill>
                  <a:srgbClr val="1D2129"/>
                </a:solidFill>
                <a:effectLst/>
                <a:highlight>
                  <a:srgbClr val="FFFFFF"/>
                </a:highlight>
                <a:latin typeface="PingFangSC-Regular"/>
              </a:rPr>
              <a:t>LMD</a:t>
            </a:r>
            <a:r>
              <a:rPr lang="zh-CN" altLang="en-US" b="0" i="0" dirty="0">
                <a:solidFill>
                  <a:srgbClr val="1D2129"/>
                </a:solidFill>
                <a:effectLst/>
                <a:highlight>
                  <a:srgbClr val="FFFFFF"/>
                </a:highlight>
                <a:latin typeface="PingFangSC-Regular"/>
              </a:rPr>
              <a:t>和唇形同步评分来评价唇部运动精度。</a:t>
            </a:r>
            <a:r>
              <a:rPr lang="en-US" altLang="zh-CN" b="0" i="0" dirty="0">
                <a:solidFill>
                  <a:srgbClr val="1D2129"/>
                </a:solidFill>
                <a:effectLst/>
                <a:highlight>
                  <a:srgbClr val="FFFFFF"/>
                </a:highlight>
                <a:latin typeface="PingFangSC-Regular"/>
              </a:rPr>
              <a:t>Ground Truth </a:t>
            </a:r>
            <a:r>
              <a:rPr lang="zh-CN" altLang="en-US" b="0" i="0" dirty="0">
                <a:solidFill>
                  <a:srgbClr val="1D2129"/>
                </a:solidFill>
                <a:effectLst/>
                <a:highlight>
                  <a:srgbClr val="FFFFFF"/>
                </a:highlight>
                <a:latin typeface="PingFangSC-Regular"/>
              </a:rPr>
              <a:t>指的是 </a:t>
            </a:r>
            <a:r>
              <a:rPr lang="en-US" altLang="zh-CN" b="0" i="0" dirty="0">
                <a:solidFill>
                  <a:srgbClr val="1D2129"/>
                </a:solidFill>
                <a:effectLst/>
                <a:highlight>
                  <a:srgbClr val="FFFFFF"/>
                </a:highlight>
                <a:latin typeface="PingFangSC-Regular"/>
              </a:rPr>
              <a:t>LMD </a:t>
            </a:r>
            <a:r>
              <a:rPr lang="zh-CN" altLang="en-US" b="0" i="0" dirty="0">
                <a:solidFill>
                  <a:srgbClr val="1D2129"/>
                </a:solidFill>
                <a:effectLst/>
                <a:highlight>
                  <a:srgbClr val="FFFFFF"/>
                </a:highlight>
                <a:latin typeface="PingFangSC-Regular"/>
              </a:rPr>
              <a:t>和 </a:t>
            </a:r>
            <a:r>
              <a:rPr lang="en-US" altLang="zh-CN" b="0" i="0" dirty="0" err="1">
                <a:solidFill>
                  <a:srgbClr val="1D2129"/>
                </a:solidFill>
                <a:effectLst/>
                <a:highlight>
                  <a:srgbClr val="FFFFFF"/>
                </a:highlight>
                <a:latin typeface="PingFangSC-Regular"/>
              </a:rPr>
              <a:t>Syncconf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的地面实况分数。我们的方法实现了最佳性能。</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80169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24712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48</a:t>
            </a:fld>
            <a:endParaRPr kumimoji="1" lang="zh-CN" altLang="en-US"/>
          </a:p>
        </p:txBody>
      </p:sp>
    </p:spTree>
    <p:extLst>
      <p:ext uri="{BB962C8B-B14F-4D97-AF65-F5344CB8AC3E}">
        <p14:creationId xmlns:p14="http://schemas.microsoft.com/office/powerpoint/2010/main" val="40737178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49</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自回归（</a:t>
            </a:r>
            <a:r>
              <a:rPr lang="en-US" altLang="zh-CN" b="0" i="0" dirty="0">
                <a:solidFill>
                  <a:srgbClr val="0D0D0D"/>
                </a:solidFill>
                <a:effectLst/>
                <a:highlight>
                  <a:srgbClr val="FFFFFF"/>
                </a:highlight>
                <a:latin typeface="Söhne"/>
              </a:rPr>
              <a:t>Autoregression</a:t>
            </a:r>
            <a:r>
              <a:rPr lang="zh-CN" altLang="en-US" b="0" i="0" dirty="0">
                <a:solidFill>
                  <a:srgbClr val="0D0D0D"/>
                </a:solidFill>
                <a:effectLst/>
                <a:highlight>
                  <a:srgbClr val="FFFFFF"/>
                </a:highlight>
                <a:latin typeface="Söhne"/>
              </a:rPr>
              <a:t>）是一种统计上的处理时间序列数据的方法，广泛用于信号处理和时间序列分析中。自回归模型依赖于过去值来预测未来值，即当前的值是前几个时间步的值的函数。在深度学习和序列生成任务中，自回归模型同样非常重要，尤其是在像语音生成、文本生成或者像</a:t>
            </a:r>
            <a:r>
              <a:rPr lang="en-US" altLang="zh-CN" b="0" i="0" dirty="0" err="1">
                <a:solidFill>
                  <a:srgbClr val="0D0D0D"/>
                </a:solidFill>
                <a:effectLst/>
                <a:highlight>
                  <a:srgbClr val="FFFFFF"/>
                </a:highlight>
                <a:latin typeface="Söhne"/>
              </a:rPr>
              <a:t>FaceFormer</a:t>
            </a:r>
            <a:r>
              <a:rPr lang="zh-CN" altLang="en-US" b="0" i="0" dirty="0">
                <a:solidFill>
                  <a:srgbClr val="0D0D0D"/>
                </a:solidFill>
                <a:effectLst/>
                <a:highlight>
                  <a:srgbClr val="FFFFFF"/>
                </a:highlight>
                <a:latin typeface="Söhne"/>
              </a:rPr>
              <a:t>这样的面部动画生成中。</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336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7.xml"/><Relationship Id="rId7" Type="http://schemas.openxmlformats.org/officeDocument/2006/relationships/image" Target="../media/image17.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12.xm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6.png"/><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8.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9.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30.pn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1.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2.png"/><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7.xml"/><Relationship Id="rId7" Type="http://schemas.openxmlformats.org/officeDocument/2006/relationships/image" Target="../media/image35.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slideLayout" Target="../slideLayouts/slideLayout7.xml"/><Relationship Id="rId7" Type="http://schemas.openxmlformats.org/officeDocument/2006/relationships/image" Target="../media/image39.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notesSlide" Target="../notesSlides/notesSlide33.xml"/><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slideLayout" Target="../slideLayouts/slideLayout7.xml"/><Relationship Id="rId7" Type="http://schemas.openxmlformats.org/officeDocument/2006/relationships/image" Target="../media/image37.png"/><Relationship Id="rId12" Type="http://schemas.openxmlformats.org/officeDocument/2006/relationships/image" Target="../media/image49.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notesSlide" Target="../notesSlides/notesSlide34.xml"/><Relationship Id="rId9" Type="http://schemas.openxmlformats.org/officeDocument/2006/relationships/image" Target="../media/image46.png"/></Relationships>
</file>

<file path=ppt/slides/_rels/slide3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slideLayout" Target="../slideLayouts/slideLayout7.xml"/><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notesSlide" Target="../notesSlides/notesSlide35.xml"/><Relationship Id="rId9"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60.png"/><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61.png"/><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62.png"/><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63.png"/><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66.png"/><Relationship Id="rId4"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67.png"/><Relationship Id="rId4"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9.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dirty="0" err="1">
                <a:solidFill>
                  <a:srgbClr val="000000"/>
                </a:solidFill>
                <a:latin typeface="微软雅黑" panose="020B0503020204020204" pitchFamily="34" charset="-122"/>
                <a:ea typeface="微软雅黑" panose="020B0503020204020204" pitchFamily="34" charset="-122"/>
                <a:cs typeface="+mj-cs"/>
              </a:rPr>
              <a:t>CodeTalker</a:t>
            </a:r>
            <a:r>
              <a:rPr lang="en-US" altLang="zh-CN" sz="4000" dirty="0">
                <a:solidFill>
                  <a:srgbClr val="000000"/>
                </a:solidFill>
                <a:latin typeface="微软雅黑" panose="020B0503020204020204" pitchFamily="34" charset="-122"/>
                <a:ea typeface="微软雅黑" panose="020B0503020204020204" pitchFamily="34" charset="-122"/>
                <a:cs typeface="+mj-cs"/>
              </a:rPr>
              <a:t>: Speech-Driven 3D Facial Animation with Discrete Motion Prior</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2024.04.23</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Xing J, Xia M, Zhang Y, et al. </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Discrete Facial Motion Space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7779BC2-A274-EA9A-227B-98CB0C6153CD}"/>
                  </a:ext>
                </a:extLst>
              </p:cNvPr>
              <p:cNvSpPr txBox="1"/>
              <p:nvPr/>
            </p:nvSpPr>
            <p:spPr>
              <a:xfrm>
                <a:off x="365205" y="1810212"/>
                <a:ext cx="11461589" cy="12322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量化自编码器的训练：</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设定了运动级损失和两个中间代码级损失来指导训练过程，由于量化函数不可微分，因此采用直通梯度估计器来将解码器输入的梯度复制到编码器输出中：</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𝑉𝑄</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1:</m:t>
                                  </m:r>
                                  <m:r>
                                    <a:rPr lang="en-US" altLang="zh-CN" i="1">
                                      <a:latin typeface="Cambria Math" panose="02040503050406030204" pitchFamily="18" charset="0"/>
                                    </a:rPr>
                                    <m:t>𝑇</m:t>
                                  </m:r>
                                </m:sub>
                              </m:sSub>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𝑞</m:t>
                                  </m:r>
                                </m:sub>
                              </m:sSub>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b="0" i="0" smtClean="0">
                          <a:latin typeface="Cambria Math" panose="02040503050406030204" pitchFamily="18" charset="0"/>
                          <a:ea typeface="宋体" panose="02010600030101010101" pitchFamily="2" charset="-122"/>
                          <a:cs typeface="Times New Roman" panose="02020603050405020304" pitchFamily="18" charset="0"/>
                        </a:rPr>
                        <m:t>+</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𝛽</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m:ctrlPr>
                                </m:accPr>
                                <m:e>
                                  <m:r>
                                    <a:rPr lang="en-US" altLang="zh-CN" i="1"/>
                                    <m:t>𝑍</m:t>
                                  </m:r>
                                </m:e>
                              </m:acc>
                              <m:r>
                                <a:rPr lang="en-US" altLang="zh-CN" b="0" i="1" smtClean="0">
                                  <a:latin typeface="Cambria Math" panose="020405030504060302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m:ctrlPr>
                                    </m:sSubPr>
                                    <m:e>
                                      <m:r>
                                        <a:rPr lang="en-US" altLang="zh-CN" i="1"/>
                                        <m:t>𝑍</m:t>
                                      </m:r>
                                    </m:e>
                                    <m:sub>
                                      <m:r>
                                        <a:rPr lang="en-US" altLang="zh-CN" i="1"/>
                                        <m:t>𝑞</m:t>
                                      </m:r>
                                    </m:sub>
                                  </m:sSub>
                                </m:e>
                              </m:d>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oMath>
                  </m:oMathPara>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365205" y="1810212"/>
                <a:ext cx="11461589" cy="1232260"/>
              </a:xfrm>
              <a:prstGeom prst="rect">
                <a:avLst/>
              </a:prstGeom>
              <a:blipFill>
                <a:blip r:embed="rId5"/>
                <a:stretch>
                  <a:fillRect l="-372" t="-396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Training objectives.</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43E95C66-48EA-149C-582C-44ED1C3533E8}"/>
                  </a:ext>
                </a:extLst>
              </p:cNvPr>
              <p:cNvSpPr txBox="1"/>
              <p:nvPr/>
            </p:nvSpPr>
            <p:spPr>
              <a:xfrm>
                <a:off x="372003" y="3051108"/>
                <a:ext cx="11086863" cy="75578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1:</m:t>
                                </m:r>
                                <m:r>
                                  <a:rPr lang="en-US" altLang="zh-CN" i="1">
                                    <a:latin typeface="Cambria Math" panose="02040503050406030204" pitchFamily="18" charset="0"/>
                                  </a:rPr>
                                  <m:t>𝑇</m:t>
                                </m:r>
                              </m:sub>
                            </m:sSub>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这一项是 </a:t>
                </a:r>
                <a:r>
                  <a:rPr lang="en-US" altLang="zh-CN" dirty="0">
                    <a:latin typeface="Times New Roman" panose="02020603050405020304" pitchFamily="18" charset="0"/>
                    <a:ea typeface="宋体" panose="02010600030101010101" pitchFamily="2" charset="-122"/>
                    <a:cs typeface="Times New Roman" panose="02020603050405020304" pitchFamily="18" charset="0"/>
                  </a:rPr>
                  <a:t>L1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损失，用于测量重建的面部动作</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rPr>
                              <m:t>𝑀</m:t>
                            </m:r>
                          </m:e>
                        </m:acc>
                      </m:e>
                      <m:sub>
                        <m:r>
                          <a:rPr lang="en-US" altLang="zh-CN" i="1">
                            <a:latin typeface="Cambria Math" panose="02040503050406030204" pitchFamily="18" charset="0"/>
                          </a:rPr>
                          <m:t>1:</m:t>
                        </m:r>
                        <m:r>
                          <a:rPr lang="en-US" altLang="zh-CN" i="1">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与真实面部序列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1:</m:t>
                        </m:r>
                        <m:r>
                          <a:rPr lang="en-US" altLang="zh-CN" i="1">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之间的绝对误差，以确保模型能够准确重建输入的面部动作序列。</a:t>
                </a:r>
              </a:p>
            </p:txBody>
          </p:sp>
        </mc:Choice>
        <mc:Fallback>
          <p:sp>
            <p:nvSpPr>
              <p:cNvPr id="16" name="文本框 15">
                <a:extLst>
                  <a:ext uri="{FF2B5EF4-FFF2-40B4-BE49-F238E27FC236}">
                    <a16:creationId xmlns:a16="http://schemas.microsoft.com/office/drawing/2014/main" id="{43E95C66-48EA-149C-582C-44ED1C3533E8}"/>
                  </a:ext>
                </a:extLst>
              </p:cNvPr>
              <p:cNvSpPr txBox="1">
                <a:spLocks noRot="1" noChangeAspect="1" noMove="1" noResize="1" noEditPoints="1" noAdjustHandles="1" noChangeArrowheads="1" noChangeShapeType="1" noTextEdit="1"/>
              </p:cNvSpPr>
              <p:nvPr/>
            </p:nvSpPr>
            <p:spPr>
              <a:xfrm>
                <a:off x="372003" y="3051108"/>
                <a:ext cx="11086863" cy="755784"/>
              </a:xfrm>
              <a:prstGeom prst="rect">
                <a:avLst/>
              </a:prstGeom>
              <a:blipFill>
                <a:blip r:embed="rId6"/>
                <a:stretch>
                  <a:fillRect l="-330" r="-495" b="-1056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1AFBFCE-C277-9B26-B2E4-427A333FBE2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A1EB35DC-1DCB-46A6-8EDF-23E5BEDEE932}"/>
                  </a:ext>
                </a:extLst>
              </p:cNvPr>
              <p:cNvSpPr txBox="1"/>
              <p:nvPr/>
            </p:nvSpPr>
            <p:spPr>
              <a:xfrm>
                <a:off x="372003" y="3809515"/>
                <a:ext cx="11086863" cy="115897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一致性损失</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e>
                            </m:d>
                            <m:r>
                              <a:rPr lang="en-US" altLang="zh-CN"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𝑞</m:t>
                                </m:r>
                              </m:sub>
                            </m:sSub>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这个损失项用于减少嵌入特征</a:t>
                </a:r>
                <a14:m>
                  <m:oMath xmlns:m="http://schemas.openxmlformats.org/officeDocument/2006/math">
                    <m:acc>
                      <m:accPr>
                        <m:chr m:val="̂"/>
                        <m:ctrlPr>
                          <a:rPr lang="zh-CN" altLang="en-US"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和量化后的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条目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之间的距离。通过使用停止梯度操作</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固定</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𝑞</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，可以优化编码器</a:t>
                </a:r>
                <a14:m>
                  <m:oMath xmlns:m="http://schemas.openxmlformats.org/officeDocument/2006/math">
                    <m:r>
                      <a:rPr lang="en-US" altLang="zh-CN" b="0" i="1" smtClean="0">
                        <a:latin typeface="Cambria Math" panose="02040503050406030204" pitchFamily="18" charset="0"/>
                      </a:rPr>
                      <m:t>𝐸</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使其输出更接近于当前</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的条目，从而提高编码的准确性和一致性。</a:t>
                </a:r>
              </a:p>
            </p:txBody>
          </p:sp>
        </mc:Choice>
        <mc:Fallback>
          <p:sp>
            <p:nvSpPr>
              <p:cNvPr id="21" name="文本框 20">
                <a:extLst>
                  <a:ext uri="{FF2B5EF4-FFF2-40B4-BE49-F238E27FC236}">
                    <a16:creationId xmlns:a16="http://schemas.microsoft.com/office/drawing/2014/main" id="{A1EB35DC-1DCB-46A6-8EDF-23E5BEDEE932}"/>
                  </a:ext>
                </a:extLst>
              </p:cNvPr>
              <p:cNvSpPr txBox="1">
                <a:spLocks noRot="1" noChangeAspect="1" noMove="1" noResize="1" noEditPoints="1" noAdjustHandles="1" noChangeArrowheads="1" noChangeShapeType="1" noTextEdit="1"/>
              </p:cNvSpPr>
              <p:nvPr/>
            </p:nvSpPr>
            <p:spPr>
              <a:xfrm>
                <a:off x="372003" y="3809515"/>
                <a:ext cx="11086863" cy="1158972"/>
              </a:xfrm>
              <a:prstGeom prst="rect">
                <a:avLst/>
              </a:prstGeom>
              <a:blipFill>
                <a:blip r:embed="rId7"/>
                <a:stretch>
                  <a:fillRect l="-330" r="-385" b="-57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AE60CF98-40A1-7375-64F6-6E70EFA24FFF}"/>
                  </a:ext>
                </a:extLst>
              </p:cNvPr>
              <p:cNvSpPr txBox="1"/>
              <p:nvPr/>
            </p:nvSpPr>
            <p:spPr>
              <a:xfrm>
                <a:off x="378208" y="4938991"/>
                <a:ext cx="11080658" cy="119103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更新损失</a:t>
                </a:r>
                <a14:m>
                  <m:oMath xmlns:m="http://schemas.openxmlformats.org/officeDocument/2006/math">
                    <m:r>
                      <a:rPr lang="zh-CN" altLang="en-US" i="1">
                        <a:latin typeface="Cambria Math" panose="02040503050406030204" pitchFamily="18" charset="0"/>
                        <a:ea typeface="宋体" panose="02010600030101010101" pitchFamily="2" charset="-122"/>
                        <a:cs typeface="Times New Roman" panose="02020603050405020304" pitchFamily="18" charset="0"/>
                      </a:rPr>
                      <m:t>𝛽</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𝑍</m:t>
                                </m:r>
                              </m:e>
                            </m:acc>
                            <m:r>
                              <a:rPr lang="en-US" altLang="zh-CN" i="1">
                                <a:latin typeface="Cambria Math" panose="020405030504060302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e>
                            </m:d>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zh-CN" altLang="en-US" i="1">
                        <a:latin typeface="Cambria Math" panose="02040503050406030204" pitchFamily="18" charset="0"/>
                        <a:ea typeface="宋体" panose="02010600030101010101" pitchFamily="2" charset="-122"/>
                        <a:cs typeface="Times New Roman" panose="02020603050405020304" pitchFamily="18" charset="0"/>
                      </a:rPr>
                      <m:t>𝛽</m:t>
                    </m:r>
                  </m:oMath>
                </a14:m>
                <a:r>
                  <a:rPr lang="zh-CN" altLang="en-US" dirty="0">
                    <a:solidFill>
                      <a:srgbClr val="0D0D0D"/>
                    </a:solidFill>
                    <a:latin typeface="Söhne"/>
                  </a:rPr>
                  <a:t>是一个加权因子，用于控制代码本和编码器更新的速率。与上面的一致性损失相似，该损失项用于调整代码本条目</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使其与嵌入特征</a:t>
                </a:r>
                <a14:m>
                  <m:oMath xmlns:m="http://schemas.openxmlformats.org/officeDocument/2006/math">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更加接近。该项使用停止梯度操作</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𝑠𝑔</m:t>
                    </m:r>
                    <m:d>
                      <m:d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固定</a:t>
                </a:r>
                <a14:m>
                  <m:oMath xmlns:m="http://schemas.openxmlformats.org/officeDocument/2006/math">
                    <m:acc>
                      <m:accPr>
                        <m:chr m:val="̂"/>
                        <m:ctrlPr>
                          <a:rPr lang="zh-CN" altLang="zh-CN" i="1"/>
                        </m:ctrlPr>
                      </m:accPr>
                      <m:e>
                        <m:r>
                          <a:rPr lang="en-US" altLang="zh-CN" i="1"/>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以便专注于优化</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𝑞</m:t>
                        </m:r>
                      </m:sub>
                    </m:sSub>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8" name="文本框 27">
                <a:extLst>
                  <a:ext uri="{FF2B5EF4-FFF2-40B4-BE49-F238E27FC236}">
                    <a16:creationId xmlns:a16="http://schemas.microsoft.com/office/drawing/2014/main" id="{AE60CF98-40A1-7375-64F6-6E70EFA24FFF}"/>
                  </a:ext>
                </a:extLst>
              </p:cNvPr>
              <p:cNvSpPr txBox="1">
                <a:spLocks noRot="1" noChangeAspect="1" noMove="1" noResize="1" noEditPoints="1" noAdjustHandles="1" noChangeArrowheads="1" noChangeShapeType="1" noTextEdit="1"/>
              </p:cNvSpPr>
              <p:nvPr/>
            </p:nvSpPr>
            <p:spPr>
              <a:xfrm>
                <a:off x="378208" y="4938991"/>
                <a:ext cx="11080658" cy="1191032"/>
              </a:xfrm>
              <a:prstGeom prst="rect">
                <a:avLst/>
              </a:prstGeom>
              <a:blipFill>
                <a:blip r:embed="rId8"/>
                <a:stretch>
                  <a:fillRect l="-330" r="-220" b="-357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4DD343B-068F-ECBB-0621-5B186E6546D8}"/>
              </a:ext>
            </a:extLst>
          </p:cNvPr>
          <p:cNvSpPr txBox="1"/>
          <p:nvPr/>
        </p:nvSpPr>
        <p:spPr>
          <a:xfrm>
            <a:off x="11622610" y="24876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4625860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54241" y="377643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B34CBC68-316B-050B-7C44-47D26E116E28}"/>
              </a:ext>
            </a:extLst>
          </p:cNvPr>
          <p:cNvPicPr>
            <a:picLocks noChangeAspect="1"/>
          </p:cNvPicPr>
          <p:nvPr/>
        </p:nvPicPr>
        <p:blipFill>
          <a:blip r:embed="rId5"/>
          <a:stretch>
            <a:fillRect/>
          </a:stretch>
        </p:blipFill>
        <p:spPr>
          <a:xfrm>
            <a:off x="733038" y="1802896"/>
            <a:ext cx="10721203" cy="4119798"/>
          </a:xfrm>
          <a:prstGeom prst="rect">
            <a:avLst/>
          </a:prstGeom>
        </p:spPr>
      </p:pic>
      <p:sp>
        <p:nvSpPr>
          <p:cNvPr id="10" name="文本框 9">
            <a:extLst>
              <a:ext uri="{FF2B5EF4-FFF2-40B4-BE49-F238E27FC236}">
                <a16:creationId xmlns:a16="http://schemas.microsoft.com/office/drawing/2014/main" id="{7423C260-1AE0-3DF6-6AD4-14E0BB194BB4}"/>
              </a:ext>
            </a:extLst>
          </p:cNvPr>
          <p:cNvSpPr txBox="1"/>
          <p:nvPr>
            <p:custDataLst>
              <p:tags r:id="rId2"/>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Speech-Driven Motion Synthesis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Speech-Driven Motion Synthesis</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7779BC2-A274-EA9A-227B-98CB0C6153CD}"/>
                  </a:ext>
                </a:extLst>
              </p:cNvPr>
              <p:cNvSpPr txBox="1"/>
              <p:nvPr/>
            </p:nvSpPr>
            <p:spPr>
              <a:xfrm>
                <a:off x="356339" y="1489911"/>
                <a:ext cx="11266272"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风格条件：</a:t>
                </a:r>
                <a:r>
                  <a:rPr lang="zh-CN" altLang="en-US" dirty="0">
                    <a:latin typeface="Times New Roman" panose="02020603050405020304" pitchFamily="18" charset="0"/>
                    <a:ea typeface="宋体" panose="02010600030101010101" pitchFamily="2" charset="-122"/>
                    <a:cs typeface="Times New Roman" panose="02020603050405020304" pitchFamily="18" charset="0"/>
                  </a:rPr>
                  <a:t>除了语音输入，作者还引入了对话风格的控制作为输入，即一个风格向量</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𝑀</m:t>
                        </m:r>
                      </m:sup>
                    </m:sSub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e>
                    </m:d>
                  </m:oMath>
                </a14:m>
                <a:r>
                  <a:rPr lang="zh-CN" altLang="en-US" i="1" dirty="0">
                    <a:latin typeface="Cambria Math" panose="020405030504060302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𝑀</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是学习到的风格空间的维度，使用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one-hot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对每位说话者进行编码。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356339" y="1489911"/>
                <a:ext cx="11266272" cy="676852"/>
              </a:xfrm>
              <a:prstGeom prst="rect">
                <a:avLst/>
              </a:prstGeom>
              <a:blipFill>
                <a:blip r:embed="rId5"/>
                <a:stretch>
                  <a:fillRect l="-324" t="-6306" b="-1441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1AFBFCE-C277-9B26-B2E4-427A333FBE2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1" name="文本框 20">
            <a:extLst>
              <a:ext uri="{FF2B5EF4-FFF2-40B4-BE49-F238E27FC236}">
                <a16:creationId xmlns:a16="http://schemas.microsoft.com/office/drawing/2014/main" id="{A1EB35DC-1DCB-46A6-8EDF-23E5BEDEE932}"/>
              </a:ext>
            </a:extLst>
          </p:cNvPr>
          <p:cNvSpPr txBox="1"/>
          <p:nvPr/>
        </p:nvSpPr>
        <p:spPr>
          <a:xfrm>
            <a:off x="356338" y="3065845"/>
            <a:ext cx="11086863"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嵌入块</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Embeding</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嵌入块通过以下方式结合过去的面部动作和风格嵌入：</a:t>
            </a:r>
          </a:p>
        </p:txBody>
      </p:sp>
      <p:sp>
        <p:nvSpPr>
          <p:cNvPr id="28" name="文本框 27">
            <a:extLst>
              <a:ext uri="{FF2B5EF4-FFF2-40B4-BE49-F238E27FC236}">
                <a16:creationId xmlns:a16="http://schemas.microsoft.com/office/drawing/2014/main" id="{AE60CF98-40A1-7375-64F6-6E70EFA24FFF}"/>
              </a:ext>
            </a:extLst>
          </p:cNvPr>
          <p:cNvSpPr txBox="1"/>
          <p:nvPr/>
        </p:nvSpPr>
        <p:spPr>
          <a:xfrm>
            <a:off x="380454" y="3840258"/>
            <a:ext cx="11080658" cy="68557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Transformer Decoder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，采用</a:t>
            </a:r>
            <a:r>
              <a:rPr lang="zh-CN" altLang="en-US" dirty="0"/>
              <a:t>因果自注意力机制学习过去面部动作序列上下文中每一帧之间的依赖性，和及跨模态注意力机制以对齐音频和动作模态。</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64DD343B-068F-ECBB-0621-5B186E6546D8}"/>
              </a:ext>
            </a:extLst>
          </p:cNvPr>
          <p:cNvSpPr txBox="1"/>
          <p:nvPr/>
        </p:nvSpPr>
        <p:spPr>
          <a:xfrm>
            <a:off x="11619454" y="151090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19454" y="229267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19454" y="31242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19454" y="386715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51D57AFC-A50E-90DD-033D-F48FA1B1275C}"/>
              </a:ext>
            </a:extLst>
          </p:cNvPr>
          <p:cNvSpPr txBox="1"/>
          <p:nvPr/>
        </p:nvSpPr>
        <p:spPr>
          <a:xfrm>
            <a:off x="356338" y="2117569"/>
            <a:ext cx="11461589"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音频信号处理</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FaceFomer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，语音编码器采用了最先进的自监督预训练语音模型 </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wav2vec 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的架构。首先通过时序卷积网络</a:t>
            </a:r>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Convolutions Network, TCN)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将原始波形的语音转换成特征向量，之后再通过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编码器将音频特征向量转换成上下文化的语音特征。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15B15FBC-BA69-C049-5329-12C94C84B581}"/>
              </a:ext>
            </a:extLst>
          </p:cNvPr>
          <p:cNvPicPr>
            <a:picLocks noChangeAspect="1"/>
          </p:cNvPicPr>
          <p:nvPr/>
        </p:nvPicPr>
        <p:blipFill>
          <a:blip r:embed="rId6"/>
          <a:stretch>
            <a:fillRect/>
          </a:stretch>
        </p:blipFill>
        <p:spPr>
          <a:xfrm>
            <a:off x="8243591" y="2979531"/>
            <a:ext cx="3105583" cy="609685"/>
          </a:xfrm>
          <a:prstGeom prst="rect">
            <a:avLst/>
          </a:prstGeom>
        </p:spPr>
      </p:pic>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DE3F6123-5D7F-DC8F-F3AD-2864233D4640}"/>
                  </a:ext>
                </a:extLst>
              </p:cNvPr>
              <p:cNvSpPr txBox="1"/>
              <p:nvPr/>
            </p:nvSpPr>
            <p:spPr>
              <a:xfrm>
                <a:off x="672389" y="3525022"/>
                <a:ext cx="10496788" cy="370230"/>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latin typeface="Cambria Math" panose="02040503050406030204" pitchFamily="18" charset="0"/>
                            <a:ea typeface="宋体" panose="02010600030101010101" pitchFamily="2" charset="-122"/>
                            <a:cs typeface="Times New Roman" panose="02020603050405020304" pitchFamily="18" charset="0"/>
                          </a:rPr>
                          <m:t>𝑷</m:t>
                        </m:r>
                      </m:e>
                      <m:sub>
                        <m:r>
                          <a:rPr lang="zh-CN" altLang="en-US" b="1" i="1" smtClean="0">
                            <a:latin typeface="Cambria Math" panose="02040503050406030204" pitchFamily="18" charset="0"/>
                            <a:ea typeface="宋体" panose="02010600030101010101" pitchFamily="2" charset="-122"/>
                            <a:cs typeface="Times New Roman" panose="02020603050405020304" pitchFamily="18" charset="0"/>
                          </a:rPr>
                          <m:t>𝜽</m:t>
                        </m:r>
                      </m:sub>
                    </m:sSub>
                  </m:oMath>
                </a14:m>
                <a:r>
                  <a:rPr lang="zh-CN" altLang="en-US" b="0" i="0" dirty="0">
                    <a:solidFill>
                      <a:srgbClr val="0D0D0D"/>
                    </a:solidFill>
                    <a:effectLst/>
                    <a:highlight>
                      <a:srgbClr val="FFFFFF"/>
                    </a:highlight>
                    <a:latin typeface="Söhne"/>
                  </a:rPr>
                  <a:t>是一个线性投影层</a:t>
                </a:r>
                <a:r>
                  <a:rPr lang="zh-CN" altLang="en-US" dirty="0">
                    <a:solidFill>
                      <a:srgbClr val="0D0D0D"/>
                    </a:solidFill>
                    <a:highlight>
                      <a:srgbClr val="FFFFFF"/>
                    </a:highlight>
                    <a:latin typeface="Söhne"/>
                  </a:rPr>
                  <a:t>，</a:t>
                </a:r>
                <a14:m>
                  <m:oMath xmlns:m="http://schemas.openxmlformats.org/officeDocument/2006/math">
                    <m:r>
                      <a:rPr lang="en-US" altLang="zh-CN" b="0" i="1" smtClean="0">
                        <a:solidFill>
                          <a:srgbClr val="0D0D0D"/>
                        </a:solidFill>
                        <a:highlight>
                          <a:srgbClr val="FFFFFF"/>
                        </a:highlight>
                        <a:latin typeface="Cambria Math" panose="02040503050406030204" pitchFamily="18" charset="0"/>
                      </a:rPr>
                      <m:t>𝐵</m:t>
                    </m:r>
                    <m:r>
                      <a:rPr lang="en-US" altLang="zh-CN" b="0" i="1" smtClean="0">
                        <a:solidFill>
                          <a:srgbClr val="0D0D0D"/>
                        </a:solidFill>
                        <a:highlight>
                          <a:srgbClr val="FFFFFF"/>
                        </a:highlight>
                        <a:latin typeface="Cambria Math" panose="02040503050406030204" pitchFamily="18" charset="0"/>
                      </a:rPr>
                      <m:t>=</m:t>
                    </m:r>
                    <m:d>
                      <m:dPr>
                        <m:begChr m:val="{"/>
                        <m:endChr m:val="}"/>
                        <m:ctrlPr>
                          <a:rPr lang="en-US" altLang="zh-CN" b="0" i="1" smtClean="0">
                            <a:solidFill>
                              <a:srgbClr val="0D0D0D"/>
                            </a:solidFill>
                            <a:highlight>
                              <a:srgbClr val="FFFFFF"/>
                            </a:highlight>
                            <a:latin typeface="Cambria Math" panose="02040503050406030204" pitchFamily="18" charset="0"/>
                          </a:rPr>
                        </m:ctrlPr>
                      </m:dPr>
                      <m:e>
                        <m:sSub>
                          <m:sSubPr>
                            <m:ctrlPr>
                              <a:rPr lang="en-US" altLang="zh-CN" b="0" i="1" smtClean="0">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𝑏</m:t>
                            </m:r>
                          </m:e>
                          <m:sub>
                            <m:r>
                              <a:rPr lang="en-US" altLang="zh-CN" b="0" i="1" smtClean="0">
                                <a:solidFill>
                                  <a:srgbClr val="0D0D0D"/>
                                </a:solidFill>
                                <a:highlight>
                                  <a:srgbClr val="FFFFFF"/>
                                </a:highlight>
                                <a:latin typeface="Cambria Math" panose="02040503050406030204" pitchFamily="18" charset="0"/>
                              </a:rPr>
                              <m:t>1</m:t>
                            </m:r>
                          </m:sub>
                        </m:sSub>
                        <m:r>
                          <a:rPr lang="en-US" altLang="zh-CN" b="0" i="1" smtClean="0">
                            <a:solidFill>
                              <a:srgbClr val="0D0D0D"/>
                            </a:solidFill>
                            <a:highlight>
                              <a:srgbClr val="FFFFFF"/>
                            </a:highlight>
                            <a:latin typeface="Cambria Math" panose="02040503050406030204" pitchFamily="18" charset="0"/>
                          </a:rPr>
                          <m:t>,…,</m:t>
                        </m:r>
                        <m:sSub>
                          <m:sSubPr>
                            <m:ctrlPr>
                              <a:rPr lang="en-US" altLang="zh-CN" b="0" i="1" smtClean="0">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𝑏</m:t>
                            </m:r>
                          </m:e>
                          <m:sub>
                            <m:r>
                              <a:rPr lang="en-US" altLang="zh-CN" b="0" i="1" smtClean="0">
                                <a:solidFill>
                                  <a:srgbClr val="0D0D0D"/>
                                </a:solidFill>
                                <a:highlight>
                                  <a:srgbClr val="FFFFFF"/>
                                </a:highlight>
                                <a:latin typeface="Cambria Math" panose="02040503050406030204" pitchFamily="18" charset="0"/>
                              </a:rPr>
                              <m:t>𝑀</m:t>
                            </m:r>
                          </m:sub>
                        </m:sSub>
                      </m:e>
                    </m:d>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𝐶</m:t>
                        </m:r>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m:t>
                        </m:r>
                        <m:r>
                          <a:rPr lang="en-US" altLang="zh-CN" b="0" i="1" smtClean="0">
                            <a:solidFill>
                              <a:srgbClr val="0D0D0D"/>
                            </a:solidFill>
                            <a:highlight>
                              <a:srgbClr val="FFFFFF"/>
                            </a:highlight>
                            <a:latin typeface="Cambria Math" panose="02040503050406030204" pitchFamily="18" charset="0"/>
                            <a:ea typeface="Cambria Math" panose="02040503050406030204" pitchFamily="18" charset="0"/>
                          </a:rPr>
                          <m:t>𝑀</m:t>
                        </m:r>
                      </m:sup>
                    </m:sSup>
                  </m:oMath>
                </a14:m>
                <a:r>
                  <a:rPr lang="zh-CN" altLang="en-US" dirty="0"/>
                  <a:t>表示线性跨越风格空间的</a:t>
                </a:r>
                <a14:m>
                  <m:oMath xmlns:m="http://schemas.openxmlformats.org/officeDocument/2006/math">
                    <m:r>
                      <a:rPr lang="en-US" altLang="zh-CN" i="1">
                        <a:solidFill>
                          <a:srgbClr val="0D0D0D"/>
                        </a:solidFill>
                        <a:highlight>
                          <a:srgbClr val="FFFFFF"/>
                        </a:highlight>
                        <a:latin typeface="Cambria Math" panose="02040503050406030204" pitchFamily="18" charset="0"/>
                        <a:ea typeface="Cambria Math" panose="02040503050406030204" pitchFamily="18" charset="0"/>
                      </a:rPr>
                      <m:t>𝑀</m:t>
                    </m:r>
                  </m:oMath>
                </a14:m>
                <a:r>
                  <a:rPr lang="zh-CN" altLang="en-US" dirty="0"/>
                  <a:t>个可学习基向量。</a:t>
                </a:r>
              </a:p>
            </p:txBody>
          </p:sp>
        </mc:Choice>
        <mc:Fallback>
          <p:sp>
            <p:nvSpPr>
              <p:cNvPr id="17" name="文本框 16">
                <a:extLst>
                  <a:ext uri="{FF2B5EF4-FFF2-40B4-BE49-F238E27FC236}">
                    <a16:creationId xmlns:a16="http://schemas.microsoft.com/office/drawing/2014/main" id="{DE3F6123-5D7F-DC8F-F3AD-2864233D4640}"/>
                  </a:ext>
                </a:extLst>
              </p:cNvPr>
              <p:cNvSpPr txBox="1">
                <a:spLocks noRot="1" noChangeAspect="1" noMove="1" noResize="1" noEditPoints="1" noAdjustHandles="1" noChangeArrowheads="1" noChangeShapeType="1" noTextEdit="1"/>
              </p:cNvSpPr>
              <p:nvPr/>
            </p:nvSpPr>
            <p:spPr>
              <a:xfrm>
                <a:off x="672389" y="3525022"/>
                <a:ext cx="10496788" cy="370230"/>
              </a:xfrm>
              <a:prstGeom prst="rect">
                <a:avLst/>
              </a:prstGeom>
              <a:blipFill>
                <a:blip r:embed="rId7"/>
                <a:stretch>
                  <a:fillRect l="-465" t="-13115" b="-262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771A44CD-A8EA-35F0-7481-EC0C76347B77}"/>
                  </a:ext>
                </a:extLst>
              </p:cNvPr>
              <p:cNvSpPr txBox="1"/>
              <p:nvPr/>
            </p:nvSpPr>
            <p:spPr>
              <a:xfrm>
                <a:off x="380454" y="5269304"/>
                <a:ext cx="11080658" cy="69378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自回归预测</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0D0D0D"/>
                    </a:solidFill>
                    <a:effectLst/>
                    <a:highlight>
                      <a:srgbClr val="FFFFFF"/>
                    </a:highlight>
                    <a:latin typeface="Söhne"/>
                  </a:rPr>
                  <a:t>新预测的动作 </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acc>
                          <m:accPr>
                            <m:chr m:val="̂"/>
                            <m:ctrlPr>
                              <a:rPr lang="en-US" altLang="zh-CN" b="0" i="1" smtClean="0">
                                <a:solidFill>
                                  <a:srgbClr val="0D0D0D"/>
                                </a:solidFill>
                                <a:effectLst/>
                                <a:highlight>
                                  <a:srgbClr val="FFFFFF"/>
                                </a:highlight>
                                <a:latin typeface="Cambria Math" panose="02040503050406030204" pitchFamily="18" charset="0"/>
                              </a:rPr>
                            </m:ctrlPr>
                          </m:accPr>
                          <m:e>
                            <m:r>
                              <a:rPr lang="en-US" altLang="zh-CN" b="0" i="1" smtClean="0">
                                <a:solidFill>
                                  <a:srgbClr val="0D0D0D"/>
                                </a:solidFill>
                                <a:effectLst/>
                                <a:highlight>
                                  <a:srgbClr val="FFFFFF"/>
                                </a:highlight>
                                <a:latin typeface="Cambria Math" panose="02040503050406030204" pitchFamily="18" charset="0"/>
                              </a:rPr>
                              <m:t>𝑚</m:t>
                            </m:r>
                          </m:e>
                        </m:acc>
                      </m:e>
                      <m:sub>
                        <m:r>
                          <a:rPr lang="en-US" altLang="zh-CN" b="0" i="1" smtClean="0">
                            <a:solidFill>
                              <a:srgbClr val="0D0D0D"/>
                            </a:solidFill>
                            <a:effectLst/>
                            <a:highlight>
                              <a:srgbClr val="FFFFFF"/>
                            </a:highlight>
                            <a:latin typeface="Cambria Math" panose="02040503050406030204" pitchFamily="18" charset="0"/>
                          </a:rPr>
                          <m:t>𝑡</m:t>
                        </m:r>
                      </m:sub>
                    </m:sSub>
                  </m:oMath>
                </a14:m>
                <a:r>
                  <a:rPr lang="zh-CN" altLang="en-US" dirty="0">
                    <a:solidFill>
                      <a:srgbClr val="0D0D0D"/>
                    </a:solidFill>
                    <a:highlight>
                      <a:srgbClr val="FFFFFF"/>
                    </a:highlight>
                    <a:latin typeface="Söhne"/>
                  </a:rPr>
                  <a:t>被用来将过去的动作更新为 </a:t>
                </a:r>
                <a14:m>
                  <m:oMath xmlns:m="http://schemas.openxmlformats.org/officeDocument/2006/math">
                    <m:sSub>
                      <m:sSubPr>
                        <m:ctrlPr>
                          <a:rPr lang="en-US" altLang="zh-CN" i="1">
                            <a:highlight>
                              <a:srgbClr val="FFFFFF"/>
                            </a:highlight>
                            <a:latin typeface="Cambria Math" panose="02040503050406030204" pitchFamily="18" charset="0"/>
                          </a:rPr>
                        </m:ctrlPr>
                      </m:sSubPr>
                      <m:e>
                        <m:acc>
                          <m:accPr>
                            <m:chr m:val="̂"/>
                            <m:ctrlP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highlight>
                                  <a:srgbClr val="FFFFFF"/>
                                </a:highlight>
                                <a:latin typeface="Cambria Math" panose="02040503050406030204" pitchFamily="18" charset="0"/>
                              </a:rPr>
                              <m:t>𝑀</m:t>
                            </m:r>
                          </m:e>
                        </m:acc>
                      </m:e>
                      <m:sub>
                        <m:r>
                          <a:rPr lang="en-US" altLang="zh-CN" i="1">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𝑡</m:t>
                        </m:r>
                      </m:sub>
                    </m:sSub>
                  </m:oMath>
                </a14:m>
                <a:r>
                  <a:rPr lang="zh-CN" altLang="en-US" b="0" i="0" dirty="0">
                    <a:solidFill>
                      <a:srgbClr val="0D0D0D"/>
                    </a:solidFill>
                    <a:effectLst/>
                    <a:highlight>
                      <a:srgbClr val="FFFFFF"/>
                    </a:highlight>
                    <a:latin typeface="Söhne"/>
                  </a:rPr>
                  <a:t>，</a:t>
                </a:r>
                <a:r>
                  <a:rPr lang="zh-CN" altLang="en-US" dirty="0">
                    <a:solidFill>
                      <a:srgbClr val="0D0D0D"/>
                    </a:solidFill>
                    <a:highlight>
                      <a:srgbClr val="FFFFFF"/>
                    </a:highlight>
                    <a:latin typeface="Söhne"/>
                  </a:rPr>
                  <a:t>并</a:t>
                </a:r>
                <a:r>
                  <a:rPr lang="zh-CN" altLang="en-US" b="0" i="0" dirty="0">
                    <a:solidFill>
                      <a:srgbClr val="0D0D0D"/>
                    </a:solidFill>
                    <a:effectLst/>
                    <a:highlight>
                      <a:srgbClr val="FFFFFF"/>
                    </a:highlight>
                    <a:latin typeface="Söhne"/>
                  </a:rPr>
                  <a:t>为下一次预测做准备。这个递归过程可以表述为：</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8" name="文本框 17">
                <a:extLst>
                  <a:ext uri="{FF2B5EF4-FFF2-40B4-BE49-F238E27FC236}">
                    <a16:creationId xmlns:a16="http://schemas.microsoft.com/office/drawing/2014/main" id="{771A44CD-A8EA-35F0-7481-EC0C76347B77}"/>
                  </a:ext>
                </a:extLst>
              </p:cNvPr>
              <p:cNvSpPr txBox="1">
                <a:spLocks noRot="1" noChangeAspect="1" noMove="1" noResize="1" noEditPoints="1" noAdjustHandles="1" noChangeArrowheads="1" noChangeShapeType="1" noTextEdit="1"/>
              </p:cNvSpPr>
              <p:nvPr/>
            </p:nvSpPr>
            <p:spPr>
              <a:xfrm>
                <a:off x="380454" y="5269304"/>
                <a:ext cx="11080658" cy="693780"/>
              </a:xfrm>
              <a:prstGeom prst="rect">
                <a:avLst/>
              </a:prstGeom>
              <a:blipFill>
                <a:blip r:embed="rId8"/>
                <a:stretch>
                  <a:fillRect l="-330" t="-5263" b="-131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621E3999-99FA-A589-0F2F-0B837CB3E623}"/>
                  </a:ext>
                </a:extLst>
              </p:cNvPr>
              <p:cNvSpPr txBox="1"/>
              <p:nvPr/>
            </p:nvSpPr>
            <p:spPr>
              <a:xfrm>
                <a:off x="356338" y="4547974"/>
                <a:ext cx="11080658" cy="7145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特征离散化</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 Decoder</a:t>
                </a:r>
                <a:r>
                  <a:rPr lang="zh-CN" altLang="en-US" dirty="0">
                    <a:highlight>
                      <a:srgbClr val="FFFFFF"/>
                    </a:highlight>
                  </a:rPr>
                  <a:t>输出的特征</a:t>
                </a:r>
                <a14:m>
                  <m:oMath xmlns:m="http://schemas.openxmlformats.org/officeDocument/2006/math">
                    <m:sSup>
                      <m:sSupPr>
                        <m:ctrlPr>
                          <a:rPr lang="en-US" altLang="zh-CN" i="1" smtClean="0">
                            <a:highlight>
                              <a:srgbClr val="FFFFFF"/>
                            </a:highlight>
                            <a:latin typeface="Cambria Math" panose="02040503050406030204" pitchFamily="18" charset="0"/>
                          </a:rPr>
                        </m:ctrlPr>
                      </m:sSupPr>
                      <m:e>
                        <m:acc>
                          <m:accPr>
                            <m:chr m:val="̂"/>
                            <m:ctrlPr>
                              <a:rPr lang="en-US" altLang="zh-CN" i="1" smtClean="0">
                                <a:highlight>
                                  <a:srgbClr val="FFFFFF"/>
                                </a:highlight>
                                <a:latin typeface="Cambria Math" panose="02040503050406030204" pitchFamily="18" charset="0"/>
                              </a:rPr>
                            </m:ctrlPr>
                          </m:accPr>
                          <m:e>
                            <m:r>
                              <a:rPr lang="en-US" altLang="zh-CN" b="0" i="1" smtClean="0">
                                <a:highlight>
                                  <a:srgbClr val="FFFFFF"/>
                                </a:highlight>
                                <a:latin typeface="Cambria Math" panose="02040503050406030204" pitchFamily="18" charset="0"/>
                              </a:rPr>
                              <m:t>𝑧</m:t>
                            </m:r>
                          </m:e>
                        </m:acc>
                      </m:e>
                      <m:sup>
                        <m:r>
                          <a:rPr lang="en-US" altLang="zh-CN" b="0" i="1" smtClean="0">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𝑡</m:t>
                        </m:r>
                      </m:sup>
                    </m:sSup>
                  </m:oMath>
                </a14:m>
                <a:r>
                  <a:rPr lang="zh-CN" altLang="en-US" dirty="0">
                    <a:highlight>
                      <a:srgbClr val="FFFFFF"/>
                    </a:highlight>
                  </a:rPr>
                  <a:t>被进一步量化为</a:t>
                </a:r>
                <a14:m>
                  <m:oMath xmlns:m="http://schemas.openxmlformats.org/officeDocument/2006/math">
                    <m:sSubSup>
                      <m:sSubSupPr>
                        <m:ctrlPr>
                          <a:rPr lang="en-US" altLang="zh-CN" i="1" smtClean="0">
                            <a:highlight>
                              <a:srgbClr val="FFFFFF"/>
                            </a:highlight>
                            <a:latin typeface="Cambria Math" panose="02040503050406030204" pitchFamily="18" charset="0"/>
                          </a:rPr>
                        </m:ctrlPr>
                      </m:sSubSupPr>
                      <m:e>
                        <m:acc>
                          <m:accPr>
                            <m:chr m:val="̂"/>
                            <m:ctrlPr>
                              <a:rPr lang="en-US" altLang="zh-CN" i="1" smtClean="0">
                                <a:highlight>
                                  <a:srgbClr val="FFFFFF"/>
                                </a:highlight>
                                <a:latin typeface="Cambria Math" panose="02040503050406030204" pitchFamily="18" charset="0"/>
                              </a:rPr>
                            </m:ctrlPr>
                          </m:accPr>
                          <m:e>
                            <m:r>
                              <a:rPr lang="en-US" altLang="zh-CN" b="0" i="1" smtClean="0">
                                <a:highlight>
                                  <a:srgbClr val="FFFFFF"/>
                                </a:highlight>
                                <a:latin typeface="Cambria Math" panose="02040503050406030204" pitchFamily="18" charset="0"/>
                              </a:rPr>
                              <m:t>𝑧</m:t>
                            </m:r>
                          </m:e>
                        </m:acc>
                      </m:e>
                      <m:sub>
                        <m:r>
                          <a:rPr lang="en-US" altLang="zh-CN" b="0" i="1" smtClean="0">
                            <a:highlight>
                              <a:srgbClr val="FFFFFF"/>
                            </a:highlight>
                            <a:latin typeface="Cambria Math" panose="02040503050406030204" pitchFamily="18" charset="0"/>
                          </a:rPr>
                          <m:t>𝑞</m:t>
                        </m:r>
                      </m:sub>
                      <m:sup>
                        <m:r>
                          <a:rPr lang="en-US" altLang="zh-CN" b="0" i="1" smtClean="0">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𝑡</m:t>
                        </m:r>
                      </m:sup>
                    </m:sSubSup>
                  </m:oMath>
                </a14:m>
                <a:r>
                  <a:rPr lang="zh-CN" altLang="en-US" dirty="0">
                    <a:highlight>
                      <a:srgbClr val="FFFFFF"/>
                    </a:highlight>
                  </a:rPr>
                  <a:t>并通过预训练的</a:t>
                </a:r>
                <a:r>
                  <a:rPr lang="en-US" altLang="zh-CN" dirty="0">
                    <a:highlight>
                      <a:srgbClr val="FFFFFF"/>
                    </a:highlight>
                  </a:rPr>
                  <a:t>VQ-VAE</a:t>
                </a:r>
                <a:r>
                  <a:rPr lang="zh-CN" altLang="en-US" dirty="0">
                    <a:highlight>
                      <a:srgbClr val="FFFFFF"/>
                    </a:highlight>
                  </a:rPr>
                  <a:t>解码器解码以生成预测的面部动作</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acc>
                          <m:accPr>
                            <m:chr m:val="̂"/>
                            <m:ctrlPr>
                              <a:rPr lang="en-US" altLang="zh-CN" b="0" i="1" smtClean="0">
                                <a:solidFill>
                                  <a:srgbClr val="0D0D0D"/>
                                </a:solidFill>
                                <a:effectLst/>
                                <a:highlight>
                                  <a:srgbClr val="FFFFFF"/>
                                </a:highlight>
                                <a:latin typeface="Cambria Math" panose="02040503050406030204" pitchFamily="18" charset="0"/>
                              </a:rPr>
                            </m:ctrlPr>
                          </m:accPr>
                          <m:e>
                            <m:r>
                              <a:rPr lang="en-US" altLang="zh-CN" b="0" i="1" smtClean="0">
                                <a:solidFill>
                                  <a:srgbClr val="0D0D0D"/>
                                </a:solidFill>
                                <a:effectLst/>
                                <a:highlight>
                                  <a:srgbClr val="FFFFFF"/>
                                </a:highlight>
                                <a:latin typeface="Cambria Math" panose="02040503050406030204" pitchFamily="18" charset="0"/>
                              </a:rPr>
                              <m:t>𝑚</m:t>
                            </m:r>
                          </m:e>
                        </m:acc>
                      </m:e>
                      <m:sub>
                        <m:r>
                          <a:rPr lang="en-US" altLang="zh-CN" b="0" i="1" smtClean="0">
                            <a:solidFill>
                              <a:srgbClr val="0D0D0D"/>
                            </a:solidFill>
                            <a:effectLst/>
                            <a:highlight>
                              <a:srgbClr val="FFFFFF"/>
                            </a:highlight>
                            <a:latin typeface="Cambria Math" panose="02040503050406030204" pitchFamily="18" charset="0"/>
                          </a:rPr>
                          <m:t>𝑡</m:t>
                        </m:r>
                      </m:sub>
                    </m:sSub>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9" name="文本框 18">
                <a:extLst>
                  <a:ext uri="{FF2B5EF4-FFF2-40B4-BE49-F238E27FC236}">
                    <a16:creationId xmlns:a16="http://schemas.microsoft.com/office/drawing/2014/main" id="{621E3999-99FA-A589-0F2F-0B837CB3E623}"/>
                  </a:ext>
                </a:extLst>
              </p:cNvPr>
              <p:cNvSpPr txBox="1">
                <a:spLocks noRot="1" noChangeAspect="1" noMove="1" noResize="1" noEditPoints="1" noAdjustHandles="1" noChangeArrowheads="1" noChangeShapeType="1" noTextEdit="1"/>
              </p:cNvSpPr>
              <p:nvPr/>
            </p:nvSpPr>
            <p:spPr>
              <a:xfrm>
                <a:off x="356338" y="4547974"/>
                <a:ext cx="11080658" cy="714555"/>
              </a:xfrm>
              <a:prstGeom prst="rect">
                <a:avLst/>
              </a:prstGeom>
              <a:blipFill>
                <a:blip r:embed="rId9"/>
                <a:stretch>
                  <a:fillRect l="-330" t="-2564" b="-12821"/>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086D670D-8414-48F2-13AF-B185E1C5940C}"/>
              </a:ext>
            </a:extLst>
          </p:cNvPr>
          <p:cNvPicPr>
            <a:picLocks noChangeAspect="1"/>
          </p:cNvPicPr>
          <p:nvPr/>
        </p:nvPicPr>
        <p:blipFill>
          <a:blip r:embed="rId10"/>
          <a:stretch>
            <a:fillRect/>
          </a:stretch>
        </p:blipFill>
        <p:spPr>
          <a:xfrm>
            <a:off x="2983874" y="5693925"/>
            <a:ext cx="4973689" cy="551271"/>
          </a:xfrm>
          <a:prstGeom prst="rect">
            <a:avLst/>
          </a:prstGeom>
        </p:spPr>
      </p:pic>
      <p:sp>
        <p:nvSpPr>
          <p:cNvPr id="26" name="文本框 25">
            <a:extLst>
              <a:ext uri="{FF2B5EF4-FFF2-40B4-BE49-F238E27FC236}">
                <a16:creationId xmlns:a16="http://schemas.microsoft.com/office/drawing/2014/main" id="{26DFA41A-8D51-368C-2C87-353CDD2D7491}"/>
              </a:ext>
            </a:extLst>
          </p:cNvPr>
          <p:cNvSpPr txBox="1"/>
          <p:nvPr/>
        </p:nvSpPr>
        <p:spPr>
          <a:xfrm>
            <a:off x="11619454" y="46727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7" name="文本框 26">
            <a:extLst>
              <a:ext uri="{FF2B5EF4-FFF2-40B4-BE49-F238E27FC236}">
                <a16:creationId xmlns:a16="http://schemas.microsoft.com/office/drawing/2014/main" id="{A5D5FCEB-CF52-513A-D727-838AA96DDFA6}"/>
              </a:ext>
            </a:extLst>
          </p:cNvPr>
          <p:cNvSpPr txBox="1"/>
          <p:nvPr/>
        </p:nvSpPr>
        <p:spPr>
          <a:xfrm>
            <a:off x="11619454" y="571697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1158270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Speech-Driven Motion Synthesis</a:t>
            </a: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7779BC2-A274-EA9A-227B-98CB0C6153CD}"/>
                  </a:ext>
                </a:extLst>
              </p:cNvPr>
              <p:cNvSpPr txBox="1"/>
              <p:nvPr/>
            </p:nvSpPr>
            <p:spPr>
              <a:xfrm>
                <a:off x="909174" y="2025213"/>
                <a:ext cx="10169465" cy="158363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自回归模型训练的损失函数</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：整体而言，这个自回归模型通过教师强迫方案（</a:t>
                </a:r>
                <a:r>
                  <a:rPr lang="en-US" altLang="zh-CN" dirty="0">
                    <a:latin typeface="Times New Roman" panose="02020603050405020304" pitchFamily="18" charset="0"/>
                    <a:ea typeface="宋体" panose="02010600030101010101" pitchFamily="2" charset="-122"/>
                    <a:cs typeface="Times New Roman" panose="02020603050405020304" pitchFamily="18" charset="0"/>
                  </a:rPr>
                  <a:t>teaching-forcing scheme</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）进行训练，即在训练阶段使用真实的历史数据作为输入，而不是使用模型的预测输出作为输入，以避免了因预测错误而导致的错误累积的问题。训练过程受到两个损失项的约束：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𝑠𝑦𝑛</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𝑟𝑒𝑔</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𝑚𝑜𝑡𝑖𝑜𝑛</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i="1">
                                      <a:highlight>
                                        <a:srgbClr val="FFFFFF"/>
                                      </a:highlight>
                                      <a:latin typeface="Cambria Math" panose="02040503050406030204" pitchFamily="18" charset="0"/>
                                    </a:rPr>
                                  </m:ctrlPr>
                                </m:sSupPr>
                                <m:e>
                                  <m:acc>
                                    <m:accPr>
                                      <m:chr m:val="̂"/>
                                      <m:ctrlPr>
                                        <a:rPr lang="en-US" altLang="zh-CN" i="1">
                                          <a:highlight>
                                            <a:srgbClr val="FFFFFF"/>
                                          </a:highlight>
                                          <a:latin typeface="Cambria Math" panose="02040503050406030204" pitchFamily="18" charset="0"/>
                                        </a:rPr>
                                      </m:ctrlPr>
                                    </m:accPr>
                                    <m:e>
                                      <m:r>
                                        <a:rPr lang="en-US" altLang="zh-CN" b="0" i="1" smtClean="0">
                                          <a:highlight>
                                            <a:srgbClr val="FFFFFF"/>
                                          </a:highlight>
                                          <a:latin typeface="Cambria Math" panose="02040503050406030204" pitchFamily="18" charset="0"/>
                                        </a:rPr>
                                        <m:t>𝑍</m:t>
                                      </m:r>
                                    </m:e>
                                  </m:acc>
                                </m:e>
                                <m:sup>
                                  <m:r>
                                    <a:rPr lang="en-US" altLang="zh-CN" i="1">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𝑇</m:t>
                                  </m:r>
                                </m:sup>
                              </m:sSup>
                              <m:r>
                                <a:rPr lang="en-US" altLang="zh-CN" b="0" i="1" smtClean="0">
                                  <a:highlight>
                                    <a:srgbClr val="FFFFFF"/>
                                  </a:highlight>
                                  <a:latin typeface="Cambria Math" panose="02040503050406030204" pitchFamily="18" charset="0"/>
                                </a:rPr>
                                <m:t>−</m:t>
                              </m:r>
                              <m:r>
                                <a:rPr lang="en-US" altLang="zh-CN" b="0" i="1" smtClean="0">
                                  <a:highlight>
                                    <a:srgbClr val="FFFFFF"/>
                                  </a:highlight>
                                  <a:latin typeface="Cambria Math" panose="02040503050406030204" pitchFamily="18" charset="0"/>
                                </a:rPr>
                                <m:t>𝑠𝑔</m:t>
                              </m:r>
                              <m:d>
                                <m:dPr>
                                  <m:ctrlPr>
                                    <a:rPr lang="en-US" altLang="zh-CN" b="0" i="1" smtClean="0">
                                      <a:highlight>
                                        <a:srgbClr val="FFFFFF"/>
                                      </a:highlight>
                                      <a:latin typeface="Cambria Math" panose="02040503050406030204" pitchFamily="18" charset="0"/>
                                    </a:rPr>
                                  </m:ctrlPr>
                                </m:dPr>
                                <m:e>
                                  <m:sSubSup>
                                    <m:sSubSupPr>
                                      <m:ctrlPr>
                                        <a:rPr lang="en-US" altLang="zh-CN" b="0" i="1" smtClean="0">
                                          <a:highlight>
                                            <a:srgbClr val="FFFFFF"/>
                                          </a:highlight>
                                          <a:latin typeface="Cambria Math" panose="02040503050406030204" pitchFamily="18" charset="0"/>
                                        </a:rPr>
                                      </m:ctrlPr>
                                    </m:sSubSupPr>
                                    <m:e>
                                      <m:r>
                                        <a:rPr lang="en-US" altLang="zh-CN" b="0" i="1" smtClean="0">
                                          <a:highlight>
                                            <a:srgbClr val="FFFFFF"/>
                                          </a:highlight>
                                          <a:latin typeface="Cambria Math" panose="02040503050406030204" pitchFamily="18" charset="0"/>
                                        </a:rPr>
                                        <m:t>𝑍</m:t>
                                      </m:r>
                                    </m:e>
                                    <m:sub>
                                      <m:r>
                                        <a:rPr lang="en-US" altLang="zh-CN" b="0" i="1" smtClean="0">
                                          <a:highlight>
                                            <a:srgbClr val="FFFFFF"/>
                                          </a:highlight>
                                          <a:latin typeface="Cambria Math" panose="02040503050406030204" pitchFamily="18" charset="0"/>
                                        </a:rPr>
                                        <m:t>𝑞</m:t>
                                      </m:r>
                                    </m:sub>
                                    <m:sup>
                                      <m:r>
                                        <a:rPr lang="en-US" altLang="zh-CN" b="0" i="1" smtClean="0">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𝑇</m:t>
                                      </m:r>
                                    </m:sup>
                                  </m:sSubSup>
                                </m:e>
                              </m:d>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highlight>
                                        <a:srgbClr val="FFFFFF"/>
                                      </a:highlight>
                                      <a:latin typeface="Cambria Math" panose="02040503050406030204" pitchFamily="18" charset="0"/>
                                    </a:rPr>
                                  </m:ctrlPr>
                                </m:sSubPr>
                                <m:e>
                                  <m:acc>
                                    <m:accPr>
                                      <m:chr m:val="̂"/>
                                      <m:ctrlP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highlight>
                                            <a:srgbClr val="FFFFFF"/>
                                          </a:highlight>
                                          <a:latin typeface="Cambria Math" panose="02040503050406030204" pitchFamily="18" charset="0"/>
                                        </a:rPr>
                                        <m:t>𝑀</m:t>
                                      </m:r>
                                    </m:e>
                                  </m:acc>
                                </m:e>
                                <m:sub>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𝑡</m:t>
                                  </m:r>
                                </m:sub>
                              </m:sSub>
                              <m:r>
                                <a:rPr lang="en-US" altLang="zh-CN" i="1">
                                  <a:highlight>
                                    <a:srgbClr val="FFFFFF"/>
                                  </a:highlight>
                                  <a:latin typeface="Cambria Math" panose="02040503050406030204" pitchFamily="18" charset="0"/>
                                </a:rPr>
                                <m:t>−</m:t>
                              </m:r>
                              <m:sSub>
                                <m:sSubPr>
                                  <m:ctrlPr>
                                    <a:rPr lang="en-US" altLang="zh-CN" i="1" smtClean="0">
                                      <a:highlight>
                                        <a:srgbClr val="FFFFFF"/>
                                      </a:highlight>
                                      <a:latin typeface="Cambria Math" panose="02040503050406030204" pitchFamily="18" charset="0"/>
                                    </a:rPr>
                                  </m:ctrlPr>
                                </m:sSubPr>
                                <m:e>
                                  <m:r>
                                    <a:rPr lang="en-US" altLang="zh-CN" b="0" i="1" smtClean="0">
                                      <a:highlight>
                                        <a:srgbClr val="FFFFFF"/>
                                      </a:highlight>
                                      <a:latin typeface="Cambria Math" panose="02040503050406030204" pitchFamily="18" charset="0"/>
                                    </a:rPr>
                                    <m:t>𝑀</m:t>
                                  </m:r>
                                </m:e>
                                <m:sub>
                                  <m:r>
                                    <a:rPr lang="en-US" altLang="zh-CN" b="0" i="1" smtClean="0">
                                      <a:highlight>
                                        <a:srgbClr val="FFFFFF"/>
                                      </a:highlight>
                                      <a:latin typeface="Cambria Math" panose="02040503050406030204" pitchFamily="18" charset="0"/>
                                    </a:rPr>
                                    <m:t>1:</m:t>
                                  </m:r>
                                  <m:r>
                                    <a:rPr lang="en-US" altLang="zh-CN" b="0" i="1" smtClean="0">
                                      <a:highlight>
                                        <a:srgbClr val="FFFFFF"/>
                                      </a:highlight>
                                      <a:latin typeface="Cambria Math" panose="02040503050406030204" pitchFamily="18" charset="0"/>
                                    </a:rPr>
                                    <m:t>𝑇</m:t>
                                  </m:r>
                                </m:sub>
                              </m:sSub>
                            </m:e>
                          </m:d>
                        </m:e>
                        <m:sub>
                          <m:r>
                            <a:rPr lang="en-US" altLang="zh-CN" i="1">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i="1">
                              <a:latin typeface="Cambria Math" panose="02040503050406030204" pitchFamily="18" charset="0"/>
                              <a:ea typeface="宋体" panose="02010600030101010101" pitchFamily="2" charset="-122"/>
                              <a:cs typeface="Times New Roman" panose="02020603050405020304" pitchFamily="18" charset="0"/>
                            </a:rPr>
                            <m:t>2</m:t>
                          </m:r>
                        </m:sup>
                      </m:sSubSup>
                    </m:oMath>
                  </m:oMathPara>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909174" y="2025213"/>
                <a:ext cx="10169465" cy="1583639"/>
              </a:xfrm>
              <a:prstGeom prst="rect">
                <a:avLst/>
              </a:prstGeom>
              <a:blipFill>
                <a:blip r:embed="rId5"/>
                <a:stretch>
                  <a:fillRect l="-360" t="-2692" r="-30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8036" y="1456352"/>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Training objectives.</a:t>
            </a:r>
          </a:p>
        </p:txBody>
      </p:sp>
      <p:sp>
        <p:nvSpPr>
          <p:cNvPr id="2" name="文本框 1">
            <a:extLst>
              <a:ext uri="{FF2B5EF4-FFF2-40B4-BE49-F238E27FC236}">
                <a16:creationId xmlns:a16="http://schemas.microsoft.com/office/drawing/2014/main" id="{A1AFBFCE-C277-9B26-B2E4-427A333FBE2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A1EB35DC-1DCB-46A6-8EDF-23E5BEDEE932}"/>
                  </a:ext>
                </a:extLst>
              </p:cNvPr>
              <p:cNvSpPr txBox="1"/>
              <p:nvPr/>
            </p:nvSpPr>
            <p:spPr>
              <a:xfrm>
                <a:off x="1050663" y="4035674"/>
                <a:ext cx="9777988" cy="41921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特征规则性损失</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𝑟𝑒𝑔</m:t>
                        </m:r>
                      </m:sub>
                    </m:sSub>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测量预测的运动特征</a:t>
                </a:r>
                <a14:m>
                  <m:oMath xmlns:m="http://schemas.openxmlformats.org/officeDocument/2006/math">
                    <m:sSup>
                      <m:sSupPr>
                        <m:ctrlPr>
                          <a:rPr lang="en-US" altLang="zh-CN" i="1">
                            <a:highlight>
                              <a:srgbClr val="FFFFFF"/>
                            </a:highlight>
                            <a:latin typeface="Cambria Math" panose="02040503050406030204" pitchFamily="18" charset="0"/>
                          </a:rPr>
                        </m:ctrlPr>
                      </m:sSupPr>
                      <m:e>
                        <m:acc>
                          <m:accPr>
                            <m:chr m:val="̂"/>
                            <m:ctrlPr>
                              <a:rPr lang="en-US" altLang="zh-CN" i="1">
                                <a:highlight>
                                  <a:srgbClr val="FFFFFF"/>
                                </a:highlight>
                                <a:latin typeface="Cambria Math" panose="02040503050406030204" pitchFamily="18" charset="0"/>
                              </a:rPr>
                            </m:ctrlPr>
                          </m:accPr>
                          <m:e>
                            <m:r>
                              <a:rPr lang="en-US" altLang="zh-CN" i="1">
                                <a:highlight>
                                  <a:srgbClr val="FFFFFF"/>
                                </a:highlight>
                                <a:latin typeface="Cambria Math" panose="02040503050406030204" pitchFamily="18" charset="0"/>
                              </a:rPr>
                              <m:t>𝑍</m:t>
                            </m:r>
                          </m:e>
                        </m:acc>
                      </m:e>
                      <m:sup>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𝑇</m:t>
                        </m:r>
                      </m:sup>
                    </m:sSup>
                  </m:oMath>
                </a14:m>
                <a:r>
                  <a:rPr lang="zh-CN" altLang="en-US"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中的量化特征</a:t>
                </a:r>
                <a14:m>
                  <m:oMath xmlns:m="http://schemas.openxmlformats.org/officeDocument/2006/math">
                    <m:sSubSup>
                      <m:sSubSupPr>
                        <m:ctrlPr>
                          <a:rPr lang="en-US" altLang="zh-CN" i="1">
                            <a:highlight>
                              <a:srgbClr val="FFFFFF"/>
                            </a:highlight>
                            <a:latin typeface="Cambria Math" panose="02040503050406030204" pitchFamily="18" charset="0"/>
                          </a:rPr>
                        </m:ctrlPr>
                      </m:sSubSupPr>
                      <m:e>
                        <m:r>
                          <a:rPr lang="en-US" altLang="zh-CN" i="1">
                            <a:highlight>
                              <a:srgbClr val="FFFFFF"/>
                            </a:highlight>
                            <a:latin typeface="Cambria Math" panose="02040503050406030204" pitchFamily="18" charset="0"/>
                          </a:rPr>
                          <m:t>𝑍</m:t>
                        </m:r>
                      </m:e>
                      <m:sub>
                        <m:r>
                          <a:rPr lang="en-US" altLang="zh-CN" i="1">
                            <a:highlight>
                              <a:srgbClr val="FFFFFF"/>
                            </a:highlight>
                            <a:latin typeface="Cambria Math" panose="02040503050406030204" pitchFamily="18" charset="0"/>
                          </a:rPr>
                          <m:t>𝑞</m:t>
                        </m:r>
                      </m:sub>
                      <m:sup>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𝑇</m:t>
                        </m:r>
                      </m:sup>
                    </m:sSubSup>
                  </m:oMath>
                </a14:m>
                <a:r>
                  <a:rPr lang="zh-CN" altLang="en-US" dirty="0">
                    <a:highlight>
                      <a:srgbClr val="FFFFFF"/>
                    </a:highlight>
                  </a:rPr>
                  <a:t>之间的距离。</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A1EB35DC-1DCB-46A6-8EDF-23E5BEDEE932}"/>
                  </a:ext>
                </a:extLst>
              </p:cNvPr>
              <p:cNvSpPr txBox="1">
                <a:spLocks noRot="1" noChangeAspect="1" noMove="1" noResize="1" noEditPoints="1" noAdjustHandles="1" noChangeArrowheads="1" noChangeShapeType="1" noTextEdit="1"/>
              </p:cNvSpPr>
              <p:nvPr/>
            </p:nvSpPr>
            <p:spPr>
              <a:xfrm>
                <a:off x="1050663" y="4035674"/>
                <a:ext cx="9777988" cy="419217"/>
              </a:xfrm>
              <a:prstGeom prst="rect">
                <a:avLst/>
              </a:prstGeom>
              <a:blipFill>
                <a:blip r:embed="rId6"/>
                <a:stretch>
                  <a:fillRect l="-374" t="-4348" b="-188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AE60CF98-40A1-7375-64F6-6E70EFA24FFF}"/>
                  </a:ext>
                </a:extLst>
              </p:cNvPr>
              <p:cNvSpPr txBox="1"/>
              <p:nvPr/>
            </p:nvSpPr>
            <p:spPr>
              <a:xfrm>
                <a:off x="1053764" y="4595451"/>
                <a:ext cx="9772516" cy="3855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运动损失</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𝑚𝑜𝑡𝑖𝑜𝑛</m:t>
                        </m:r>
                      </m:sub>
                    </m:sSub>
                  </m:oMath>
                </a14:m>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D0D0D"/>
                    </a:solidFill>
                    <a:latin typeface="Söhne"/>
                  </a:rPr>
                  <a:t>测量预测的面部运动序列</a:t>
                </a:r>
                <a14:m>
                  <m:oMath xmlns:m="http://schemas.openxmlformats.org/officeDocument/2006/math">
                    <m:sSub>
                      <m:sSubPr>
                        <m:ctrlPr>
                          <a:rPr lang="en-US" altLang="zh-CN" i="1">
                            <a:highlight>
                              <a:srgbClr val="FFFFFF"/>
                            </a:highlight>
                            <a:latin typeface="Cambria Math" panose="02040503050406030204" pitchFamily="18" charset="0"/>
                          </a:rPr>
                        </m:ctrlPr>
                      </m:sSubPr>
                      <m:e>
                        <m:acc>
                          <m:accPr>
                            <m:chr m:val="̂"/>
                            <m:ctrlPr>
                              <a:rPr lang="en-US" altLang="zh-CN" i="1">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highlight>
                                  <a:srgbClr val="FFFFFF"/>
                                </a:highlight>
                                <a:latin typeface="Cambria Math" panose="02040503050406030204" pitchFamily="18" charset="0"/>
                              </a:rPr>
                              <m:t>𝑀</m:t>
                            </m:r>
                          </m:e>
                        </m:acc>
                      </m:e>
                      <m:sub>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𝑡</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与真实的面部运动序列</a:t>
                </a:r>
                <a14:m>
                  <m:oMath xmlns:m="http://schemas.openxmlformats.org/officeDocument/2006/math">
                    <m:sSub>
                      <m:sSubPr>
                        <m:ctrlPr>
                          <a:rPr lang="en-US" altLang="zh-CN" i="1">
                            <a:highlight>
                              <a:srgbClr val="FFFFFF"/>
                            </a:highlight>
                            <a:latin typeface="Cambria Math" panose="02040503050406030204" pitchFamily="18" charset="0"/>
                          </a:rPr>
                        </m:ctrlPr>
                      </m:sSubPr>
                      <m:e>
                        <m:r>
                          <a:rPr lang="en-US" altLang="zh-CN" i="1">
                            <a:highlight>
                              <a:srgbClr val="FFFFFF"/>
                            </a:highlight>
                            <a:latin typeface="Cambria Math" panose="02040503050406030204" pitchFamily="18" charset="0"/>
                          </a:rPr>
                          <m:t>𝑀</m:t>
                        </m:r>
                      </m:e>
                      <m:sub>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𝑇</m:t>
                        </m:r>
                      </m:sub>
                    </m:sSub>
                  </m:oMath>
                </a14:m>
                <a:r>
                  <a:rPr lang="zh-CN" altLang="en-US" dirty="0">
                    <a:highlight>
                      <a:srgbClr val="FFFFFF"/>
                    </a:highlight>
                  </a:rPr>
                  <a:t>之间的差异。</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8" name="文本框 27">
                <a:extLst>
                  <a:ext uri="{FF2B5EF4-FFF2-40B4-BE49-F238E27FC236}">
                    <a16:creationId xmlns:a16="http://schemas.microsoft.com/office/drawing/2014/main" id="{AE60CF98-40A1-7375-64F6-6E70EFA24FFF}"/>
                  </a:ext>
                </a:extLst>
              </p:cNvPr>
              <p:cNvSpPr txBox="1">
                <a:spLocks noRot="1" noChangeAspect="1" noMove="1" noResize="1" noEditPoints="1" noAdjustHandles="1" noChangeArrowheads="1" noChangeShapeType="1" noTextEdit="1"/>
              </p:cNvSpPr>
              <p:nvPr/>
            </p:nvSpPr>
            <p:spPr>
              <a:xfrm>
                <a:off x="1053764" y="4595451"/>
                <a:ext cx="9772516" cy="385555"/>
              </a:xfrm>
              <a:prstGeom prst="rect">
                <a:avLst/>
              </a:prstGeom>
              <a:blipFill>
                <a:blip r:embed="rId7"/>
                <a:stretch>
                  <a:fillRect l="-437" t="-11111" b="-2539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4DD343B-068F-ECBB-0621-5B186E6546D8}"/>
              </a:ext>
            </a:extLst>
          </p:cNvPr>
          <p:cNvSpPr txBox="1"/>
          <p:nvPr/>
        </p:nvSpPr>
        <p:spPr>
          <a:xfrm>
            <a:off x="11622610" y="24876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9C85D299-1295-5C46-253D-4E45DC171DA6}"/>
              </a:ext>
            </a:extLst>
          </p:cNvPr>
          <p:cNvSpPr txBox="1"/>
          <p:nvPr/>
        </p:nvSpPr>
        <p:spPr>
          <a:xfrm>
            <a:off x="1053764" y="5193405"/>
            <a:ext cx="9772516"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训练细节：</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在训练过程中固定</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和运动解码器以防止过拟合，并确保模型训练的稳定性。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074994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7823" y="26037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2863" y="1342199"/>
            <a:ext cx="11632760" cy="52322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77823" y="46333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78A20086-C08C-CCEF-691C-30925A739AE6}"/>
              </a:ext>
            </a:extLst>
          </p:cNvPr>
          <p:cNvSpPr txBox="1"/>
          <p:nvPr/>
        </p:nvSpPr>
        <p:spPr>
          <a:xfrm>
            <a:off x="466376" y="1818070"/>
            <a:ext cx="11035579" cy="4257576"/>
          </a:xfrm>
          <a:prstGeom prst="rect">
            <a:avLst/>
          </a:prstGeom>
          <a:noFill/>
        </p:spPr>
        <p:txBody>
          <a:bodyPr wrap="square">
            <a:spAutoFit/>
          </a:bodyPr>
          <a:lstStyle/>
          <a:p>
            <a:pPr indent="457200">
              <a:lnSpc>
                <a:spcPct val="120000"/>
              </a:lnSpc>
              <a:spcBef>
                <a:spcPts val="200"/>
              </a:spcBef>
              <a:spcAft>
                <a:spcPts val="300"/>
              </a:spcAft>
            </a:pPr>
            <a:r>
              <a:rPr lang="zh-CN" altLang="en-US" sz="2000" b="0" i="0" dirty="0">
                <a:solidFill>
                  <a:srgbClr val="1D2129"/>
                </a:solidFill>
                <a:effectLst/>
                <a:highlight>
                  <a:srgbClr val="FFFFFF"/>
                </a:highlight>
                <a:latin typeface="PingFangSC-Regular"/>
              </a:rPr>
              <a:t>使用两个公开可用的 </a:t>
            </a:r>
            <a:r>
              <a:rPr lang="en-US" altLang="zh-CN" sz="2000" b="0" i="0" dirty="0">
                <a:solidFill>
                  <a:srgbClr val="1D2129"/>
                </a:solidFill>
                <a:effectLst/>
                <a:highlight>
                  <a:srgbClr val="FFFFFF"/>
                </a:highlight>
                <a:latin typeface="PingFangSC-Regular"/>
              </a:rPr>
              <a:t>3D </a:t>
            </a:r>
            <a:r>
              <a:rPr lang="zh-CN" altLang="en-US" sz="2000" b="0" i="0" dirty="0">
                <a:solidFill>
                  <a:srgbClr val="1D2129"/>
                </a:solidFill>
                <a:effectLst/>
                <a:highlight>
                  <a:srgbClr val="FFFFFF"/>
                </a:highlight>
                <a:latin typeface="PingFangSC-Regular"/>
              </a:rPr>
              <a:t>数据集 </a:t>
            </a:r>
            <a:r>
              <a:rPr lang="en-US" altLang="zh-CN" sz="2000" b="0" i="0" dirty="0">
                <a:solidFill>
                  <a:srgbClr val="1D2129"/>
                </a:solidFill>
                <a:effectLst/>
                <a:highlight>
                  <a:srgbClr val="FFFFFF"/>
                </a:highlight>
                <a:latin typeface="PingFangSC-Regular"/>
              </a:rPr>
              <a:t>BIWI </a:t>
            </a:r>
            <a:r>
              <a:rPr lang="zh-CN" altLang="en-US" sz="2000" b="0" i="0" dirty="0">
                <a:solidFill>
                  <a:srgbClr val="1D2129"/>
                </a:solidFill>
                <a:effectLst/>
                <a:highlight>
                  <a:srgbClr val="FFFFFF"/>
                </a:highlight>
                <a:latin typeface="PingFangSC-Regular"/>
              </a:rPr>
              <a:t>和 </a:t>
            </a:r>
            <a:r>
              <a:rPr lang="en-US" altLang="zh-CN" sz="2000" b="0" i="0" dirty="0">
                <a:solidFill>
                  <a:srgbClr val="1D2129"/>
                </a:solidFill>
                <a:effectLst/>
                <a:highlight>
                  <a:srgbClr val="FFFFFF"/>
                </a:highlight>
                <a:latin typeface="PingFangSC-Regular"/>
              </a:rPr>
              <a:t>VOCASET </a:t>
            </a:r>
            <a:r>
              <a:rPr lang="zh-CN" altLang="en-US" sz="2000" b="0" i="0" dirty="0">
                <a:solidFill>
                  <a:srgbClr val="1D2129"/>
                </a:solidFill>
                <a:effectLst/>
                <a:highlight>
                  <a:srgbClr val="FFFFFF"/>
                </a:highlight>
                <a:latin typeface="PingFangSC-Regular"/>
              </a:rPr>
              <a:t>进行训练和测试。这两个数据集都提供了英语口语的音频</a:t>
            </a:r>
            <a:r>
              <a:rPr lang="en-US" altLang="zh-CN" sz="2000" dirty="0">
                <a:solidFill>
                  <a:srgbClr val="1D2129"/>
                </a:solidFill>
                <a:highlight>
                  <a:srgbClr val="FFFFFF"/>
                </a:highlight>
                <a:latin typeface="PingFangSC-Regular"/>
              </a:rPr>
              <a:t>-</a:t>
            </a:r>
            <a:r>
              <a:rPr lang="en-US" altLang="zh-CN" sz="2000" b="0" i="0" dirty="0">
                <a:solidFill>
                  <a:srgbClr val="1D2129"/>
                </a:solidFill>
                <a:effectLst/>
                <a:highlight>
                  <a:srgbClr val="FFFFFF"/>
                </a:highlight>
                <a:latin typeface="PingFangSC-Regular"/>
              </a:rPr>
              <a:t>3D</a:t>
            </a:r>
            <a:r>
              <a:rPr lang="zh-CN" altLang="en-US" sz="2000" b="0" i="0" dirty="0">
                <a:solidFill>
                  <a:srgbClr val="1D2129"/>
                </a:solidFill>
                <a:effectLst/>
                <a:highlight>
                  <a:srgbClr val="FFFFFF"/>
                </a:highlight>
                <a:latin typeface="PingFangSC-Regular"/>
              </a:rPr>
              <a:t>形状扫描对。</a:t>
            </a:r>
            <a:r>
              <a:rPr lang="en-US" altLang="zh-CN" sz="2000" b="0" i="0" dirty="0">
                <a:solidFill>
                  <a:srgbClr val="1D2129"/>
                </a:solidFill>
                <a:effectLst/>
                <a:highlight>
                  <a:srgbClr val="FFFFFF"/>
                </a:highlight>
                <a:latin typeface="PingFangSC-Regular"/>
              </a:rPr>
              <a:t>BIWI </a:t>
            </a:r>
            <a:r>
              <a:rPr lang="zh-CN" altLang="en-US" sz="2000" b="0" i="0" dirty="0">
                <a:solidFill>
                  <a:srgbClr val="1D2129"/>
                </a:solidFill>
                <a:effectLst/>
                <a:highlight>
                  <a:srgbClr val="FFFFFF"/>
                </a:highlight>
                <a:latin typeface="PingFangSC-Regular"/>
              </a:rPr>
              <a:t>包含在所有</a:t>
            </a:r>
            <a:r>
              <a:rPr lang="en-US" altLang="zh-CN" sz="2000" b="0" i="0" dirty="0">
                <a:solidFill>
                  <a:srgbClr val="1D2129"/>
                </a:solidFill>
                <a:effectLst/>
                <a:highlight>
                  <a:srgbClr val="FFFFFF"/>
                </a:highlight>
                <a:latin typeface="PingFangSC-Regular"/>
              </a:rPr>
              <a:t>14</a:t>
            </a:r>
            <a:r>
              <a:rPr lang="zh-CN" altLang="en-US" sz="2000" b="0" i="0" dirty="0">
                <a:solidFill>
                  <a:srgbClr val="1D2129"/>
                </a:solidFill>
                <a:effectLst/>
                <a:highlight>
                  <a:srgbClr val="FFFFFF"/>
                </a:highlight>
                <a:latin typeface="PingFangSC-Regular"/>
              </a:rPr>
              <a:t>名志愿者分别以中性感情和情绪化录音的 </a:t>
            </a:r>
            <a:r>
              <a:rPr lang="en-US" altLang="zh-CN" sz="2000" b="0" i="0" dirty="0">
                <a:solidFill>
                  <a:srgbClr val="1D2129"/>
                </a:solidFill>
                <a:effectLst/>
                <a:highlight>
                  <a:srgbClr val="FFFFFF"/>
                </a:highlight>
                <a:latin typeface="PingFangSC-Regular"/>
              </a:rPr>
              <a:t>40 </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3D</a:t>
            </a:r>
            <a:r>
              <a:rPr lang="zh-CN" altLang="en-US" sz="2000" b="0" i="0" dirty="0">
                <a:solidFill>
                  <a:srgbClr val="1D2129"/>
                </a:solidFill>
                <a:effectLst/>
                <a:highlight>
                  <a:srgbClr val="FFFFFF"/>
                </a:highlight>
                <a:latin typeface="PingFangSC-Regular"/>
              </a:rPr>
              <a:t>面部几何图形以</a:t>
            </a:r>
            <a:r>
              <a:rPr lang="en-US" altLang="zh-CN" sz="2000" b="0" i="0" dirty="0">
                <a:solidFill>
                  <a:srgbClr val="1D2129"/>
                </a:solidFill>
                <a:effectLst/>
                <a:highlight>
                  <a:srgbClr val="FFFFFF"/>
                </a:highlight>
                <a:latin typeface="PingFangSC-Regular"/>
              </a:rPr>
              <a:t>25fps</a:t>
            </a:r>
            <a:r>
              <a:rPr lang="zh-CN" altLang="en-US" sz="2000" b="0" i="0" dirty="0">
                <a:solidFill>
                  <a:srgbClr val="1D2129"/>
                </a:solidFill>
                <a:effectLst/>
                <a:highlight>
                  <a:srgbClr val="FFFFFF"/>
                </a:highlight>
                <a:latin typeface="PingFangSC-Regular"/>
              </a:rPr>
              <a:t>的速度捕获，每个图形有</a:t>
            </a:r>
            <a:r>
              <a:rPr lang="en-US" altLang="zh-CN" sz="2000" b="0" i="0" dirty="0">
                <a:solidFill>
                  <a:srgbClr val="1D2129"/>
                </a:solidFill>
                <a:effectLst/>
                <a:highlight>
                  <a:srgbClr val="FFFFFF"/>
                </a:highlight>
                <a:latin typeface="PingFangSC-Regular"/>
              </a:rPr>
              <a:t>23370</a:t>
            </a:r>
            <a:r>
              <a:rPr lang="zh-CN" altLang="en-US" sz="2000" b="0" i="0" dirty="0">
                <a:solidFill>
                  <a:srgbClr val="1D2129"/>
                </a:solidFill>
                <a:effectLst/>
                <a:highlight>
                  <a:srgbClr val="FFFFFF"/>
                </a:highlight>
                <a:latin typeface="PingFangSC-Regular"/>
              </a:rPr>
              <a:t>个顶点。每个序列平均长</a:t>
            </a:r>
            <a:r>
              <a:rPr lang="en-US" altLang="zh-CN" sz="2000" b="0" i="0" dirty="0">
                <a:solidFill>
                  <a:srgbClr val="1D2129"/>
                </a:solidFill>
                <a:effectLst/>
                <a:highlight>
                  <a:srgbClr val="FFFFFF"/>
                </a:highlight>
                <a:latin typeface="PingFangSC-Regular"/>
              </a:rPr>
              <a:t>4.67</a:t>
            </a:r>
            <a:r>
              <a:rPr lang="zh-CN" altLang="en-US" sz="2000" b="0" i="0" dirty="0">
                <a:solidFill>
                  <a:srgbClr val="1D2129"/>
                </a:solidFill>
                <a:effectLst/>
                <a:highlight>
                  <a:srgbClr val="FFFFFF"/>
                </a:highlight>
                <a:latin typeface="PingFangSC-Regular"/>
              </a:rPr>
              <a:t>秒作者将数据分为一个训练集</a:t>
            </a:r>
            <a:r>
              <a:rPr lang="en-US" altLang="zh-CN" sz="2000" b="0" i="0" dirty="0">
                <a:solidFill>
                  <a:srgbClr val="1D2129"/>
                </a:solidFill>
                <a:effectLst/>
                <a:highlight>
                  <a:srgbClr val="FFFFFF"/>
                </a:highlight>
                <a:latin typeface="PingFangSC-Regular"/>
              </a:rPr>
              <a:t>(BIWI-Train)</a:t>
            </a:r>
            <a:r>
              <a:rPr lang="zh-CN" altLang="en-US" sz="2000" b="0" i="0" dirty="0">
                <a:solidFill>
                  <a:srgbClr val="1D2129"/>
                </a:solidFill>
                <a:effectLst/>
                <a:highlight>
                  <a:srgbClr val="FFFFFF"/>
                </a:highlight>
                <a:latin typeface="PingFangSC-Regular"/>
              </a:rPr>
              <a:t>，其中包含</a:t>
            </a:r>
            <a:r>
              <a:rPr lang="en-US" altLang="zh-CN" sz="2000" b="0" i="0" dirty="0">
                <a:solidFill>
                  <a:srgbClr val="1D2129"/>
                </a:solidFill>
                <a:effectLst/>
                <a:highlight>
                  <a:srgbClr val="FFFFFF"/>
                </a:highlight>
                <a:latin typeface="PingFangSC-Regular"/>
              </a:rPr>
              <a:t>6</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192</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每个受试者说</a:t>
            </a:r>
            <a:r>
              <a:rPr lang="en-US" altLang="zh-CN" sz="2000" b="0" i="0" dirty="0">
                <a:solidFill>
                  <a:srgbClr val="1D2129"/>
                </a:solidFill>
                <a:effectLst/>
                <a:highlight>
                  <a:srgbClr val="FFFFFF"/>
                </a:highlight>
                <a:latin typeface="PingFangSC-Regular"/>
              </a:rPr>
              <a:t>32</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，一个验证集</a:t>
            </a:r>
            <a:r>
              <a:rPr lang="en-US" altLang="zh-CN" sz="2000" b="0" i="0" dirty="0">
                <a:solidFill>
                  <a:srgbClr val="1D2129"/>
                </a:solidFill>
                <a:effectLst/>
                <a:highlight>
                  <a:srgbClr val="FFFFFF"/>
                </a:highlight>
                <a:latin typeface="PingFangSC-Regular"/>
              </a:rPr>
              <a:t>(BIWI-Val)</a:t>
            </a:r>
            <a:r>
              <a:rPr lang="zh-CN" altLang="en-US" sz="2000" b="0" i="0" dirty="0">
                <a:solidFill>
                  <a:srgbClr val="1D2129"/>
                </a:solidFill>
                <a:effectLst/>
                <a:highlight>
                  <a:srgbClr val="FFFFFF"/>
                </a:highlight>
                <a:latin typeface="PingFangSC-Regular"/>
              </a:rPr>
              <a:t>，包含</a:t>
            </a:r>
            <a:r>
              <a:rPr lang="en-US" altLang="zh-CN" sz="2000" b="0" i="0" dirty="0">
                <a:solidFill>
                  <a:srgbClr val="1D2129"/>
                </a:solidFill>
                <a:effectLst/>
                <a:highlight>
                  <a:srgbClr val="FFFFFF"/>
                </a:highlight>
                <a:latin typeface="PingFangSC-Regular"/>
              </a:rPr>
              <a:t>6</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24</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每个受试者说</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，以及两个测试集</a:t>
            </a:r>
            <a:r>
              <a:rPr lang="en-US" altLang="zh-CN" sz="2000" b="0" i="0" dirty="0">
                <a:solidFill>
                  <a:srgbClr val="1D2129"/>
                </a:solidFill>
                <a:effectLst/>
                <a:highlight>
                  <a:srgbClr val="FFFFFF"/>
                </a:highlight>
                <a:latin typeface="PingFangSC-Regular"/>
              </a:rPr>
              <a:t>(BIWI-Test-A</a:t>
            </a:r>
            <a:r>
              <a:rPr lang="zh-CN" altLang="en-US" sz="2000" b="0" i="0" dirty="0">
                <a:solidFill>
                  <a:srgbClr val="1D2129"/>
                </a:solidFill>
                <a:effectLst/>
                <a:highlight>
                  <a:srgbClr val="FFFFFF"/>
                </a:highlight>
                <a:latin typeface="PingFangSC-Regular"/>
              </a:rPr>
              <a:t>和</a:t>
            </a:r>
            <a:r>
              <a:rPr lang="en-US" altLang="zh-CN" sz="2000" b="0" i="0" dirty="0">
                <a:solidFill>
                  <a:srgbClr val="1D2129"/>
                </a:solidFill>
                <a:effectLst/>
                <a:highlight>
                  <a:srgbClr val="FFFFFF"/>
                </a:highlight>
                <a:latin typeface="PingFangSC-Regular"/>
              </a:rPr>
              <a:t>BIWI-Test-B)</a:t>
            </a:r>
            <a:r>
              <a:rPr lang="zh-CN" altLang="en-US" sz="2000" b="0" i="0" dirty="0">
                <a:solidFill>
                  <a:srgbClr val="1D2129"/>
                </a:solidFill>
                <a:effectLst/>
                <a:highlight>
                  <a:srgbClr val="FFFFFF"/>
                </a:highlight>
                <a:latin typeface="PingFangSC-Regular"/>
              </a:rPr>
              <a:t>。</a:t>
            </a:r>
            <a:r>
              <a:rPr lang="en-US" altLang="zh-CN" sz="2000" b="0" i="0" dirty="0">
                <a:solidFill>
                  <a:srgbClr val="1D2129"/>
                </a:solidFill>
                <a:effectLst/>
                <a:highlight>
                  <a:srgbClr val="FFFFFF"/>
                </a:highlight>
                <a:latin typeface="PingFangSC-Regular"/>
              </a:rPr>
              <a:t>BIWI-Test-A</a:t>
            </a:r>
            <a:r>
              <a:rPr lang="zh-CN" altLang="en-US" sz="2000" b="0" i="0" dirty="0">
                <a:solidFill>
                  <a:srgbClr val="1D2129"/>
                </a:solidFill>
                <a:effectLst/>
                <a:highlight>
                  <a:srgbClr val="FFFFFF"/>
                </a:highlight>
                <a:latin typeface="PingFangSC-Regular"/>
              </a:rPr>
              <a:t>包括</a:t>
            </a:r>
            <a:r>
              <a:rPr lang="en-US" altLang="zh-CN" sz="2000" b="0" i="0" dirty="0">
                <a:solidFill>
                  <a:srgbClr val="1D2129"/>
                </a:solidFill>
                <a:effectLst/>
                <a:highlight>
                  <a:srgbClr val="FFFFFF"/>
                </a:highlight>
                <a:latin typeface="PingFangSC-Regular"/>
              </a:rPr>
              <a:t>6</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24</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每个人说</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a:t>
            </a:r>
            <a:r>
              <a:rPr lang="en-US" altLang="zh-CN" sz="2000" b="0" i="0" dirty="0">
                <a:solidFill>
                  <a:srgbClr val="1D2129"/>
                </a:solidFill>
                <a:effectLst/>
                <a:highlight>
                  <a:srgbClr val="FFFFFF"/>
                </a:highlight>
                <a:latin typeface="PingFangSC-Regular"/>
              </a:rPr>
              <a:t>BIWI-Test-B</a:t>
            </a:r>
            <a:r>
              <a:rPr lang="zh-CN" altLang="en-US" sz="2000" b="0" i="0" dirty="0">
                <a:solidFill>
                  <a:srgbClr val="1D2129"/>
                </a:solidFill>
                <a:effectLst/>
                <a:highlight>
                  <a:srgbClr val="FFFFFF"/>
                </a:highlight>
                <a:latin typeface="PingFangSC-Regular"/>
              </a:rPr>
              <a:t>测试包括</a:t>
            </a:r>
            <a:r>
              <a:rPr lang="en-US" altLang="zh-CN" sz="2000" b="0" i="0" dirty="0">
                <a:solidFill>
                  <a:srgbClr val="1D2129"/>
                </a:solidFill>
                <a:effectLst/>
                <a:highlight>
                  <a:srgbClr val="FFFFFF"/>
                </a:highlight>
                <a:latin typeface="PingFangSC-Regular"/>
              </a:rPr>
              <a:t>8</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32</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每个人说</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a:t>
            </a:r>
            <a:endParaRPr lang="en-US" altLang="zh-CN" sz="2000" b="0" i="0" dirty="0">
              <a:solidFill>
                <a:srgbClr val="1D2129"/>
              </a:solidFill>
              <a:effectLst/>
              <a:highlight>
                <a:srgbClr val="FFFFFF"/>
              </a:highlight>
              <a:latin typeface="PingFangSC-Regular"/>
            </a:endParaRPr>
          </a:p>
          <a:p>
            <a:pPr indent="457200">
              <a:lnSpc>
                <a:spcPct val="120000"/>
              </a:lnSpc>
              <a:spcBef>
                <a:spcPts val="200"/>
              </a:spcBef>
              <a:spcAft>
                <a:spcPts val="300"/>
              </a:spcAft>
            </a:pPr>
            <a:r>
              <a:rPr lang="en-US" altLang="zh-CN" sz="2000" b="0" i="0" dirty="0">
                <a:solidFill>
                  <a:srgbClr val="1D2129"/>
                </a:solidFill>
                <a:effectLst/>
                <a:highlight>
                  <a:srgbClr val="FFFFFF"/>
                </a:highlight>
                <a:latin typeface="PingFangSC-Regular"/>
              </a:rPr>
              <a:t>VOCASET</a:t>
            </a:r>
            <a:r>
              <a:rPr lang="zh-CN" altLang="en-US" sz="2000" b="0" i="0" dirty="0">
                <a:solidFill>
                  <a:srgbClr val="1D2129"/>
                </a:solidFill>
                <a:effectLst/>
                <a:highlight>
                  <a:srgbClr val="FFFFFF"/>
                </a:highlight>
                <a:latin typeface="PingFangSC-Regular"/>
              </a:rPr>
              <a:t>由来自</a:t>
            </a:r>
            <a:r>
              <a:rPr lang="en-US" altLang="zh-CN" sz="2000" b="0" i="0" dirty="0">
                <a:solidFill>
                  <a:srgbClr val="1D2129"/>
                </a:solidFill>
                <a:effectLst/>
                <a:highlight>
                  <a:srgbClr val="FFFFFF"/>
                </a:highlight>
                <a:latin typeface="PingFangSC-Regular"/>
              </a:rPr>
              <a:t>12</a:t>
            </a:r>
            <a:r>
              <a:rPr lang="zh-CN" altLang="en-US" sz="2000" b="0" i="0" dirty="0">
                <a:solidFill>
                  <a:srgbClr val="1D2129"/>
                </a:solidFill>
                <a:effectLst/>
                <a:highlight>
                  <a:srgbClr val="FFFFFF"/>
                </a:highlight>
                <a:latin typeface="PingFangSC-Regular"/>
              </a:rPr>
              <a:t>个受试者的</a:t>
            </a:r>
            <a:r>
              <a:rPr lang="en-US" altLang="zh-CN" sz="2000" b="0" i="0" dirty="0">
                <a:solidFill>
                  <a:srgbClr val="1D2129"/>
                </a:solidFill>
                <a:effectLst/>
                <a:highlight>
                  <a:srgbClr val="FFFFFF"/>
                </a:highlight>
                <a:latin typeface="PingFangSC-Regular"/>
              </a:rPr>
              <a:t>480</a:t>
            </a:r>
            <a:r>
              <a:rPr lang="zh-CN" altLang="en-US" sz="2000" b="0" i="0" dirty="0">
                <a:solidFill>
                  <a:srgbClr val="1D2129"/>
                </a:solidFill>
                <a:effectLst/>
                <a:highlight>
                  <a:srgbClr val="FFFFFF"/>
                </a:highlight>
                <a:latin typeface="PingFangSC-Regular"/>
              </a:rPr>
              <a:t>个面部动作序列组成。每个序列以</a:t>
            </a:r>
            <a:r>
              <a:rPr lang="en-US" altLang="zh-CN" sz="2000" b="0" i="0" dirty="0">
                <a:solidFill>
                  <a:srgbClr val="1D2129"/>
                </a:solidFill>
                <a:effectLst/>
                <a:highlight>
                  <a:srgbClr val="FFFFFF"/>
                </a:highlight>
                <a:latin typeface="PingFangSC-Regular"/>
              </a:rPr>
              <a:t>60fps</a:t>
            </a:r>
            <a:r>
              <a:rPr lang="zh-CN" altLang="en-US" sz="2000" b="0" i="0" dirty="0">
                <a:solidFill>
                  <a:srgbClr val="1D2129"/>
                </a:solidFill>
                <a:effectLst/>
                <a:highlight>
                  <a:srgbClr val="FFFFFF"/>
                </a:highlight>
                <a:latin typeface="PingFangSC-Regular"/>
              </a:rPr>
              <a:t>的速度捕获，长度在</a:t>
            </a:r>
            <a:r>
              <a:rPr lang="en-US" altLang="zh-CN" sz="2000" b="0" i="0" dirty="0">
                <a:solidFill>
                  <a:srgbClr val="1D2129"/>
                </a:solidFill>
                <a:effectLst/>
                <a:highlight>
                  <a:srgbClr val="FFFFFF"/>
                </a:highlight>
                <a:latin typeface="PingFangSC-Regular"/>
              </a:rPr>
              <a:t>3</a:t>
            </a:r>
            <a:r>
              <a:rPr lang="zh-CN" altLang="en-US" sz="2000" b="0" i="0" dirty="0">
                <a:solidFill>
                  <a:srgbClr val="1D2129"/>
                </a:solidFill>
                <a:effectLst/>
                <a:highlight>
                  <a:srgbClr val="FFFFFF"/>
                </a:highlight>
                <a:latin typeface="PingFangSC-Regular"/>
              </a:rPr>
              <a:t>到</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秒之间。每个</a:t>
            </a:r>
            <a:r>
              <a:rPr lang="en-US" altLang="zh-CN" sz="2000" b="0" i="0" dirty="0">
                <a:solidFill>
                  <a:srgbClr val="1D2129"/>
                </a:solidFill>
                <a:effectLst/>
                <a:highlight>
                  <a:srgbClr val="FFFFFF"/>
                </a:highlight>
                <a:latin typeface="PingFangSC-Regular"/>
              </a:rPr>
              <a:t>3D</a:t>
            </a:r>
            <a:r>
              <a:rPr lang="zh-CN" altLang="en-US" sz="2000" b="0" i="0" dirty="0">
                <a:solidFill>
                  <a:srgbClr val="1D2129"/>
                </a:solidFill>
                <a:effectLst/>
                <a:highlight>
                  <a:srgbClr val="FFFFFF"/>
                </a:highlight>
                <a:latin typeface="PingFangSC-Regular"/>
              </a:rPr>
              <a:t>面网格有</a:t>
            </a:r>
            <a:r>
              <a:rPr lang="en-US" altLang="zh-CN" sz="2000" b="0" i="0" dirty="0">
                <a:solidFill>
                  <a:srgbClr val="1D2129"/>
                </a:solidFill>
                <a:effectLst/>
                <a:highlight>
                  <a:srgbClr val="FFFFFF"/>
                </a:highlight>
                <a:latin typeface="PingFangSC-Regular"/>
              </a:rPr>
              <a:t>5023</a:t>
            </a:r>
            <a:r>
              <a:rPr lang="zh-CN" altLang="en-US" sz="2000" b="0" i="0" dirty="0">
                <a:solidFill>
                  <a:srgbClr val="1D2129"/>
                </a:solidFill>
                <a:effectLst/>
                <a:highlight>
                  <a:srgbClr val="FFFFFF"/>
                </a:highlight>
                <a:latin typeface="PingFangSC-Regular"/>
              </a:rPr>
              <a:t>个顶点。为了公平比较，作者使用与</a:t>
            </a:r>
            <a:r>
              <a:rPr lang="en-US" altLang="zh-CN" sz="2000" b="0" i="0" dirty="0">
                <a:solidFill>
                  <a:srgbClr val="1D2129"/>
                </a:solidFill>
                <a:effectLst/>
                <a:highlight>
                  <a:srgbClr val="FFFFFF"/>
                </a:highlight>
                <a:latin typeface="PingFangSC-Regular"/>
              </a:rPr>
              <a:t>VOCA</a:t>
            </a:r>
            <a:r>
              <a:rPr lang="zh-CN" altLang="en-US" sz="2000" b="0" i="0" dirty="0">
                <a:solidFill>
                  <a:srgbClr val="1D2129"/>
                </a:solidFill>
                <a:effectLst/>
                <a:highlight>
                  <a:srgbClr val="FFFFFF"/>
                </a:highlight>
                <a:latin typeface="PingFangSC-Regular"/>
              </a:rPr>
              <a:t>相同的训练、验证和测试部分，分别称为</a:t>
            </a:r>
            <a:r>
              <a:rPr lang="en-US" altLang="zh-CN" sz="2000" b="0" i="0" dirty="0">
                <a:solidFill>
                  <a:srgbClr val="1D2129"/>
                </a:solidFill>
                <a:effectLst/>
                <a:highlight>
                  <a:srgbClr val="FFFFFF"/>
                </a:highlight>
                <a:latin typeface="PingFangSC-Regular"/>
              </a:rPr>
              <a:t>VOCA-train</a:t>
            </a:r>
            <a:r>
              <a:rPr lang="zh-CN" altLang="en-US" sz="2000" b="0" i="0" dirty="0">
                <a:solidFill>
                  <a:srgbClr val="1D2129"/>
                </a:solidFill>
                <a:effectLst/>
                <a:highlight>
                  <a:srgbClr val="FFFFFF"/>
                </a:highlight>
                <a:latin typeface="PingFangSC-Regular"/>
              </a:rPr>
              <a:t>、</a:t>
            </a:r>
            <a:r>
              <a:rPr lang="en-US" altLang="zh-CN" sz="2000" b="0" i="0" dirty="0">
                <a:solidFill>
                  <a:srgbClr val="1D2129"/>
                </a:solidFill>
                <a:effectLst/>
                <a:highlight>
                  <a:srgbClr val="FFFFFF"/>
                </a:highlight>
                <a:latin typeface="PingFangSC-Regular"/>
              </a:rPr>
              <a:t>VOCA-</a:t>
            </a:r>
            <a:r>
              <a:rPr lang="en-US" altLang="zh-CN" sz="2000" b="0" i="0" dirty="0" err="1">
                <a:solidFill>
                  <a:srgbClr val="1D2129"/>
                </a:solidFill>
                <a:effectLst/>
                <a:highlight>
                  <a:srgbClr val="FFFFFF"/>
                </a:highlight>
                <a:latin typeface="PingFangSC-Regular"/>
              </a:rPr>
              <a:t>val</a:t>
            </a:r>
            <a:r>
              <a:rPr lang="zh-CN" altLang="en-US" sz="2000" b="0" i="0" dirty="0">
                <a:solidFill>
                  <a:srgbClr val="1D2129"/>
                </a:solidFill>
                <a:effectLst/>
                <a:highlight>
                  <a:srgbClr val="FFFFFF"/>
                </a:highlight>
                <a:latin typeface="PingFangSC-Regular"/>
              </a:rPr>
              <a:t>和</a:t>
            </a:r>
            <a:r>
              <a:rPr lang="en-US" altLang="zh-CN" sz="2000" b="0" i="0" dirty="0">
                <a:solidFill>
                  <a:srgbClr val="1D2129"/>
                </a:solidFill>
                <a:effectLst/>
                <a:highlight>
                  <a:srgbClr val="FFFFFF"/>
                </a:highlight>
                <a:latin typeface="PingFangSC-Regular"/>
              </a:rPr>
              <a:t>VOCA-test.</a:t>
            </a:r>
          </a:p>
          <a:p>
            <a:pPr indent="457200">
              <a:lnSpc>
                <a:spcPct val="120000"/>
              </a:lnSpc>
              <a:spcBef>
                <a:spcPts val="200"/>
              </a:spcBef>
              <a:spcAft>
                <a:spcPts val="300"/>
              </a:spcAft>
            </a:pPr>
            <a:r>
              <a:rPr lang="zh-CN" altLang="en-US" sz="2000" b="0" i="0" dirty="0">
                <a:solidFill>
                  <a:srgbClr val="1D2129"/>
                </a:solidFill>
                <a:effectLst/>
                <a:highlight>
                  <a:srgbClr val="FFFFFF"/>
                </a:highlight>
                <a:latin typeface="PingFangSC-Regular"/>
              </a:rPr>
              <a:t>相比之下，</a:t>
            </a:r>
            <a:r>
              <a:rPr lang="en-US" altLang="zh-CN" sz="2000" b="0" i="0" dirty="0">
                <a:solidFill>
                  <a:srgbClr val="1D2129"/>
                </a:solidFill>
                <a:effectLst/>
                <a:highlight>
                  <a:srgbClr val="FFFFFF"/>
                </a:highlight>
                <a:latin typeface="PingFangSC-Regular"/>
              </a:rPr>
              <a:t>BIWI </a:t>
            </a:r>
            <a:r>
              <a:rPr lang="zh-CN" altLang="en-US" sz="2000" b="0" i="0" dirty="0">
                <a:solidFill>
                  <a:srgbClr val="1D2129"/>
                </a:solidFill>
                <a:effectLst/>
                <a:highlight>
                  <a:srgbClr val="FFFFFF"/>
                </a:highlight>
                <a:latin typeface="PingFangSC-Regular"/>
              </a:rPr>
              <a:t>代表了一个更具挑战性的唇形同步数据集，因为它</a:t>
            </a:r>
            <a:r>
              <a:rPr lang="zh-CN" altLang="en-US" sz="2000" dirty="0">
                <a:solidFill>
                  <a:srgbClr val="1D2129"/>
                </a:solidFill>
                <a:highlight>
                  <a:srgbClr val="FFFFFF"/>
                </a:highlight>
                <a:latin typeface="PingFangSC-Regular"/>
              </a:rPr>
              <a:t>所</a:t>
            </a:r>
            <a:r>
              <a:rPr lang="zh-CN" altLang="en-US" sz="2000" b="0" i="0" dirty="0">
                <a:solidFill>
                  <a:srgbClr val="1D2129"/>
                </a:solidFill>
                <a:effectLst/>
                <a:highlight>
                  <a:srgbClr val="FFFFFF"/>
                </a:highlight>
                <a:latin typeface="PingFangSC-Regular"/>
              </a:rPr>
              <a:t>涵盖</a:t>
            </a:r>
            <a:r>
              <a:rPr lang="zh-CN" altLang="en-US" sz="2000" dirty="0">
                <a:solidFill>
                  <a:srgbClr val="1D2129"/>
                </a:solidFill>
                <a:highlight>
                  <a:srgbClr val="FFFFFF"/>
                </a:highlight>
                <a:latin typeface="PingFangSC-Regular"/>
              </a:rPr>
              <a:t>的音素</a:t>
            </a:r>
            <a:r>
              <a:rPr lang="zh-CN" altLang="en-US" sz="2000" b="0" i="0" dirty="0">
                <a:solidFill>
                  <a:srgbClr val="1D2129"/>
                </a:solidFill>
                <a:effectLst/>
                <a:highlight>
                  <a:srgbClr val="FFFFFF"/>
                </a:highlight>
                <a:latin typeface="PingFangSC-Regular"/>
              </a:rPr>
              <a:t>更少。</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8A66F45-EBF1-6586-EF90-F14B285FA40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2DA6A37-6BF6-A941-CBA3-A1499821B917}"/>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3" name="Freeform 5">
              <a:extLst>
                <a:ext uri="{FF2B5EF4-FFF2-40B4-BE49-F238E27FC236}">
                  <a16:creationId xmlns:a16="http://schemas.microsoft.com/office/drawing/2014/main" id="{5B086DFE-6318-3537-55F0-838E31E9D1F0}"/>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 name="Freeform 7">
              <a:extLst>
                <a:ext uri="{FF2B5EF4-FFF2-40B4-BE49-F238E27FC236}">
                  <a16:creationId xmlns:a16="http://schemas.microsoft.com/office/drawing/2014/main" id="{BCC02425-BF07-D476-34C3-3DD0448EDA0C}"/>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5" name="Freeform 9">
              <a:extLst>
                <a:ext uri="{FF2B5EF4-FFF2-40B4-BE49-F238E27FC236}">
                  <a16:creationId xmlns:a16="http://schemas.microsoft.com/office/drawing/2014/main" id="{66CFBAF7-EFDA-8BD4-4E75-28D5C87154EF}"/>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6" name="Freeform 10">
              <a:extLst>
                <a:ext uri="{FF2B5EF4-FFF2-40B4-BE49-F238E27FC236}">
                  <a16:creationId xmlns:a16="http://schemas.microsoft.com/office/drawing/2014/main" id="{A13EE7EE-6419-6F37-E3F6-49E1C5B12D9E}"/>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7" name="Freeform 11">
              <a:extLst>
                <a:ext uri="{FF2B5EF4-FFF2-40B4-BE49-F238E27FC236}">
                  <a16:creationId xmlns:a16="http://schemas.microsoft.com/office/drawing/2014/main" id="{905C9379-A0A9-95D0-60D2-0BCC4F9C9FAD}"/>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8" name="组合 7">
            <a:extLst>
              <a:ext uri="{FF2B5EF4-FFF2-40B4-BE49-F238E27FC236}">
                <a16:creationId xmlns:a16="http://schemas.microsoft.com/office/drawing/2014/main" id="{BCE99B5C-1938-4163-9965-72FCFEB48889}"/>
              </a:ext>
            </a:extLst>
          </p:cNvPr>
          <p:cNvGrpSpPr/>
          <p:nvPr/>
        </p:nvGrpSpPr>
        <p:grpSpPr>
          <a:xfrm>
            <a:off x="102870" y="238125"/>
            <a:ext cx="454660" cy="490220"/>
            <a:chOff x="13580" y="262"/>
            <a:chExt cx="661" cy="772"/>
          </a:xfrm>
        </p:grpSpPr>
        <p:sp>
          <p:nvSpPr>
            <p:cNvPr id="9" name="矩形 8">
              <a:extLst>
                <a:ext uri="{FF2B5EF4-FFF2-40B4-BE49-F238E27FC236}">
                  <a16:creationId xmlns:a16="http://schemas.microsoft.com/office/drawing/2014/main" id="{C625CF79-762E-6C24-AA4A-E331FCCB756C}"/>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0" name="矩形: 圆角 4">
              <a:extLst>
                <a:ext uri="{FF2B5EF4-FFF2-40B4-BE49-F238E27FC236}">
                  <a16:creationId xmlns:a16="http://schemas.microsoft.com/office/drawing/2014/main" id="{20200534-63B5-336E-6884-9CA9A004A0C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1" name="文本框 10">
            <a:extLst>
              <a:ext uri="{FF2B5EF4-FFF2-40B4-BE49-F238E27FC236}">
                <a16:creationId xmlns:a16="http://schemas.microsoft.com/office/drawing/2014/main" id="{2E229919-B4A9-B25E-C3F2-0100A70DAF30}"/>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2" name="矩形: 圆角 4">
            <a:extLst>
              <a:ext uri="{FF2B5EF4-FFF2-40B4-BE49-F238E27FC236}">
                <a16:creationId xmlns:a16="http://schemas.microsoft.com/office/drawing/2014/main" id="{3098C046-D512-D179-B7D2-8EF81D4C0EC0}"/>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3" name="矩形: 圆角 4">
            <a:extLst>
              <a:ext uri="{FF2B5EF4-FFF2-40B4-BE49-F238E27FC236}">
                <a16:creationId xmlns:a16="http://schemas.microsoft.com/office/drawing/2014/main" id="{16D2378E-D284-EF2D-D168-5753371AE02A}"/>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4" name="文本框 13">
            <a:extLst>
              <a:ext uri="{FF2B5EF4-FFF2-40B4-BE49-F238E27FC236}">
                <a16:creationId xmlns:a16="http://schemas.microsoft.com/office/drawing/2014/main" id="{11F1292B-96CC-3B7D-D5B1-5B7F48C938CA}"/>
              </a:ext>
            </a:extLst>
          </p:cNvPr>
          <p:cNvSpPr txBox="1"/>
          <p:nvPr>
            <p:custDataLst>
              <p:tags r:id="rId2"/>
            </p:custDataLst>
          </p:nvPr>
        </p:nvSpPr>
        <p:spPr>
          <a:xfrm>
            <a:off x="92863" y="109779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5" name="文本框 14">
            <a:extLst>
              <a:ext uri="{FF2B5EF4-FFF2-40B4-BE49-F238E27FC236}">
                <a16:creationId xmlns:a16="http://schemas.microsoft.com/office/drawing/2014/main" id="{8545E086-B3C6-18B3-CB37-7EF24962398F}"/>
              </a:ext>
            </a:extLst>
          </p:cNvPr>
          <p:cNvSpPr txBox="1"/>
          <p:nvPr/>
        </p:nvSpPr>
        <p:spPr>
          <a:xfrm>
            <a:off x="11666901" y="16329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67150D7E-6D6C-F11A-3018-69A66C3957DF}"/>
              </a:ext>
            </a:extLst>
          </p:cNvPr>
          <p:cNvSpPr txBox="1"/>
          <p:nvPr/>
        </p:nvSpPr>
        <p:spPr>
          <a:xfrm>
            <a:off x="11712500" y="505130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4CDD8EAA-E53B-45FA-5E5A-AFE4BE69DE88}"/>
              </a:ext>
            </a:extLst>
          </p:cNvPr>
          <p:cNvSpPr txBox="1"/>
          <p:nvPr/>
        </p:nvSpPr>
        <p:spPr>
          <a:xfrm>
            <a:off x="11712500" y="265853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38E2BF34-44E8-9FEC-69F2-1612BBB55223}"/>
              </a:ext>
            </a:extLst>
          </p:cNvPr>
          <p:cNvSpPr txBox="1"/>
          <p:nvPr/>
        </p:nvSpPr>
        <p:spPr>
          <a:xfrm>
            <a:off x="459055" y="1563321"/>
            <a:ext cx="10456053"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Metrics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同</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MeshTalk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，作者采用唇顶点误差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(Lip vertex error)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来衡量唇同步。此外，为了评估整体面部动态，引入了一种新的定量测量，即上半面部运动统计</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(Upper-face dynamics deviation)</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2036ABCE-0CFB-5927-F809-41186063A310}"/>
              </a:ext>
            </a:extLst>
          </p:cNvPr>
          <p:cNvSpPr txBox="1"/>
          <p:nvPr/>
        </p:nvSpPr>
        <p:spPr>
          <a:xfrm>
            <a:off x="11712500" y="38079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37A05C1F-CA55-D245-67A3-4DD8F592FE94}"/>
              </a:ext>
            </a:extLst>
          </p:cNvPr>
          <p:cNvSpPr txBox="1"/>
          <p:nvPr/>
        </p:nvSpPr>
        <p:spPr>
          <a:xfrm>
            <a:off x="558218" y="2602658"/>
            <a:ext cx="10456054" cy="70788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Lip vertex error</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它测量预测序列与真实数据的唇边偏差，即计算每帧所有唇边顶点的最大</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误差，并取所有帧的平均值。</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FD8C2ACD-0240-A7E9-30C3-62CD3493C966}"/>
              </a:ext>
            </a:extLst>
          </p:cNvPr>
          <p:cNvSpPr txBox="1"/>
          <p:nvPr/>
        </p:nvSpPr>
        <p:spPr>
          <a:xfrm>
            <a:off x="558218" y="3358768"/>
            <a:ext cx="10456054" cy="132343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Upper-face dynamics deviation</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上半脸的表情与语音之间的关联通常较松，这种关系依赖于个人的说话风格以及语音内容的语义。基于这一理解，</a:t>
            </a:r>
            <a:r>
              <a:rPr lang="zh-CN" altLang="en-US" sz="2000" dirty="0">
                <a:solidFill>
                  <a:srgbClr val="1D2129"/>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作者</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提出了一种度量面部动态变化的方法，用于比较运动序列与真实值之间的差异。具体来说，上半脸动态偏差</a:t>
            </a:r>
            <a:r>
              <a:rPr lang="en-US" altLang="zh-CN"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(upper-face dynamics deviation, FDD</a:t>
            </a:r>
            <a:r>
              <a:rPr lang="en-US" altLang="zh-CN" sz="2000" dirty="0">
                <a:solidFill>
                  <a:srgbClr val="1D2129"/>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通过以下方式计算：</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7D2A1B3E-1092-5F6D-B74D-59A8FFD4BD84}"/>
              </a:ext>
            </a:extLst>
          </p:cNvPr>
          <p:cNvPicPr>
            <a:picLocks noChangeAspect="1"/>
          </p:cNvPicPr>
          <p:nvPr/>
        </p:nvPicPr>
        <p:blipFill>
          <a:blip r:embed="rId4"/>
          <a:stretch>
            <a:fillRect/>
          </a:stretch>
        </p:blipFill>
        <p:spPr>
          <a:xfrm>
            <a:off x="3257004" y="4735415"/>
            <a:ext cx="5058481" cy="600159"/>
          </a:xfrm>
          <a:prstGeom prst="rect">
            <a:avLst/>
          </a:prstGeom>
        </p:spPr>
      </p:pic>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54A22846-3C75-DA0E-4AB3-97E3E0F148C6}"/>
                  </a:ext>
                </a:extLst>
              </p:cNvPr>
              <p:cNvSpPr txBox="1"/>
              <p:nvPr/>
            </p:nvSpPr>
            <p:spPr>
              <a:xfrm>
                <a:off x="682437" y="5315469"/>
                <a:ext cx="10456054" cy="708207"/>
              </a:xfrm>
              <a:prstGeom prst="rect">
                <a:avLst/>
              </a:prstGeom>
              <a:noFill/>
            </p:spPr>
            <p:txBody>
              <a:bodyPr wrap="square" rtlCol="0">
                <a:spAutoFit/>
              </a:bodyPr>
              <a:lstStyle/>
              <a:p>
                <a:pPr marL="342900">
                  <a:spcBef>
                    <a:spcPts val="2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sup>
                    </m:sSubSup>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3×</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𝑇</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表示第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个顶点的运动，</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sub>
                    </m:sSub>
                  </m:oMath>
                </a14:m>
                <a:r>
                  <a:rPr lang="zh-CN" altLang="en-US" dirty="0"/>
                  <a:t>是上半脸顶点的索引集，</a:t>
                </a:r>
                <a14:m>
                  <m:oMath xmlns:m="http://schemas.openxmlformats.org/officeDocument/2006/math">
                    <m:r>
                      <a:rPr lang="en-US" altLang="zh-CN" b="0" i="1" smtClean="0">
                        <a:latin typeface="Cambria Math" panose="02040503050406030204" pitchFamily="18" charset="0"/>
                      </a:rPr>
                      <m:t>𝑑𝑦𝑛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表示表示沿时间轴对元素级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L2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范数计算标准差。</a:t>
                </a:r>
              </a:p>
            </p:txBody>
          </p:sp>
        </mc:Choice>
        <mc:Fallback>
          <p:sp>
            <p:nvSpPr>
              <p:cNvPr id="25" name="文本框 24">
                <a:extLst>
                  <a:ext uri="{FF2B5EF4-FFF2-40B4-BE49-F238E27FC236}">
                    <a16:creationId xmlns:a16="http://schemas.microsoft.com/office/drawing/2014/main" id="{54A22846-3C75-DA0E-4AB3-97E3E0F148C6}"/>
                  </a:ext>
                </a:extLst>
              </p:cNvPr>
              <p:cNvSpPr txBox="1">
                <a:spLocks noRot="1" noChangeAspect="1" noMove="1" noResize="1" noEditPoints="1" noAdjustHandles="1" noChangeArrowheads="1" noChangeShapeType="1" noTextEdit="1"/>
              </p:cNvSpPr>
              <p:nvPr/>
            </p:nvSpPr>
            <p:spPr>
              <a:xfrm>
                <a:off x="682437" y="5315469"/>
                <a:ext cx="10456054" cy="708207"/>
              </a:xfrm>
              <a:prstGeom prst="rect">
                <a:avLst/>
              </a:prstGeom>
              <a:blipFill>
                <a:blip r:embed="rId5"/>
                <a:stretch>
                  <a:fillRect t="-6897" b="-15517"/>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C6F96230-BDF2-CEB7-D7EF-DB5026D107F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2521303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CA9CB81D-2963-3C19-2CB6-1DB87539DDD4}"/>
              </a:ext>
            </a:extLst>
          </p:cNvPr>
          <p:cNvPicPr>
            <a:picLocks noChangeAspect="1"/>
          </p:cNvPicPr>
          <p:nvPr/>
        </p:nvPicPr>
        <p:blipFill>
          <a:blip r:embed="rId5"/>
          <a:stretch>
            <a:fillRect/>
          </a:stretch>
        </p:blipFill>
        <p:spPr>
          <a:xfrm>
            <a:off x="1826519" y="1884887"/>
            <a:ext cx="8461695" cy="3912563"/>
          </a:xfrm>
          <a:prstGeom prst="rect">
            <a:avLst/>
          </a:prstGeom>
        </p:spPr>
      </p:pic>
      <p:sp>
        <p:nvSpPr>
          <p:cNvPr id="6" name="文本框 5">
            <a:extLst>
              <a:ext uri="{FF2B5EF4-FFF2-40B4-BE49-F238E27FC236}">
                <a16:creationId xmlns:a16="http://schemas.microsoft.com/office/drawing/2014/main" id="{BEE6B675-E7FA-5401-A3D5-C7CD130763B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80469464"/>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7E0CE9BA-56FD-0956-CB59-28E4E5E4FA60}"/>
              </a:ext>
            </a:extLst>
          </p:cNvPr>
          <p:cNvPicPr>
            <a:picLocks noChangeAspect="1"/>
          </p:cNvPicPr>
          <p:nvPr/>
        </p:nvPicPr>
        <p:blipFill>
          <a:blip r:embed="rId5"/>
          <a:stretch>
            <a:fillRect/>
          </a:stretch>
        </p:blipFill>
        <p:spPr>
          <a:xfrm>
            <a:off x="1597134" y="2469144"/>
            <a:ext cx="8611781" cy="3206690"/>
          </a:xfrm>
          <a:prstGeom prst="rect">
            <a:avLst/>
          </a:prstGeom>
        </p:spPr>
      </p:pic>
      <p:sp>
        <p:nvSpPr>
          <p:cNvPr id="13" name="文本框 12">
            <a:extLst>
              <a:ext uri="{FF2B5EF4-FFF2-40B4-BE49-F238E27FC236}">
                <a16:creationId xmlns:a16="http://schemas.microsoft.com/office/drawing/2014/main" id="{DB15A587-7D79-4F8E-09D8-99CABFE30AF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FB84B228-7AB5-0ADD-AD01-AC99561520BE}"/>
              </a:ext>
            </a:extLst>
          </p:cNvPr>
          <p:cNvPicPr>
            <a:picLocks noChangeAspect="1"/>
          </p:cNvPicPr>
          <p:nvPr/>
        </p:nvPicPr>
        <p:blipFill>
          <a:blip r:embed="rId5"/>
          <a:stretch>
            <a:fillRect/>
          </a:stretch>
        </p:blipFill>
        <p:spPr>
          <a:xfrm>
            <a:off x="2040929" y="1750970"/>
            <a:ext cx="8101360" cy="4356667"/>
          </a:xfrm>
          <a:prstGeom prst="rect">
            <a:avLst/>
          </a:prstGeom>
        </p:spPr>
      </p:pic>
      <p:sp>
        <p:nvSpPr>
          <p:cNvPr id="8" name="文本框 7">
            <a:extLst>
              <a:ext uri="{FF2B5EF4-FFF2-40B4-BE49-F238E27FC236}">
                <a16:creationId xmlns:a16="http://schemas.microsoft.com/office/drawing/2014/main" id="{CEABA014-4E22-7F00-1AF1-26FEAB23466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536326933"/>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Ablation Studies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0905261" y="39243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890769DC-F7F5-3241-3DD2-3B94E3094CCD}"/>
              </a:ext>
            </a:extLst>
          </p:cNvPr>
          <p:cNvSpPr txBox="1"/>
          <p:nvPr/>
        </p:nvSpPr>
        <p:spPr>
          <a:xfrm>
            <a:off x="483244" y="1513879"/>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Representation space</a:t>
            </a:r>
            <a:endParaRPr lang="zh-CN" altLang="en-US" sz="2200" b="1"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488B9D48-229E-AB3D-4B1B-131AED801732}"/>
              </a:ext>
            </a:extLst>
          </p:cNvPr>
          <p:cNvPicPr>
            <a:picLocks noChangeAspect="1"/>
          </p:cNvPicPr>
          <p:nvPr/>
        </p:nvPicPr>
        <p:blipFill>
          <a:blip r:embed="rId5"/>
          <a:stretch>
            <a:fillRect/>
          </a:stretch>
        </p:blipFill>
        <p:spPr>
          <a:xfrm>
            <a:off x="1630792" y="2209899"/>
            <a:ext cx="8760138" cy="3337196"/>
          </a:xfrm>
          <a:prstGeom prst="rect">
            <a:avLst/>
          </a:prstGeom>
        </p:spPr>
      </p:pic>
      <p:sp>
        <p:nvSpPr>
          <p:cNvPr id="13" name="文本框 12">
            <a:extLst>
              <a:ext uri="{FF2B5EF4-FFF2-40B4-BE49-F238E27FC236}">
                <a16:creationId xmlns:a16="http://schemas.microsoft.com/office/drawing/2014/main" id="{86E6D3D9-D3DB-EE6F-C8E2-047EC3C3056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Ablation Studies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0905261" y="39243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890769DC-F7F5-3241-3DD2-3B94E3094CCD}"/>
              </a:ext>
            </a:extLst>
          </p:cNvPr>
          <p:cNvSpPr txBox="1"/>
          <p:nvPr/>
        </p:nvSpPr>
        <p:spPr>
          <a:xfrm>
            <a:off x="483244" y="1513879"/>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Representation space</a:t>
            </a:r>
            <a:endParaRPr lang="zh-CN" altLang="en-US" sz="22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66CB463-9F73-79B4-B04B-7CBFA3EC4BF5}"/>
              </a:ext>
            </a:extLst>
          </p:cNvPr>
          <p:cNvPicPr>
            <a:picLocks noChangeAspect="1"/>
          </p:cNvPicPr>
          <p:nvPr/>
        </p:nvPicPr>
        <p:blipFill>
          <a:blip r:embed="rId5"/>
          <a:stretch>
            <a:fillRect/>
          </a:stretch>
        </p:blipFill>
        <p:spPr>
          <a:xfrm>
            <a:off x="2602606" y="1956623"/>
            <a:ext cx="7264524" cy="4304400"/>
          </a:xfrm>
          <a:prstGeom prst="rect">
            <a:avLst/>
          </a:prstGeom>
        </p:spPr>
      </p:pic>
      <p:sp>
        <p:nvSpPr>
          <p:cNvPr id="6" name="文本框 5">
            <a:extLst>
              <a:ext uri="{FF2B5EF4-FFF2-40B4-BE49-F238E27FC236}">
                <a16:creationId xmlns:a16="http://schemas.microsoft.com/office/drawing/2014/main" id="{9D45A92B-D5A6-3AB5-8DF0-30E4FDCC3AA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81834404"/>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Ablation Studies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162349" y="348841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890769DC-F7F5-3241-3DD2-3B94E3094CCD}"/>
              </a:ext>
            </a:extLst>
          </p:cNvPr>
          <p:cNvSpPr txBox="1"/>
          <p:nvPr/>
        </p:nvSpPr>
        <p:spPr>
          <a:xfrm>
            <a:off x="483244" y="1513879"/>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Codebook construction</a:t>
            </a:r>
            <a:endParaRPr lang="zh-CN" altLang="en-US" sz="2200" b="1"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855C4AC6-FABF-72DB-9C62-4E3D7AFBE1DB}"/>
              </a:ext>
            </a:extLst>
          </p:cNvPr>
          <p:cNvPicPr>
            <a:picLocks noChangeAspect="1"/>
          </p:cNvPicPr>
          <p:nvPr/>
        </p:nvPicPr>
        <p:blipFill>
          <a:blip r:embed="rId5"/>
          <a:stretch>
            <a:fillRect/>
          </a:stretch>
        </p:blipFill>
        <p:spPr>
          <a:xfrm>
            <a:off x="1850882" y="2036086"/>
            <a:ext cx="8412970" cy="3749258"/>
          </a:xfrm>
          <a:prstGeom prst="rect">
            <a:avLst/>
          </a:prstGeom>
        </p:spPr>
      </p:pic>
      <p:sp>
        <p:nvSpPr>
          <p:cNvPr id="13" name="文本框 12">
            <a:extLst>
              <a:ext uri="{FF2B5EF4-FFF2-40B4-BE49-F238E27FC236}">
                <a16:creationId xmlns:a16="http://schemas.microsoft.com/office/drawing/2014/main" id="{EBF1110C-67FE-7FD2-9163-10A07D04F82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224023032"/>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8442"/>
            <a:ext cx="10537047" cy="136306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通过将面部动画问题定义为离散空间中的代码查询任务，该方法方法有效降低了由于不同模态之间的不一致性导致的歧义，提升了面部动作的合成质量。</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805207"/>
            <a:ext cx="10537046" cy="493148"/>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与现有技术相比，该方法在唇部同步和表情的动态表现上更为准确和生动。</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1" y="3500158"/>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当前方法是基于面部动作与头部形状无关的假设的，这一假设在实际应用中可能不完全合理，需要通过进一步研究来验证其有效性</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538827E3-0B0D-75C3-A3EE-67D2218370F6}"/>
              </a:ext>
            </a:extLst>
          </p:cNvPr>
          <p:cNvSpPr txBox="1"/>
          <p:nvPr/>
        </p:nvSpPr>
        <p:spPr>
          <a:xfrm>
            <a:off x="902680" y="4650913"/>
            <a:ext cx="10537044"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模型采用了通用的运动先验，但这些先验基于特定的数据集，可能与实际应用中的面部动作分布存在偏差。未来可以探索更广泛的数据源来优化这一点。</a:t>
            </a: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dirty="0" err="1">
                <a:solidFill>
                  <a:srgbClr val="000000"/>
                </a:solidFill>
                <a:latin typeface="微软雅黑" panose="020B0503020204020204" pitchFamily="34" charset="-122"/>
                <a:ea typeface="微软雅黑" panose="020B0503020204020204" pitchFamily="34" charset="-122"/>
                <a:cs typeface="+mj-cs"/>
              </a:rPr>
              <a:t>Sadtalker</a:t>
            </a:r>
            <a:r>
              <a:rPr lang="en-US" altLang="zh-CN" sz="3600" dirty="0">
                <a:solidFill>
                  <a:srgbClr val="000000"/>
                </a:solidFill>
                <a:latin typeface="微软雅黑" panose="020B0503020204020204" pitchFamily="34" charset="-122"/>
                <a:ea typeface="微软雅黑" panose="020B0503020204020204" pitchFamily="34" charset="-122"/>
                <a:cs typeface="+mj-cs"/>
              </a:rPr>
              <a:t>: Learning realistic 3d motion coefficients for stylized audio-driven single image talking face animation</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2024.04.15</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8018780"/>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36605928"/>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26978389"/>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10801964"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27434488-41B7-4280-418B-AA1E4F513237}"/>
              </a:ext>
            </a:extLst>
          </p:cNvPr>
          <p:cNvSpPr txBox="1"/>
          <p:nvPr/>
        </p:nvSpPr>
        <p:spPr>
          <a:xfrm>
            <a:off x="1190729" y="1587635"/>
            <a:ext cx="10374923" cy="4307589"/>
          </a:xfrm>
          <a:prstGeom prst="rect">
            <a:avLst/>
          </a:prstGeom>
          <a:noFill/>
        </p:spPr>
        <p:txBody>
          <a:bodyPr wrap="square">
            <a:spAutoFit/>
          </a:bodyPr>
          <a:lstStyle/>
          <a:p>
            <a:pPr indent="457200">
              <a:lnSpc>
                <a:spcPct val="120000"/>
              </a:lnSpc>
              <a:spcBef>
                <a:spcPts val="1000"/>
              </a:spcBef>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通过一张人脸图像和一段语音生成“</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Talking-head</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”视频仍然面临诸多挑战，如不自然的头部移动、扭曲的表情以及身份识别的修改问题。这些问题主要是由于从耦合的</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2D</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运动场中学习导致的。而另一方面，直接使用</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信息则会出现表情僵硬和视频不连贯的问题​。</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1000"/>
              </a:spcBef>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此外，目前的技术主要依赖于</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2D</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运动场和基于面部地标的方法，这些方法在质量上受到生成偏好姿势、模糊、身份修改和面部扭曲的限制</a:t>
            </a:r>
          </a:p>
        </p:txBody>
      </p:sp>
    </p:spTree>
    <p:extLst>
      <p:ext uri="{BB962C8B-B14F-4D97-AF65-F5344CB8AC3E}">
        <p14:creationId xmlns:p14="http://schemas.microsoft.com/office/powerpoint/2010/main" val="5506971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21950128"/>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401215" y="1860224"/>
            <a:ext cx="9882744"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SadTalker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，一种通过音频生成</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运动系数并使用这些系数来生成风格化音频驱动的单图像说话人脸动画的新系统</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401216" y="3237854"/>
            <a:ext cx="988274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为了从音频中学习</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3DMM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模型</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 Morphable Model)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的真实</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运动系数，分别提出了</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ExpNet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PoseVAE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401216" y="4642331"/>
            <a:ext cx="9882743"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提出了一种新的语义解缠和</a:t>
            </a:r>
            <a:r>
              <a:rPr lang="en-US" altLang="zh-CN" sz="2400" dirty="0">
                <a:latin typeface="宋体" panose="02010600030101010101" pitchFamily="2" charset="-122"/>
                <a:ea typeface="宋体" panose="02010600030101010101" pitchFamily="2" charset="-122"/>
              </a:rPr>
              <a:t>3D</a:t>
            </a:r>
            <a:r>
              <a:rPr lang="zh-CN" altLang="en-US" sz="2400" dirty="0">
                <a:latin typeface="宋体" panose="02010600030101010101" pitchFamily="2" charset="-122"/>
                <a:ea typeface="宋体" panose="02010600030101010101" pitchFamily="2" charset="-122"/>
              </a:rPr>
              <a:t>感知人脸渲染来生成逼真的说话头部视频。</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8554812"/>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98343023"/>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63141"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9168234B-46B8-30E2-D208-C01114D049F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92957075-16B1-F513-5BFB-CA40EEDB0A04}"/>
              </a:ext>
            </a:extLst>
          </p:cNvPr>
          <p:cNvPicPr>
            <a:picLocks noChangeAspect="1"/>
          </p:cNvPicPr>
          <p:nvPr/>
        </p:nvPicPr>
        <p:blipFill>
          <a:blip r:embed="rId5"/>
          <a:stretch>
            <a:fillRect/>
          </a:stretch>
        </p:blipFill>
        <p:spPr>
          <a:xfrm>
            <a:off x="1805016" y="1772022"/>
            <a:ext cx="8702083" cy="4059894"/>
          </a:xfrm>
          <a:prstGeom prst="rect">
            <a:avLst/>
          </a:prstGeom>
        </p:spPr>
      </p:pic>
    </p:spTree>
    <p:extLst>
      <p:ext uri="{BB962C8B-B14F-4D97-AF65-F5344CB8AC3E}">
        <p14:creationId xmlns:p14="http://schemas.microsoft.com/office/powerpoint/2010/main" val="848775860"/>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9" name="文本框 8"/>
          <p:cNvSpPr txBox="1"/>
          <p:nvPr>
            <p:custDataLst>
              <p:tags r:id="rId1"/>
            </p:custDataLst>
          </p:nvPr>
        </p:nvSpPr>
        <p:spPr>
          <a:xfrm>
            <a:off x="102869" y="97653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Preliminary of 3D Face Mode</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88935" y="51591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650479" y="1522867"/>
            <a:ext cx="10365944"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中间表达选择</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：该技术使用预测的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3DMM</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系数作为中间表示形式，允许从基本的</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面部形状通过线性组合各种身份和表情向量来复杂化特定人的面部特征。</a:t>
            </a:r>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92C98922-3148-05E6-621C-EA41D176635D}"/>
                  </a:ext>
                </a:extLst>
              </p:cNvPr>
              <p:cNvSpPr txBox="1"/>
              <p:nvPr/>
            </p:nvSpPr>
            <p:spPr>
              <a:xfrm>
                <a:off x="650479" y="2266449"/>
                <a:ext cx="10499210" cy="412613"/>
              </a:xfrm>
              <a:prstGeom prst="rect">
                <a:avLst/>
              </a:prstGeom>
              <a:noFill/>
            </p:spPr>
            <p:txBody>
              <a:bodyPr wrap="square">
                <a:spAutoFit/>
              </a:bodyPr>
              <a:lstStyle/>
              <a:p>
                <a:pPr marL="342900" indent="-342900">
                  <a:buFont typeface="Wingdings" panose="05000000000000000000" pitchFamily="2" charset="2"/>
                  <a:buChar char="Ø"/>
                  <a:defRPr/>
                </a:pP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人脸形状</a:t>
                </a:r>
                <a14:m>
                  <m:oMath xmlns:m="http://schemas.openxmlformats.org/officeDocument/2006/math">
                    <m:r>
                      <a:rPr kumimoji="0" lang="en-US" altLang="zh-CN" sz="2000" b="1"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𝑺</m:t>
                    </m:r>
                  </m:oMath>
                </a14:m>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可以解耦为</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24" name="文本框 23">
                <a:extLst>
                  <a:ext uri="{FF2B5EF4-FFF2-40B4-BE49-F238E27FC236}">
                    <a16:creationId xmlns:a16="http://schemas.microsoft.com/office/drawing/2014/main" id="{92C98922-3148-05E6-621C-EA41D176635D}"/>
                  </a:ext>
                </a:extLst>
              </p:cNvPr>
              <p:cNvSpPr txBox="1">
                <a:spLocks noRot="1" noChangeAspect="1" noMove="1" noResize="1" noEditPoints="1" noAdjustHandles="1" noChangeArrowheads="1" noChangeShapeType="1" noTextEdit="1"/>
              </p:cNvSpPr>
              <p:nvPr/>
            </p:nvSpPr>
            <p:spPr>
              <a:xfrm>
                <a:off x="650479" y="2266449"/>
                <a:ext cx="10499210" cy="412613"/>
              </a:xfrm>
              <a:prstGeom prst="rect">
                <a:avLst/>
              </a:prstGeom>
              <a:blipFill>
                <a:blip r:embed="rId5"/>
                <a:stretch>
                  <a:fillRect l="-523" t="-11940" b="-253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BBB2EEB-4E70-5CA2-99FB-10C696DB1469}"/>
                  </a:ext>
                </a:extLst>
              </p:cNvPr>
              <p:cNvSpPr txBox="1"/>
              <p:nvPr/>
            </p:nvSpPr>
            <p:spPr>
              <a:xfrm>
                <a:off x="996854" y="2656508"/>
                <a:ext cx="10499210" cy="619400"/>
              </a:xfrm>
              <a:prstGeom prst="rect">
                <a:avLst/>
              </a:prstGeom>
              <a:noFill/>
            </p:spPr>
            <p:txBody>
              <a:bodyPr wrap="square">
                <a:spAutoFit/>
              </a:bodyPr>
              <a:lstStyle/>
              <a:p>
                <a:pPr marL="0" marR="0" lvl="0" indent="457200" algn="l" defTabSz="914400" rtl="0" eaLnBrk="1" fontAlgn="auto" latinLnBrk="0" hangingPunct="1">
                  <a:lnSpc>
                    <a:spcPct val="120000"/>
                  </a:lnSpc>
                  <a:spcBef>
                    <a:spcPts val="200"/>
                  </a:spcBef>
                  <a:spcAft>
                    <a:spcPts val="30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 </m:t>
                      </m:r>
                      <m:acc>
                        <m:accPr>
                          <m:chr m:val="̅"/>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e>
                      </m:acc>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𝛼</m:t>
                      </m:r>
                      <m:sSub>
                        <m:sSub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𝑈</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𝑖𝑑</m:t>
                          </m:r>
                        </m:sub>
                      </m:s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𝛽</m:t>
                      </m:r>
                      <m:sSub>
                        <m:sSub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𝑈</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𝑒𝑥𝑝</m:t>
                          </m:r>
                        </m:sub>
                      </m:sSub>
                    </m:oMath>
                  </m:oMathPara>
                </a14:m>
                <a:endPar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996854" y="2656508"/>
                <a:ext cx="10499210" cy="61940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2485FAA9-67BB-CC08-DA79-FF6663F34AEE}"/>
                  </a:ext>
                </a:extLst>
              </p:cNvPr>
              <p:cNvSpPr txBox="1"/>
              <p:nvPr/>
            </p:nvSpPr>
            <p:spPr>
              <a:xfrm>
                <a:off x="2076900" y="3275094"/>
                <a:ext cx="8953130" cy="1573188"/>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l"/>
                  <a:defRPr/>
                </a:pPr>
                <a14:m>
                  <m:oMath xmlns:m="http://schemas.openxmlformats.org/officeDocument/2006/math">
                    <m:acc>
                      <m:accPr>
                        <m:chr m:val="̅"/>
                        <m:ctrlPr>
                          <a:rPr kumimoji="0" lang="zh-CN"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acc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e>
                    </m:acc>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面部的平均形状</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，代表典型的人脸形状；</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20000"/>
                  </a:lnSpc>
                  <a:spcBef>
                    <a:spcPts val="200"/>
                  </a:spcBef>
                  <a:spcAft>
                    <a:spcPts val="300"/>
                  </a:spcAft>
                  <a:buFont typeface="Wingdings" panose="05000000000000000000" pitchFamily="2" charset="2"/>
                  <a:buChar char="l"/>
                  <a:defRPr/>
                </a:pPr>
                <a14:m>
                  <m:oMath xmlns:m="http://schemas.openxmlformats.org/officeDocument/2006/math">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𝑈</m:t>
                        </m:r>
                      </m:e>
                      <m:sub>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𝑖𝑑</m:t>
                        </m:r>
                      </m:sub>
                    </m:sSub>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𝑈</m:t>
                        </m:r>
                      </m:e>
                      <m:sub>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𝑒𝑥𝑝</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LSFM(Large Scale Facial Model)</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可变形模型的身份和表达的标准正交基</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342900" lvl="0" indent="-342900">
                  <a:lnSpc>
                    <a:spcPct val="120000"/>
                  </a:lnSpc>
                  <a:spcBef>
                    <a:spcPts val="200"/>
                  </a:spcBef>
                  <a:spcAft>
                    <a:spcPts val="300"/>
                  </a:spcAft>
                  <a:buFont typeface="Wingdings" panose="05000000000000000000" pitchFamily="2" charset="2"/>
                  <a:buChar char="l"/>
                  <a:defRPr/>
                </a:pPr>
                <a14:m>
                  <m:oMath xmlns:m="http://schemas.openxmlformats.org/officeDocument/2006/math">
                    <m:r>
                      <m:rPr>
                        <m:sty m:val="p"/>
                      </m:rPr>
                      <a:rPr kumimoji="0" lang="el-GR"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α</m:t>
                    </m:r>
                    <m:r>
                      <a:rPr kumimoji="0" lang="el-GR"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l-GR"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𝑅</m:t>
                        </m:r>
                      </m:e>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80</m:t>
                        </m:r>
                      </m:sup>
                    </m:sSup>
                  </m:oMath>
                </a14:m>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m:rPr>
                        <m:sty m:val="p"/>
                      </m:rPr>
                      <a:rPr lang="el-GR" altLang="zh-CN"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β</m:t>
                    </m:r>
                    <m:r>
                      <a:rPr lang="el-GR"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l-GR"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64</m:t>
                        </m:r>
                      </m:sup>
                    </m:sSup>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分别对应于个人身份和表情的系数向量</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，通过调整这些系数，可以模拟不同的面部特征和表情。</a:t>
                </a:r>
              </a:p>
            </p:txBody>
          </p:sp>
        </mc:Choice>
        <mc:Fallback>
          <p:sp>
            <p:nvSpPr>
              <p:cNvPr id="12" name="文本框 11">
                <a:extLst>
                  <a:ext uri="{FF2B5EF4-FFF2-40B4-BE49-F238E27FC236}">
                    <a16:creationId xmlns:a16="http://schemas.microsoft.com/office/drawing/2014/main" id="{2485FAA9-67BB-CC08-DA79-FF6663F34AEE}"/>
                  </a:ext>
                </a:extLst>
              </p:cNvPr>
              <p:cNvSpPr txBox="1">
                <a:spLocks noRot="1" noChangeAspect="1" noMove="1" noResize="1" noEditPoints="1" noAdjustHandles="1" noChangeArrowheads="1" noChangeShapeType="1" noTextEdit="1"/>
              </p:cNvSpPr>
              <p:nvPr/>
            </p:nvSpPr>
            <p:spPr>
              <a:xfrm>
                <a:off x="2076900" y="3275094"/>
                <a:ext cx="8953130" cy="1573188"/>
              </a:xfrm>
              <a:prstGeom prst="rect">
                <a:avLst/>
              </a:prstGeom>
              <a:blipFill>
                <a:blip r:embed="rId7"/>
                <a:stretch>
                  <a:fillRect l="-477" t="-1163" r="-3134" b="-2713"/>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388592" y="26867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54AE638-8A31-7A7E-A142-1CB430C245E6}"/>
                  </a:ext>
                </a:extLst>
              </p:cNvPr>
              <p:cNvSpPr txBox="1"/>
              <p:nvPr/>
            </p:nvSpPr>
            <p:spPr>
              <a:xfrm>
                <a:off x="650479" y="4932903"/>
                <a:ext cx="10499210" cy="1015663"/>
              </a:xfrm>
              <a:prstGeom prst="rect">
                <a:avLst/>
              </a:prstGeom>
              <a:noFill/>
            </p:spPr>
            <p:txBody>
              <a:bodyPr wrap="square">
                <a:spAutoFit/>
              </a:bodyPr>
              <a:lstStyle/>
              <a:p>
                <a:pPr marL="342900" indent="-342900">
                  <a:buFont typeface="Wingdings" panose="05000000000000000000" pitchFamily="2" charset="2"/>
                  <a:buChar char="Ø"/>
                  <a:defRPr/>
                </a:pP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运动系数</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：为了实现与身份无关的系数生成，作者只将运动的参数建模为</a:t>
                </a:r>
                <a14:m>
                  <m:oMath xmlns:m="http://schemas.openxmlformats.org/officeDocument/2006/math">
                    <m:d>
                      <m:dPr>
                        <m:begChr m:val="{"/>
                        <m:endChr m:val="}"/>
                        <m:ctrlPr>
                          <a:rPr lang="en-US" altLang="zh-CN"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𝑟</m:t>
                        </m:r>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e>
                    </m:d>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ea typeface="宋体" panose="02010600030101010101" pitchFamily="2" charset="-122"/>
                    <a:cs typeface="Times New Roman" panose="02020603050405020304" pitchFamily="18" charset="0"/>
                  </a:rPr>
                  <a:t> </a:t>
                </a:r>
                <a14:m>
                  <m:oMath xmlns:m="http://schemas.openxmlformats.org/officeDocument/2006/math">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𝑟</m:t>
                    </m:r>
                    <m:r>
                      <a:rPr lang="en-US" altLang="zh-CN" sz="2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𝑆𝑂</m:t>
                    </m:r>
                    <m:d>
                      <m:dPr>
                        <m:ctrlP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e>
                    </m:d>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表示头部旋转，</a:t>
                </a:r>
                <a:r>
                  <a:rPr lang="el-GR" altLang="zh-CN" sz="2000" dirty="0">
                    <a:solidFill>
                      <a:prstClr val="black"/>
                    </a:solidFill>
                    <a:ea typeface="Cambria Math" panose="02040503050406030204" pitchFamily="18" charset="0"/>
                    <a:cs typeface="Times New Roman" panose="02020603050405020304" pitchFamily="18" charset="0"/>
                  </a:rPr>
                  <a:t> </a:t>
                </a:r>
                <a14:m>
                  <m:oMath xmlns:m="http://schemas.openxmlformats.org/officeDocument/2006/math">
                    <m:r>
                      <m:rPr>
                        <m:sty m:val="p"/>
                      </m:rPr>
                      <a:rPr lang="en-US" altLang="zh-CN" sz="2000" b="0" i="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t</m:t>
                    </m:r>
                    <m:r>
                      <a:rPr lang="el-GR"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l-GR"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表示头部平移。然后，利用这些运动系数用于隐式调制人脸渲染以进行最终的视频合成。</a:t>
                </a:r>
              </a:p>
            </p:txBody>
          </p:sp>
        </mc:Choice>
        <mc:Fallback>
          <p:sp>
            <p:nvSpPr>
              <p:cNvPr id="3" name="文本框 2">
                <a:extLst>
                  <a:ext uri="{FF2B5EF4-FFF2-40B4-BE49-F238E27FC236}">
                    <a16:creationId xmlns:a16="http://schemas.microsoft.com/office/drawing/2014/main" id="{054AE638-8A31-7A7E-A142-1CB430C245E6}"/>
                  </a:ext>
                </a:extLst>
              </p:cNvPr>
              <p:cNvSpPr txBox="1">
                <a:spLocks noRot="1" noChangeAspect="1" noMove="1" noResize="1" noEditPoints="1" noAdjustHandles="1" noChangeArrowheads="1" noChangeShapeType="1" noTextEdit="1"/>
              </p:cNvSpPr>
              <p:nvPr/>
            </p:nvSpPr>
            <p:spPr>
              <a:xfrm>
                <a:off x="650479" y="4932903"/>
                <a:ext cx="10499210" cy="1015663"/>
              </a:xfrm>
              <a:prstGeom prst="rect">
                <a:avLst/>
              </a:prstGeom>
              <a:blipFill>
                <a:blip r:embed="rId8"/>
                <a:stretch>
                  <a:fillRect l="-523" t="-4790" b="-838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74BCAA3-1A3C-3854-7C30-0781B0455CB4}"/>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92382246"/>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3BD4B1A-5ACA-7258-A3DD-F6BA0EEADCC3}"/>
              </a:ext>
            </a:extLst>
          </p:cNvPr>
          <p:cNvPicPr>
            <a:picLocks noChangeAspect="1"/>
          </p:cNvPicPr>
          <p:nvPr/>
        </p:nvPicPr>
        <p:blipFill>
          <a:blip r:embed="rId5"/>
          <a:stretch>
            <a:fillRect/>
          </a:stretch>
        </p:blipFill>
        <p:spPr>
          <a:xfrm>
            <a:off x="5954143" y="2205804"/>
            <a:ext cx="6067012" cy="4055848"/>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293057" y="1441296"/>
            <a:ext cx="1036594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ExpNet</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BBB2EEB-4E70-5CA2-99FB-10C696DB1469}"/>
                  </a:ext>
                </a:extLst>
              </p:cNvPr>
              <p:cNvSpPr txBox="1"/>
              <p:nvPr/>
            </p:nvSpPr>
            <p:spPr>
              <a:xfrm>
                <a:off x="411469" y="1803060"/>
                <a:ext cx="10966554" cy="712952"/>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b="1" dirty="0">
                    <a:solidFill>
                      <a:prstClr val="black"/>
                    </a:solidFill>
                    <a:latin typeface="宋体" panose="02010600030101010101" pitchFamily="2" charset="-122"/>
                    <a:ea typeface="宋体" panose="02010600030101010101" pitchFamily="2" charset="-122"/>
                    <a:cs typeface="Times New Roman" panose="02020603050405020304" pitchFamily="18" charset="0"/>
                  </a:rPr>
                  <a:t>音频编码器</a:t>
                </a:r>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𝚽</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𝑨</m:t>
                        </m:r>
                      </m:sub>
                    </m:sSub>
                  </m:oMath>
                </a14:m>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使用基于</a:t>
                </a:r>
                <a:r>
                  <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rPr>
                  <a:t>ResNet</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的音频编码器将音频特征（通常是</a:t>
                </a:r>
                <a:r>
                  <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rPr>
                  <a:t>Mel</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频谱图）转换成一个潜在空间的表示。这个编码器可以捕捉音频中的关键信息，为生成对应的表情系数做准备。</a:t>
                </a:r>
                <a:endParaRPr kumimoji="0" lang="en-US" altLang="zh-CN"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411469" y="1803060"/>
                <a:ext cx="10966554" cy="712952"/>
              </a:xfrm>
              <a:prstGeom prst="rect">
                <a:avLst/>
              </a:prstGeom>
              <a:blipFill>
                <a:blip r:embed="rId6"/>
                <a:stretch>
                  <a:fillRect l="-334" t="-3419" r="-56" b="-12821"/>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735783" y="47808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83A3F84F-2CAC-14CA-3E65-DCBC836BDFD1}"/>
                  </a:ext>
                </a:extLst>
              </p:cNvPr>
              <p:cNvSpPr txBox="1"/>
              <p:nvPr/>
            </p:nvSpPr>
            <p:spPr>
              <a:xfrm>
                <a:off x="389930" y="2515269"/>
                <a:ext cx="5907325" cy="646331"/>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宋体" panose="02010600030101010101" pitchFamily="2" charset="-122"/>
                    <a:ea typeface="宋体" panose="02010600030101010101" pitchFamily="2" charset="-122"/>
                    <a:cs typeface="Times New Roman" panose="02020603050405020304" pitchFamily="18" charset="0"/>
                  </a:rPr>
                  <a:t>映射网络</a:t>
                </a:r>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𝜱</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𝑴</m:t>
                        </m:r>
                      </m:sub>
                    </m:sSub>
                  </m:oMath>
                </a14:m>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：一个线性层，用于解码潜在空间的表达系数并预测面部表情的系数。</a:t>
                </a:r>
                <a:endPar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83A3F84F-2CAC-14CA-3E65-DCBC836BDFD1}"/>
                  </a:ext>
                </a:extLst>
              </p:cNvPr>
              <p:cNvSpPr txBox="1">
                <a:spLocks noRot="1" noChangeAspect="1" noMove="1" noResize="1" noEditPoints="1" noAdjustHandles="1" noChangeArrowheads="1" noChangeShapeType="1" noTextEdit="1"/>
              </p:cNvSpPr>
              <p:nvPr/>
            </p:nvSpPr>
            <p:spPr>
              <a:xfrm>
                <a:off x="389930" y="2515269"/>
                <a:ext cx="5907325" cy="646331"/>
              </a:xfrm>
              <a:prstGeom prst="rect">
                <a:avLst/>
              </a:prstGeom>
              <a:blipFill>
                <a:blip r:embed="rId7"/>
                <a:stretch>
                  <a:fillRect l="-722" t="-7547" b="-1415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Motion Coefficients Generation through Audio</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731AD02B-9AEE-23F8-41B9-D1C561E6114D}"/>
                  </a:ext>
                </a:extLst>
              </p:cNvPr>
              <p:cNvSpPr txBox="1"/>
              <p:nvPr/>
            </p:nvSpPr>
            <p:spPr>
              <a:xfrm>
                <a:off x="359653" y="3190435"/>
                <a:ext cx="5907325" cy="1200329"/>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宋体" panose="02010600030101010101" pitchFamily="2" charset="-122"/>
                    <a:ea typeface="宋体" panose="02010600030101010101" pitchFamily="2" charset="-122"/>
                    <a:cs typeface="Times New Roman" panose="02020603050405020304" pitchFamily="18" charset="0"/>
                  </a:rPr>
                  <a:t>参考表情系数</a:t>
                </a:r>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𝜷</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𝟎</m:t>
                        </m:r>
                      </m:sub>
                    </m:sSub>
                  </m:oMath>
                </a14:m>
                <a:r>
                  <a:rPr lang="en-US" altLang="zh-CN" b="1"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：初始帧的表情系数用作参考，以减少身份不确定性。这是为了网络在学习表情生成时，尽量保持与参考帧相同身份的特征，从而减少因身份变化带来的误差。</a:t>
                </a:r>
                <a:endParaRPr lang="en-US" altLang="zh-CN"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731AD02B-9AEE-23F8-41B9-D1C561E6114D}"/>
                  </a:ext>
                </a:extLst>
              </p:cNvPr>
              <p:cNvSpPr txBox="1">
                <a:spLocks noRot="1" noChangeAspect="1" noMove="1" noResize="1" noEditPoints="1" noAdjustHandles="1" noChangeArrowheads="1" noChangeShapeType="1" noTextEdit="1"/>
              </p:cNvSpPr>
              <p:nvPr/>
            </p:nvSpPr>
            <p:spPr>
              <a:xfrm>
                <a:off x="359653" y="3190435"/>
                <a:ext cx="5907325" cy="1200329"/>
              </a:xfrm>
              <a:prstGeom prst="rect">
                <a:avLst/>
              </a:prstGeom>
              <a:blipFill>
                <a:blip r:embed="rId8"/>
                <a:stretch>
                  <a:fillRect l="-722" t="-3553" r="-2580" b="-7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371F51DB-6F15-899E-978B-2DA3F533CE9B}"/>
                  </a:ext>
                </a:extLst>
              </p:cNvPr>
              <p:cNvSpPr txBox="1"/>
              <p:nvPr/>
            </p:nvSpPr>
            <p:spPr>
              <a:xfrm>
                <a:off x="355060" y="4348956"/>
                <a:ext cx="5740940" cy="923330"/>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眨眼控制信号</a:t>
                </a:r>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1800" b="1"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1"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𝒁</m:t>
                        </m:r>
                      </m:e>
                      <m:sub>
                        <m:r>
                          <a:rPr lang="en-US" altLang="zh-CN" sz="1800" b="1"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𝒃𝒍𝒊𝒏𝒌</m:t>
                        </m:r>
                      </m:sub>
                    </m:sSub>
                  </m:oMath>
                </a14:m>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：添加了一个闪烁控制信号</a:t>
                </a:r>
                <a14:m>
                  <m:oMath xmlns:m="http://schemas.openxmlformats.org/officeDocument/2006/math">
                    <m:sSub>
                      <m:sSubPr>
                        <m:ctrlPr>
                          <a:rPr lang="en-US" altLang="zh-CN" b="1"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𝒁</m:t>
                        </m:r>
                      </m:e>
                      <m:sub>
                        <m:r>
                          <a:rPr lang="en-US" altLang="zh-CN"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𝒃𝒍𝒊𝒏𝒌</m:t>
                        </m:r>
                      </m:sub>
                    </m:sSub>
                    <m: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𝟎</m:t>
                        </m:r>
                        <m: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𝟏</m:t>
                        </m:r>
                      </m:e>
                    </m:d>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和相应的眼部</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landmark</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损失来生成可控的眨眼。</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371F51DB-6F15-899E-978B-2DA3F533CE9B}"/>
                  </a:ext>
                </a:extLst>
              </p:cNvPr>
              <p:cNvSpPr txBox="1">
                <a:spLocks noRot="1" noChangeAspect="1" noMove="1" noResize="1" noEditPoints="1" noAdjustHandles="1" noChangeArrowheads="1" noChangeShapeType="1" noTextEdit="1"/>
              </p:cNvSpPr>
              <p:nvPr/>
            </p:nvSpPr>
            <p:spPr>
              <a:xfrm>
                <a:off x="355060" y="4348956"/>
                <a:ext cx="5740940" cy="923330"/>
              </a:xfrm>
              <a:prstGeom prst="rect">
                <a:avLst/>
              </a:prstGeom>
              <a:blipFill>
                <a:blip r:embed="rId9"/>
                <a:stretch>
                  <a:fillRect l="-637" t="-4605" r="-955" b="-7895"/>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A88C02DC-0E72-C95D-BAB8-141767E58444}"/>
              </a:ext>
            </a:extLst>
          </p:cNvPr>
          <p:cNvSpPr txBox="1"/>
          <p:nvPr/>
        </p:nvSpPr>
        <p:spPr>
          <a:xfrm>
            <a:off x="355060" y="5263628"/>
            <a:ext cx="5740940" cy="369332"/>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网络表达式</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47293A0E-54BF-4E07-FE5A-80CE96189A00}"/>
              </a:ext>
            </a:extLst>
          </p:cNvPr>
          <p:cNvPicPr>
            <a:picLocks noChangeAspect="1"/>
          </p:cNvPicPr>
          <p:nvPr/>
        </p:nvPicPr>
        <p:blipFill>
          <a:blip r:embed="rId10"/>
          <a:stretch>
            <a:fillRect/>
          </a:stretch>
        </p:blipFill>
        <p:spPr>
          <a:xfrm>
            <a:off x="1458807" y="5587104"/>
            <a:ext cx="4314331" cy="591304"/>
          </a:xfrm>
          <a:prstGeom prst="rect">
            <a:avLst/>
          </a:prstGeom>
        </p:spPr>
      </p:pic>
      <p:sp>
        <p:nvSpPr>
          <p:cNvPr id="25" name="文本框 24">
            <a:extLst>
              <a:ext uri="{FF2B5EF4-FFF2-40B4-BE49-F238E27FC236}">
                <a16:creationId xmlns:a16="http://schemas.microsoft.com/office/drawing/2014/main" id="{5601B764-74B2-3A82-0996-2E71E8CB200B}"/>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60567008"/>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BEEF0F2-7B07-AE24-825B-F290DFBF7B0A}"/>
              </a:ext>
            </a:extLst>
          </p:cNvPr>
          <p:cNvPicPr>
            <a:picLocks noChangeAspect="1"/>
          </p:cNvPicPr>
          <p:nvPr/>
        </p:nvPicPr>
        <p:blipFill>
          <a:blip r:embed="rId5"/>
          <a:stretch>
            <a:fillRect/>
          </a:stretch>
        </p:blipFill>
        <p:spPr>
          <a:xfrm>
            <a:off x="718200" y="5076716"/>
            <a:ext cx="4544059" cy="704948"/>
          </a:xfrm>
          <a:prstGeom prst="rect">
            <a:avLst/>
          </a:prstGeom>
        </p:spPr>
      </p:pic>
      <p:pic>
        <p:nvPicPr>
          <p:cNvPr id="12" name="图片 11">
            <a:extLst>
              <a:ext uri="{FF2B5EF4-FFF2-40B4-BE49-F238E27FC236}">
                <a16:creationId xmlns:a16="http://schemas.microsoft.com/office/drawing/2014/main" id="{742A7F6F-B01A-3AB9-7F62-DBF72D5C3495}"/>
              </a:ext>
            </a:extLst>
          </p:cNvPr>
          <p:cNvPicPr>
            <a:picLocks noChangeAspect="1"/>
          </p:cNvPicPr>
          <p:nvPr/>
        </p:nvPicPr>
        <p:blipFill>
          <a:blip r:embed="rId6"/>
          <a:stretch>
            <a:fillRect/>
          </a:stretch>
        </p:blipFill>
        <p:spPr>
          <a:xfrm>
            <a:off x="1589095" y="2641347"/>
            <a:ext cx="3277057" cy="914528"/>
          </a:xfrm>
          <a:prstGeom prst="rect">
            <a:avLst/>
          </a:prstGeom>
        </p:spPr>
      </p:pic>
      <p:pic>
        <p:nvPicPr>
          <p:cNvPr id="6" name="图片 5">
            <a:extLst>
              <a:ext uri="{FF2B5EF4-FFF2-40B4-BE49-F238E27FC236}">
                <a16:creationId xmlns:a16="http://schemas.microsoft.com/office/drawing/2014/main" id="{E3BD4B1A-5ACA-7258-A3DD-F6BA0EEADCC3}"/>
              </a:ext>
            </a:extLst>
          </p:cNvPr>
          <p:cNvPicPr>
            <a:picLocks noChangeAspect="1"/>
          </p:cNvPicPr>
          <p:nvPr/>
        </p:nvPicPr>
        <p:blipFill>
          <a:blip r:embed="rId7"/>
          <a:stretch>
            <a:fillRect/>
          </a:stretch>
        </p:blipFill>
        <p:spPr>
          <a:xfrm>
            <a:off x="5954143" y="2205804"/>
            <a:ext cx="6067012" cy="4055848"/>
          </a:xfrm>
          <a:prstGeom prst="rect">
            <a:avLst/>
          </a:prstGeom>
        </p:spPr>
      </p:pic>
      <p:grpSp>
        <p:nvGrpSpPr>
          <p:cNvPr id="39" name="组合 38"/>
          <p:cNvGrpSpPr/>
          <p:nvPr/>
        </p:nvGrpSpPr>
        <p:grpSpPr>
          <a:xfrm rot="15433288">
            <a:off x="3167101" y="-362036"/>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293057" y="1401104"/>
            <a:ext cx="1036594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ExpNet</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735783" y="47808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Motion Coefficients Generation through Audio</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371F51DB-6F15-899E-978B-2DA3F533CE9B}"/>
                  </a:ext>
                </a:extLst>
              </p:cNvPr>
              <p:cNvSpPr txBox="1"/>
              <p:nvPr/>
            </p:nvSpPr>
            <p:spPr>
              <a:xfrm>
                <a:off x="483244" y="1749250"/>
                <a:ext cx="11387281" cy="1060868"/>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专注于唇部</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：使用只包含唇部运动的系数作为参考目标</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通过预训练的 </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Wav2Lip </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网络获得</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𝒅𝒊𝒔𝒕𝒊𝒍𝒍</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来评估参考唇部表达系数</a:t>
                </a:r>
                <a14:m>
                  <m:oMath xmlns:m="http://schemas.openxmlformats.org/officeDocument/2006/math">
                    <m:sSubSup>
                      <m:sSubSup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𝜷</m:t>
                        </m:r>
                      </m:e>
                      <m:sub>
                        <m:d>
                          <m:dPr>
                            <m:begChr m:val="{"/>
                            <m:endChr m:val="}"/>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𝒕</m:t>
                            </m:r>
                          </m:e>
                        </m:d>
                      </m:sub>
                      <m:sup>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𝒆</m:t>
                        </m:r>
                      </m:sub>
                    </m:sSub>
                    <m:d>
                      <m:d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𝑾𝒂𝒗</m:t>
                        </m:r>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𝑳𝒊𝒑</m:t>
                        </m:r>
                        <m:d>
                          <m:d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𝑰</m:t>
                                </m:r>
                              </m:e>
                              <m:sub>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𝟎</m:t>
                                </m:r>
                              </m:sub>
                            </m:s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𝒂</m:t>
                                </m:r>
                              </m:e>
                              <m:sub>
                                <m:d>
                                  <m:dPr>
                                    <m:begChr m:val="{"/>
                                    <m:endChr m:val="}"/>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𝒕</m:t>
                                    </m:r>
                                  </m:e>
                                </m:d>
                              </m:sub>
                            </m:sSub>
                          </m:e>
                        </m:d>
                      </m:e>
                    </m:d>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和生成的唇部表达系数</a:t>
                </a:r>
                <a14:m>
                  <m:oMath xmlns:m="http://schemas.openxmlformats.org/officeDocument/2006/math">
                    <m:sSub>
                      <m:sSubPr>
                        <m:ctrlPr>
                          <a:rPr lang="en-US" altLang="zh-CN" b="1" i="1">
                            <a:latin typeface="Cambria Math" panose="02040503050406030204" pitchFamily="18" charset="0"/>
                          </a:rPr>
                        </m:ctrlPr>
                      </m:sSubPr>
                      <m:e>
                        <m:r>
                          <a:rPr lang="zh-CN" altLang="zh-CN" b="1" i="1">
                            <a:latin typeface="Cambria Math" panose="02040503050406030204" pitchFamily="18" charset="0"/>
                          </a:rPr>
                          <m:t>𝜷</m:t>
                        </m:r>
                      </m:e>
                      <m:sub>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e>
                        </m:d>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之间的差异。</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ExpNet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可以专注于生成与语音同步的唇部表情。</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371F51DB-6F15-899E-978B-2DA3F533CE9B}"/>
                  </a:ext>
                </a:extLst>
              </p:cNvPr>
              <p:cNvSpPr txBox="1">
                <a:spLocks noRot="1" noChangeAspect="1" noMove="1" noResize="1" noEditPoints="1" noAdjustHandles="1" noChangeArrowheads="1" noChangeShapeType="1" noTextEdit="1"/>
              </p:cNvSpPr>
              <p:nvPr/>
            </p:nvSpPr>
            <p:spPr>
              <a:xfrm>
                <a:off x="483244" y="1749250"/>
                <a:ext cx="11387281" cy="1060868"/>
              </a:xfrm>
              <a:prstGeom prst="rect">
                <a:avLst/>
              </a:prstGeom>
              <a:blipFill>
                <a:blip r:embed="rId8"/>
                <a:stretch>
                  <a:fillRect l="-321" t="-4598" b="-68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72D37A4-522A-89DB-FF5D-402B3CB764FD}"/>
                  </a:ext>
                </a:extLst>
              </p:cNvPr>
              <p:cNvSpPr txBox="1"/>
              <p:nvPr/>
            </p:nvSpPr>
            <p:spPr>
              <a:xfrm>
                <a:off x="558218" y="3795734"/>
                <a:ext cx="5806460" cy="1477328"/>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额外的感知损失</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：除了上述专注于唇部运动系数的损失</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𝒅𝒊𝒔𝒕𝒊𝒍𝒍</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外，作者还为将运动系数通过</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可微渲染</a:t>
                </a:r>
                <a14:m>
                  <m:oMath xmlns:m="http://schemas.openxmlformats.org/officeDocument/2006/math">
                    <m:sSub>
                      <m:sSub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𝒅</m:t>
                        </m:r>
                      </m:sub>
                    </m:sSub>
                  </m:oMath>
                </a14:m>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得到的结果添加了附加的感知损失函数</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landmark </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𝒍𝒌𝒔</m:t>
                        </m:r>
                      </m:sub>
                    </m:sSub>
                  </m:oMath>
                </a14:m>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和唇读损失函数</a:t>
                </a:r>
                <a14:m>
                  <m:oMath xmlns:m="http://schemas.openxmlformats.org/officeDocument/2006/math">
                    <m:sSub>
                      <m:sSub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𝒓𝒆𝒂𝒅</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来提高眼睛闪烁和唇部运动的准确性和自然性。</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5" name="文本框 4">
                <a:extLst>
                  <a:ext uri="{FF2B5EF4-FFF2-40B4-BE49-F238E27FC236}">
                    <a16:creationId xmlns:a16="http://schemas.microsoft.com/office/drawing/2014/main" id="{872D37A4-522A-89DB-FF5D-402B3CB764FD}"/>
                  </a:ext>
                </a:extLst>
              </p:cNvPr>
              <p:cNvSpPr txBox="1">
                <a:spLocks noRot="1" noChangeAspect="1" noMove="1" noResize="1" noEditPoints="1" noAdjustHandles="1" noChangeArrowheads="1" noChangeShapeType="1" noTextEdit="1"/>
              </p:cNvSpPr>
              <p:nvPr/>
            </p:nvSpPr>
            <p:spPr>
              <a:xfrm>
                <a:off x="558218" y="3795734"/>
                <a:ext cx="5806460" cy="1477328"/>
              </a:xfrm>
              <a:prstGeom prst="rect">
                <a:avLst/>
              </a:prstGeom>
              <a:blipFill>
                <a:blip r:embed="rId9"/>
                <a:stretch>
                  <a:fillRect l="-735" t="-2479" r="-840" b="-49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EAF56F09-3313-290D-E6A3-B0571DA91A0C}"/>
                  </a:ext>
                </a:extLst>
              </p:cNvPr>
              <p:cNvSpPr txBox="1"/>
              <p:nvPr/>
            </p:nvSpPr>
            <p:spPr>
              <a:xfrm>
                <a:off x="102869" y="3331633"/>
                <a:ext cx="6224608" cy="427874"/>
              </a:xfrm>
              <a:prstGeom prst="rect">
                <a:avLst/>
              </a:prstGeom>
              <a:noFill/>
            </p:spPr>
            <p:txBody>
              <a:bodyPr wrap="square" rtlCol="0">
                <a:spAutoFit/>
              </a:bodyPr>
              <a:lstStyle/>
              <a:p>
                <a:pPr lvl="0"/>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Sup>
                      <m:sSubSup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𝑔</m:t>
                        </m:r>
                      </m:sup>
                    </m:sSubSup>
                  </m:oMath>
                </a14:m>
                <a:r>
                  <a:rPr kumimoji="0" lang="zh-CN" altLang="en-US" b="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是生成的唇部运动系数，</a:t>
                </a:r>
                <a:r>
                  <a:rPr lang="en-US" altLang="zh-CN" dirty="0">
                    <a:solidFill>
                      <a:prstClr val="black"/>
                    </a:solidFill>
                    <a:ea typeface="宋体" panose="02010600030101010101" pitchFamily="2" charset="-122"/>
                    <a:cs typeface="Times New Roman" panose="02020603050405020304" pitchFamily="18" charset="0"/>
                  </a:rPr>
                  <a:t> </a:t>
                </a:r>
                <a14:m>
                  <m:oMath xmlns:m="http://schemas.openxmlformats.org/officeDocument/2006/math">
                    <m:sSubSup>
                      <m:sSubSup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zh-CN" altLang="en-US" i="1">
                            <a:solidFill>
                              <a:prstClr val="black"/>
                            </a:solidFill>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𝑡</m:t>
                        </m:r>
                      </m:sub>
                      <m:sup>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𝑙𝑖𝑝</m:t>
                        </m:r>
                      </m:sup>
                    </m:sSubSup>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是参考唇部运动系数。</a:t>
                </a:r>
                <a:endParaRPr kumimoji="0" lang="en-US" altLang="zh-CN" b="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6" name="文本框 15">
                <a:extLst>
                  <a:ext uri="{FF2B5EF4-FFF2-40B4-BE49-F238E27FC236}">
                    <a16:creationId xmlns:a16="http://schemas.microsoft.com/office/drawing/2014/main" id="{EAF56F09-3313-290D-E6A3-B0571DA91A0C}"/>
                  </a:ext>
                </a:extLst>
              </p:cNvPr>
              <p:cNvSpPr txBox="1">
                <a:spLocks noRot="1" noChangeAspect="1" noMove="1" noResize="1" noEditPoints="1" noAdjustHandles="1" noChangeArrowheads="1" noChangeShapeType="1" noTextEdit="1"/>
              </p:cNvSpPr>
              <p:nvPr/>
            </p:nvSpPr>
            <p:spPr>
              <a:xfrm>
                <a:off x="102869" y="3331633"/>
                <a:ext cx="6224608" cy="427874"/>
              </a:xfrm>
              <a:prstGeom prst="rect">
                <a:avLst/>
              </a:prstGeom>
              <a:blipFill>
                <a:blip r:embed="rId10"/>
                <a:stretch>
                  <a:fillRect l="-881" t="-1429" r="-4407" b="-15714"/>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41C4D4E8-B90B-6E4E-A35A-683B9C8B3A59}"/>
              </a:ext>
            </a:extLst>
          </p:cNvPr>
          <p:cNvPicPr>
            <a:picLocks noChangeAspect="1"/>
          </p:cNvPicPr>
          <p:nvPr/>
        </p:nvPicPr>
        <p:blipFill>
          <a:blip r:embed="rId11"/>
          <a:stretch>
            <a:fillRect/>
          </a:stretch>
        </p:blipFill>
        <p:spPr>
          <a:xfrm>
            <a:off x="870963" y="5764603"/>
            <a:ext cx="2953162" cy="428685"/>
          </a:xfrm>
          <a:prstGeom prst="rect">
            <a:avLst/>
          </a:prstGeom>
        </p:spPr>
      </p:pic>
      <p:pic>
        <p:nvPicPr>
          <p:cNvPr id="24" name="图片 23">
            <a:extLst>
              <a:ext uri="{FF2B5EF4-FFF2-40B4-BE49-F238E27FC236}">
                <a16:creationId xmlns:a16="http://schemas.microsoft.com/office/drawing/2014/main" id="{ADFD627B-351C-9281-8AA9-56E8164A4C4E}"/>
              </a:ext>
            </a:extLst>
          </p:cNvPr>
          <p:cNvPicPr>
            <a:picLocks noChangeAspect="1"/>
          </p:cNvPicPr>
          <p:nvPr/>
        </p:nvPicPr>
        <p:blipFill>
          <a:blip r:embed="rId12"/>
          <a:stretch>
            <a:fillRect/>
          </a:stretch>
        </p:blipFill>
        <p:spPr>
          <a:xfrm>
            <a:off x="4005495" y="5651095"/>
            <a:ext cx="2185007" cy="665002"/>
          </a:xfrm>
          <a:prstGeom prst="rect">
            <a:avLst/>
          </a:prstGeom>
        </p:spPr>
      </p:pic>
      <p:sp>
        <p:nvSpPr>
          <p:cNvPr id="25" name="文本框 24">
            <a:extLst>
              <a:ext uri="{FF2B5EF4-FFF2-40B4-BE49-F238E27FC236}">
                <a16:creationId xmlns:a16="http://schemas.microsoft.com/office/drawing/2014/main" id="{1F72D192-D534-BDEA-4169-5F0225D007F0}"/>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852340240"/>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FA8A0ED-D30E-27DC-909E-07B65E9043FF}"/>
              </a:ext>
            </a:extLst>
          </p:cNvPr>
          <p:cNvPicPr>
            <a:picLocks noChangeAspect="1"/>
          </p:cNvPicPr>
          <p:nvPr/>
        </p:nvPicPr>
        <p:blipFill>
          <a:blip r:embed="rId5"/>
          <a:stretch>
            <a:fillRect/>
          </a:stretch>
        </p:blipFill>
        <p:spPr>
          <a:xfrm>
            <a:off x="6461088" y="2552519"/>
            <a:ext cx="5718592" cy="3807453"/>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7AD8BFE6-47BE-250E-74F1-ABBB6343EBA3}"/>
                  </a:ext>
                </a:extLst>
              </p:cNvPr>
              <p:cNvSpPr txBox="1"/>
              <p:nvPr/>
            </p:nvSpPr>
            <p:spPr>
              <a:xfrm>
                <a:off x="293057" y="1441296"/>
                <a:ext cx="11666902"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PoseVAE</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学习并生成音频驱动的说话头部视频中的头部运动</a:t>
                </a:r>
                <a14:m>
                  <m:oMath xmlns:m="http://schemas.openxmlformats.org/officeDocument/2006/math">
                    <m:r>
                      <a:rPr kumimoji="0" lang="en-US" altLang="zh-CN" b="1"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𝑷</m:t>
                    </m:r>
                    <m:r>
                      <a:rPr kumimoji="0" lang="en-US" altLang="zh-CN"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zh-CN"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𝑹</m:t>
                        </m:r>
                      </m:e>
                      <m:sup>
                        <m:r>
                          <a:rPr kumimoji="0" lang="en-US" altLang="zh-CN"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𝟔</m:t>
                        </m:r>
                      </m:sup>
                    </m:sSup>
                  </m:oMath>
                </a14:m>
                <a:r>
                  <a:rPr kumimoji="0" lang="zh-CN" altLang="en-US"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的变分自编码器模型</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7AD8BFE6-47BE-250E-74F1-ABBB6343EBA3}"/>
                  </a:ext>
                </a:extLst>
              </p:cNvPr>
              <p:cNvSpPr txBox="1">
                <a:spLocks noRot="1" noChangeAspect="1" noMove="1" noResize="1" noEditPoints="1" noAdjustHandles="1" noChangeArrowheads="1" noChangeShapeType="1" noTextEdit="1"/>
              </p:cNvSpPr>
              <p:nvPr/>
            </p:nvSpPr>
            <p:spPr>
              <a:xfrm>
                <a:off x="293057" y="1441296"/>
                <a:ext cx="11666902" cy="400110"/>
              </a:xfrm>
              <a:prstGeom prst="rect">
                <a:avLst/>
              </a:prstGeom>
              <a:blipFill>
                <a:blip r:embed="rId6"/>
                <a:stretch>
                  <a:fillRect l="-470" t="-10606" b="-272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BBB2EEB-4E70-5CA2-99FB-10C696DB1469}"/>
                  </a:ext>
                </a:extLst>
              </p:cNvPr>
              <p:cNvSpPr txBox="1"/>
              <p:nvPr/>
            </p:nvSpPr>
            <p:spPr>
              <a:xfrm>
                <a:off x="411469" y="1803060"/>
                <a:ext cx="10966554" cy="712952"/>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a:t>
                </a:r>
                <a14:m>
                  <m:oMath xmlns:m="http://schemas.openxmlformats.org/officeDocument/2006/math">
                    <m:d>
                      <m:dPr>
                        <m:ctrlP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𝑬</m:t>
                        </m:r>
                      </m:e>
                    </m:d>
                  </m:oMath>
                </a14:m>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连续</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帧的头部姿势作为输入，并通过两层多层感知机</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将这些姿势映射到一个高斯分布上以获得头部姿势的潜在表示，捕获头部动作的潜在概率模型。</a:t>
                </a:r>
                <a:endParaRPr kumimoji="0" lang="en-US" altLang="zh-CN"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411469" y="1803060"/>
                <a:ext cx="10966554" cy="712952"/>
              </a:xfrm>
              <a:prstGeom prst="rect">
                <a:avLst/>
              </a:prstGeom>
              <a:blipFill>
                <a:blip r:embed="rId7"/>
                <a:stretch>
                  <a:fillRect l="-334" t="-3419" b="-12821"/>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735783" y="47808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83A3F84F-2CAC-14CA-3E65-DCBC836BDFD1}"/>
                  </a:ext>
                </a:extLst>
              </p:cNvPr>
              <p:cNvSpPr txBox="1"/>
              <p:nvPr/>
            </p:nvSpPr>
            <p:spPr>
              <a:xfrm>
                <a:off x="389929" y="2515269"/>
                <a:ext cx="10966553" cy="646331"/>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解码器</a:t>
                </a:r>
                <a14:m>
                  <m:oMath xmlns:m="http://schemas.openxmlformats.org/officeDocument/2006/math">
                    <m:d>
                      <m:dPr>
                        <m:ctrlP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𝑫</m:t>
                        </m:r>
                      </m:e>
                    </m:d>
                    <m:r>
                      <a:rPr lang="en-US" altLang="zh-CN"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：以编码器得到的高斯分布中抽样得到的样本为输入，通过两层</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接收这些样本</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连同如音频特征和风格标识符等条件</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并重建连续 </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 </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帧的头部姿势。</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83A3F84F-2CAC-14CA-3E65-DCBC836BDFD1}"/>
                  </a:ext>
                </a:extLst>
              </p:cNvPr>
              <p:cNvSpPr txBox="1">
                <a:spLocks noRot="1" noChangeAspect="1" noMove="1" noResize="1" noEditPoints="1" noAdjustHandles="1" noChangeArrowheads="1" noChangeShapeType="1" noTextEdit="1"/>
              </p:cNvSpPr>
              <p:nvPr/>
            </p:nvSpPr>
            <p:spPr>
              <a:xfrm>
                <a:off x="389929" y="2515269"/>
                <a:ext cx="10966553" cy="646331"/>
              </a:xfrm>
              <a:prstGeom prst="rect">
                <a:avLst/>
              </a:prstGeom>
              <a:blipFill>
                <a:blip r:embed="rId8"/>
                <a:stretch>
                  <a:fillRect l="-389" t="-7547" b="-1509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Motion Coefficients Generation through Audio</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371F51DB-6F15-899E-978B-2DA3F533CE9B}"/>
                  </a:ext>
                </a:extLst>
              </p:cNvPr>
              <p:cNvSpPr txBox="1"/>
              <p:nvPr/>
            </p:nvSpPr>
            <p:spPr>
              <a:xfrm>
                <a:off x="355060" y="3104603"/>
                <a:ext cx="6106030" cy="923330"/>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学习残差运动</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PoseVAE</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不是直接预测绝对姿势，而是学习相对于初始条件姿势</a:t>
                </a:r>
                <a14:m>
                  <m:oMath xmlns:m="http://schemas.openxmlformats.org/officeDocument/2006/math">
                    <m:sSub>
                      <m:sSub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的残差运动。这种方法有助于生成更稳定和连续的动作。</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371F51DB-6F15-899E-978B-2DA3F533CE9B}"/>
                  </a:ext>
                </a:extLst>
              </p:cNvPr>
              <p:cNvSpPr txBox="1">
                <a:spLocks noRot="1" noChangeAspect="1" noMove="1" noResize="1" noEditPoints="1" noAdjustHandles="1" noChangeArrowheads="1" noChangeShapeType="1" noTextEdit="1"/>
              </p:cNvSpPr>
              <p:nvPr/>
            </p:nvSpPr>
            <p:spPr>
              <a:xfrm>
                <a:off x="355060" y="3104603"/>
                <a:ext cx="6106030" cy="923330"/>
              </a:xfrm>
              <a:prstGeom prst="rect">
                <a:avLst/>
              </a:prstGeom>
              <a:blipFill>
                <a:blip r:embed="rId9"/>
                <a:stretch>
                  <a:fillRect l="-599" t="-4605" b="-789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B489498A-634E-DA68-0FE8-191D363455C2}"/>
              </a:ext>
            </a:extLst>
          </p:cNvPr>
          <p:cNvSpPr txBox="1"/>
          <p:nvPr/>
        </p:nvSpPr>
        <p:spPr>
          <a:xfrm>
            <a:off x="355059" y="3973191"/>
            <a:ext cx="6106029" cy="369332"/>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损失函数</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5FCF9FCC-9D94-E5E3-12DA-B3E6D7F2AF3C}"/>
                  </a:ext>
                </a:extLst>
              </p:cNvPr>
              <p:cNvSpPr txBox="1"/>
              <p:nvPr/>
            </p:nvSpPr>
            <p:spPr>
              <a:xfrm>
                <a:off x="496534" y="4312842"/>
                <a:ext cx="6021010" cy="646331"/>
              </a:xfrm>
              <a:prstGeom prst="rect">
                <a:avLst/>
              </a:prstGeom>
              <a:noFill/>
            </p:spPr>
            <p:txBody>
              <a:bodyPr wrap="square" rtlCol="0">
                <a:spAutoFit/>
              </a:bodyPr>
              <a:lstStyle/>
              <a:p>
                <a:pPr marL="342900" lvl="0" indent="-342900">
                  <a:buFont typeface="Wingdings" panose="05000000000000000000" pitchFamily="2" charset="2"/>
                  <a:buChar char="l"/>
                  <a:defRPr/>
                </a:pPr>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KL</a:t>
                </a:r>
                <a:r>
                  <a:rPr lang="zh-CN" altLang="en-US"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散度损失</a:t>
                </a:r>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𝑲𝑳</m:t>
                        </m:r>
                      </m:sub>
                    </m:sSub>
                  </m:oMath>
                </a14:m>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：用于规范潜在空间，通过惩罚分布与标准正态分布的偏差来确保潜在空间平滑且格式良好。</a:t>
                </a:r>
                <a:endParaRPr kumimoji="0" lang="en-US" altLang="zh-CN"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6" name="文本框 15">
                <a:extLst>
                  <a:ext uri="{FF2B5EF4-FFF2-40B4-BE49-F238E27FC236}">
                    <a16:creationId xmlns:a16="http://schemas.microsoft.com/office/drawing/2014/main" id="{5FCF9FCC-9D94-E5E3-12DA-B3E6D7F2AF3C}"/>
                  </a:ext>
                </a:extLst>
              </p:cNvPr>
              <p:cNvSpPr txBox="1">
                <a:spLocks noRot="1" noChangeAspect="1" noMove="1" noResize="1" noEditPoints="1" noAdjustHandles="1" noChangeArrowheads="1" noChangeShapeType="1" noTextEdit="1"/>
              </p:cNvSpPr>
              <p:nvPr/>
            </p:nvSpPr>
            <p:spPr>
              <a:xfrm>
                <a:off x="496534" y="4312842"/>
                <a:ext cx="6021010" cy="646331"/>
              </a:xfrm>
              <a:prstGeom prst="rect">
                <a:avLst/>
              </a:prstGeom>
              <a:blipFill>
                <a:blip r:embed="rId10"/>
                <a:stretch>
                  <a:fillRect l="-607" t="-6542" r="-4453" b="-112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5D9D93E2-FB23-B751-3103-4E679E46192E}"/>
                  </a:ext>
                </a:extLst>
              </p:cNvPr>
              <p:cNvSpPr txBox="1"/>
              <p:nvPr/>
            </p:nvSpPr>
            <p:spPr>
              <a:xfrm>
                <a:off x="558218" y="4968684"/>
                <a:ext cx="6021010" cy="646331"/>
              </a:xfrm>
              <a:prstGeom prst="rect">
                <a:avLst/>
              </a:prstGeom>
              <a:noFill/>
            </p:spPr>
            <p:txBody>
              <a:bodyPr wrap="square" rtlCol="0">
                <a:spAutoFit/>
              </a:bodyPr>
              <a:lstStyle/>
              <a:p>
                <a:pPr marL="342900" lvl="0" indent="-342900">
                  <a:buFont typeface="Wingdings" panose="05000000000000000000" pitchFamily="2" charset="2"/>
                  <a:buChar char="l"/>
                  <a:defRPr/>
                </a:pPr>
                <a:r>
                  <a:rPr lang="zh-CN" altLang="en-US" b="1"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均方误差损失</a:t>
                </a:r>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a:solidFill>
                              <a:srgbClr val="0D0D0D"/>
                            </a:solidFill>
                            <a:highlight>
                              <a:srgbClr val="FFFFFF"/>
                            </a:highlight>
                            <a:latin typeface="Cambria Math" panose="02040503050406030204" pitchFamily="18" charset="0"/>
                            <a:ea typeface="宋体" panose="02010600030101010101" pitchFamily="2" charset="-122"/>
                            <a:cs typeface="Times New Roman" panose="02020603050405020304" pitchFamily="18" charset="0"/>
                          </a:rPr>
                          <m:t>𝑴𝑺𝑬</m:t>
                        </m:r>
                      </m:sub>
                    </m:sSub>
                  </m:oMath>
                </a14:m>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确保生成的姿势与实际姿势紧密匹配，有效减少预测值与真实值之间的错误</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8" name="文本框 17">
                <a:extLst>
                  <a:ext uri="{FF2B5EF4-FFF2-40B4-BE49-F238E27FC236}">
                    <a16:creationId xmlns:a16="http://schemas.microsoft.com/office/drawing/2014/main" id="{5D9D93E2-FB23-B751-3103-4E679E46192E}"/>
                  </a:ext>
                </a:extLst>
              </p:cNvPr>
              <p:cNvSpPr txBox="1">
                <a:spLocks noRot="1" noChangeAspect="1" noMove="1" noResize="1" noEditPoints="1" noAdjustHandles="1" noChangeArrowheads="1" noChangeShapeType="1" noTextEdit="1"/>
              </p:cNvSpPr>
              <p:nvPr/>
            </p:nvSpPr>
            <p:spPr>
              <a:xfrm>
                <a:off x="558218" y="4968684"/>
                <a:ext cx="6021010" cy="646331"/>
              </a:xfrm>
              <a:prstGeom prst="rect">
                <a:avLst/>
              </a:prstGeom>
              <a:blipFill>
                <a:blip r:embed="rId11"/>
                <a:stretch>
                  <a:fillRect l="-709" t="-6604" b="-122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649E5BFC-9F1F-FB75-D1AA-82E129D833CF}"/>
                  </a:ext>
                </a:extLst>
              </p:cNvPr>
              <p:cNvSpPr txBox="1"/>
              <p:nvPr/>
            </p:nvSpPr>
            <p:spPr>
              <a:xfrm>
                <a:off x="558218" y="5611327"/>
                <a:ext cx="6021010" cy="646331"/>
              </a:xfrm>
              <a:prstGeom prst="rect">
                <a:avLst/>
              </a:prstGeom>
              <a:noFill/>
            </p:spPr>
            <p:txBody>
              <a:bodyPr wrap="square" rtlCol="0">
                <a:spAutoFit/>
              </a:bodyPr>
              <a:lstStyle/>
              <a:p>
                <a:pPr marL="342900" lvl="0" indent="-342900">
                  <a:buFont typeface="Wingdings" panose="05000000000000000000" pitchFamily="2" charset="2"/>
                  <a:buChar char="l"/>
                  <a:defRPr/>
                </a:pPr>
                <a:r>
                  <a:rPr lang="zh-CN" altLang="en-US" b="1"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生成对抗损失</a:t>
                </a:r>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solidFill>
                              <a:srgbClr val="0D0D0D"/>
                            </a:solidFill>
                            <a:effectLst/>
                            <a:highlight>
                              <a:srgbClr val="FFFFFF"/>
                            </a:highlight>
                            <a:latin typeface="Cambria Math" panose="02040503050406030204" pitchFamily="18" charset="0"/>
                            <a:ea typeface="宋体" panose="02010600030101010101" pitchFamily="2" charset="-122"/>
                            <a:cs typeface="Times New Roman" panose="02020603050405020304" pitchFamily="18" charset="0"/>
                          </a:rPr>
                          <m:t>𝑮𝑨𝑵</m:t>
                        </m:r>
                      </m:sub>
                    </m:sSub>
                  </m:oMath>
                </a14:m>
                <a:r>
                  <a:rPr lang="en-US" altLang="zh-CN" b="1"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用于进一步提高生成姿势的真实性，使用一个判别网络区分真实姿势和生成姿势。</a:t>
                </a:r>
                <a:endParaRPr kumimoji="0" lang="en-US" altLang="zh-CN"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9" name="文本框 18">
                <a:extLst>
                  <a:ext uri="{FF2B5EF4-FFF2-40B4-BE49-F238E27FC236}">
                    <a16:creationId xmlns:a16="http://schemas.microsoft.com/office/drawing/2014/main" id="{649E5BFC-9F1F-FB75-D1AA-82E129D833CF}"/>
                  </a:ext>
                </a:extLst>
              </p:cNvPr>
              <p:cNvSpPr txBox="1">
                <a:spLocks noRot="1" noChangeAspect="1" noMove="1" noResize="1" noEditPoints="1" noAdjustHandles="1" noChangeArrowheads="1" noChangeShapeType="1" noTextEdit="1"/>
              </p:cNvSpPr>
              <p:nvPr/>
            </p:nvSpPr>
            <p:spPr>
              <a:xfrm>
                <a:off x="558218" y="5611327"/>
                <a:ext cx="6021010" cy="646331"/>
              </a:xfrm>
              <a:prstGeom prst="rect">
                <a:avLst/>
              </a:prstGeom>
              <a:blipFill>
                <a:blip r:embed="rId12"/>
                <a:stretch>
                  <a:fillRect l="-709" t="-6542" b="-1121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30EFA90F-533F-613D-D399-1873A0B07DC2}"/>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55489210"/>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1492D791-93A7-11DC-F93C-0CFB05F6D6A8}"/>
              </a:ext>
            </a:extLst>
          </p:cNvPr>
          <p:cNvPicPr>
            <a:picLocks noChangeAspect="1"/>
          </p:cNvPicPr>
          <p:nvPr/>
        </p:nvPicPr>
        <p:blipFill>
          <a:blip r:embed="rId5"/>
          <a:stretch>
            <a:fillRect/>
          </a:stretch>
        </p:blipFill>
        <p:spPr>
          <a:xfrm>
            <a:off x="1739691" y="5298125"/>
            <a:ext cx="2629267" cy="914528"/>
          </a:xfrm>
          <a:prstGeom prst="rect">
            <a:avLst/>
          </a:prstGeom>
        </p:spPr>
      </p:pic>
      <p:pic>
        <p:nvPicPr>
          <p:cNvPr id="22" name="图片 21">
            <a:extLst>
              <a:ext uri="{FF2B5EF4-FFF2-40B4-BE49-F238E27FC236}">
                <a16:creationId xmlns:a16="http://schemas.microsoft.com/office/drawing/2014/main" id="{DADC4388-FD9B-8EE2-B652-35BADB0D3440}"/>
              </a:ext>
            </a:extLst>
          </p:cNvPr>
          <p:cNvPicPr>
            <a:picLocks noChangeAspect="1"/>
          </p:cNvPicPr>
          <p:nvPr/>
        </p:nvPicPr>
        <p:blipFill>
          <a:blip r:embed="rId6"/>
          <a:stretch>
            <a:fillRect/>
          </a:stretch>
        </p:blipFill>
        <p:spPr>
          <a:xfrm>
            <a:off x="6579229" y="2838272"/>
            <a:ext cx="5577880" cy="3389465"/>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389929" y="1542143"/>
            <a:ext cx="11466876" cy="725327"/>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en-US" altLang="zh-CN" b="1"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MappingNet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：用于学习显式的</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运动系数</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唇部运动系数和头部姿势</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与隐式的无监督</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关键点之间的关系。这个网络由多个一维卷积层构建。</a:t>
            </a:r>
            <a:endParaRPr kumimoji="0" lang="en-US" altLang="zh-CN"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735783" y="47808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3D-aware Face Render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2" name="文本框 11">
            <a:extLst>
              <a:ext uri="{FF2B5EF4-FFF2-40B4-BE49-F238E27FC236}">
                <a16:creationId xmlns:a16="http://schemas.microsoft.com/office/drawing/2014/main" id="{B489498A-634E-DA68-0FE8-191D363455C2}"/>
              </a:ext>
            </a:extLst>
          </p:cNvPr>
          <p:cNvSpPr txBox="1"/>
          <p:nvPr/>
        </p:nvSpPr>
        <p:spPr>
          <a:xfrm>
            <a:off x="389929" y="2909513"/>
            <a:ext cx="6106029" cy="369332"/>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训练步骤</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5FCF9FCC-9D94-E5E3-12DA-B3E6D7F2AF3C}"/>
              </a:ext>
            </a:extLst>
          </p:cNvPr>
          <p:cNvSpPr txBox="1"/>
          <p:nvPr/>
        </p:nvSpPr>
        <p:spPr>
          <a:xfrm>
            <a:off x="501498" y="3238473"/>
            <a:ext cx="6351477" cy="369332"/>
          </a:xfrm>
          <a:prstGeom prst="rect">
            <a:avLst/>
          </a:prstGeom>
          <a:noFill/>
        </p:spPr>
        <p:txBody>
          <a:bodyPr wrap="square" rtlCol="0">
            <a:spAutoFit/>
          </a:bodyPr>
          <a:lstStyle/>
          <a:p>
            <a:pPr marL="342900" lvl="0" indent="-342900">
              <a:buFont typeface="Wingdings" panose="05000000000000000000" pitchFamily="2" charset="2"/>
              <a:buChar char="l"/>
              <a:defRPr/>
            </a:pP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以自监督的方式训练 </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face-vid2vid </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，与其原始论文相同。</a:t>
            </a:r>
            <a:endParaRPr kumimoji="0" lang="en-US" altLang="zh-CN"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5D9D93E2-FB23-B751-3103-4E679E46192E}"/>
              </a:ext>
            </a:extLst>
          </p:cNvPr>
          <p:cNvSpPr txBox="1"/>
          <p:nvPr/>
        </p:nvSpPr>
        <p:spPr>
          <a:xfrm>
            <a:off x="501499" y="3599331"/>
            <a:ext cx="6431864" cy="923330"/>
          </a:xfrm>
          <a:prstGeom prst="rect">
            <a:avLst/>
          </a:prstGeom>
          <a:noFill/>
        </p:spPr>
        <p:txBody>
          <a:bodyPr wrap="square" rtlCol="0">
            <a:spAutoFit/>
          </a:bodyPr>
          <a:lstStyle/>
          <a:p>
            <a:pPr marL="342900" lvl="0" indent="-342900">
              <a:buFont typeface="Wingdings" panose="05000000000000000000" pitchFamily="2" charset="2"/>
              <a:buChar char="l"/>
              <a:defRPr/>
            </a:pP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冻结外观编码器、规范关键点估计器和图像生成器的所有参数以对模型进行调整。然后，采用重建风格的训练方式在真实视频</a:t>
            </a:r>
            <a:r>
              <a:rPr lang="en-US" altLang="zh-CN"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3DMM</a:t>
            </a:r>
            <a:r>
              <a:rPr lang="zh-CN" altLang="en-US"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系数上训练映射网络。</a:t>
            </a:r>
            <a:endParaRPr kumimoji="0" lang="en-US" altLang="zh-CN"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C8201D81-4898-EE88-27DA-C8F4A53C9104}"/>
              </a:ext>
            </a:extLst>
          </p:cNvPr>
          <p:cNvSpPr txBox="1"/>
          <p:nvPr/>
        </p:nvSpPr>
        <p:spPr>
          <a:xfrm>
            <a:off x="389929" y="2204237"/>
            <a:ext cx="11466876" cy="712952"/>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平滑处理</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：类似于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PIRenderer</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，使用时间窗内的系数进行平滑处理。不同之处在于，作者发现</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PIRenderer</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中的面部对齐运动系数会极大影响音频驱动视频生成的自然性，因此作者专注于使用表情和头部姿势的系数。</a:t>
            </a:r>
            <a:endParaRPr kumimoji="0" lang="en-US" altLang="zh-CN"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359F57AB-690C-D5EE-0958-E31A77C02F57}"/>
              </a:ext>
            </a:extLst>
          </p:cNvPr>
          <p:cNvSpPr txBox="1"/>
          <p:nvPr/>
        </p:nvSpPr>
        <p:spPr>
          <a:xfrm>
            <a:off x="483244" y="4527197"/>
            <a:ext cx="6106029" cy="923330"/>
          </a:xfrm>
          <a:prstGeom prst="rect">
            <a:avLst/>
          </a:prstGeom>
          <a:noFill/>
        </p:spPr>
        <p:txBody>
          <a:bodyPr wrap="square" rtlCol="0">
            <a:spAutoFit/>
          </a:bodyPr>
          <a:lstStyle/>
          <a:p>
            <a:pPr marL="342900" indent="-342900">
              <a:buFont typeface="Wingdings" panose="05000000000000000000" pitchFamily="2" charset="2"/>
              <a:buChar char="u"/>
              <a:defRPr/>
            </a:pPr>
            <a:r>
              <a:rPr lang="zh-CN" altLang="en-US" b="1" i="0" dirty="0">
                <a:solidFill>
                  <a:srgbClr val="0D0D0D"/>
                </a:solidFill>
                <a:effectLst/>
                <a:highlight>
                  <a:srgbClr val="FFFFFF"/>
                </a:highlight>
                <a:latin typeface="Söhne"/>
              </a:rPr>
              <a:t>关键点和视频生成</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：无监督关键点的领域内使用</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L1</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损失进行监督，按照原始实现的方法生成最终视频。这帮助确保生成的视频在视觉上忠实于原始动作和表情</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076A392C-1083-5237-45EA-13BDF8197DAD}"/>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044016779"/>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9791905"/>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2211"/>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0552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525" y="1420502"/>
            <a:ext cx="11657376" cy="224676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VoxCeleb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数据集进行训练，其中包含超过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万个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1251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名受试者的视频。我们按照以前的图像动画方法裁剪原始视频，并将视频大小调整为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256×256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。预处理后，数据用于训练</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FaceRender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。由于一些视频和音频在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VoxCeleb</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中没有对齐，于是选择了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名受试者的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1890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个对齐的视频和音频来训练</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PoseVAE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ExpNet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。输入音频下采样为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16kHz</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，并转换为具有与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Wav2lip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相同设置的</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mel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频谱图。</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测试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：使用了来自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数据集的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346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个视频的前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秒视频（总共约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70k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帧），它包含高分辨率和复杂环境下的头部视频。这些视频也会进行裁剪和处理，并调整大小至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256×256</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进行评估。我们使用每个视频的第一帧作为参考图像来生成视频</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9524" y="3626242"/>
            <a:ext cx="11657375" cy="2554545"/>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Metrics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Frechet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Inception Distance (FID)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cumulative probability blur detection (CPBD)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来评估生成图像的质量，其中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FID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用于评估生成帧的真实感，</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CPBD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用于评估生成帧的清晰度。为了评估身份保持，计算源图像与生成帧之间身份嵌入的余弦相似性（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CSIM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），在此过程中使用</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ArcFace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来提取图像的身份嵌入。为了评估唇部同步和嘴形，评估来自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Wav2Lip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的嘴形的感知差异，包括距离得分（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LSE-D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）和置信度得分（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LSE-C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）。还进行了一些指标评估生成帧的头部动作。对于生成头部动作的多样性，计算了从生成帧中提取的头部动作特征嵌入的标准差，使用的是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Hopenet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。对于音频和生成头部动作的对齐，我们计算了如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Bailando</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中的节拍对齐得分（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Beat Align Score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 name="文本框 8">
            <a:extLst>
              <a:ext uri="{FF2B5EF4-FFF2-40B4-BE49-F238E27FC236}">
                <a16:creationId xmlns:a16="http://schemas.microsoft.com/office/drawing/2014/main" id="{281DBFB8-25BD-7A8E-F782-4BFA4170F1DD}"/>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4236322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824677"/>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659701"/>
            <a:ext cx="10113183" cy="353859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传统方法中，早期尝试通过建立音素到视音素的复杂映射规则实现语音驱动的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面部动画生成，这些方法通常性能有限。</a:t>
            </a:r>
          </a:p>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近期的方法如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等，虽然在个体化表达和不同身份的泛化上取得了进步，但仍然存在动作过平滑和上半脸表情僵硬等问题。这些方法中常用的回归式映射策略（如使用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），在处理与语音信号弱相关或无关的上半脸动作时，效果不佳。</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0970919-F5BB-967B-ADBB-C936A1908564}"/>
              </a:ext>
            </a:extLst>
          </p:cNvPr>
          <p:cNvPicPr>
            <a:picLocks noChangeAspect="1"/>
          </p:cNvPicPr>
          <p:nvPr/>
        </p:nvPicPr>
        <p:blipFill>
          <a:blip r:embed="rId5"/>
          <a:stretch>
            <a:fillRect/>
          </a:stretch>
        </p:blipFill>
        <p:spPr>
          <a:xfrm>
            <a:off x="279298" y="1929569"/>
            <a:ext cx="11391811" cy="3672428"/>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2CE1BE93-553E-E361-6AC4-44D9F620B333}"/>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2182914"/>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B15A587-7D79-4F8E-09D8-99CABFE30AF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237F628F-2E96-776C-8DFE-831F042B99FD}"/>
              </a:ext>
            </a:extLst>
          </p:cNvPr>
          <p:cNvPicPr>
            <a:picLocks noChangeAspect="1"/>
          </p:cNvPicPr>
          <p:nvPr/>
        </p:nvPicPr>
        <p:blipFill>
          <a:blip r:embed="rId5"/>
          <a:stretch>
            <a:fillRect/>
          </a:stretch>
        </p:blipFill>
        <p:spPr>
          <a:xfrm>
            <a:off x="1654603" y="2255087"/>
            <a:ext cx="8280874" cy="3509367"/>
          </a:xfrm>
          <a:prstGeom prst="rect">
            <a:avLst/>
          </a:prstGeom>
        </p:spPr>
      </p:pic>
    </p:spTree>
    <p:extLst>
      <p:ext uri="{BB962C8B-B14F-4D97-AF65-F5344CB8AC3E}">
        <p14:creationId xmlns:p14="http://schemas.microsoft.com/office/powerpoint/2010/main" val="1315300091"/>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32578E00-D86C-53B9-566E-EBD60EC4EA7E}"/>
              </a:ext>
            </a:extLst>
          </p:cNvPr>
          <p:cNvPicPr>
            <a:picLocks noChangeAspect="1"/>
          </p:cNvPicPr>
          <p:nvPr/>
        </p:nvPicPr>
        <p:blipFill>
          <a:blip r:embed="rId5"/>
          <a:stretch>
            <a:fillRect/>
          </a:stretch>
        </p:blipFill>
        <p:spPr>
          <a:xfrm>
            <a:off x="2878998" y="1091883"/>
            <a:ext cx="6873961" cy="5061048"/>
          </a:xfrm>
          <a:prstGeom prst="rect">
            <a:avLst/>
          </a:prstGeom>
        </p:spPr>
      </p:pic>
      <p:sp>
        <p:nvSpPr>
          <p:cNvPr id="8" name="文本框 7">
            <a:extLst>
              <a:ext uri="{FF2B5EF4-FFF2-40B4-BE49-F238E27FC236}">
                <a16:creationId xmlns:a16="http://schemas.microsoft.com/office/drawing/2014/main" id="{9399F41B-294B-1807-57A5-F54C49D6D84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46203690"/>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lang="zh-CN" altLang="en-US" sz="2800" b="1" dirty="0">
                <a:solidFill>
                  <a:prstClr val="black"/>
                </a:solidFill>
                <a:latin typeface="微软雅黑" panose="020B0503020204020204" charset="-122"/>
                <a:ea typeface="微软雅黑" panose="020B0503020204020204" charset="-122"/>
              </a:rPr>
              <a:t>多样化表达</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1FC937C-86B6-DEFB-E010-9EB6F6AF6FA4}"/>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2972149A-B26D-A71D-F0D6-E07F15392283}"/>
              </a:ext>
            </a:extLst>
          </p:cNvPr>
          <p:cNvPicPr>
            <a:picLocks noChangeAspect="1"/>
          </p:cNvPicPr>
          <p:nvPr/>
        </p:nvPicPr>
        <p:blipFill>
          <a:blip r:embed="rId5"/>
          <a:stretch>
            <a:fillRect/>
          </a:stretch>
        </p:blipFill>
        <p:spPr>
          <a:xfrm>
            <a:off x="1983085" y="2033169"/>
            <a:ext cx="7318968" cy="3540583"/>
          </a:xfrm>
          <a:prstGeom prst="rect">
            <a:avLst/>
          </a:prstGeom>
        </p:spPr>
      </p:pic>
    </p:spTree>
    <p:extLst>
      <p:ext uri="{BB962C8B-B14F-4D97-AF65-F5344CB8AC3E}">
        <p14:creationId xmlns:p14="http://schemas.microsoft.com/office/powerpoint/2010/main" val="1797935856"/>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E6EE1599-B3DA-50FA-59D3-7B1DEB13D279}"/>
              </a:ext>
            </a:extLst>
          </p:cNvPr>
          <p:cNvSpPr txBox="1"/>
          <p:nvPr/>
        </p:nvSpPr>
        <p:spPr>
          <a:xfrm>
            <a:off x="558218" y="1780313"/>
            <a:ext cx="513829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Ablation for </a:t>
            </a:r>
            <a:r>
              <a:rPr lang="en-US" altLang="zh-CN" sz="2400" b="0" i="0" dirty="0" err="1">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ExpNet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CAEF5FD2-D5CA-96AA-8E96-3E20B4574797}"/>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1" name="图片 10">
            <a:extLst>
              <a:ext uri="{FF2B5EF4-FFF2-40B4-BE49-F238E27FC236}">
                <a16:creationId xmlns:a16="http://schemas.microsoft.com/office/drawing/2014/main" id="{662B65C6-E690-0CCD-23AE-3D286161ED15}"/>
              </a:ext>
            </a:extLst>
          </p:cNvPr>
          <p:cNvPicPr>
            <a:picLocks noChangeAspect="1"/>
          </p:cNvPicPr>
          <p:nvPr/>
        </p:nvPicPr>
        <p:blipFill>
          <a:blip r:embed="rId5"/>
          <a:stretch>
            <a:fillRect/>
          </a:stretch>
        </p:blipFill>
        <p:spPr>
          <a:xfrm>
            <a:off x="427965" y="2192130"/>
            <a:ext cx="5814978" cy="3641370"/>
          </a:xfrm>
          <a:prstGeom prst="rect">
            <a:avLst/>
          </a:prstGeom>
        </p:spPr>
      </p:pic>
      <p:pic>
        <p:nvPicPr>
          <p:cNvPr id="13" name="图片 12">
            <a:extLst>
              <a:ext uri="{FF2B5EF4-FFF2-40B4-BE49-F238E27FC236}">
                <a16:creationId xmlns:a16="http://schemas.microsoft.com/office/drawing/2014/main" id="{BC5DEC85-1141-04D4-BAD1-33641D74148F}"/>
              </a:ext>
            </a:extLst>
          </p:cNvPr>
          <p:cNvPicPr>
            <a:picLocks noChangeAspect="1"/>
          </p:cNvPicPr>
          <p:nvPr/>
        </p:nvPicPr>
        <p:blipFill>
          <a:blip r:embed="rId6"/>
          <a:stretch>
            <a:fillRect/>
          </a:stretch>
        </p:blipFill>
        <p:spPr>
          <a:xfrm>
            <a:off x="6278948" y="1102996"/>
            <a:ext cx="5096586" cy="4906060"/>
          </a:xfrm>
          <a:prstGeom prst="rect">
            <a:avLst/>
          </a:prstGeom>
        </p:spPr>
      </p:pic>
    </p:spTree>
    <p:extLst>
      <p:ext uri="{BB962C8B-B14F-4D97-AF65-F5344CB8AC3E}">
        <p14:creationId xmlns:p14="http://schemas.microsoft.com/office/powerpoint/2010/main" val="3473451637"/>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唇形鉴别器训练的选择</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E6EE1599-B3DA-50FA-59D3-7B1DEB13D279}"/>
              </a:ext>
            </a:extLst>
          </p:cNvPr>
          <p:cNvSpPr txBox="1"/>
          <p:nvPr/>
        </p:nvSpPr>
        <p:spPr>
          <a:xfrm>
            <a:off x="558218" y="1780313"/>
            <a:ext cx="10857034"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Ablation the diversity and audio alignment of the proposed </a:t>
            </a:r>
            <a:r>
              <a:rPr lang="en-US" altLang="zh-CN" sz="2400" b="0" i="0" dirty="0" err="1">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PoseVAE</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6EF0FC9-C23D-FF5C-88C0-476394E1A149}"/>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11" name="图片 10">
            <a:extLst>
              <a:ext uri="{FF2B5EF4-FFF2-40B4-BE49-F238E27FC236}">
                <a16:creationId xmlns:a16="http://schemas.microsoft.com/office/drawing/2014/main" id="{DCA93E06-1273-D896-4507-EE88BFD9188A}"/>
              </a:ext>
            </a:extLst>
          </p:cNvPr>
          <p:cNvPicPr>
            <a:picLocks noChangeAspect="1"/>
          </p:cNvPicPr>
          <p:nvPr/>
        </p:nvPicPr>
        <p:blipFill>
          <a:blip r:embed="rId5"/>
          <a:stretch>
            <a:fillRect/>
          </a:stretch>
        </p:blipFill>
        <p:spPr>
          <a:xfrm>
            <a:off x="3005304" y="2425008"/>
            <a:ext cx="6253698" cy="3514851"/>
          </a:xfrm>
          <a:prstGeom prst="rect">
            <a:avLst/>
          </a:prstGeom>
        </p:spPr>
      </p:pic>
    </p:spTree>
    <p:extLst>
      <p:ext uri="{BB962C8B-B14F-4D97-AF65-F5344CB8AC3E}">
        <p14:creationId xmlns:p14="http://schemas.microsoft.com/office/powerpoint/2010/main" val="3649369213"/>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唇形鉴别器训练的选择</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E6EE1599-B3DA-50FA-59D3-7B1DEB13D279}"/>
              </a:ext>
            </a:extLst>
          </p:cNvPr>
          <p:cNvSpPr txBox="1"/>
          <p:nvPr/>
        </p:nvSpPr>
        <p:spPr>
          <a:xfrm>
            <a:off x="558218" y="1780313"/>
            <a:ext cx="10857034"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Ablation studies of face render</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6EF0FC9-C23D-FF5C-88C0-476394E1A149}"/>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Zhang W,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Cun</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X, Wang X,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Sadtalker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Learning realistic 3d motion coefficients for stylized audio-driven single image talking face animation[C]//Proceedings of the IEEE/CVF Conference on Computer Vision and Pattern Recognition. 2023: 8652-8661.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0370BA07-82BC-240A-E5F7-A584BABEA0CD}"/>
              </a:ext>
            </a:extLst>
          </p:cNvPr>
          <p:cNvPicPr>
            <a:picLocks noChangeAspect="1"/>
          </p:cNvPicPr>
          <p:nvPr/>
        </p:nvPicPr>
        <p:blipFill>
          <a:blip r:embed="rId5"/>
          <a:stretch>
            <a:fillRect/>
          </a:stretch>
        </p:blipFill>
        <p:spPr>
          <a:xfrm>
            <a:off x="2787184" y="2313666"/>
            <a:ext cx="6021010" cy="3730531"/>
          </a:xfrm>
          <a:prstGeom prst="rect">
            <a:avLst/>
          </a:prstGeom>
        </p:spPr>
      </p:pic>
    </p:spTree>
    <p:extLst>
      <p:ext uri="{BB962C8B-B14F-4D97-AF65-F5344CB8AC3E}">
        <p14:creationId xmlns:p14="http://schemas.microsoft.com/office/powerpoint/2010/main" val="1673465400"/>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79909693"/>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79" y="975263"/>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提出了一种新的风格化音频驱动的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talking-head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视频生成系统。作者使用</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3DMM</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模型的运动系数作为中间表达，并学习其与真实视频之间的关系。</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79" y="1868159"/>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为了从音频生成真实的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系数，提出了</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ExpNet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和</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PoseVAE</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，分别用于生成真实的表情和多样化的头部姿势。</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79" y="2725094"/>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为了建模</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3DMM</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运动系数与真实视频之间的关系，提出了一个新颖的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感知的面部渲染器。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7A1172BF-4209-7F64-C476-686ACB39092E}"/>
              </a:ext>
            </a:extLst>
          </p:cNvPr>
          <p:cNvSpPr txBox="1"/>
          <p:nvPr/>
        </p:nvSpPr>
        <p:spPr>
          <a:xfrm>
            <a:off x="902680" y="3578364"/>
            <a:ext cx="10537046"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由于该方法是预测的是</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3DMM</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系数，因此该方法也可以直接用于其他模式，例如个性化的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2D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视觉配音，</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2D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卡通动画，</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面部动画以及基于</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4D Talking-head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生成。</a:t>
            </a:r>
          </a:p>
        </p:txBody>
      </p:sp>
      <p:sp>
        <p:nvSpPr>
          <p:cNvPr id="10" name="文本框 9">
            <a:extLst>
              <a:ext uri="{FF2B5EF4-FFF2-40B4-BE49-F238E27FC236}">
                <a16:creationId xmlns:a16="http://schemas.microsoft.com/office/drawing/2014/main" id="{3A35C7FF-E9E4-4988-FDFC-FD4A1B34751C}"/>
              </a:ext>
            </a:extLst>
          </p:cNvPr>
          <p:cNvSpPr txBox="1"/>
          <p:nvPr/>
        </p:nvSpPr>
        <p:spPr>
          <a:xfrm>
            <a:off x="902679" y="4940329"/>
            <a:ext cx="10669889"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由于</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3DMM</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系数不能模拟眼睛和牙齿的变化，因此</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FaceRender</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中的</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mappingNet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在某些情况下也很难合成真实的牙齿。这种限制可以通过</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GFPGAN</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等人脸恢复方法进行改进。</a:t>
            </a:r>
          </a:p>
        </p:txBody>
      </p:sp>
    </p:spTree>
    <p:extLst>
      <p:ext uri="{BB962C8B-B14F-4D97-AF65-F5344CB8AC3E}">
        <p14:creationId xmlns:p14="http://schemas.microsoft.com/office/powerpoint/2010/main" val="302180753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2024.04.23</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787974" y="1916340"/>
            <a:ext cx="1074593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用离散原语对面部运动空间进行建模，这为促进运动合成现实主义与跨模态不确定性的优势</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787974" y="3347126"/>
            <a:ext cx="10745932"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提出了一种新的基于代码查询的时间自回归模型，通过在有限的离散代码空间中查询，显著降低了跨模态映射的不确定性，从而提升了面部动画的真实感和生动性，其性能优于现有的最先进的方法。</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PROBLEM FORMULATION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35783" y="19050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293056" y="1872457"/>
            <a:ext cx="1137384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目标是从语音信号中合成连续的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面部运动，以便任何中性面部网格都可以动画为唇同步说话面部</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0" y="1525393"/>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目标及方法</a:t>
            </a:r>
            <a:endParaRPr lang="en-US" altLang="zh-CN" sz="2000" b="1"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DF37A36-A010-9BA5-D5F5-AE4089C935CA}"/>
                  </a:ext>
                </a:extLst>
              </p:cNvPr>
              <p:cNvSpPr txBox="1"/>
              <p:nvPr/>
            </p:nvSpPr>
            <p:spPr>
              <a:xfrm>
                <a:off x="392020" y="3691577"/>
                <a:ext cx="11072953" cy="75103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0" i="0" dirty="0">
                    <a:solidFill>
                      <a:srgbClr val="0D0D0D"/>
                    </a:solidFill>
                    <a:effectLst/>
                    <a:highlight>
                      <a:srgbClr val="FFFFFF"/>
                    </a:highlight>
                    <a:latin typeface="Söhne"/>
                  </a:rPr>
                  <a:t>假设</a:t>
                </a:r>
                <a14:m>
                  <m:oMath xmlns:m="http://schemas.openxmlformats.org/officeDocument/2006/math">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𝑀</m:t>
                        </m:r>
                      </m:e>
                      <m:sub>
                        <m:r>
                          <a:rPr lang="en-US" altLang="zh-CN" sz="2000" b="0" i="1" smtClean="0">
                            <a:solidFill>
                              <a:srgbClr val="0D0D0D"/>
                            </a:solidFill>
                            <a:effectLst/>
                            <a:highlight>
                              <a:srgbClr val="FFFFFF"/>
                            </a:highlight>
                            <a:latin typeface="Cambria Math" panose="02040503050406030204" pitchFamily="18" charset="0"/>
                          </a:rPr>
                          <m:t>1:</m:t>
                        </m:r>
                        <m:r>
                          <a:rPr lang="en-US" altLang="zh-CN" sz="2000" b="0" i="1" smtClean="0">
                            <a:solidFill>
                              <a:srgbClr val="0D0D0D"/>
                            </a:solidFill>
                            <a:effectLst/>
                            <a:highlight>
                              <a:srgbClr val="FFFFFF"/>
                            </a:highlight>
                            <a:latin typeface="Cambria Math" panose="02040503050406030204" pitchFamily="18" charset="0"/>
                          </a:rPr>
                          <m:t>𝑇</m:t>
                        </m:r>
                      </m:sub>
                    </m:sSub>
                    <m:r>
                      <a:rPr lang="en-US" altLang="zh-CN" sz="2000" b="0" i="1" smtClean="0">
                        <a:solidFill>
                          <a:srgbClr val="0D0D0D"/>
                        </a:solidFill>
                        <a:effectLst/>
                        <a:highlight>
                          <a:srgbClr val="FFFFFF"/>
                        </a:highlight>
                        <a:latin typeface="Cambria Math" panose="02040503050406030204" pitchFamily="18" charset="0"/>
                      </a:rPr>
                      <m:t>=</m:t>
                    </m:r>
                    <m:d>
                      <m:dPr>
                        <m:ctrlPr>
                          <a:rPr lang="en-US" altLang="zh-CN" sz="2000" b="0" i="1" smtClean="0">
                            <a:solidFill>
                              <a:srgbClr val="0D0D0D"/>
                            </a:solidFill>
                            <a:effectLst/>
                            <a:highlight>
                              <a:srgbClr val="FFFFFF"/>
                            </a:highlight>
                            <a:latin typeface="Cambria Math" panose="02040503050406030204" pitchFamily="18" charset="0"/>
                          </a:rPr>
                        </m:ctrlPr>
                      </m:dPr>
                      <m:e>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𝑚</m:t>
                            </m:r>
                          </m:e>
                          <m:sub>
                            <m:r>
                              <a:rPr lang="en-US" altLang="zh-CN" sz="2000" b="0" i="1" smtClean="0">
                                <a:solidFill>
                                  <a:srgbClr val="0D0D0D"/>
                                </a:solidFill>
                                <a:effectLst/>
                                <a:highlight>
                                  <a:srgbClr val="FFFFFF"/>
                                </a:highlight>
                                <a:latin typeface="Cambria Math" panose="02040503050406030204" pitchFamily="18" charset="0"/>
                              </a:rPr>
                              <m:t>1</m:t>
                            </m:r>
                          </m:sub>
                        </m:sSub>
                        <m:r>
                          <a:rPr lang="en-US" altLang="zh-CN" sz="2000" b="0" i="1" smtClean="0">
                            <a:solidFill>
                              <a:srgbClr val="0D0D0D"/>
                            </a:solidFill>
                            <a:effectLst/>
                            <a:highlight>
                              <a:srgbClr val="FFFFFF"/>
                            </a:highlight>
                            <a:latin typeface="Cambria Math" panose="02040503050406030204" pitchFamily="18" charset="0"/>
                          </a:rPr>
                          <m:t>,…,</m:t>
                        </m:r>
                        <m:sSub>
                          <m:sSubPr>
                            <m:ctrlPr>
                              <a:rPr lang="en-US" altLang="zh-CN" sz="2000" i="1">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𝑚</m:t>
                            </m:r>
                          </m:e>
                          <m:sub>
                            <m:r>
                              <a:rPr lang="en-US" altLang="zh-CN" sz="2000" b="0" i="1" smtClean="0">
                                <a:solidFill>
                                  <a:srgbClr val="0D0D0D"/>
                                </a:solidFill>
                                <a:highlight>
                                  <a:srgbClr val="FFFFFF"/>
                                </a:highlight>
                                <a:latin typeface="Cambria Math" panose="02040503050406030204" pitchFamily="18" charset="0"/>
                              </a:rPr>
                              <m:t>𝑇</m:t>
                            </m:r>
                          </m:sub>
                        </m:sSub>
                      </m:e>
                    </m:d>
                  </m:oMath>
                </a14:m>
                <a:r>
                  <a:rPr lang="zh-CN" altLang="en-US" sz="2000" dirty="0">
                    <a:solidFill>
                      <a:srgbClr val="0D0D0D"/>
                    </a:solidFill>
                    <a:highlight>
                      <a:srgbClr val="FFFFFF"/>
                    </a:highlight>
                    <a:latin typeface="Söhne"/>
                  </a:rPr>
                  <a:t>是一系列</a:t>
                </a:r>
                <a:r>
                  <a:rPr lang="en-US" altLang="zh-CN" sz="2000" dirty="0">
                    <a:solidFill>
                      <a:srgbClr val="0D0D0D"/>
                    </a:solidFill>
                    <a:highlight>
                      <a:srgbClr val="FFFFFF"/>
                    </a:highlight>
                    <a:latin typeface="Söhne"/>
                  </a:rPr>
                  <a:t>3D</a:t>
                </a:r>
                <a:r>
                  <a:rPr lang="zh-CN" altLang="en-US" sz="2000" dirty="0">
                    <a:solidFill>
                      <a:srgbClr val="0D0D0D"/>
                    </a:solidFill>
                    <a:highlight>
                      <a:srgbClr val="FFFFFF"/>
                    </a:highlight>
                    <a:latin typeface="Söhne"/>
                  </a:rPr>
                  <a:t>面部运动序列</a:t>
                </a:r>
                <a:r>
                  <a:rPr lang="zh-CN" altLang="en-US" sz="2000" b="0" i="0" dirty="0">
                    <a:solidFill>
                      <a:srgbClr val="0D0D0D"/>
                    </a:solidFill>
                    <a:effectLst/>
                    <a:highlight>
                      <a:srgbClr val="FFFFFF"/>
                    </a:highlight>
                    <a:latin typeface="Söhne"/>
                  </a:rPr>
                  <a:t>，其中，每一帧</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𝑚</m:t>
                        </m:r>
                      </m:e>
                      <m:sub>
                        <m:r>
                          <a:rPr lang="en-US" altLang="zh-CN" sz="2000" b="0" i="1" smtClean="0">
                            <a:solidFill>
                              <a:srgbClr val="0D0D0D"/>
                            </a:solidFill>
                            <a:highlight>
                              <a:srgbClr val="FFFFFF"/>
                            </a:highlight>
                            <a:latin typeface="Cambria Math" panose="02040503050406030204" pitchFamily="18" charset="0"/>
                          </a:rPr>
                          <m:t>𝑡</m:t>
                        </m:r>
                      </m:sub>
                    </m:sSub>
                    <m:r>
                      <a:rPr lang="en-US" altLang="zh-CN" sz="2000" i="1" smtClean="0">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sz="2000" i="1" smtClean="0">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𝑉</m:t>
                        </m:r>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×3</m:t>
                        </m:r>
                      </m:sup>
                    </m:sSup>
                  </m:oMath>
                </a14:m>
                <a:r>
                  <a:rPr lang="zh-CN" altLang="en-US" sz="2000" b="0" i="0" dirty="0">
                    <a:solidFill>
                      <a:srgbClr val="0D0D0D"/>
                    </a:solidFill>
                    <a:effectLst/>
                    <a:highlight>
                      <a:srgbClr val="FFFFFF"/>
                    </a:highlight>
                    <a:latin typeface="Söhne"/>
                  </a:rPr>
                  <a:t>，表示在中性面部网格模板</a:t>
                </a:r>
                <a14:m>
                  <m:oMath xmlns:m="http://schemas.openxmlformats.org/officeDocument/2006/math">
                    <m:r>
                      <m:rPr>
                        <m:sty m:val="p"/>
                      </m:rPr>
                      <a:rPr lang="en-US" altLang="zh-CN" sz="2000" b="0" i="0" smtClean="0">
                        <a:solidFill>
                          <a:srgbClr val="0D0D0D"/>
                        </a:solidFill>
                        <a:highlight>
                          <a:srgbClr val="FFFFFF"/>
                        </a:highlight>
                        <a:latin typeface="Cambria Math" panose="02040503050406030204" pitchFamily="18" charset="0"/>
                        <a:ea typeface="Cambria Math" panose="02040503050406030204" pitchFamily="18" charset="0"/>
                      </a:rPr>
                      <m:t>h</m:t>
                    </m:r>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sz="2000" i="1">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𝑉</m:t>
                        </m:r>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×3</m:t>
                        </m:r>
                      </m:sup>
                    </m:sSup>
                  </m:oMath>
                </a14:m>
                <a:r>
                  <a:rPr lang="zh-CN" altLang="en-US" sz="2000" b="0" i="0" dirty="0">
                    <a:solidFill>
                      <a:srgbClr val="0D0D0D"/>
                    </a:solidFill>
                    <a:effectLst/>
                    <a:highlight>
                      <a:srgbClr val="FFFFFF"/>
                    </a:highlight>
                    <a:latin typeface="Söhne"/>
                  </a:rPr>
                  <a:t>上</a:t>
                </a:r>
                <a14:m>
                  <m:oMath xmlns:m="http://schemas.openxmlformats.org/officeDocument/2006/math">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𝑉</m:t>
                    </m:r>
                  </m:oMath>
                </a14:m>
                <a:r>
                  <a:rPr lang="zh-CN" altLang="en-US" sz="2000" dirty="0">
                    <a:solidFill>
                      <a:srgbClr val="0D0D0D"/>
                    </a:solidFill>
                    <a:highlight>
                      <a:srgbClr val="FFFFFF"/>
                    </a:highlight>
                    <a:latin typeface="Söhne"/>
                  </a:rPr>
                  <a:t>个点的三维运动。</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2DF37A36-A010-9BA5-D5F5-AE4089C935CA}"/>
                  </a:ext>
                </a:extLst>
              </p:cNvPr>
              <p:cNvSpPr txBox="1">
                <a:spLocks noRot="1" noChangeAspect="1" noMove="1" noResize="1" noEditPoints="1" noAdjustHandles="1" noChangeArrowheads="1" noChangeShapeType="1" noTextEdit="1"/>
              </p:cNvSpPr>
              <p:nvPr/>
            </p:nvSpPr>
            <p:spPr>
              <a:xfrm>
                <a:off x="392020" y="3691577"/>
                <a:ext cx="11072953" cy="751039"/>
              </a:xfrm>
              <a:prstGeom prst="rect">
                <a:avLst/>
              </a:prstGeom>
              <a:blipFill>
                <a:blip r:embed="rId5"/>
                <a:stretch>
                  <a:fillRect l="-495" t="-3252" b="-1382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7DF146D-D98B-A17E-4F80-7DC43EAEDE00}"/>
              </a:ext>
            </a:extLst>
          </p:cNvPr>
          <p:cNvSpPr txBox="1"/>
          <p:nvPr/>
        </p:nvSpPr>
        <p:spPr>
          <a:xfrm>
            <a:off x="11735783" y="23215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095CF7-12FD-0584-C8BD-408133CA4A1D}"/>
              </a:ext>
            </a:extLst>
          </p:cNvPr>
          <p:cNvSpPr txBox="1"/>
          <p:nvPr/>
        </p:nvSpPr>
        <p:spPr>
          <a:xfrm>
            <a:off x="154458" y="323450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公式化描述</a:t>
            </a:r>
            <a:endParaRPr lang="en-US" altLang="zh-CN" sz="2000" b="1"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11735783" y="363060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35783" y="43727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35783" y="51246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500C563A-020B-0633-CEBA-82AA8401176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7C44E3E-0413-0CC6-E2C8-97D26C2537B5}"/>
                  </a:ext>
                </a:extLst>
              </p:cNvPr>
              <p:cNvSpPr txBox="1"/>
              <p:nvPr/>
            </p:nvSpPr>
            <p:spPr>
              <a:xfrm>
                <a:off x="416231" y="4487052"/>
                <a:ext cx="11072953" cy="74789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假设</a:t>
                </a:r>
                <a14:m>
                  <m:oMath xmlns:m="http://schemas.openxmlformats.org/officeDocument/2006/math">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𝐴</m:t>
                        </m:r>
                      </m:e>
                      <m:sub>
                        <m:r>
                          <a:rPr lang="en-US" altLang="zh-CN" sz="2000" b="0" i="1" smtClean="0">
                            <a:solidFill>
                              <a:srgbClr val="0D0D0D"/>
                            </a:solidFill>
                            <a:effectLst/>
                            <a:highlight>
                              <a:srgbClr val="FFFFFF"/>
                            </a:highlight>
                            <a:latin typeface="Cambria Math" panose="02040503050406030204" pitchFamily="18" charset="0"/>
                          </a:rPr>
                          <m:t>1:</m:t>
                        </m:r>
                        <m:r>
                          <a:rPr lang="en-US" altLang="zh-CN" sz="2000" b="0" i="1" smtClean="0">
                            <a:solidFill>
                              <a:srgbClr val="0D0D0D"/>
                            </a:solidFill>
                            <a:effectLst/>
                            <a:highlight>
                              <a:srgbClr val="FFFFFF"/>
                            </a:highlight>
                            <a:latin typeface="Cambria Math" panose="02040503050406030204" pitchFamily="18" charset="0"/>
                          </a:rPr>
                          <m:t>𝑇</m:t>
                        </m:r>
                      </m:sub>
                    </m:sSub>
                    <m:r>
                      <a:rPr lang="en-US" altLang="zh-CN" sz="2000" b="0" i="1" smtClean="0">
                        <a:solidFill>
                          <a:srgbClr val="0D0D0D"/>
                        </a:solidFill>
                        <a:effectLst/>
                        <a:highlight>
                          <a:srgbClr val="FFFFFF"/>
                        </a:highlight>
                        <a:latin typeface="Cambria Math" panose="02040503050406030204" pitchFamily="18" charset="0"/>
                      </a:rPr>
                      <m:t>=</m:t>
                    </m:r>
                    <m:d>
                      <m:dPr>
                        <m:ctrlPr>
                          <a:rPr lang="en-US" altLang="zh-CN" sz="2000" b="0" i="1" smtClean="0">
                            <a:solidFill>
                              <a:srgbClr val="0D0D0D"/>
                            </a:solidFill>
                            <a:effectLst/>
                            <a:highlight>
                              <a:srgbClr val="FFFFFF"/>
                            </a:highlight>
                            <a:latin typeface="Cambria Math" panose="02040503050406030204" pitchFamily="18" charset="0"/>
                          </a:rPr>
                        </m:ctrlPr>
                      </m:dPr>
                      <m:e>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𝑎</m:t>
                            </m:r>
                          </m:e>
                          <m:sub>
                            <m:r>
                              <a:rPr lang="en-US" altLang="zh-CN" sz="2000" b="0" i="1" smtClean="0">
                                <a:solidFill>
                                  <a:srgbClr val="0D0D0D"/>
                                </a:solidFill>
                                <a:effectLst/>
                                <a:highlight>
                                  <a:srgbClr val="FFFFFF"/>
                                </a:highlight>
                                <a:latin typeface="Cambria Math" panose="02040503050406030204" pitchFamily="18" charset="0"/>
                              </a:rPr>
                              <m:t>1</m:t>
                            </m:r>
                          </m:sub>
                        </m:sSub>
                        <m:r>
                          <a:rPr lang="en-US" altLang="zh-CN" sz="2000" b="0" i="1" smtClean="0">
                            <a:solidFill>
                              <a:srgbClr val="0D0D0D"/>
                            </a:solidFill>
                            <a:effectLst/>
                            <a:highlight>
                              <a:srgbClr val="FFFFFF"/>
                            </a:highlight>
                            <a:latin typeface="Cambria Math" panose="02040503050406030204" pitchFamily="18" charset="0"/>
                          </a:rPr>
                          <m:t>,…,</m:t>
                        </m:r>
                        <m:sSub>
                          <m:sSubPr>
                            <m:ctrlPr>
                              <a:rPr lang="en-US" altLang="zh-CN" sz="2000" i="1" smtClean="0">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𝑎</m:t>
                            </m:r>
                          </m:e>
                          <m:sub>
                            <m:r>
                              <a:rPr lang="en-US" altLang="zh-CN" sz="2000" b="0" i="1" smtClean="0">
                                <a:solidFill>
                                  <a:srgbClr val="0D0D0D"/>
                                </a:solidFill>
                                <a:highlight>
                                  <a:srgbClr val="FFFFFF"/>
                                </a:highlight>
                                <a:latin typeface="Cambria Math" panose="02040503050406030204" pitchFamily="18" charset="0"/>
                              </a:rPr>
                              <m:t>𝑇</m:t>
                            </m:r>
                          </m:sub>
                        </m:sSub>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是一系列语音片段，每个片段</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𝑎</m:t>
                        </m:r>
                      </m:e>
                      <m:sub>
                        <m:r>
                          <a:rPr lang="en-US" altLang="zh-CN" sz="2000" i="1">
                            <a:solidFill>
                              <a:srgbClr val="0D0D0D"/>
                            </a:solidFill>
                            <a:highlight>
                              <a:srgbClr val="FFFFFF"/>
                            </a:highlight>
                            <a:latin typeface="Cambria Math" panose="02040503050406030204" pitchFamily="18" charset="0"/>
                          </a:rPr>
                          <m:t>𝑡</m:t>
                        </m:r>
                      </m:sub>
                    </m:sSub>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m:t>
                    </m:r>
                    <m:sSup>
                      <m:sSupPr>
                        <m:ctrlPr>
                          <a:rPr lang="en-US" altLang="zh-CN" sz="2000" i="1">
                            <a:solidFill>
                              <a:srgbClr val="0D0D0D"/>
                            </a:solidFill>
                            <a:highlight>
                              <a:srgbClr val="FFFFFF"/>
                            </a:highlight>
                            <a:latin typeface="Cambria Math" panose="02040503050406030204" pitchFamily="18" charset="0"/>
                            <a:ea typeface="Cambria Math" panose="02040503050406030204" pitchFamily="18" charset="0"/>
                          </a:rPr>
                        </m:ctrlPr>
                      </m:sSupPr>
                      <m:e>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𝑅</m:t>
                        </m:r>
                      </m:e>
                      <m:sup>
                        <m:r>
                          <a:rPr lang="en-US" altLang="zh-CN" sz="2000" b="0" i="1" smtClean="0">
                            <a:solidFill>
                              <a:srgbClr val="0D0D0D"/>
                            </a:solidFill>
                            <a:highlight>
                              <a:srgbClr val="FFFFFF"/>
                            </a:highlight>
                            <a:latin typeface="Cambria Math" panose="02040503050406030204" pitchFamily="18" charset="0"/>
                            <a:ea typeface="Cambria Math" panose="02040503050406030204" pitchFamily="18" charset="0"/>
                          </a:rPr>
                          <m:t>𝑑</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包含</a:t>
                </a:r>
                <a14:m>
                  <m:oMath xmlns:m="http://schemas.openxmlformats.org/officeDocument/2006/math">
                    <m:r>
                      <a:rPr lang="en-US" altLang="zh-CN" sz="2000" i="1">
                        <a:solidFill>
                          <a:srgbClr val="0D0D0D"/>
                        </a:solidFill>
                        <a:highlight>
                          <a:srgbClr val="FFFFFF"/>
                        </a:highlight>
                        <a:latin typeface="Cambria Math" panose="02040503050406030204" pitchFamily="18" charset="0"/>
                        <a:ea typeface="Cambria Math" panose="02040503050406030204" pitchFamily="18" charset="0"/>
                      </a:rPr>
                      <m:t>𝑑</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个样本，这些样本与对应的视觉帧</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𝑚</m:t>
                        </m:r>
                      </m:e>
                      <m:sub>
                        <m:r>
                          <a:rPr lang="en-US" altLang="zh-CN" sz="2000" i="1">
                            <a:solidFill>
                              <a:srgbClr val="0D0D0D"/>
                            </a:solidFill>
                            <a:highlight>
                              <a:srgbClr val="FFFFFF"/>
                            </a:highlight>
                            <a:latin typeface="Cambria Math" panose="02040503050406030204" pitchFamily="18" charset="0"/>
                          </a:rPr>
                          <m:t>𝑡</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是对齐的。</a:t>
                </a:r>
              </a:p>
            </p:txBody>
          </p:sp>
        </mc:Choice>
        <mc:Fallback>
          <p:sp>
            <p:nvSpPr>
              <p:cNvPr id="6" name="文本框 5">
                <a:extLst>
                  <a:ext uri="{FF2B5EF4-FFF2-40B4-BE49-F238E27FC236}">
                    <a16:creationId xmlns:a16="http://schemas.microsoft.com/office/drawing/2014/main" id="{97C44E3E-0413-0CC6-E2C8-97D26C2537B5}"/>
                  </a:ext>
                </a:extLst>
              </p:cNvPr>
              <p:cNvSpPr txBox="1">
                <a:spLocks noRot="1" noChangeAspect="1" noMove="1" noResize="1" noEditPoints="1" noAdjustHandles="1" noChangeArrowheads="1" noChangeShapeType="1" noTextEdit="1"/>
              </p:cNvSpPr>
              <p:nvPr/>
            </p:nvSpPr>
            <p:spPr>
              <a:xfrm>
                <a:off x="416231" y="4487052"/>
                <a:ext cx="11072953" cy="747897"/>
              </a:xfrm>
              <a:prstGeom prst="rect">
                <a:avLst/>
              </a:prstGeom>
              <a:blipFill>
                <a:blip r:embed="rId6"/>
                <a:stretch>
                  <a:fillRect l="-495" t="-4878" b="-113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04864D12-1776-8002-E7F6-5F5C7AC16833}"/>
                  </a:ext>
                </a:extLst>
              </p:cNvPr>
              <p:cNvSpPr txBox="1"/>
              <p:nvPr/>
            </p:nvSpPr>
            <p:spPr>
              <a:xfrm>
                <a:off x="416231" y="5241068"/>
                <a:ext cx="11428438"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该方法的目标是从音频片段序列</a:t>
                </a:r>
                <a14:m>
                  <m:oMath xmlns:m="http://schemas.openxmlformats.org/officeDocument/2006/math">
                    <m:sSub>
                      <m:sSubPr>
                        <m:ctrlPr>
                          <a:rPr lang="en-US" altLang="zh-CN" sz="2000" b="0" i="1" smtClean="0">
                            <a:solidFill>
                              <a:srgbClr val="0D0D0D"/>
                            </a:solidFill>
                            <a:effectLst/>
                            <a:highlight>
                              <a:srgbClr val="FFFFFF"/>
                            </a:highlight>
                            <a:latin typeface="Cambria Math" panose="02040503050406030204" pitchFamily="18" charset="0"/>
                          </a:rPr>
                        </m:ctrlPr>
                      </m:sSubPr>
                      <m:e>
                        <m:r>
                          <a:rPr lang="en-US" altLang="zh-CN" sz="2000" b="0" i="1" smtClean="0">
                            <a:solidFill>
                              <a:srgbClr val="0D0D0D"/>
                            </a:solidFill>
                            <a:effectLst/>
                            <a:highlight>
                              <a:srgbClr val="FFFFFF"/>
                            </a:highlight>
                            <a:latin typeface="Cambria Math" panose="02040503050406030204" pitchFamily="18" charset="0"/>
                          </a:rPr>
                          <m:t>𝐴</m:t>
                        </m:r>
                      </m:e>
                      <m:sub>
                        <m:r>
                          <a:rPr lang="en-US" altLang="zh-CN" sz="2000" b="0" i="1" smtClean="0">
                            <a:solidFill>
                              <a:srgbClr val="0D0D0D"/>
                            </a:solidFill>
                            <a:effectLst/>
                            <a:highlight>
                              <a:srgbClr val="FFFFFF"/>
                            </a:highlight>
                            <a:latin typeface="Cambria Math" panose="02040503050406030204" pitchFamily="18" charset="0"/>
                          </a:rPr>
                          <m:t>1:</m:t>
                        </m:r>
                        <m:r>
                          <a:rPr lang="en-US" altLang="zh-CN" sz="2000" b="0" i="1" smtClean="0">
                            <a:solidFill>
                              <a:srgbClr val="0D0D0D"/>
                            </a:solidFill>
                            <a:effectLst/>
                            <a:highlight>
                              <a:srgbClr val="FFFFFF"/>
                            </a:highlight>
                            <a:latin typeface="Cambria Math" panose="02040503050406030204" pitchFamily="18" charset="0"/>
                          </a:rPr>
                          <m:t>𝑇</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顺序生成序列面部动作序列</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𝑀</m:t>
                        </m:r>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，以便可以将任何一个中性面部模板</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通过添加相应的面部动作</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𝑚</m:t>
                        </m:r>
                      </m:e>
                      <m:sub>
                        <m:r>
                          <a:rPr lang="en-US" altLang="zh-CN" sz="2000" i="1">
                            <a:solidFill>
                              <a:srgbClr val="0D0D0D"/>
                            </a:solidFill>
                            <a:highlight>
                              <a:srgbClr val="FFFFFF"/>
                            </a:highlight>
                            <a:latin typeface="Cambria Math" panose="02040503050406030204" pitchFamily="18" charset="0"/>
                          </a:rPr>
                          <m:t>𝑡</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，将其转换为有表情的面部模板</a:t>
                </a:r>
                <a14:m>
                  <m:oMath xmlns:m="http://schemas.openxmlformats.org/officeDocument/2006/math">
                    <m:sSub>
                      <m:sSubPr>
                        <m:ctrlPr>
                          <a:rPr lang="en-US" altLang="zh-CN" sz="2000" i="1">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𝐻</m:t>
                        </m:r>
                      </m:e>
                      <m:sub>
                        <m:r>
                          <a:rPr lang="en-US" altLang="zh-CN" sz="2000" i="1">
                            <a:solidFill>
                              <a:srgbClr val="0D0D0D"/>
                            </a:solidFill>
                            <a:highlight>
                              <a:srgbClr val="FFFFFF"/>
                            </a:highlight>
                            <a:latin typeface="Cambria Math" panose="02040503050406030204" pitchFamily="18" charset="0"/>
                          </a:rPr>
                          <m:t>1:</m:t>
                        </m:r>
                        <m:r>
                          <a:rPr lang="en-US" altLang="zh-CN" sz="2000" i="1">
                            <a:solidFill>
                              <a:srgbClr val="0D0D0D"/>
                            </a:solidFill>
                            <a:highlight>
                              <a:srgbClr val="FFFFFF"/>
                            </a:highlight>
                            <a:latin typeface="Cambria Math" panose="02040503050406030204" pitchFamily="18" charset="0"/>
                          </a:rPr>
                          <m:t>𝑇</m:t>
                        </m:r>
                      </m:sub>
                    </m:sSub>
                    <m:r>
                      <a:rPr lang="en-US" altLang="zh-CN" sz="2000" b="0" i="1" smtClean="0">
                        <a:solidFill>
                          <a:srgbClr val="0D0D0D"/>
                        </a:solidFill>
                        <a:highlight>
                          <a:srgbClr val="FFFFFF"/>
                        </a:highlight>
                        <a:latin typeface="Cambria Math" panose="02040503050406030204" pitchFamily="18" charset="0"/>
                      </a:rPr>
                      <m:t>=</m:t>
                    </m:r>
                    <m:d>
                      <m:dPr>
                        <m:begChr m:val="{"/>
                        <m:endChr m:val="}"/>
                        <m:ctrlPr>
                          <a:rPr lang="en-US" altLang="zh-CN" sz="2000" b="0" i="1" smtClean="0">
                            <a:solidFill>
                              <a:srgbClr val="0D0D0D"/>
                            </a:solidFill>
                            <a:highlight>
                              <a:srgbClr val="FFFFFF"/>
                            </a:highlight>
                            <a:latin typeface="Cambria Math" panose="02040503050406030204" pitchFamily="18" charset="0"/>
                          </a:rPr>
                        </m:ctrlPr>
                      </m:dPr>
                      <m:e>
                        <m:sSub>
                          <m:sSubPr>
                            <m:ctrlPr>
                              <a:rPr lang="en-US" altLang="zh-CN" sz="2000" b="0" i="1" smtClean="0">
                                <a:solidFill>
                                  <a:srgbClr val="0D0D0D"/>
                                </a:solidFill>
                                <a:highlight>
                                  <a:srgbClr val="FFFFFF"/>
                                </a:highlight>
                                <a:latin typeface="Cambria Math" panose="02040503050406030204" pitchFamily="18" charset="0"/>
                              </a:rPr>
                            </m:ctrlPr>
                          </m:sSubPr>
                          <m:e>
                            <m:r>
                              <a:rPr lang="en-US" altLang="zh-CN" sz="2000" b="0" i="1" smtClean="0">
                                <a:solidFill>
                                  <a:srgbClr val="0D0D0D"/>
                                </a:solidFill>
                                <a:highlight>
                                  <a:srgbClr val="FFFFFF"/>
                                </a:highlight>
                                <a:latin typeface="Cambria Math" panose="02040503050406030204" pitchFamily="18" charset="0"/>
                              </a:rPr>
                              <m:t>𝑚</m:t>
                            </m:r>
                          </m:e>
                          <m:sub>
                            <m:r>
                              <a:rPr lang="en-US" altLang="zh-CN" sz="2000" b="0" i="1" smtClean="0">
                                <a:solidFill>
                                  <a:srgbClr val="0D0D0D"/>
                                </a:solidFill>
                                <a:highlight>
                                  <a:srgbClr val="FFFFFF"/>
                                </a:highlight>
                                <a:latin typeface="Cambria Math" panose="02040503050406030204" pitchFamily="18" charset="0"/>
                              </a:rPr>
                              <m:t>1</m:t>
                            </m:r>
                          </m:sub>
                        </m:sSub>
                        <m:r>
                          <a:rPr lang="en-US" altLang="zh-CN" sz="2000" b="0" i="1" smtClean="0">
                            <a:solidFill>
                              <a:srgbClr val="0D0D0D"/>
                            </a:solidFill>
                            <a:highlight>
                              <a:srgbClr val="FFFFFF"/>
                            </a:highlight>
                            <a:latin typeface="Cambria Math" panose="02040503050406030204" pitchFamily="18" charset="0"/>
                          </a:rPr>
                          <m:t>+</m:t>
                        </m:r>
                        <m:r>
                          <a:rPr lang="en-US" altLang="zh-CN" sz="2000" b="0" i="1" smtClean="0">
                            <a:solidFill>
                              <a:srgbClr val="0D0D0D"/>
                            </a:solidFill>
                            <a:highlight>
                              <a:srgbClr val="FFFFFF"/>
                            </a:highlight>
                            <a:latin typeface="Cambria Math" panose="02040503050406030204" pitchFamily="18" charset="0"/>
                          </a:rPr>
                          <m:t>h</m:t>
                        </m:r>
                        <m:r>
                          <a:rPr lang="en-US" altLang="zh-CN" sz="2000" b="0" i="1" smtClean="0">
                            <a:solidFill>
                              <a:srgbClr val="0D0D0D"/>
                            </a:solidFill>
                            <a:highlight>
                              <a:srgbClr val="FFFFFF"/>
                            </a:highlight>
                            <a:latin typeface="Cambria Math" panose="02040503050406030204" pitchFamily="18" charset="0"/>
                          </a:rPr>
                          <m:t>,…,</m:t>
                        </m:r>
                        <m:sSub>
                          <m:sSubPr>
                            <m:ctrlPr>
                              <a:rPr lang="en-US" altLang="zh-CN" sz="2000" i="1">
                                <a:solidFill>
                                  <a:srgbClr val="0D0D0D"/>
                                </a:solidFill>
                                <a:highlight>
                                  <a:srgbClr val="FFFFFF"/>
                                </a:highlight>
                                <a:latin typeface="Cambria Math" panose="02040503050406030204" pitchFamily="18" charset="0"/>
                              </a:rPr>
                            </m:ctrlPr>
                          </m:sSubPr>
                          <m:e>
                            <m:r>
                              <a:rPr lang="en-US" altLang="zh-CN" sz="2000" i="1">
                                <a:solidFill>
                                  <a:srgbClr val="0D0D0D"/>
                                </a:solidFill>
                                <a:highlight>
                                  <a:srgbClr val="FFFFFF"/>
                                </a:highlight>
                                <a:latin typeface="Cambria Math" panose="02040503050406030204" pitchFamily="18" charset="0"/>
                              </a:rPr>
                              <m:t>𝑚</m:t>
                            </m:r>
                          </m:e>
                          <m:sub>
                            <m:r>
                              <a:rPr lang="en-US" altLang="zh-CN" sz="2000" b="0" i="1" smtClean="0">
                                <a:solidFill>
                                  <a:srgbClr val="0D0D0D"/>
                                </a:solidFill>
                                <a:highlight>
                                  <a:srgbClr val="FFFFFF"/>
                                </a:highlight>
                                <a:latin typeface="Cambria Math" panose="02040503050406030204" pitchFamily="18" charset="0"/>
                              </a:rPr>
                              <m:t>𝑇</m:t>
                            </m:r>
                          </m:sub>
                        </m:sSub>
                        <m:r>
                          <a:rPr lang="en-US" altLang="zh-CN" sz="2000" i="1">
                            <a:solidFill>
                              <a:srgbClr val="0D0D0D"/>
                            </a:solidFill>
                            <a:highlight>
                              <a:srgbClr val="FFFFFF"/>
                            </a:highlight>
                            <a:latin typeface="Cambria Math" panose="02040503050406030204" pitchFamily="18" charset="0"/>
                          </a:rPr>
                          <m:t>+</m:t>
                        </m:r>
                        <m:r>
                          <a:rPr lang="en-US" altLang="zh-CN" sz="2000" i="1">
                            <a:solidFill>
                              <a:srgbClr val="0D0D0D"/>
                            </a:solidFill>
                            <a:highlight>
                              <a:srgbClr val="FFFFFF"/>
                            </a:highlight>
                            <a:latin typeface="Cambria Math" panose="02040503050406030204" pitchFamily="18" charset="0"/>
                          </a:rPr>
                          <m:t>h</m:t>
                        </m:r>
                      </m:e>
                    </m:d>
                  </m:oMath>
                </a14:m>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0" name="文本框 19">
                <a:extLst>
                  <a:ext uri="{FF2B5EF4-FFF2-40B4-BE49-F238E27FC236}">
                    <a16:creationId xmlns:a16="http://schemas.microsoft.com/office/drawing/2014/main" id="{04864D12-1776-8002-E7F6-5F5C7AC16833}"/>
                  </a:ext>
                </a:extLst>
              </p:cNvPr>
              <p:cNvSpPr txBox="1">
                <a:spLocks noRot="1" noChangeAspect="1" noMove="1" noResize="1" noEditPoints="1" noAdjustHandles="1" noChangeArrowheads="1" noChangeShapeType="1" noTextEdit="1"/>
              </p:cNvSpPr>
              <p:nvPr/>
            </p:nvSpPr>
            <p:spPr>
              <a:xfrm>
                <a:off x="416231" y="5241068"/>
                <a:ext cx="11428438" cy="741806"/>
              </a:xfrm>
              <a:prstGeom prst="rect">
                <a:avLst/>
              </a:prstGeom>
              <a:blipFill>
                <a:blip r:embed="rId7"/>
                <a:stretch>
                  <a:fillRect l="-480" t="-6612" r="-107" b="-12397"/>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6DBCD5FB-4E36-32E5-3C75-92E836C65B15}"/>
              </a:ext>
            </a:extLst>
          </p:cNvPr>
          <p:cNvSpPr txBox="1"/>
          <p:nvPr/>
        </p:nvSpPr>
        <p:spPr>
          <a:xfrm>
            <a:off x="294924" y="2522711"/>
            <a:ext cx="11250829"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方法是首先用学习到的离散运动先验对面部运动空间进行建模，然后在这个空间上学习一个语音条件的时间自回归模型</a:t>
            </a:r>
          </a:p>
        </p:txBody>
      </p:sp>
    </p:spTree>
    <p:extLst>
      <p:ext uri="{BB962C8B-B14F-4D97-AF65-F5344CB8AC3E}">
        <p14:creationId xmlns:p14="http://schemas.microsoft.com/office/powerpoint/2010/main" val="255373875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A7F5BFB3-E9B1-3FC5-3D1A-4B4ED1829EEE}"/>
              </a:ext>
            </a:extLst>
          </p:cNvPr>
          <p:cNvPicPr>
            <a:picLocks noChangeAspect="1"/>
          </p:cNvPicPr>
          <p:nvPr/>
        </p:nvPicPr>
        <p:blipFill>
          <a:blip r:embed="rId5"/>
          <a:stretch>
            <a:fillRect/>
          </a:stretch>
        </p:blipFill>
        <p:spPr>
          <a:xfrm>
            <a:off x="6152671" y="2989006"/>
            <a:ext cx="6021011" cy="3550067"/>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Discrete Facial Motion Space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7779BC2-A274-EA9A-227B-98CB0C6153CD}"/>
                  </a:ext>
                </a:extLst>
              </p:cNvPr>
              <p:cNvSpPr txBox="1"/>
              <p:nvPr/>
            </p:nvSpPr>
            <p:spPr>
              <a:xfrm>
                <a:off x="365205" y="1751220"/>
                <a:ext cx="11461589" cy="130638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𝑍</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𝐶</m:t>
                                </m:r>
                              </m:sup>
                            </m:sSup>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𝑁</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，它允许任何面部动作</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𝑚</m:t>
                        </m:r>
                      </m:e>
                      <m:sub>
                        <m:r>
                          <a:rPr lang="en-US" altLang="zh-CN" i="1">
                            <a:solidFill>
                              <a:srgbClr val="0D0D0D"/>
                            </a:solidFill>
                            <a:highlight>
                              <a:srgbClr val="FFFFFF"/>
                            </a:highlight>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通过一组指定的条目</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𝐶</m:t>
                                </m:r>
                              </m:sup>
                            </m:sSup>
                          </m:e>
                        </m:d>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𝑆</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来表示。其中</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𝑆</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是指定的索引集。从概念上讲，</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中的条目是面部动作空间的运动原语。为此，作者预训练了一个基于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的向量量化自编码器</a:t>
                </a:r>
                <a:r>
                  <a:rPr lang="en-US" altLang="zh-CN" dirty="0">
                    <a:latin typeface="Times New Roman" panose="02020603050405020304" pitchFamily="18" charset="0"/>
                    <a:ea typeface="宋体" panose="02010600030101010101" pitchFamily="2" charset="-122"/>
                    <a:cs typeface="Times New Roman" panose="02020603050405020304" pitchFamily="18" charset="0"/>
                  </a:rPr>
                  <a:t>(Vector-Quantized Autoencoder, VQ-VAE)</a:t>
                </a:r>
                <a:r>
                  <a:rPr lang="zh-CN" altLang="en-US" dirty="0"/>
                  <a:t>包括一个编码器</a:t>
                </a:r>
                <a:r>
                  <a:rPr lang="en-US" altLang="zh-CN" i="1" dirty="0"/>
                  <a:t>E</a:t>
                </a:r>
                <a:r>
                  <a:rPr lang="zh-CN" altLang="en-US" dirty="0"/>
                  <a:t>，一个解码器</a:t>
                </a:r>
                <a:r>
                  <a:rPr lang="en-US" altLang="zh-CN" i="1" dirty="0"/>
                  <a:t>D</a:t>
                </a:r>
                <a:r>
                  <a:rPr lang="zh-CN" altLang="en-US" dirty="0"/>
                  <a:t>，和</a:t>
                </a:r>
                <a:r>
                  <a:rPr lang="en-US" altLang="zh-CN" dirty="0"/>
                  <a:t>codebook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𝑍</m:t>
                    </m:r>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VQ-VAE</a:t>
                </a:r>
                <a:r>
                  <a:rPr lang="zh-CN" altLang="en-US" dirty="0"/>
                  <a:t>在真实面部运动的重建损失下进行训练。</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365205" y="1751220"/>
                <a:ext cx="11461589" cy="1306383"/>
              </a:xfrm>
              <a:prstGeom prst="rect">
                <a:avLst/>
              </a:prstGeom>
              <a:blipFill>
                <a:blip r:embed="rId6"/>
                <a:stretch>
                  <a:fillRect l="-372" t="-2326" b="-651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Codebook of motion primitives</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43E95C66-48EA-149C-582C-44ED1C3533E8}"/>
                  </a:ext>
                </a:extLst>
              </p:cNvPr>
              <p:cNvSpPr txBox="1"/>
              <p:nvPr/>
            </p:nvSpPr>
            <p:spPr>
              <a:xfrm>
                <a:off x="372003" y="3011549"/>
                <a:ext cx="6017917" cy="117416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面部动作的嵌入：</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面部动作</a:t>
                </a:r>
                <a14:m>
                  <m:oMath xmlns:m="http://schemas.openxmlformats.org/officeDocument/2006/math">
                    <m:sSub>
                      <m:sSubPr>
                        <m:ctrlPr>
                          <a:rPr lang="en-US" altLang="zh-CN" sz="1800" b="0" i="1" smtClean="0">
                            <a:solidFill>
                              <a:srgbClr val="0D0D0D"/>
                            </a:solidFill>
                            <a:effectLst/>
                            <a:highlight>
                              <a:srgbClr val="FFFFFF"/>
                            </a:highlight>
                            <a:latin typeface="Cambria Math" panose="02040503050406030204" pitchFamily="18" charset="0"/>
                          </a:rPr>
                        </m:ctrlPr>
                      </m:sSubPr>
                      <m:e>
                        <m:r>
                          <a:rPr lang="en-US" altLang="zh-CN" sz="1800" b="0" i="1" smtClean="0">
                            <a:solidFill>
                              <a:srgbClr val="0D0D0D"/>
                            </a:solidFill>
                            <a:effectLst/>
                            <a:highlight>
                              <a:srgbClr val="FFFFFF"/>
                            </a:highlight>
                            <a:latin typeface="Cambria Math" panose="02040503050406030204" pitchFamily="18" charset="0"/>
                          </a:rPr>
                          <m:t>𝑀</m:t>
                        </m:r>
                      </m:e>
                      <m:sub>
                        <m:r>
                          <a:rPr lang="en-US" altLang="zh-CN" sz="1800" b="0" i="1" smtClean="0">
                            <a:solidFill>
                              <a:srgbClr val="0D0D0D"/>
                            </a:solidFill>
                            <a:effectLst/>
                            <a:highlight>
                              <a:srgbClr val="FFFFFF"/>
                            </a:highlight>
                            <a:latin typeface="Cambria Math" panose="02040503050406030204" pitchFamily="18" charset="0"/>
                          </a:rPr>
                          <m:t>1:</m:t>
                        </m:r>
                        <m:r>
                          <a:rPr lang="en-US" altLang="zh-CN" sz="1800" b="0" i="1" smtClean="0">
                            <a:solidFill>
                              <a:srgbClr val="0D0D0D"/>
                            </a:solidFill>
                            <a:effectLst/>
                            <a:highlight>
                              <a:srgbClr val="FFFFFF"/>
                            </a:highlight>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首先被嵌入为一个时间特征</a:t>
                </a:r>
                <a14:m>
                  <m:oMath xmlns:m="http://schemas.openxmlformats.org/officeDocument/2006/math">
                    <m:acc>
                      <m:accPr>
                        <m:chr m:val="̂"/>
                        <m:ctrlPr>
                          <a:rPr lang="zh-CN" altLang="en-US"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𝑍</m:t>
                        </m:r>
                      </m:e>
                    </m:acc>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𝐸</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m:ctrlPr>
                          </m:sSubPr>
                          <m:e>
                            <m:r>
                              <a:rPr lang="en-US" altLang="zh-CN" i="1"/>
                              <m:t>𝑀</m:t>
                            </m:r>
                          </m:e>
                          <m:sub>
                            <m:r>
                              <a:rPr lang="en-US" altLang="zh-CN" i="1"/>
                              <m:t>1:</m:t>
                            </m:r>
                            <m:r>
                              <a:rPr lang="en-US" altLang="zh-CN" i="1"/>
                              <m:t>𝑇</m:t>
                            </m:r>
                          </m:sub>
                        </m:sSub>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𝑅</m:t>
                        </m:r>
                      </m:e>
                      <m:sup>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𝐻</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𝐶</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ea typeface="Cambria Math" panose="020405030504060302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𝐻</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是面部组件的数量，</a:t>
                </a:r>
                <a:r>
                  <a:rPr lang="en-US" altLang="zh-CN" dirty="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表示编码的时间单元的数量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𝑃</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num>
                      <m:den>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den>
                    </m:f>
                    <m:r>
                      <a:rPr lang="en-US" altLang="zh-CN" b="0" i="0" smtClean="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frames</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6" name="文本框 15">
                <a:extLst>
                  <a:ext uri="{FF2B5EF4-FFF2-40B4-BE49-F238E27FC236}">
                    <a16:creationId xmlns:a16="http://schemas.microsoft.com/office/drawing/2014/main" id="{43E95C66-48EA-149C-582C-44ED1C3533E8}"/>
                  </a:ext>
                </a:extLst>
              </p:cNvPr>
              <p:cNvSpPr txBox="1">
                <a:spLocks noRot="1" noChangeAspect="1" noMove="1" noResize="1" noEditPoints="1" noAdjustHandles="1" noChangeArrowheads="1" noChangeShapeType="1" noTextEdit="1"/>
              </p:cNvSpPr>
              <p:nvPr/>
            </p:nvSpPr>
            <p:spPr>
              <a:xfrm>
                <a:off x="372003" y="3011549"/>
                <a:ext cx="6017917" cy="1174168"/>
              </a:xfrm>
              <a:prstGeom prst="rect">
                <a:avLst/>
              </a:prstGeom>
              <a:blipFill>
                <a:blip r:embed="rId7"/>
                <a:stretch>
                  <a:fillRect l="-608" t="-3627" r="-912" b="-207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1AFBFCE-C277-9B26-B2E4-427A333FBE2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A1EB35DC-1DCB-46A6-8EDF-23E5BEDEE932}"/>
                  </a:ext>
                </a:extLst>
              </p:cNvPr>
              <p:cNvSpPr txBox="1"/>
              <p:nvPr/>
            </p:nvSpPr>
            <p:spPr>
              <a:xfrm>
                <a:off x="356338" y="4111848"/>
                <a:ext cx="6017917" cy="156164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运动序列的量化：</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通过元素级的量化函数</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𝑄</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获得量化的运动序列</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𝑞</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𝑅</m:t>
                        </m:r>
                      </m:e>
                      <m:sup>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𝑇</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𝐻</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𝐶</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，该函数将</a:t>
                </a:r>
                <a14:m>
                  <m:oMath xmlns:m="http://schemas.openxmlformats.org/officeDocument/2006/math">
                    <m:acc>
                      <m:accPr>
                        <m:chr m:val="̂"/>
                        <m:ctrlPr>
                          <a:rPr lang="zh-CN" altLang="en-US"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𝑍</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中的每个项映射到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codebook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𝑍</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中最近的条目：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𝑞</m:t>
                          </m:r>
                        </m:sub>
                      </m:sSub>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Q</m:t>
                      </m:r>
                      <m:d>
                        <m:dPr>
                          <m:ctrl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zh-CN" altLang="en-US" sz="16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𝑍</m:t>
                              </m:r>
                            </m:e>
                          </m:acc>
                        </m:e>
                      </m:d>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arg</m:t>
                      </m:r>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 </m:t>
                      </m:r>
                      <m:func>
                        <m:func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funcPr>
                        <m:fName>
                          <m:limLow>
                            <m:limLow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limLowPr>
                            <m:e>
                              <m:r>
                                <m:rPr>
                                  <m:sty m:val="p"/>
                                </m:rP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min</m:t>
                              </m:r>
                            </m:e>
                            <m:lim>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𝑍</m:t>
                              </m:r>
                            </m:lim>
                          </m:limLow>
                        </m:fName>
                        <m:e>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𝑧</m:t>
                                          </m:r>
                                        </m:e>
                                      </m:acc>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𝑘</m:t>
                                      </m:r>
                                    </m:sub>
                                  </m:sSub>
                                </m:e>
                              </m:d>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2</m:t>
                              </m:r>
                            </m:sub>
                          </m:sSub>
                        </m:e>
                      </m:func>
                    </m:oMath>
                  </m:oMathPara>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1" name="文本框 20">
                <a:extLst>
                  <a:ext uri="{FF2B5EF4-FFF2-40B4-BE49-F238E27FC236}">
                    <a16:creationId xmlns:a16="http://schemas.microsoft.com/office/drawing/2014/main" id="{A1EB35DC-1DCB-46A6-8EDF-23E5BEDEE932}"/>
                  </a:ext>
                </a:extLst>
              </p:cNvPr>
              <p:cNvSpPr txBox="1">
                <a:spLocks noRot="1" noChangeAspect="1" noMove="1" noResize="1" noEditPoints="1" noAdjustHandles="1" noChangeArrowheads="1" noChangeShapeType="1" noTextEdit="1"/>
              </p:cNvSpPr>
              <p:nvPr/>
            </p:nvSpPr>
            <p:spPr>
              <a:xfrm>
                <a:off x="356338" y="4111848"/>
                <a:ext cx="6017917" cy="1561646"/>
              </a:xfrm>
              <a:prstGeom prst="rect">
                <a:avLst/>
              </a:prstGeom>
              <a:blipFill>
                <a:blip r:embed="rId8"/>
                <a:stretch>
                  <a:fillRect l="-607" t="-3125" r="-506"/>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2DDFA105-41AD-B0EA-1186-3C23C19F6377}"/>
              </a:ext>
            </a:extLst>
          </p:cNvPr>
          <p:cNvSpPr txBox="1"/>
          <p:nvPr/>
        </p:nvSpPr>
        <p:spPr>
          <a:xfrm>
            <a:off x="5439865" y="524602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AE60CF98-40A1-7375-64F6-6E70EFA24FFF}"/>
                  </a:ext>
                </a:extLst>
              </p:cNvPr>
              <p:cNvSpPr txBox="1"/>
              <p:nvPr/>
            </p:nvSpPr>
            <p:spPr>
              <a:xfrm>
                <a:off x="352049" y="5540070"/>
                <a:ext cx="6017917" cy="80239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面部动作的自我重建：</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面部动作序列的自我重建可以表示为：</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𝑇</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𝐷</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𝑞</m:t>
                            </m:r>
                          </m:sub>
                        </m:sSub>
                      </m:e>
                    </m:d>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𝐷</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𝑄</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𝐸</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solidFill>
                                          <a:srgbClr val="0D0D0D"/>
                                        </a:solidFill>
                                        <a:highlight>
                                          <a:srgbClr val="FFFFFF"/>
                                        </a:highlight>
                                        <a:latin typeface="Cambria Math" panose="02040503050406030204" pitchFamily="18" charset="0"/>
                                      </a:rPr>
                                    </m:ctrlPr>
                                  </m:sSubPr>
                                  <m:e>
                                    <m:r>
                                      <a:rPr lang="en-US" altLang="zh-CN" sz="1600" i="1">
                                        <a:solidFill>
                                          <a:srgbClr val="0D0D0D"/>
                                        </a:solidFill>
                                        <a:highlight>
                                          <a:srgbClr val="FFFFFF"/>
                                        </a:highlight>
                                        <a:latin typeface="Cambria Math" panose="02040503050406030204" pitchFamily="18" charset="0"/>
                                      </a:rPr>
                                      <m:t>𝑀</m:t>
                                    </m:r>
                                  </m:e>
                                  <m:sub>
                                    <m:r>
                                      <a:rPr lang="en-US" altLang="zh-CN" sz="1600" i="1">
                                        <a:solidFill>
                                          <a:srgbClr val="0D0D0D"/>
                                        </a:solidFill>
                                        <a:highlight>
                                          <a:srgbClr val="FFFFFF"/>
                                        </a:highlight>
                                        <a:latin typeface="Cambria Math" panose="02040503050406030204" pitchFamily="18" charset="0"/>
                                      </a:rPr>
                                      <m:t>1:</m:t>
                                    </m:r>
                                    <m:r>
                                      <a:rPr lang="en-US" altLang="zh-CN" sz="1600" i="1">
                                        <a:solidFill>
                                          <a:srgbClr val="0D0D0D"/>
                                        </a:solidFill>
                                        <a:highlight>
                                          <a:srgbClr val="FFFFFF"/>
                                        </a:highlight>
                                        <a:latin typeface="Cambria Math" panose="02040503050406030204" pitchFamily="18" charset="0"/>
                                      </a:rPr>
                                      <m:t>𝑇</m:t>
                                    </m:r>
                                  </m:sub>
                                </m:sSub>
                              </m:e>
                            </m:d>
                          </m:e>
                        </m:d>
                      </m:e>
                    </m:d>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28" name="文本框 27">
                <a:extLst>
                  <a:ext uri="{FF2B5EF4-FFF2-40B4-BE49-F238E27FC236}">
                    <a16:creationId xmlns:a16="http://schemas.microsoft.com/office/drawing/2014/main" id="{AE60CF98-40A1-7375-64F6-6E70EFA24FFF}"/>
                  </a:ext>
                </a:extLst>
              </p:cNvPr>
              <p:cNvSpPr txBox="1">
                <a:spLocks noRot="1" noChangeAspect="1" noMove="1" noResize="1" noEditPoints="1" noAdjustHandles="1" noChangeArrowheads="1" noChangeShapeType="1" noTextEdit="1"/>
              </p:cNvSpPr>
              <p:nvPr/>
            </p:nvSpPr>
            <p:spPr>
              <a:xfrm>
                <a:off x="352049" y="5540070"/>
                <a:ext cx="6017917" cy="802399"/>
              </a:xfrm>
              <a:prstGeom prst="rect">
                <a:avLst/>
              </a:prstGeom>
              <a:blipFill>
                <a:blip r:embed="rId9"/>
                <a:stretch>
                  <a:fillRect l="-709" t="-6107" b="-2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9638217"/>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26018</TotalTime>
  <Words>6790</Words>
  <Application>Microsoft Office PowerPoint</Application>
  <PresentationFormat>宽屏</PresentationFormat>
  <Paragraphs>427</Paragraphs>
  <Slides>49</Slides>
  <Notes>48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49</vt:i4>
      </vt:variant>
    </vt:vector>
  </HeadingPairs>
  <TitlesOfParts>
    <vt:vector size="64" baseType="lpstr">
      <vt:lpstr>PingFangSC-Regular</vt:lpstr>
      <vt:lpstr>Söhne</vt:lpstr>
      <vt:lpstr>等线</vt:lpstr>
      <vt:lpstr>等线 Light</vt:lpstr>
      <vt:lpstr>黑体</vt:lpstr>
      <vt:lpstr>思源黑体 Normal</vt:lpstr>
      <vt:lpstr>宋体</vt:lpstr>
      <vt:lpstr>微软雅黑</vt:lpstr>
      <vt:lpstr>微软雅黑 Light</vt:lpstr>
      <vt:lpstr>Arial</vt:lpstr>
      <vt:lpstr>Cambria Math</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1052</cp:revision>
  <dcterms:created xsi:type="dcterms:W3CDTF">2021-06-12T07:20:00Z</dcterms:created>
  <dcterms:modified xsi:type="dcterms:W3CDTF">2024-04-21T16:14:34Z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