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2" r:id="rId3"/>
    <p:sldId id="274" r:id="rId4"/>
    <p:sldId id="258" r:id="rId5"/>
    <p:sldId id="11089795" r:id="rId6"/>
    <p:sldId id="11090001" r:id="rId7"/>
    <p:sldId id="11090036" r:id="rId9"/>
    <p:sldId id="11090081" r:id="rId10"/>
    <p:sldId id="11090096" r:id="rId11"/>
    <p:sldId id="11090097" r:id="rId12"/>
    <p:sldId id="11090098" r:id="rId13"/>
    <p:sldId id="11090099" r:id="rId14"/>
    <p:sldId id="11090100" r:id="rId15"/>
    <p:sldId id="11089803" r:id="rId16"/>
    <p:sldId id="11089811" r:id="rId17"/>
    <p:sldId id="11090089" r:id="rId18"/>
    <p:sldId id="11090101" r:id="rId19"/>
    <p:sldId id="11090102" r:id="rId20"/>
    <p:sldId id="11090103" r:id="rId21"/>
    <p:sldId id="11089814" r:id="rId22"/>
    <p:sldId id="11089815" r:id="rId23"/>
    <p:sldId id="267"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60"/>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54.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tags" Target="../tags/tag23.xml"/><Relationship Id="rId3" Type="http://schemas.openxmlformats.org/officeDocument/2006/relationships/image" Target="../media/image4.png"/><Relationship Id="rId2" Type="http://schemas.openxmlformats.org/officeDocument/2006/relationships/tags" Target="../tags/tag2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tags" Target="../tags/tag26.xml"/><Relationship Id="rId3" Type="http://schemas.openxmlformats.org/officeDocument/2006/relationships/image" Target="../media/image4.png"/><Relationship Id="rId2" Type="http://schemas.openxmlformats.org/officeDocument/2006/relationships/tags" Target="../tags/tag25.xml"/><Relationship Id="rId10" Type="http://schemas.openxmlformats.org/officeDocument/2006/relationships/notesSlide" Target="../notesSlides/notesSlide7.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tags" Target="../tags/tag29.xml"/><Relationship Id="rId3" Type="http://schemas.openxmlformats.org/officeDocument/2006/relationships/image" Target="../media/image4.png"/><Relationship Id="rId2" Type="http://schemas.openxmlformats.org/officeDocument/2006/relationships/tags" Target="../tags/tag28.xml"/><Relationship Id="rId11" Type="http://schemas.openxmlformats.org/officeDocument/2006/relationships/notesSlide" Target="../notesSlides/notesSlide8.xml"/><Relationship Id="rId10" Type="http://schemas.openxmlformats.org/officeDocument/2006/relationships/slideLayout" Target="../slideLayouts/slideLayout7.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tags" Target="../tags/tag33.xml"/><Relationship Id="rId4" Type="http://schemas.openxmlformats.org/officeDocument/2006/relationships/image" Target="../media/image23.png"/><Relationship Id="rId3" Type="http://schemas.openxmlformats.org/officeDocument/2006/relationships/image" Target="../media/image4.png"/><Relationship Id="rId2" Type="http://schemas.openxmlformats.org/officeDocument/2006/relationships/tags" Target="../tags/tag32.xml"/><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image" Target="../media/image4.png"/><Relationship Id="rId2" Type="http://schemas.openxmlformats.org/officeDocument/2006/relationships/tags" Target="../tags/tag35.xml"/><Relationship Id="rId1" Type="http://schemas.openxmlformats.org/officeDocument/2006/relationships/tags" Target="../tags/tag34.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image" Target="../media/image4.png"/><Relationship Id="rId2" Type="http://schemas.openxmlformats.org/officeDocument/2006/relationships/tags" Target="../tags/tag39.xml"/><Relationship Id="rId1" Type="http://schemas.openxmlformats.org/officeDocument/2006/relationships/tags" Target="../tags/tag38.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image" Target="../media/image4.png"/><Relationship Id="rId2" Type="http://schemas.openxmlformats.org/officeDocument/2006/relationships/tags" Target="../tags/tag43.xml"/><Relationship Id="rId1" Type="http://schemas.openxmlformats.org/officeDocument/2006/relationships/tags" Target="../tags/tag42.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image" Target="../media/image4.png"/><Relationship Id="rId2" Type="http://schemas.openxmlformats.org/officeDocument/2006/relationships/tags" Target="../tags/tag47.xml"/><Relationship Id="rId1" Type="http://schemas.openxmlformats.org/officeDocument/2006/relationships/tags" Target="../tags/tag4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52.xml"/><Relationship Id="rId1" Type="http://schemas.openxmlformats.org/officeDocument/2006/relationships/tags" Target="../tags/tag5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3.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4.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tags" Target="../tags/tag8.xml"/><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tags" Target="../tags/tag11.xml"/><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7.xml"/><Relationship Id="rId7" Type="http://schemas.openxmlformats.org/officeDocument/2006/relationships/tags" Target="../tags/tag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tags" Target="../tags/tag17.xml"/><Relationship Id="rId4" Type="http://schemas.openxmlformats.org/officeDocument/2006/relationships/image" Target="../media/image11.png"/><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tags" Target="../tags/tag20.xml"/><Relationship Id="rId3" Type="http://schemas.openxmlformats.org/officeDocument/2006/relationships/image" Target="../media/image4.png"/><Relationship Id="rId2" Type="http://schemas.openxmlformats.org/officeDocument/2006/relationships/tags" Target="../tags/tag19.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27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297940"/>
            <a:ext cx="8661400" cy="695960"/>
          </a:xfrm>
          <a:prstGeom prst="rect">
            <a:avLst/>
          </a:prstGeom>
          <a:noFill/>
        </p:spPr>
        <p:txBody>
          <a:bodyPr wrap="none" lIns="0" tIns="0" rIns="0" bIns="0" rtlCol="0" anchor="t">
            <a:noAutofit/>
          </a:bodyPr>
          <a:lstStyle/>
          <a:p>
            <a:pPr algn="ctr"/>
            <a:r>
              <a:rPr lang="en-US" altLang="zh-CN" sz="4400" dirty="0">
                <a:solidFill>
                  <a:schemeClr val="bg1"/>
                </a:solidFill>
                <a:latin typeface="+mj-ea"/>
                <a:ea typeface="+mj-ea"/>
                <a:sym typeface="+mn-ea"/>
              </a:rPr>
              <a:t>INTO THE WILD WITH AUDIOSCOPE:</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UNSUPERVISEDAUDIO-VISUAL</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SEPARATION OF ON-SCREEN SOUNDS</a:t>
            </a:r>
            <a:endParaRPr lang="en-US" altLang="zh-CN" sz="4400" dirty="0">
              <a:solidFill>
                <a:schemeClr val="bg1"/>
              </a:solidFill>
              <a:latin typeface="+mj-ea"/>
              <a:ea typeface="+mj-ea"/>
              <a:sym typeface="+mn-ea"/>
            </a:endParaRPr>
          </a:p>
        </p:txBody>
      </p:sp>
      <p:sp>
        <p:nvSpPr>
          <p:cNvPr id="4" name="文本框 3"/>
          <p:cNvSpPr txBox="1"/>
          <p:nvPr/>
        </p:nvSpPr>
        <p:spPr>
          <a:xfrm>
            <a:off x="2588259" y="3576654"/>
            <a:ext cx="6858000" cy="553720"/>
          </a:xfrm>
          <a:prstGeom prst="rect">
            <a:avLst/>
          </a:prstGeom>
          <a:noFill/>
        </p:spPr>
        <p:txBody>
          <a:bodyPr wrap="none" lIns="0" tIns="0" rIns="0" bIns="0" rtlCol="0" anchor="t">
            <a:spAutoFit/>
          </a:bodyPr>
          <a:lstStyle/>
          <a:p>
            <a:pPr algn="ctr"/>
            <a:r>
              <a:rPr dirty="0">
                <a:solidFill>
                  <a:schemeClr val="bg1"/>
                </a:solidFill>
                <a:latin typeface="+mn-ea"/>
                <a:sym typeface="+mn-ea"/>
              </a:rPr>
              <a:t>Efthymios Tzinis, Scott Wisdom, Aren Jansen,</a:t>
            </a:r>
            <a:endParaRPr dirty="0">
              <a:solidFill>
                <a:schemeClr val="bg1"/>
              </a:solidFill>
              <a:latin typeface="+mn-ea"/>
              <a:sym typeface="+mn-ea"/>
            </a:endParaRPr>
          </a:p>
          <a:p>
            <a:pPr algn="ctr"/>
            <a:r>
              <a:rPr dirty="0">
                <a:solidFill>
                  <a:schemeClr val="bg1"/>
                </a:solidFill>
                <a:latin typeface="+mn-ea"/>
                <a:sym typeface="+mn-ea"/>
              </a:rPr>
              <a:t>Shawn Hershey, Tal Remez, Daniel P.W. Ellis, John R. Hershey</a:t>
            </a:r>
            <a:endParaRPr dirty="0">
              <a:solidFill>
                <a:schemeClr val="bg1"/>
              </a:solidFill>
              <a:latin typeface="+mn-ea"/>
              <a:sym typeface="+mn-ea"/>
            </a:endParaRPr>
          </a:p>
        </p:txBody>
      </p:sp>
      <p:sp>
        <p:nvSpPr>
          <p:cNvPr id="9" name="文本框 8"/>
          <p:cNvSpPr txBox="1"/>
          <p:nvPr/>
        </p:nvSpPr>
        <p:spPr>
          <a:xfrm>
            <a:off x="3222625" y="457263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74205" y="457263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2024-05-06</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ON-SCREEN CLASSIFIER</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189865" y="6146800"/>
            <a:ext cx="11859895" cy="482600"/>
          </a:xfrm>
          <a:prstGeom prst="rect">
            <a:avLst/>
          </a:prstGeom>
          <a:noFill/>
        </p:spPr>
        <p:txBody>
          <a:bodyPr wrap="square" rtlCol="0">
            <a:noAutofit/>
          </a:bodyPr>
          <a:p>
            <a:r>
              <a:rPr lang="en-US" altLang="zh-CN" sz="1200"/>
              <a:t>[1]</a:t>
            </a:r>
            <a:r>
              <a:rPr sz="1200"/>
              <a:t>Efthymios Tzinis, Scott Wisdom, Aren Jansen,</a:t>
            </a:r>
            <a:r>
              <a:rPr lang="en-US" sz="1200"/>
              <a:t> </a:t>
            </a:r>
            <a:r>
              <a:rPr sz="1200"/>
              <a:t>Shawn Hershey, Tal Remez, Daniel P.W. Ellis, John R. Hershey. INTO THE WILD WITH AUDIOSCOPE: UNSUPERVISEDAUDIO-VISUAL SEPARATION OF ON-SCREEN SOUNDS. In </a:t>
            </a:r>
            <a:r>
              <a:rPr lang="en-US" sz="1200"/>
              <a:t>ICLR</a:t>
            </a:r>
            <a:r>
              <a:rPr sz="1200"/>
              <a:t>, </a:t>
            </a:r>
            <a:r>
              <a:rPr lang="en-US" sz="1200"/>
              <a:t>2021</a:t>
            </a:r>
            <a:r>
              <a:rPr sz="1200"/>
              <a:t>.</a:t>
            </a:r>
            <a:endParaRPr sz="1200"/>
          </a:p>
        </p:txBody>
      </p:sp>
      <mc:AlternateContent xmlns:mc="http://schemas.openxmlformats.org/markup-compatibility/2006">
        <mc:Choice xmlns:a14="http://schemas.microsoft.com/office/drawing/2010/main" Requires="a14">
          <p:sp>
            <p:nvSpPr>
              <p:cNvPr id="3" name="文本框 2"/>
              <p:cNvSpPr txBox="1"/>
              <p:nvPr/>
            </p:nvSpPr>
            <p:spPr>
              <a:xfrm>
                <a:off x="189865" y="1011555"/>
                <a:ext cx="11666220" cy="656590"/>
              </a:xfrm>
              <a:prstGeom prst="rect">
                <a:avLst/>
              </a:prstGeom>
              <a:noFill/>
            </p:spPr>
            <p:txBody>
              <a:bodyPr wrap="square" rtlCol="0" anchor="t">
                <a:spAutoFit/>
              </a:bodyPr>
              <a:p>
                <a:r>
                  <a:t>为了推断每个分离源的视觉存在，</a:t>
                </a:r>
                <a:r>
                  <a:rPr lang="zh-CN"/>
                  <a:t>作者</a:t>
                </a:r>
                <a:r>
                  <a:t>将每个源的全局视频嵌入</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𝑧</m:t>
                        </m:r>
                      </m:e>
                      <m:sub>
                        <m:r>
                          <a:rPr lang="en-US" i="1">
                            <a:latin typeface="Cambria Math" panose="02040503050406030204" charset="0"/>
                            <a:cs typeface="Cambria Math" panose="02040503050406030204" charset="0"/>
                          </a:rPr>
                          <m:t>𝑚</m:t>
                        </m:r>
                      </m:sub>
                      <m:sup>
                        <m:r>
                          <a:rPr lang="en-US" i="1">
                            <a:latin typeface="Cambria Math" panose="02040503050406030204" charset="0"/>
                            <a:cs typeface="Cambria Math" panose="02040503050406030204" charset="0"/>
                          </a:rPr>
                          <m:t>𝑣𝑔</m:t>
                        </m:r>
                      </m:sup>
                    </m:sSubSup>
                  </m:oMath>
                </a14:m>
                <a:r>
                  <a:t>、全局音频嵌入</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𝑧</m:t>
                        </m:r>
                      </m:e>
                      <m:sub>
                        <m:r>
                          <a:rPr lang="en-US" i="1">
                            <a:latin typeface="Cambria Math" panose="02040503050406030204" charset="0"/>
                            <a:cs typeface="Cambria Math" panose="02040503050406030204" charset="0"/>
                          </a:rPr>
                          <m:t>𝑚</m:t>
                        </m:r>
                      </m:sub>
                      <m:sup>
                        <m:r>
                          <a:rPr lang="en-US" i="1">
                            <a:latin typeface="Cambria Math" panose="02040503050406030204" charset="0"/>
                            <a:cs typeface="Cambria Math" panose="02040503050406030204" charset="0"/>
                          </a:rPr>
                          <m:t>𝑎</m:t>
                        </m:r>
                      </m:sup>
                    </m:sSubSup>
                  </m:oMath>
                </a14:m>
                <a:r>
                  <a:t>和相应的局部时空视听嵌入</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𝑧</m:t>
                        </m:r>
                      </m:e>
                      <m:sub>
                        <m:r>
                          <a:rPr lang="en-US" i="1">
                            <a:latin typeface="Cambria Math" panose="02040503050406030204" charset="0"/>
                            <a:cs typeface="Cambria Math" panose="02040503050406030204" charset="0"/>
                          </a:rPr>
                          <m:t>𝑚</m:t>
                        </m:r>
                      </m:sub>
                      <m:sup>
                        <m:r>
                          <a:rPr lang="en-US" i="1">
                            <a:latin typeface="Cambria Math" panose="02040503050406030204" charset="0"/>
                            <a:cs typeface="Cambria Math" panose="02040503050406030204" charset="0"/>
                          </a:rPr>
                          <m:t>𝑎𝑣</m:t>
                        </m:r>
                      </m:sup>
                    </m:sSubSup>
                  </m:oMath>
                </a14:m>
                <a:r>
                  <a:t>串联起来。连接的向量通过具有逻辑激活的密集层</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𝑓</m:t>
                        </m:r>
                      </m:e>
                      <m:sub>
                        <m:r>
                          <a:rPr lang="en-US" i="1">
                            <a:latin typeface="Cambria Math" panose="02040503050406030204" charset="0"/>
                            <a:cs typeface="Cambria Math" panose="02040503050406030204" charset="0"/>
                          </a:rPr>
                          <m:t>𝐶</m:t>
                        </m:r>
                      </m:sub>
                    </m:sSub>
                  </m:oMath>
                </a14:m>
                <a:r>
                  <a:t>馈送:</a:t>
                </a:r>
                <a14:m>
                  <m:oMath xmlns:m="http://schemas.openxmlformats.org/officeDocument/2006/math">
                    <m:sSub>
                      <m:sSubPr>
                        <m:ctrlPr>
                          <a:rPr lang="en-US" i="1">
                            <a:latin typeface="Cambria Math" panose="02040503050406030204" charset="0"/>
                            <a:cs typeface="Cambria Math" panose="02040503050406030204" charset="0"/>
                          </a:rPr>
                        </m:ctrlPr>
                      </m:sSubPr>
                      <m:e>
                        <m:acc>
                          <m:accPr>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𝑦</m:t>
                            </m:r>
                          </m:e>
                        </m:acc>
                      </m:e>
                      <m:sub>
                        <m:r>
                          <a:rPr lang="en-US" i="1">
                            <a:latin typeface="Cambria Math" panose="02040503050406030204" charset="0"/>
                            <a:cs typeface="Cambria Math" panose="02040503050406030204" charset="0"/>
                          </a:rPr>
                          <m:t>𝑚</m:t>
                        </m:r>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𝑙𝑜𝑔𝑖𝑠𝑡𝑖𝑐</m:t>
                    </m:r>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𝑓</m:t>
                        </m:r>
                      </m:e>
                      <m:sub>
                        <m:r>
                          <a:rPr lang="en-US" i="1">
                            <a:latin typeface="Cambria Math" panose="02040503050406030204" charset="0"/>
                            <a:cs typeface="Cambria Math" panose="02040503050406030204" charset="0"/>
                          </a:rPr>
                          <m:t>𝐶</m:t>
                        </m:r>
                      </m:sub>
                    </m:sSub>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𝑧</m:t>
                        </m:r>
                      </m:e>
                      <m:sup>
                        <m:r>
                          <a:rPr lang="en-US" i="1">
                            <a:latin typeface="Cambria Math" panose="02040503050406030204" charset="0"/>
                            <a:cs typeface="Cambria Math" panose="02040503050406030204" charset="0"/>
                          </a:rPr>
                          <m:t>𝑣𝑔</m:t>
                        </m:r>
                      </m:sup>
                    </m:sSup>
                    <m:r>
                      <a:rPr lang="en-US" i="1">
                        <a:latin typeface="Cambria Math" panose="02040503050406030204" charset="0"/>
                        <a:cs typeface="Cambria Math" panose="02040503050406030204" charset="0"/>
                      </a:rPr>
                      <m:t>,</m:t>
                    </m:r>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𝑧</m:t>
                        </m:r>
                      </m:e>
                      <m:sub>
                        <m:r>
                          <a:rPr lang="en-US" i="1">
                            <a:latin typeface="Cambria Math" panose="02040503050406030204" charset="0"/>
                            <a:cs typeface="Cambria Math" panose="02040503050406030204" charset="0"/>
                          </a:rPr>
                          <m:t>𝑚</m:t>
                        </m:r>
                      </m:sub>
                      <m:sup>
                        <m:r>
                          <a:rPr lang="en-US" i="1">
                            <a:latin typeface="Cambria Math" panose="02040503050406030204" charset="0"/>
                            <a:cs typeface="Cambria Math" panose="02040503050406030204" charset="0"/>
                          </a:rPr>
                          <m:t>𝑎</m:t>
                        </m:r>
                      </m:sup>
                    </m:sSubSup>
                    <m:r>
                      <a:rPr lang="en-US" i="1">
                        <a:latin typeface="Cambria Math" panose="02040503050406030204" charset="0"/>
                        <a:cs typeface="Cambria Math" panose="02040503050406030204" charset="0"/>
                      </a:rPr>
                      <m:t>,</m:t>
                    </m:r>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𝑧</m:t>
                        </m:r>
                      </m:e>
                      <m:sub>
                        <m:r>
                          <a:rPr lang="en-US" i="1">
                            <a:latin typeface="Cambria Math" panose="02040503050406030204" charset="0"/>
                            <a:cs typeface="Cambria Math" panose="02040503050406030204" charset="0"/>
                          </a:rPr>
                          <m:t>𝑚</m:t>
                        </m:r>
                      </m:sub>
                      <m:sup>
                        <m:r>
                          <a:rPr lang="en-US" i="1">
                            <a:latin typeface="Cambria Math" panose="02040503050406030204" charset="0"/>
                            <a:cs typeface="Cambria Math" panose="02040503050406030204" charset="0"/>
                          </a:rPr>
                          <m:t>𝑎𝑣</m:t>
                        </m:r>
                      </m:sup>
                    </m:sSubSup>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m:t>
                    </m:r>
                  </m:oMath>
                </a14:m>
                <a:r>
                  <a:t>。</a:t>
                </a:r>
              </a:p>
            </p:txBody>
          </p:sp>
        </mc:Choice>
        <mc:Fallback>
          <p:sp>
            <p:nvSpPr>
              <p:cNvPr id="3" name="文本框 2"/>
              <p:cNvSpPr txBox="1">
                <a:spLocks noRot="1" noChangeAspect="1" noMove="1" noResize="1" noEditPoints="1" noAdjustHandles="1" noChangeArrowheads="1" noChangeShapeType="1" noTextEdit="1"/>
              </p:cNvSpPr>
              <p:nvPr/>
            </p:nvSpPr>
            <p:spPr>
              <a:xfrm>
                <a:off x="189865" y="1011555"/>
                <a:ext cx="11666220" cy="656590"/>
              </a:xfrm>
              <a:prstGeom prst="rect">
                <a:avLst/>
              </a:prstGeom>
              <a:blipFill rotWithShape="1">
                <a:blip r:embed="rId5"/>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损失</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函数</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189865" y="6146800"/>
            <a:ext cx="11859895" cy="482600"/>
          </a:xfrm>
          <a:prstGeom prst="rect">
            <a:avLst/>
          </a:prstGeom>
          <a:noFill/>
        </p:spPr>
        <p:txBody>
          <a:bodyPr wrap="square" rtlCol="0">
            <a:noAutofit/>
          </a:bodyPr>
          <a:p>
            <a:r>
              <a:rPr lang="en-US" altLang="zh-CN" sz="1200"/>
              <a:t>[1]</a:t>
            </a:r>
            <a:r>
              <a:rPr sz="1200"/>
              <a:t>Efthymios Tzinis, Scott Wisdom, Aren Jansen,</a:t>
            </a:r>
            <a:r>
              <a:rPr lang="en-US" sz="1200"/>
              <a:t> </a:t>
            </a:r>
            <a:r>
              <a:rPr sz="1200"/>
              <a:t>Shawn Hershey, Tal Remez, Daniel P.W. Ellis, John R. Hershey. INTO THE WILD WITH AUDIOSCOPE: UNSUPERVISEDAUDIO-VISUAL SEPARATION OF ON-SCREEN SOUNDS. In </a:t>
            </a:r>
            <a:r>
              <a:rPr lang="en-US" sz="1200"/>
              <a:t>ICLR</a:t>
            </a:r>
            <a:r>
              <a:rPr sz="1200"/>
              <a:t>, </a:t>
            </a:r>
            <a:r>
              <a:rPr lang="en-US" sz="1200"/>
              <a:t>2021</a:t>
            </a:r>
            <a:r>
              <a:rPr sz="1200"/>
              <a:t>.</a:t>
            </a:r>
            <a:endParaRPr sz="1200"/>
          </a:p>
        </p:txBody>
      </p:sp>
      <mc:AlternateContent xmlns:mc="http://schemas.openxmlformats.org/markup-compatibility/2006">
        <mc:Choice xmlns:a14="http://schemas.microsoft.com/office/drawing/2010/main" Requires="a14">
          <p:sp>
            <p:nvSpPr>
              <p:cNvPr id="2" name="文本框 1"/>
              <p:cNvSpPr txBox="1"/>
              <p:nvPr/>
            </p:nvSpPr>
            <p:spPr>
              <a:xfrm>
                <a:off x="189865" y="993775"/>
                <a:ext cx="11748135" cy="645160"/>
              </a:xfrm>
              <a:prstGeom prst="rect">
                <a:avLst/>
              </a:prstGeom>
              <a:noFill/>
            </p:spPr>
            <p:txBody>
              <a:bodyPr wrap="square" rtlCol="0" anchor="t">
                <a:spAutoFit/>
              </a:bodyPr>
              <a:p>
                <a:r>
                  <a:rPr lang="zh-CN" altLang="en-US" b="1"/>
                  <a:t>SEPARATION LOSS</a:t>
                </a:r>
                <a:r>
                  <a:rPr lang="en-US" altLang="zh-CN"/>
                  <a:t>:</a:t>
                </a:r>
                <a:r>
                  <a:rPr lang="zh-CN" altLang="en-US"/>
                  <a:t>本文</a:t>
                </a:r>
                <a:r>
                  <a:rPr lang="en-US" altLang="zh-CN"/>
                  <a:t>使用MixIT分离损失，它优化了 M 估计源 </a:t>
                </a:r>
                <a14:m>
                  <m:oMath xmlns:m="http://schemas.openxmlformats.org/officeDocument/2006/math">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𝑠</m:t>
                        </m:r>
                      </m:e>
                    </m:acc>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𝑀</m:t>
                        </m:r>
                      </m:e>
                      <m:sup>
                        <m:r>
                          <a:rPr lang="en-US" altLang="zh-CN" i="1">
                            <a:latin typeface="Cambria Math" panose="02040503050406030204" charset="0"/>
                            <a:cs typeface="Cambria Math" panose="02040503050406030204" charset="0"/>
                          </a:rPr>
                          <m:t>𝑠</m:t>
                        </m:r>
                      </m:sup>
                    </m:sSup>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2</m:t>
                        </m:r>
                      </m:sub>
                    </m:sSub>
                    <m:r>
                      <a:rPr lang="en-US" altLang="zh-CN" i="1">
                        <a:latin typeface="Cambria Math" panose="02040503050406030204" charset="0"/>
                        <a:cs typeface="Cambria Math" panose="02040503050406030204" charset="0"/>
                      </a:rPr>
                      <m:t>)</m:t>
                    </m:r>
                  </m:oMath>
                </a14:m>
                <a:r>
                  <a:rPr lang="en-US" altLang="zh-CN"/>
                  <a:t>对两个参考混合物</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1</m:t>
                        </m:r>
                      </m:sub>
                    </m:sSub>
                  </m:oMath>
                </a14:m>
                <a:r>
                  <a:rPr lang="en-US" altLang="zh-CN"/>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2</m:t>
                        </m:r>
                      </m:sub>
                    </m:sSub>
                  </m:oMath>
                </a14:m>
                <a:r>
                  <a:rPr lang="en-US" altLang="zh-CN"/>
                  <a:t>的分配，如下所示:</a:t>
                </a:r>
                <a:endParaRPr lang="en-US" altLang="zh-CN"/>
              </a:p>
            </p:txBody>
          </p:sp>
        </mc:Choice>
        <mc:Fallback>
          <p:sp>
            <p:nvSpPr>
              <p:cNvPr id="2" name="文本框 1"/>
              <p:cNvSpPr txBox="1">
                <a:spLocks noRot="1" noChangeAspect="1" noMove="1" noResize="1" noEditPoints="1" noAdjustHandles="1" noChangeArrowheads="1" noChangeShapeType="1" noTextEdit="1"/>
              </p:cNvSpPr>
              <p:nvPr/>
            </p:nvSpPr>
            <p:spPr>
              <a:xfrm>
                <a:off x="189865" y="993775"/>
                <a:ext cx="11748135" cy="645160"/>
              </a:xfrm>
              <a:prstGeom prst="rect">
                <a:avLst/>
              </a:prstGeom>
              <a:blipFill rotWithShape="1">
                <a:blip r:embed="rId5"/>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6"/>
          <a:stretch>
            <a:fillRect/>
          </a:stretch>
        </p:blipFill>
        <p:spPr>
          <a:xfrm>
            <a:off x="3000375" y="1396365"/>
            <a:ext cx="5681345" cy="416560"/>
          </a:xfrm>
          <a:prstGeom prst="rect">
            <a:avLst/>
          </a:prstGeom>
        </p:spPr>
      </p:pic>
      <p:sp>
        <p:nvSpPr>
          <p:cNvPr id="11" name="文本框 10"/>
          <p:cNvSpPr txBox="1"/>
          <p:nvPr/>
        </p:nvSpPr>
        <p:spPr>
          <a:xfrm>
            <a:off x="8681720" y="153733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5" name="文本框 4"/>
              <p:cNvSpPr txBox="1"/>
              <p:nvPr/>
            </p:nvSpPr>
            <p:spPr>
              <a:xfrm>
                <a:off x="189865" y="1914525"/>
                <a:ext cx="11748135" cy="684530"/>
              </a:xfrm>
              <a:prstGeom prst="rect">
                <a:avLst/>
              </a:prstGeom>
              <a:noFill/>
            </p:spPr>
            <p:txBody>
              <a:bodyPr wrap="square" rtlCol="0" anchor="t">
                <a:spAutoFit/>
              </a:bodyPr>
              <a:p>
                <a:r>
                  <a:rPr lang="zh-CN" altLang="en-US"/>
                  <a:t>其中，混合矩阵</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A</m:t>
                    </m:r>
                    <m:r>
                      <a:rPr lang="en-US" altLang="zh-CN">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𝐵</m:t>
                        </m:r>
                      </m:e>
                      <m:sup>
                        <m:r>
                          <a:rPr lang="en-US" altLang="zh-CN" i="1">
                            <a:latin typeface="Cambria Math" panose="02040503050406030204" charset="0"/>
                            <a:cs typeface="Cambria Math" panose="02040503050406030204" charset="0"/>
                          </a:rPr>
                          <m:t>2</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M</m:t>
                        </m:r>
                      </m:sup>
                    </m:sSup>
                  </m:oMath>
                </a14:m>
                <a:r>
                  <a:rPr lang="en-US" altLang="zh-CN"/>
                  <a:t> </a:t>
                </a:r>
                <a:r>
                  <a:rPr lang="zh-CN" altLang="en-US"/>
                  <a:t>被约束为</a:t>
                </a:r>
                <a:r>
                  <a:rPr lang="en-US" altLang="zh-CN"/>
                  <a:t> </a:t>
                </a:r>
                <a:r>
                  <a:rPr lang="zh-CN" altLang="en-US"/>
                  <a:t>2×M</a:t>
                </a:r>
                <a:r>
                  <a:rPr lang="en-US" altLang="zh-CN"/>
                  <a:t> </a:t>
                </a:r>
                <a:r>
                  <a:rPr lang="zh-CN" altLang="en-US"/>
                  <a:t>个二进制矩阵的集合，其中每列之和为1。由于A的约束，每个源</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𝑠</m:t>
                            </m:r>
                          </m:e>
                        </m:acc>
                      </m:e>
                      <m:sub>
                        <m:r>
                          <a:rPr lang="en-US" altLang="zh-CN" i="1">
                            <a:latin typeface="Cambria Math" panose="02040503050406030204" charset="0"/>
                            <a:cs typeface="Cambria Math" panose="02040503050406030204" charset="0"/>
                          </a:rPr>
                          <m:t>𝑚</m:t>
                        </m:r>
                      </m:sub>
                    </m:sSub>
                  </m:oMath>
                </a14:m>
                <a:r>
                  <a:rPr lang="zh-CN" altLang="en-US"/>
                  <a:t>只能分配给一个参考混合物。估计信号</a:t>
                </a:r>
                <a:r>
                  <a:rPr lang="en-US" altLang="zh-CN"/>
                  <a:t> </a:t>
                </a:r>
                <a14:m>
                  <m:oMath xmlns:m="http://schemas.openxmlformats.org/officeDocument/2006/math">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𝑡</m:t>
                        </m:r>
                      </m:e>
                    </m:acc>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cs typeface="Cambria Math" panose="02040503050406030204" charset="0"/>
                          </a:rPr>
                          <m:t>𝑇</m:t>
                        </m:r>
                      </m:sup>
                    </m:sSup>
                  </m:oMath>
                </a14:m>
                <a:r>
                  <a:rPr lang="en-US" altLang="zh-CN"/>
                  <a:t> </a:t>
                </a:r>
                <a:r>
                  <a:rPr lang="zh-CN" altLang="en-US"/>
                  <a:t>与目标信号</a:t>
                </a:r>
                <a:r>
                  <a:rPr lang="en-US" altLang="zh-CN"/>
                  <a:t> </a:t>
                </a:r>
                <a14:m>
                  <m:oMath xmlns:m="http://schemas.openxmlformats.org/officeDocument/2006/math">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cs typeface="Cambria Math" panose="02040503050406030204" charset="0"/>
                          </a:rPr>
                          <m:t>𝑇</m:t>
                        </m:r>
                      </m:sup>
                    </m:sSup>
                  </m:oMath>
                </a14:m>
                <a:r>
                  <a:rPr lang="en-US" altLang="zh-CN"/>
                  <a:t> </a:t>
                </a:r>
                <a:r>
                  <a:rPr lang="zh-CN" altLang="en-US"/>
                  <a:t>的信噪比损失定义为:</a:t>
                </a:r>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189865" y="1914525"/>
                <a:ext cx="11748135" cy="684530"/>
              </a:xfrm>
              <a:prstGeom prst="rect">
                <a:avLst/>
              </a:prstGeom>
              <a:blipFill rotWithShape="1">
                <a:blip r:embed="rId7"/>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8"/>
          <a:stretch>
            <a:fillRect/>
          </a:stretch>
        </p:blipFill>
        <p:spPr>
          <a:xfrm>
            <a:off x="3369310" y="2599055"/>
            <a:ext cx="4410075" cy="365125"/>
          </a:xfrm>
          <a:prstGeom prst="rect">
            <a:avLst/>
          </a:prstGeom>
        </p:spPr>
      </p:pic>
      <p:sp>
        <p:nvSpPr>
          <p:cNvPr id="12" name="文本框 11"/>
          <p:cNvSpPr txBox="1"/>
          <p:nvPr/>
        </p:nvSpPr>
        <p:spPr>
          <a:xfrm>
            <a:off x="7779385" y="270065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损失</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函数</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189865" y="6140450"/>
            <a:ext cx="11859895" cy="482600"/>
          </a:xfrm>
          <a:prstGeom prst="rect">
            <a:avLst/>
          </a:prstGeom>
          <a:noFill/>
        </p:spPr>
        <p:txBody>
          <a:bodyPr wrap="square" rtlCol="0">
            <a:noAutofit/>
          </a:bodyPr>
          <a:p>
            <a:r>
              <a:rPr lang="en-US" altLang="zh-CN" sz="1200"/>
              <a:t>[1]</a:t>
            </a:r>
            <a:r>
              <a:rPr sz="1200"/>
              <a:t>Efthymios Tzinis, Scott Wisdom, Aren Jansen,</a:t>
            </a:r>
            <a:r>
              <a:rPr lang="en-US" sz="1200"/>
              <a:t> </a:t>
            </a:r>
            <a:r>
              <a:rPr sz="1200"/>
              <a:t>Shawn Hershey, Tal Remez, Daniel P.W. Ellis, John R. Hershey. INTO THE WILD WITH AUDIOSCOPE: UNSUPERVISEDAUDIO-VISUAL SEPARATION OF ON-SCREEN SOUNDS. In </a:t>
            </a:r>
            <a:r>
              <a:rPr lang="en-US" sz="1200"/>
              <a:t>ICLR</a:t>
            </a:r>
            <a:r>
              <a:rPr sz="1200"/>
              <a:t>, </a:t>
            </a:r>
            <a:r>
              <a:rPr lang="en-US" sz="1200"/>
              <a:t>2021</a:t>
            </a:r>
            <a:r>
              <a:rPr sz="1200"/>
              <a:t>.</a:t>
            </a:r>
            <a:endParaRPr sz="1200"/>
          </a:p>
        </p:txBody>
      </p:sp>
      <mc:AlternateContent xmlns:mc="http://schemas.openxmlformats.org/markup-compatibility/2006">
        <mc:Choice xmlns:a14="http://schemas.microsoft.com/office/drawing/2010/main" Requires="a14">
          <p:sp>
            <p:nvSpPr>
              <p:cNvPr id="2" name="文本框 1"/>
              <p:cNvSpPr txBox="1"/>
              <p:nvPr/>
            </p:nvSpPr>
            <p:spPr>
              <a:xfrm>
                <a:off x="189865" y="993775"/>
                <a:ext cx="11748135" cy="1486535"/>
              </a:xfrm>
              <a:prstGeom prst="rect">
                <a:avLst/>
              </a:prstGeom>
              <a:noFill/>
            </p:spPr>
            <p:txBody>
              <a:bodyPr wrap="square" rtlCol="0" anchor="t">
                <a:spAutoFit/>
              </a:bodyPr>
              <a:p>
                <a:r>
                  <a:rPr lang="zh-CN" altLang="en-US" b="1"/>
                  <a:t>CLASSIFICATION LOSS</a:t>
                </a:r>
                <a:r>
                  <a:rPr lang="en-US" altLang="zh-CN"/>
                  <a:t>:</a:t>
                </a:r>
                <a:r>
                  <a:t>为了训练屏幕上的分类器，</a:t>
                </a:r>
                <a:r>
                  <a:rPr lang="zh-CN"/>
                  <a:t>本文</a:t>
                </a:r>
                <a:r>
                  <a:t>考虑以下分类损失。这些损失使用二元标记</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𝑦</m:t>
                        </m:r>
                      </m:e>
                      <m:sub>
                        <m:r>
                          <a:rPr lang="en-US" i="1">
                            <a:latin typeface="Cambria Math" panose="02040503050406030204" charset="0"/>
                            <a:cs typeface="Cambria Math" panose="02040503050406030204" charset="0"/>
                          </a:rPr>
                          <m:t>𝑚</m:t>
                        </m:r>
                      </m:sub>
                    </m:sSub>
                  </m:oMath>
                </a14:m>
                <a:r>
                  <a:t>，其中给出了有监督的例子，并且在无监督的情况下，对于每个源</a:t>
                </a:r>
                <a:r>
                  <a:rPr lang="en-US"/>
                  <a:t> </a:t>
                </a:r>
                <a:r>
                  <a:t>m,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𝑦</m:t>
                        </m:r>
                      </m:e>
                      <m:sub>
                        <m:r>
                          <a:rPr lang="en-US" i="1">
                            <a:latin typeface="Cambria Math" panose="02040503050406030204" charset="0"/>
                            <a:cs typeface="Cambria Math" panose="02040503050406030204" charset="0"/>
                          </a:rPr>
                          <m:t>𝑚</m:t>
                        </m:r>
                      </m:sub>
                    </m:sSub>
                  </m:oMath>
                </a14:m>
                <a:r>
                  <a:rPr lang="en-US"/>
                  <a:t>=</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𝐴</m:t>
                        </m:r>
                      </m:e>
                      <m:sub>
                        <m:r>
                          <a:rPr lang="en-US" i="1">
                            <a:latin typeface="Cambria Math" panose="02040503050406030204" charset="0"/>
                            <a:cs typeface="Cambria Math" panose="02040503050406030204" charset="0"/>
                          </a:rPr>
                          <m:t>1</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𝑚</m:t>
                        </m:r>
                      </m:sub>
                      <m:sup>
                        <m:r>
                          <a:rPr lang="en-US" i="1">
                            <a:latin typeface="Cambria Math" panose="02040503050406030204" charset="0"/>
                            <a:cs typeface="Cambria Math" panose="02040503050406030204" charset="0"/>
                          </a:rPr>
                          <m:t>∗</m:t>
                        </m:r>
                      </m:sup>
                    </m:sSubSup>
                  </m:oMath>
                </a14:m>
                <a:r>
                  <a:t>，其中</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𝐴</m:t>
                        </m:r>
                      </m:e>
                      <m:sup>
                        <m:r>
                          <a:rPr lang="en-US" i="1">
                            <a:latin typeface="Cambria Math" panose="02040503050406030204" charset="0"/>
                            <a:cs typeface="Cambria Math" panose="02040503050406030204" charset="0"/>
                          </a:rPr>
                          <m:t>∗</m:t>
                        </m:r>
                      </m:sup>
                    </m:sSup>
                  </m:oMath>
                </a14:m>
                <a:r>
                  <a:t>是由</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𝐿</m:t>
                        </m:r>
                      </m:e>
                      <m:sub>
                        <m:r>
                          <a:rPr lang="en-US" i="1">
                            <a:latin typeface="Cambria Math" panose="02040503050406030204" charset="0"/>
                            <a:cs typeface="Cambria Math" panose="02040503050406030204" charset="0"/>
                          </a:rPr>
                          <m:t>𝑠𝑒𝑝</m:t>
                        </m:r>
                      </m:sub>
                    </m:sSub>
                  </m:oMath>
                </a14:m>
                <a:r>
                  <a:t>中的最小化找到的最优混合矩阵。</a:t>
                </a:r>
                <a:r>
                  <a:rPr lang="zh-CN"/>
                  <a:t>作者</a:t>
                </a:r>
                <a:r>
                  <a:t>还使用符号</a:t>
                </a:r>
                <a14:m>
                  <m:oMath xmlns:m="http://schemas.openxmlformats.org/officeDocument/2006/math">
                    <m:r>
                      <a:rPr lang="en-US" i="1">
                        <a:latin typeface="Cambria Math" panose="02040503050406030204" charset="0"/>
                        <a:cs typeface="Cambria Math" panose="02040503050406030204" charset="0"/>
                      </a:rPr>
                      <m:t>𝑅</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𝑚</m:t>
                    </m:r>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𝑦</m:t>
                        </m:r>
                      </m:e>
                      <m:sub>
                        <m:r>
                          <a:rPr lang="en-US" i="1">
                            <a:latin typeface="Cambria Math" panose="02040503050406030204" charset="0"/>
                            <a:cs typeface="Cambria Math" panose="02040503050406030204" charset="0"/>
                          </a:rPr>
                          <m:t>𝑚</m:t>
                        </m:r>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1</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𝑚</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1</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𝑀</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m:t>
                    </m:r>
                  </m:oMath>
                </a14:m>
                <a:r>
                  <a:t>表示正标签的集合。</a:t>
                </a:r>
              </a:p>
              <a:p/>
              <a:p>
                <a:r>
                  <a:rPr lang="en-US"/>
                  <a:t>	</a:t>
                </a:r>
                <a:r>
                  <a:rPr lang="en-US" b="1"/>
                  <a:t>Exact binary cross entropy</a:t>
                </a:r>
                <a:r>
                  <a:rPr lang="en-US"/>
                  <a:t>:</a:t>
                </a:r>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189865" y="993775"/>
                <a:ext cx="11748135" cy="1486535"/>
              </a:xfrm>
              <a:prstGeom prst="rect">
                <a:avLst/>
              </a:prstGeom>
              <a:blipFill rotWithShape="1">
                <a:blip r:embed="rId5"/>
                <a:stretch>
                  <a:fillRect r="-935"/>
                </a:stretch>
              </a:blipFill>
            </p:spPr>
            <p:txBody>
              <a:bodyPr/>
              <a:lstStyle/>
              <a:p>
                <a:r>
                  <a:rPr lang="zh-CN" altLang="en-US">
                    <a:noFill/>
                  </a:rPr>
                  <a:t> </a:t>
                </a:r>
              </a:p>
            </p:txBody>
          </p:sp>
        </mc:Fallback>
      </mc:AlternateContent>
      <p:sp>
        <p:nvSpPr>
          <p:cNvPr id="11" name="文本框 10"/>
          <p:cNvSpPr txBox="1"/>
          <p:nvPr/>
        </p:nvSpPr>
        <p:spPr>
          <a:xfrm>
            <a:off x="9471025" y="2700020"/>
            <a:ext cx="427355" cy="275590"/>
          </a:xfrm>
          <a:prstGeom prst="rect">
            <a:avLst/>
          </a:prstGeom>
          <a:noFill/>
        </p:spPr>
        <p:txBody>
          <a:bodyPr wrap="square" rtlCol="0">
            <a:spAutoFit/>
          </a:bodyPr>
          <a:p>
            <a:r>
              <a:rPr lang="en-US" altLang="zh-CN" sz="1200"/>
              <a:t>[1]</a:t>
            </a:r>
            <a:endParaRPr lang="en-US" altLang="zh-CN" sz="1200"/>
          </a:p>
        </p:txBody>
      </p:sp>
      <p:pic>
        <p:nvPicPr>
          <p:cNvPr id="13" name="图片 12"/>
          <p:cNvPicPr>
            <a:picLocks noChangeAspect="1"/>
          </p:cNvPicPr>
          <p:nvPr/>
        </p:nvPicPr>
        <p:blipFill>
          <a:blip r:embed="rId6"/>
          <a:stretch>
            <a:fillRect/>
          </a:stretch>
        </p:blipFill>
        <p:spPr>
          <a:xfrm>
            <a:off x="4096385" y="2437130"/>
            <a:ext cx="5281295" cy="638175"/>
          </a:xfrm>
          <a:prstGeom prst="rect">
            <a:avLst/>
          </a:prstGeom>
        </p:spPr>
      </p:pic>
      <p:sp>
        <p:nvSpPr>
          <p:cNvPr id="14" name="文本框 13"/>
          <p:cNvSpPr txBox="1"/>
          <p:nvPr/>
        </p:nvSpPr>
        <p:spPr>
          <a:xfrm>
            <a:off x="1089025" y="3075305"/>
            <a:ext cx="10786745" cy="645160"/>
          </a:xfrm>
          <a:prstGeom prst="rect">
            <a:avLst/>
          </a:prstGeom>
          <a:noFill/>
        </p:spPr>
        <p:txBody>
          <a:bodyPr wrap="square" rtlCol="0" anchor="t">
            <a:spAutoFit/>
          </a:bodyPr>
          <a:p>
            <a:r>
              <a:rPr lang="zh-CN" altLang="en-US" b="1"/>
              <a:t>Multiple-instance cross entropy</a:t>
            </a:r>
            <a:r>
              <a:rPr lang="zh-CN" altLang="en-US"/>
              <a:t>:由于分配给屏幕混合的一些分离源不在屏幕上，因此在正标签集R上最小化的多实例(MI)损失可能更健壮:</a:t>
            </a:r>
            <a:endParaRPr lang="zh-CN" altLang="en-US"/>
          </a:p>
        </p:txBody>
      </p:sp>
      <p:pic>
        <p:nvPicPr>
          <p:cNvPr id="15" name="图片 14"/>
          <p:cNvPicPr>
            <a:picLocks noChangeAspect="1"/>
          </p:cNvPicPr>
          <p:nvPr/>
        </p:nvPicPr>
        <p:blipFill>
          <a:blip r:embed="rId7"/>
          <a:stretch>
            <a:fillRect/>
          </a:stretch>
        </p:blipFill>
        <p:spPr>
          <a:xfrm>
            <a:off x="4243705" y="3658235"/>
            <a:ext cx="5227320" cy="599440"/>
          </a:xfrm>
          <a:prstGeom prst="rect">
            <a:avLst/>
          </a:prstGeom>
        </p:spPr>
      </p:pic>
      <p:sp>
        <p:nvSpPr>
          <p:cNvPr id="16" name="文本框 15"/>
          <p:cNvSpPr txBox="1"/>
          <p:nvPr/>
        </p:nvSpPr>
        <p:spPr>
          <a:xfrm>
            <a:off x="9535795" y="3890645"/>
            <a:ext cx="427355" cy="275590"/>
          </a:xfrm>
          <a:prstGeom prst="rect">
            <a:avLst/>
          </a:prstGeom>
          <a:noFill/>
        </p:spPr>
        <p:txBody>
          <a:bodyPr wrap="square" rtlCol="0">
            <a:spAutoFit/>
          </a:bodyPr>
          <a:p>
            <a:r>
              <a:rPr lang="en-US" altLang="zh-CN" sz="1200"/>
              <a:t>[1]</a:t>
            </a:r>
            <a:endParaRPr lang="en-US" altLang="zh-CN" sz="1200"/>
          </a:p>
        </p:txBody>
      </p:sp>
      <p:sp>
        <p:nvSpPr>
          <p:cNvPr id="18" name="文本框 17"/>
          <p:cNvSpPr txBox="1"/>
          <p:nvPr/>
        </p:nvSpPr>
        <p:spPr>
          <a:xfrm>
            <a:off x="1089025" y="4315460"/>
            <a:ext cx="10786745" cy="368300"/>
          </a:xfrm>
          <a:prstGeom prst="rect">
            <a:avLst/>
          </a:prstGeom>
          <a:noFill/>
        </p:spPr>
        <p:txBody>
          <a:bodyPr wrap="square" rtlCol="0" anchor="t">
            <a:spAutoFit/>
          </a:bodyPr>
          <a:p>
            <a:r>
              <a:rPr lang="zh-CN" altLang="en-US" b="1"/>
              <a:t>Active combinations cross entropy</a:t>
            </a:r>
            <a:r>
              <a:rPr lang="zh-CN" altLang="en-US"/>
              <a:t>:MI 损失的替代方案，主动组合 (AC</a:t>
            </a:r>
            <a:r>
              <a:rPr lang="en-US" altLang="zh-CN"/>
              <a:t>,active combinations</a:t>
            </a:r>
            <a:r>
              <a:rPr lang="zh-CN" altLang="en-US"/>
              <a:t>)</a:t>
            </a:r>
            <a:r>
              <a:rPr lang="en-US" altLang="zh-CN"/>
              <a:t>.</a:t>
            </a:r>
            <a:endParaRPr lang="en-US" altLang="zh-CN"/>
          </a:p>
        </p:txBody>
      </p:sp>
      <p:pic>
        <p:nvPicPr>
          <p:cNvPr id="19" name="图片 18"/>
          <p:cNvPicPr>
            <a:picLocks noChangeAspect="1"/>
          </p:cNvPicPr>
          <p:nvPr/>
        </p:nvPicPr>
        <p:blipFill>
          <a:blip r:embed="rId8"/>
          <a:stretch>
            <a:fillRect/>
          </a:stretch>
        </p:blipFill>
        <p:spPr>
          <a:xfrm>
            <a:off x="4114800" y="4741545"/>
            <a:ext cx="5783580" cy="578485"/>
          </a:xfrm>
          <a:prstGeom prst="rect">
            <a:avLst/>
          </a:prstGeom>
        </p:spPr>
      </p:pic>
      <mc:AlternateContent xmlns:mc="http://schemas.openxmlformats.org/markup-compatibility/2006">
        <mc:Choice xmlns:a14="http://schemas.microsoft.com/office/drawing/2010/main" Requires="a14">
          <p:sp>
            <p:nvSpPr>
              <p:cNvPr id="20" name="文本框 19"/>
              <p:cNvSpPr txBox="1"/>
              <p:nvPr/>
            </p:nvSpPr>
            <p:spPr>
              <a:xfrm>
                <a:off x="965200" y="5472430"/>
                <a:ext cx="9789160" cy="368300"/>
              </a:xfrm>
              <a:prstGeom prst="rect">
                <a:avLst/>
              </a:prstGeom>
              <a:noFill/>
            </p:spPr>
            <p:txBody>
              <a:bodyPr wrap="square" rtlCol="0" anchor="t">
                <a:spAutoFit/>
              </a:bodyPr>
              <a:p>
                <a:r>
                  <a:rPr lang="zh-CN" altLang="en-US"/>
                  <a:t>其中</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m:t>
                        </m:r>
                      </m:e>
                      <m: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ℛ</m:t>
                    </m:r>
                    <m:r>
                      <a:rPr lang="en-US" altLang="zh-CN" i="1">
                        <a:latin typeface="Cambria Math" panose="02040503050406030204" charset="0"/>
                        <a:cs typeface="Cambria Math" panose="02040503050406030204" charset="0"/>
                      </a:rPr>
                      <m:t>)</m:t>
                    </m:r>
                  </m:oMath>
                </a14:m>
                <a:r>
                  <a:rPr lang="zh-CN" altLang="en-US"/>
                  <a:t>表示标签为1的索引的幂集。</a:t>
                </a:r>
                <a:endParaRPr lang="en-US" altLang="zh-CN"/>
              </a:p>
            </p:txBody>
          </p:sp>
        </mc:Choice>
        <mc:Fallback>
          <p:sp>
            <p:nvSpPr>
              <p:cNvPr id="20" name="文本框 19"/>
              <p:cNvSpPr txBox="1">
                <a:spLocks noRot="1" noChangeAspect="1" noMove="1" noResize="1" noEditPoints="1" noAdjustHandles="1" noChangeArrowheads="1" noChangeShapeType="1" noTextEdit="1"/>
              </p:cNvSpPr>
              <p:nvPr/>
            </p:nvSpPr>
            <p:spPr>
              <a:xfrm>
                <a:off x="965200" y="5472430"/>
                <a:ext cx="9789160" cy="368300"/>
              </a:xfrm>
              <a:prstGeom prst="rect">
                <a:avLst/>
              </a:prstGeom>
              <a:blipFill rotWithShape="1">
                <a:blip r:embed="rId9"/>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267325"/>
          </a:xfrm>
          <a:prstGeom prst="rect">
            <a:avLst/>
          </a:prstGeom>
          <a:noFill/>
        </p:spPr>
        <p:txBody>
          <a:bodyPr wrap="square" rtlCol="0">
            <a:noAutofit/>
          </a:bodyPr>
          <a:p>
            <a:pPr algn="l"/>
            <a:r>
              <a:t>音频和视觉嵌入网络都在AudioSet 上进行预训练，用于无监督巧合预测，并在数据上进行微调，而分离网络使用来自数据音频的混合(MoMs)从头开始训练。所有模型都在 4 个 Google Cloud TPU（16 个芯片）上进行训练，Adam（Kingma &amp; Ba，2015）、批量大小 256 和学习率 10−4。</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数据集：Flickr Creative Commons 100 Million Dataset (YFCC100M)</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评估指标：</a:t>
            </a:r>
            <a:r>
              <a:rPr>
                <a:latin typeface="宋体" panose="02010600030101010101" pitchFamily="2" charset="-122"/>
                <a:ea typeface="宋体" panose="02010600030101010101" pitchFamily="2" charset="-122"/>
                <a:cs typeface="宋体" panose="02010600030101010101" pitchFamily="2" charset="-122"/>
                <a:sym typeface="+mn-ea"/>
              </a:rPr>
              <a:t>AUC-ROC</a:t>
            </a:r>
            <a:r>
              <a:rPr lang="zh-CN">
                <a:latin typeface="宋体" panose="02010600030101010101" pitchFamily="2" charset="-122"/>
                <a:ea typeface="宋体" panose="02010600030101010101" pitchFamily="2" charset="-122"/>
                <a:cs typeface="宋体" panose="02010600030101010101" pitchFamily="2" charset="-122"/>
                <a:sym typeface="+mn-ea"/>
              </a:rPr>
              <a:t>，SI-SNR，OSR</a:t>
            </a:r>
            <a:endParaRPr 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文本框 12"/>
          <p:cNvSpPr txBox="1"/>
          <p:nvPr/>
        </p:nvSpPr>
        <p:spPr>
          <a:xfrm>
            <a:off x="9424670" y="4175760"/>
            <a:ext cx="427355" cy="275590"/>
          </a:xfrm>
          <a:prstGeom prst="rect">
            <a:avLst/>
          </a:prstGeom>
          <a:noFill/>
        </p:spPr>
        <p:txBody>
          <a:bodyPr wrap="square" rtlCol="0">
            <a:spAutoFit/>
          </a:bodyPr>
          <a:p>
            <a:r>
              <a:rPr lang="en-US" altLang="zh-CN" sz="1200"/>
              <a:t>[1]</a:t>
            </a:r>
            <a:endParaRPr lang="en-US" altLang="zh-CN" sz="1200"/>
          </a:p>
        </p:txBody>
      </p:sp>
      <p:pic>
        <p:nvPicPr>
          <p:cNvPr id="5" name="图片 4"/>
          <p:cNvPicPr>
            <a:picLocks noChangeAspect="1"/>
          </p:cNvPicPr>
          <p:nvPr/>
        </p:nvPicPr>
        <p:blipFill>
          <a:blip r:embed="rId4"/>
          <a:stretch>
            <a:fillRect/>
          </a:stretch>
        </p:blipFill>
        <p:spPr>
          <a:xfrm>
            <a:off x="2245995" y="3718560"/>
            <a:ext cx="7178675" cy="693420"/>
          </a:xfrm>
          <a:prstGeom prst="rect">
            <a:avLst/>
          </a:prstGeom>
        </p:spPr>
      </p:pic>
      <p:sp>
        <p:nvSpPr>
          <p:cNvPr id="10" name="文本框 9"/>
          <p:cNvSpPr txBox="1"/>
          <p:nvPr>
            <p:custDataLst>
              <p:tags r:id="rId5"/>
            </p:custDataLst>
          </p:nvPr>
        </p:nvSpPr>
        <p:spPr>
          <a:xfrm>
            <a:off x="189865" y="6140450"/>
            <a:ext cx="11859895" cy="482600"/>
          </a:xfrm>
          <a:prstGeom prst="rect">
            <a:avLst/>
          </a:prstGeom>
          <a:noFill/>
        </p:spPr>
        <p:txBody>
          <a:bodyPr wrap="square" rtlCol="0">
            <a:noAutofit/>
          </a:bodyPr>
          <a:p>
            <a:r>
              <a:rPr lang="en-US" altLang="zh-CN" sz="1200"/>
              <a:t>[1]</a:t>
            </a:r>
            <a:r>
              <a:rPr sz="1200"/>
              <a:t>Efthymios Tzinis, Scott Wisdom, Aren Jansen,</a:t>
            </a:r>
            <a:r>
              <a:rPr lang="en-US" sz="1200"/>
              <a:t> </a:t>
            </a:r>
            <a:r>
              <a:rPr sz="1200"/>
              <a:t>Shawn Hershey, Tal Remez, Daniel P.W. Ellis, John R. Hershey. INTO THE WILD WITH AUDIOSCOPE: UNSUPERVISEDAUDIO-VISUAL SEPARATION OF ON-SCREEN SOUNDS. In </a:t>
            </a:r>
            <a:r>
              <a:rPr lang="en-US" sz="1200"/>
              <a:t>ICLR</a:t>
            </a:r>
            <a:r>
              <a:rPr sz="1200"/>
              <a:t>, </a:t>
            </a:r>
            <a:r>
              <a:rPr lang="en-US" sz="1200"/>
              <a:t>2021</a:t>
            </a:r>
            <a:r>
              <a:rPr sz="1200"/>
              <a:t>.</a:t>
            </a:r>
            <a:endParaRPr sz="1200"/>
          </a:p>
        </p:txBody>
      </p:sp>
      <p:pic>
        <p:nvPicPr>
          <p:cNvPr id="8" name="图片 7"/>
          <p:cNvPicPr>
            <a:picLocks noChangeAspect="1"/>
          </p:cNvPicPr>
          <p:nvPr/>
        </p:nvPicPr>
        <p:blipFill>
          <a:blip r:embed="rId6"/>
          <a:stretch>
            <a:fillRect/>
          </a:stretch>
        </p:blipFill>
        <p:spPr>
          <a:xfrm>
            <a:off x="2245995" y="4572000"/>
            <a:ext cx="3441700" cy="720090"/>
          </a:xfrm>
          <a:prstGeom prst="rect">
            <a:avLst/>
          </a:prstGeom>
        </p:spPr>
      </p:pic>
      <p:sp>
        <p:nvSpPr>
          <p:cNvPr id="11" name="文本框 10"/>
          <p:cNvSpPr txBox="1"/>
          <p:nvPr/>
        </p:nvSpPr>
        <p:spPr>
          <a:xfrm>
            <a:off x="5687695" y="501650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1055350" y="5499100"/>
            <a:ext cx="36131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5"/>
            </p:custDataLst>
          </p:nvPr>
        </p:nvSpPr>
        <p:spPr>
          <a:xfrm>
            <a:off x="189865" y="6140450"/>
            <a:ext cx="11859895" cy="482600"/>
          </a:xfrm>
          <a:prstGeom prst="rect">
            <a:avLst/>
          </a:prstGeom>
          <a:noFill/>
        </p:spPr>
        <p:txBody>
          <a:bodyPr wrap="square" rtlCol="0">
            <a:noAutofit/>
          </a:bodyPr>
          <a:p>
            <a:r>
              <a:rPr lang="en-US" altLang="zh-CN" sz="1200"/>
              <a:t>[1]</a:t>
            </a:r>
            <a:r>
              <a:rPr sz="1200"/>
              <a:t>Efthymios Tzinis, Scott Wisdom, Aren Jansen,</a:t>
            </a:r>
            <a:r>
              <a:rPr lang="en-US" sz="1200"/>
              <a:t> </a:t>
            </a:r>
            <a:r>
              <a:rPr sz="1200"/>
              <a:t>Shawn Hershey, Tal Remez, Daniel P.W. Ellis, John R. Hershey. INTO THE WILD WITH AUDIOSCOPE: UNSUPERVISEDAUDIO-VISUAL SEPARATION OF ON-SCREEN SOUNDS. In </a:t>
            </a:r>
            <a:r>
              <a:rPr lang="en-US" sz="1200"/>
              <a:t>ICLR</a:t>
            </a:r>
            <a:r>
              <a:rPr sz="1200"/>
              <a:t>, </a:t>
            </a:r>
            <a:r>
              <a:rPr lang="en-US" sz="1200"/>
              <a:t>2021</a:t>
            </a:r>
            <a:r>
              <a:rPr sz="1200"/>
              <a:t>.</a:t>
            </a:r>
            <a:endParaRPr sz="1200"/>
          </a:p>
        </p:txBody>
      </p:sp>
      <p:pic>
        <p:nvPicPr>
          <p:cNvPr id="8" name="图片 7"/>
          <p:cNvPicPr>
            <a:picLocks noChangeAspect="1"/>
          </p:cNvPicPr>
          <p:nvPr/>
        </p:nvPicPr>
        <p:blipFill>
          <a:blip r:embed="rId6"/>
          <a:stretch>
            <a:fillRect/>
          </a:stretch>
        </p:blipFill>
        <p:spPr>
          <a:xfrm>
            <a:off x="705485" y="1775460"/>
            <a:ext cx="10349865" cy="39281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0022840" y="5742305"/>
            <a:ext cx="36131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5"/>
            </p:custDataLst>
          </p:nvPr>
        </p:nvSpPr>
        <p:spPr>
          <a:xfrm>
            <a:off x="189865" y="6140450"/>
            <a:ext cx="11859895" cy="482600"/>
          </a:xfrm>
          <a:prstGeom prst="rect">
            <a:avLst/>
          </a:prstGeom>
          <a:noFill/>
        </p:spPr>
        <p:txBody>
          <a:bodyPr wrap="square" rtlCol="0">
            <a:noAutofit/>
          </a:bodyPr>
          <a:p>
            <a:r>
              <a:rPr lang="en-US" altLang="zh-CN" sz="1200"/>
              <a:t>[1]</a:t>
            </a:r>
            <a:r>
              <a:rPr sz="1200"/>
              <a:t>Efthymios Tzinis, Scott Wisdom, Aren Jansen,</a:t>
            </a:r>
            <a:r>
              <a:rPr lang="en-US" sz="1200"/>
              <a:t> </a:t>
            </a:r>
            <a:r>
              <a:rPr sz="1200"/>
              <a:t>Shawn Hershey, Tal Remez, Daniel P.W. Ellis, John R. Hershey. INTO THE WILD WITH AUDIOSCOPE: UNSUPERVISEDAUDIO-VISUAL SEPARATION OF ON-SCREEN SOUNDS. In </a:t>
            </a:r>
            <a:r>
              <a:rPr lang="en-US" sz="1200"/>
              <a:t>ICLR</a:t>
            </a:r>
            <a:r>
              <a:rPr sz="1200"/>
              <a:t>, </a:t>
            </a:r>
            <a:r>
              <a:rPr lang="en-US" sz="1200"/>
              <a:t>2021</a:t>
            </a:r>
            <a:r>
              <a:rPr sz="1200"/>
              <a:t>.</a:t>
            </a:r>
            <a:endParaRPr sz="1200"/>
          </a:p>
        </p:txBody>
      </p:sp>
      <p:pic>
        <p:nvPicPr>
          <p:cNvPr id="2" name="图片 1"/>
          <p:cNvPicPr>
            <a:picLocks noChangeAspect="1"/>
          </p:cNvPicPr>
          <p:nvPr/>
        </p:nvPicPr>
        <p:blipFill>
          <a:blip r:embed="rId6"/>
          <a:stretch>
            <a:fillRect/>
          </a:stretch>
        </p:blipFill>
        <p:spPr>
          <a:xfrm>
            <a:off x="901065" y="1010285"/>
            <a:ext cx="9044940" cy="50076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4942840" y="5978525"/>
            <a:ext cx="36131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5"/>
            </p:custDataLst>
          </p:nvPr>
        </p:nvSpPr>
        <p:spPr>
          <a:xfrm>
            <a:off x="146050" y="6375400"/>
            <a:ext cx="11033125" cy="253365"/>
          </a:xfrm>
          <a:prstGeom prst="rect">
            <a:avLst/>
          </a:prstGeom>
          <a:noFill/>
        </p:spPr>
        <p:txBody>
          <a:bodyPr wrap="square" rtlCol="0">
            <a:noAutofit/>
          </a:bodyPr>
          <a:p>
            <a:r>
              <a:rPr lang="en-US" altLang="zh-CN" sz="900"/>
              <a:t>[1]</a:t>
            </a:r>
            <a:r>
              <a:rPr sz="900"/>
              <a:t>Efthymios Tzinis, Scott Wisdom, Aren Jansen,</a:t>
            </a:r>
            <a:r>
              <a:rPr lang="en-US" sz="900"/>
              <a:t> </a:t>
            </a:r>
            <a:r>
              <a:rPr sz="900"/>
              <a:t>Shawn Hershey, Tal Remez, Daniel P.W. Ellis, John R. Hershey. INTO THE WILD WITH AUDIOSCOPE: UNSUPERVISEDAUDIO-VISUAL SEPARATION OF ON-SCREEN SOUNDS. In </a:t>
            </a:r>
            <a:r>
              <a:rPr lang="en-US" sz="900"/>
              <a:t>ICLR</a:t>
            </a:r>
            <a:r>
              <a:rPr sz="900"/>
              <a:t>, </a:t>
            </a:r>
            <a:r>
              <a:rPr lang="en-US" sz="900"/>
              <a:t>2021</a:t>
            </a:r>
            <a:r>
              <a:rPr sz="900"/>
              <a:t>.</a:t>
            </a:r>
            <a:endParaRPr sz="900"/>
          </a:p>
        </p:txBody>
      </p:sp>
      <p:pic>
        <p:nvPicPr>
          <p:cNvPr id="3" name="图片 2"/>
          <p:cNvPicPr>
            <a:picLocks noChangeAspect="1"/>
          </p:cNvPicPr>
          <p:nvPr/>
        </p:nvPicPr>
        <p:blipFill>
          <a:blip r:embed="rId6"/>
          <a:stretch>
            <a:fillRect/>
          </a:stretch>
        </p:blipFill>
        <p:spPr>
          <a:xfrm>
            <a:off x="146050" y="889635"/>
            <a:ext cx="4754880" cy="55327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0861040" y="4991735"/>
            <a:ext cx="36131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5"/>
            </p:custDataLst>
          </p:nvPr>
        </p:nvSpPr>
        <p:spPr>
          <a:xfrm>
            <a:off x="189865" y="6263640"/>
            <a:ext cx="11033125" cy="253365"/>
          </a:xfrm>
          <a:prstGeom prst="rect">
            <a:avLst/>
          </a:prstGeom>
          <a:noFill/>
        </p:spPr>
        <p:txBody>
          <a:bodyPr wrap="square" rtlCol="0">
            <a:noAutofit/>
          </a:bodyPr>
          <a:p>
            <a:r>
              <a:rPr lang="en-US" altLang="zh-CN" sz="900"/>
              <a:t>[1]</a:t>
            </a:r>
            <a:r>
              <a:rPr sz="900"/>
              <a:t>Efthymios Tzinis, Scott Wisdom, Aren Jansen,</a:t>
            </a:r>
            <a:r>
              <a:rPr lang="en-US" sz="900"/>
              <a:t> </a:t>
            </a:r>
            <a:r>
              <a:rPr sz="900"/>
              <a:t>Shawn Hershey, Tal Remez, Daniel P.W. Ellis, John R. Hershey. INTO THE WILD WITH AUDIOSCOPE: UNSUPERVISEDAUDIO-VISUAL SEPARATION OF ON-SCREEN SOUNDS. In </a:t>
            </a:r>
            <a:r>
              <a:rPr lang="en-US" sz="900"/>
              <a:t>ICLR</a:t>
            </a:r>
            <a:r>
              <a:rPr sz="900"/>
              <a:t>, </a:t>
            </a:r>
            <a:r>
              <a:rPr lang="en-US" sz="900"/>
              <a:t>2021</a:t>
            </a:r>
            <a:r>
              <a:rPr sz="900"/>
              <a:t>.</a:t>
            </a:r>
            <a:endParaRPr sz="900"/>
          </a:p>
        </p:txBody>
      </p:sp>
      <p:pic>
        <p:nvPicPr>
          <p:cNvPr id="2" name="图片 1"/>
          <p:cNvPicPr>
            <a:picLocks noChangeAspect="1"/>
          </p:cNvPicPr>
          <p:nvPr/>
        </p:nvPicPr>
        <p:blipFill>
          <a:blip r:embed="rId6"/>
          <a:stretch>
            <a:fillRect/>
          </a:stretch>
        </p:blipFill>
        <p:spPr>
          <a:xfrm>
            <a:off x="306705" y="2293620"/>
            <a:ext cx="10554335" cy="29737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在本文中，</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提出了第一个解决方案，用于训练无监督，开放域，视听屏幕分离系统，而不依赖于先前的类标签或分类器。</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用少量人工标记的野外视频证明了系统的有效性。在未来的工作中，</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将探索更细粒度的视觉特征，特别是同步，</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预计当视频中出现相同对象的多个实例时，这将特别有用。</a:t>
            </a:r>
            <a:r>
              <a:rPr lang="zh-CN" sz="2000">
                <a:latin typeface="宋体" panose="02010600030101010101" pitchFamily="2" charset="-122"/>
                <a:ea typeface="宋体" panose="02010600030101010101" pitchFamily="2" charset="-122"/>
                <a:cs typeface="宋体" panose="02010600030101010101" pitchFamily="2" charset="-122"/>
                <a:sym typeface="+mn-ea"/>
              </a:rPr>
              <a:t>并且</a:t>
            </a:r>
            <a:r>
              <a:rPr sz="2000">
                <a:latin typeface="宋体" panose="02010600030101010101" pitchFamily="2" charset="-122"/>
                <a:ea typeface="宋体" panose="02010600030101010101" pitchFamily="2" charset="-122"/>
                <a:cs typeface="宋体" panose="02010600030101010101" pitchFamily="2" charset="-122"/>
                <a:sym typeface="+mn-ea"/>
              </a:rPr>
              <a:t>还计划使用我训练好的分类器来重新过滤YFCC100m，以获得屏幕上声音存在的更好的噪声标签，这应该会进一步提高系统的性能。</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文本框 1"/>
          <p:cNvSpPr txBox="1"/>
          <p:nvPr/>
        </p:nvSpPr>
        <p:spPr>
          <a:xfrm>
            <a:off x="189865" y="6071235"/>
            <a:ext cx="8595360" cy="368300"/>
          </a:xfrm>
          <a:prstGeom prst="rect">
            <a:avLst/>
          </a:prstGeom>
          <a:noFill/>
        </p:spPr>
        <p:txBody>
          <a:bodyPr wrap="square" rtlCol="0" anchor="t">
            <a:spAutoFit/>
          </a:bodyPr>
          <a:p>
            <a:r>
              <a:rPr lang="zh-CN" altLang="en-US"/>
              <a:t>https://audioscope.github.io.</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2024-05-06</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1476375"/>
          </a:xfrm>
          <a:prstGeom prst="rect">
            <a:avLst/>
          </a:prstGeom>
          <a:noFill/>
        </p:spPr>
        <p:txBody>
          <a:bodyPr wrap="square" rtlCol="0">
            <a:spAutoFit/>
          </a:bodyPr>
          <a:p>
            <a:r>
              <a:rPr lang="zh-CN">
                <a:latin typeface="宋体" panose="02010600030101010101" pitchFamily="2" charset="-122"/>
                <a:ea typeface="宋体" panose="02010600030101010101" pitchFamily="2" charset="-122"/>
                <a:cs typeface="宋体" panose="02010600030101010101" pitchFamily="2" charset="-122"/>
              </a:rPr>
              <a:t>深度学习的最新进展使声音分离和视觉场景理解取得了许多进展。然而，提取在自然视频中明显的声源仍然是一个悬而未决的问题。在这项工作中，我们提出了一种新的视听声音分离框架AudioScope，该框架可以在没有监督的情况下进行训练，将屏幕上的声源与真实野外视频隔离。先前的视听分离工作假设声音类别（例如，语音或音乐）领域的人为限制，限制了源的数量，并且需要强大的声音分离或视觉分割标签。AudioScope 克服了这些限制，在声音的开放域上运行，具有可变数量的源，并且没有标签或先前的视觉分割。</a:t>
            </a:r>
            <a:endParaRPr lang="zh-CN">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custDataLst>
              <p:tags r:id="rId4"/>
            </p:custDataLst>
          </p:nvPr>
        </p:nvSpPr>
        <p:spPr>
          <a:xfrm>
            <a:off x="408305" y="6240145"/>
            <a:ext cx="11381105" cy="482600"/>
          </a:xfrm>
          <a:prstGeom prst="rect">
            <a:avLst/>
          </a:prstGeom>
          <a:noFill/>
        </p:spPr>
        <p:txBody>
          <a:bodyPr wrap="square" rtlCol="0">
            <a:noAutofit/>
          </a:bodyPr>
          <a:p>
            <a:r>
              <a:rPr lang="en-US" altLang="zh-CN" sz="1200"/>
              <a:t>[1]</a:t>
            </a:r>
            <a:r>
              <a:rPr sz="1200"/>
              <a:t>Efthymios Tzinis, Scott Wisdom, Aren Jansen,</a:t>
            </a:r>
            <a:r>
              <a:rPr lang="en-US" sz="1200"/>
              <a:t> </a:t>
            </a:r>
            <a:r>
              <a:rPr sz="1200"/>
              <a:t>Shawn Hershey, Tal Remez, Daniel P.W. Ellis, John R. Hershey. INTO THE WILD WITH AUDIOSCOPE: UNSUPERVISEDAUDIO-VISUAL SEPARATION OF ON-SCREEN SOUNDS. In </a:t>
            </a:r>
            <a:r>
              <a:rPr lang="en-US" sz="1200"/>
              <a:t>ICLR</a:t>
            </a:r>
            <a:r>
              <a:rPr sz="1200"/>
              <a:t>, </a:t>
            </a:r>
            <a:r>
              <a:rPr lang="en-US" sz="1200"/>
              <a:t>2021</a:t>
            </a:r>
            <a:r>
              <a:rPr sz="1200"/>
              <a:t>.</a:t>
            </a:r>
            <a:endParaRPr sz="1200"/>
          </a:p>
        </p:txBody>
      </p:sp>
      <p:sp>
        <p:nvSpPr>
          <p:cNvPr id="11" name="文本框 10"/>
          <p:cNvSpPr txBox="1"/>
          <p:nvPr/>
        </p:nvSpPr>
        <p:spPr>
          <a:xfrm>
            <a:off x="11191875" y="5621020"/>
            <a:ext cx="42735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5"/>
          <a:stretch>
            <a:fillRect/>
          </a:stretch>
        </p:blipFill>
        <p:spPr>
          <a:xfrm>
            <a:off x="313690" y="4035425"/>
            <a:ext cx="10878185" cy="18611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网络框架</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9509125" y="5876290"/>
            <a:ext cx="42735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4"/>
          <a:stretch>
            <a:fillRect/>
          </a:stretch>
        </p:blipFill>
        <p:spPr>
          <a:xfrm>
            <a:off x="1136650" y="1109345"/>
            <a:ext cx="8372475" cy="4992370"/>
          </a:xfrm>
          <a:prstGeom prst="rect">
            <a:avLst/>
          </a:prstGeom>
        </p:spPr>
      </p:pic>
      <p:sp>
        <p:nvSpPr>
          <p:cNvPr id="4" name="文本框 3"/>
          <p:cNvSpPr txBox="1"/>
          <p:nvPr>
            <p:custDataLst>
              <p:tags r:id="rId5"/>
            </p:custDataLst>
          </p:nvPr>
        </p:nvSpPr>
        <p:spPr>
          <a:xfrm>
            <a:off x="408305" y="6240145"/>
            <a:ext cx="11381105" cy="482600"/>
          </a:xfrm>
          <a:prstGeom prst="rect">
            <a:avLst/>
          </a:prstGeom>
          <a:noFill/>
        </p:spPr>
        <p:txBody>
          <a:bodyPr wrap="square" rtlCol="0">
            <a:noAutofit/>
          </a:bodyPr>
          <a:p>
            <a:r>
              <a:rPr lang="en-US" altLang="zh-CN" sz="1200"/>
              <a:t>[1]</a:t>
            </a:r>
            <a:r>
              <a:rPr sz="1200"/>
              <a:t>Efthymios Tzinis, Scott Wisdom, Aren Jansen,</a:t>
            </a:r>
            <a:r>
              <a:rPr lang="en-US" sz="1200"/>
              <a:t> </a:t>
            </a:r>
            <a:r>
              <a:rPr sz="1200"/>
              <a:t>Shawn Hershey, Tal Remez, Daniel P.W. Ellis, John R. Hershey. INTO THE WILD WITH AUDIOSCOPE: UNSUPERVISEDAUDIO-VISUAL SEPARATION OF ON-SCREEN SOUNDS. In </a:t>
            </a:r>
            <a:r>
              <a:rPr lang="en-US" sz="1200"/>
              <a:t>ICLR</a:t>
            </a:r>
            <a:r>
              <a:rPr sz="1200"/>
              <a:t>, </a:t>
            </a:r>
            <a:r>
              <a:rPr lang="en-US" sz="1200"/>
              <a:t>2021</a:t>
            </a:r>
            <a:r>
              <a:rPr sz="1200"/>
              <a:t>.</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 SEPARATION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920115"/>
                <a:ext cx="11511915" cy="1222375"/>
              </a:xfrm>
              <a:prstGeom prst="rect">
                <a:avLst/>
              </a:prstGeom>
              <a:noFill/>
            </p:spPr>
            <p:txBody>
              <a:bodyPr wrap="square" rtlCol="0" anchor="t">
                <a:spAutoFit/>
              </a:bodyPr>
              <a:p>
                <a:r>
                  <a:t>分离模块 </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𝑀</m:t>
                        </m:r>
                      </m:e>
                      <m:sup>
                        <m:r>
                          <a:rPr lang="en-US" i="1">
                            <a:latin typeface="Cambria Math" panose="02040503050406030204" charset="0"/>
                            <a:cs typeface="Cambria Math" panose="02040503050406030204" charset="0"/>
                          </a:rPr>
                          <m:t>𝑆</m:t>
                        </m:r>
                      </m:sup>
                    </m:sSup>
                  </m:oMath>
                </a14:m>
                <a:r>
                  <a:t> 使用具有可学习编码器和解码器的扩张卷积架构</a:t>
                </a:r>
                <a:r>
                  <a:rPr lang="zh-CN"/>
                  <a:t>。具有改进的时域卷积网络(TDCN++，</a:t>
                </a:r>
                <a:r>
                  <a:rPr lang="en-US" altLang="zh-CN"/>
                  <a:t>T</a:t>
                </a:r>
                <a:r>
                  <a:rPr lang="zh-CN"/>
                  <a:t>ime-</a:t>
                </a:r>
                <a:r>
                  <a:rPr lang="en-US" altLang="zh-CN"/>
                  <a:t>D</a:t>
                </a:r>
                <a:r>
                  <a:rPr lang="zh-CN"/>
                  <a:t>omain </a:t>
                </a:r>
                <a:r>
                  <a:rPr lang="en-US" altLang="zh-CN"/>
                  <a:t>C</a:t>
                </a:r>
                <a:r>
                  <a:rPr lang="zh-CN"/>
                  <a:t>onvolutional </a:t>
                </a:r>
                <a:r>
                  <a:rPr lang="en-US" altLang="zh-CN"/>
                  <a:t>N</a:t>
                </a:r>
                <a:r>
                  <a:rPr lang="zh-CN"/>
                  <a:t>etwork)屏蔽网络。应用混合一致性投影来约束分离源以添加到输入混合中。该模块以混合波形 </a:t>
                </a:r>
                <a14:m>
                  <m:oMath xmlns:m="http://schemas.openxmlformats.org/officeDocument/2006/math">
                    <m:r>
                      <m:rPr>
                        <m:sty m:val="p"/>
                      </m:rPr>
                      <a:rPr lang="en-US" altLang="zh-CN">
                        <a:latin typeface="Cambria Math" panose="02040503050406030204" charset="0"/>
                        <a:cs typeface="Cambria Math" panose="02040503050406030204" charset="0"/>
                      </a:rPr>
                      <m:t>x</m:t>
                    </m:r>
                    <m:r>
                      <a:rPr lang="en-US" altLang="zh-CN">
                        <a:latin typeface="Cambria Math" panose="02040503050406030204" charset="0"/>
                        <a:cs typeface="Cambria Math" panose="02040503050406030204" charset="0"/>
                      </a:rPr>
                      <m:t> ∈ </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𝑇</m:t>
                            </m:r>
                          </m:e>
                          <m:sup>
                            <m:r>
                              <a:rPr lang="en-US" altLang="zh-CN" i="1">
                                <a:latin typeface="Cambria Math" panose="02040503050406030204" charset="0"/>
                                <a:cs typeface="Cambria Math" panose="02040503050406030204" charset="0"/>
                              </a:rPr>
                              <m:t>’</m:t>
                            </m:r>
                          </m:sup>
                        </m:sSup>
                      </m:sup>
                    </m:sSup>
                  </m:oMath>
                </a14:m>
                <a:r>
                  <a:rPr lang="zh-CN"/>
                  <a:t> 作为输入，估计编码潜在空间中的 M 个掩码，并输出 M 个估计的源波形 </a:t>
                </a:r>
                <a14:m>
                  <m:oMath xmlns:m="http://schemas.openxmlformats.org/officeDocument/2006/math">
                    <m:acc>
                      <m:accPr>
                        <m:ctrlPr>
                          <a:rPr 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𝑠</m:t>
                        </m:r>
                      </m:e>
                    </m:acc>
                    <m:r>
                      <a:rPr lang="en-US" altLang="zh-CN">
                        <a:latin typeface="Cambria Math" panose="02040503050406030204" charset="0"/>
                        <a:cs typeface="Cambria Math" panose="02040503050406030204" charset="0"/>
                      </a:rPr>
                      <m:t> ∈ </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cs typeface="Cambria Math" panose="02040503050406030204" charset="0"/>
                          </a:rPr>
                          <m:t>𝑀</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𝑇</m:t>
                            </m:r>
                          </m:e>
                          <m:sup>
                            <m:r>
                              <a:rPr lang="en-US" altLang="zh-CN" i="1">
                                <a:latin typeface="Cambria Math" panose="02040503050406030204" charset="0"/>
                                <a:cs typeface="Cambria Math" panose="02040503050406030204" charset="0"/>
                              </a:rPr>
                              <m:t>’</m:t>
                            </m:r>
                          </m:sup>
                        </m:sSup>
                      </m:sup>
                    </m:sSup>
                  </m:oMath>
                </a14:m>
                <a:r>
                  <a:rPr lang="zh-CN"/>
                  <a:t>。后者被迫通过混合一致性层添加到输入混合物中。</a:t>
                </a:r>
                <a:endParaRPr lang="zh-CN"/>
              </a:p>
            </p:txBody>
          </p:sp>
        </mc:Choice>
        <mc:Fallback>
          <p:sp>
            <p:nvSpPr>
              <p:cNvPr id="2" name="文本框 1"/>
              <p:cNvSpPr txBox="1">
                <a:spLocks noRot="1" noChangeAspect="1" noMove="1" noResize="1" noEditPoints="1" noAdjustHandles="1" noChangeArrowheads="1" noChangeShapeType="1" noTextEdit="1"/>
              </p:cNvSpPr>
              <p:nvPr/>
            </p:nvSpPr>
            <p:spPr>
              <a:xfrm>
                <a:off x="189865" y="920115"/>
                <a:ext cx="11511915" cy="1222375"/>
              </a:xfrm>
              <a:prstGeom prst="rect">
                <a:avLst/>
              </a:prstGeom>
              <a:blipFill rotWithShape="1">
                <a:blip r:embed="rId4"/>
                <a:stretch>
                  <a:fillRect/>
                </a:stretch>
              </a:blipFill>
            </p:spPr>
            <p:txBody>
              <a:bodyPr/>
              <a:lstStyle/>
              <a:p>
                <a:r>
                  <a:rPr lang="zh-CN" altLang="en-US">
                    <a:noFill/>
                  </a:rPr>
                  <a:t> </a:t>
                </a:r>
              </a:p>
            </p:txBody>
          </p:sp>
        </mc:Fallback>
      </mc:AlternateContent>
      <p:sp>
        <p:nvSpPr>
          <p:cNvPr id="5" name="文本框 4"/>
          <p:cNvSpPr txBox="1"/>
          <p:nvPr>
            <p:custDataLst>
              <p:tags r:id="rId5"/>
            </p:custDataLst>
          </p:nvPr>
        </p:nvSpPr>
        <p:spPr>
          <a:xfrm>
            <a:off x="408305" y="6240145"/>
            <a:ext cx="11381105" cy="482600"/>
          </a:xfrm>
          <a:prstGeom prst="rect">
            <a:avLst/>
          </a:prstGeom>
          <a:noFill/>
        </p:spPr>
        <p:txBody>
          <a:bodyPr wrap="square" rtlCol="0">
            <a:noAutofit/>
          </a:bodyPr>
          <a:p>
            <a:r>
              <a:rPr lang="en-US" altLang="zh-CN" sz="1200"/>
              <a:t>[1]</a:t>
            </a:r>
            <a:r>
              <a:rPr sz="1200"/>
              <a:t>Efthymios Tzinis, Scott Wisdom, Aren Jansen,</a:t>
            </a:r>
            <a:r>
              <a:rPr lang="en-US" sz="1200"/>
              <a:t> </a:t>
            </a:r>
            <a:r>
              <a:rPr sz="1200"/>
              <a:t>Shawn Hershey, Tal Remez, Daniel P.W. Ellis, John R. Hershey. INTO THE WILD WITH AUDIOSCOPE: UNSUPERVISEDAUDIO-VISUAL SEPARATION OF ON-SCREEN SOUNDS. In </a:t>
            </a:r>
            <a:r>
              <a:rPr lang="en-US" sz="1200"/>
              <a:t>ICLR</a:t>
            </a:r>
            <a:r>
              <a:rPr sz="1200"/>
              <a:t>, </a:t>
            </a:r>
            <a:r>
              <a:rPr lang="en-US" sz="1200"/>
              <a:t>2021</a:t>
            </a:r>
            <a:r>
              <a:rPr sz="1200"/>
              <a:t>.</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 EMBEDDING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920115"/>
                <a:ext cx="11511915" cy="1627505"/>
              </a:xfrm>
              <a:prstGeom prst="rect">
                <a:avLst/>
              </a:prstGeom>
              <a:noFill/>
            </p:spPr>
            <p:txBody>
              <a:bodyPr wrap="square" rtlCol="0" anchor="t">
                <a:spAutoFit/>
              </a:bodyPr>
              <a:p>
                <a:r>
                  <a:t>对于每个分离的源</a:t>
                </a:r>
                <a14:m>
                  <m:oMath xmlns:m="http://schemas.openxmlformats.org/officeDocument/2006/math">
                    <m:sSub>
                      <m:sSubPr>
                        <m:ctrlPr>
                          <a:rPr lang="en-US" i="1">
                            <a:latin typeface="Cambria Math" panose="02040503050406030204" charset="0"/>
                            <a:cs typeface="Cambria Math" panose="02040503050406030204" charset="0"/>
                          </a:rPr>
                        </m:ctrlPr>
                      </m:sSubPr>
                      <m:e>
                        <m:acc>
                          <m:accPr>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𝑠</m:t>
                            </m:r>
                          </m:e>
                        </m:acc>
                      </m:e>
                      <m:sub>
                        <m:r>
                          <a:rPr lang="en-US" i="1">
                            <a:latin typeface="Cambria Math" panose="02040503050406030204" charset="0"/>
                            <a:cs typeface="Cambria Math" panose="02040503050406030204" charset="0"/>
                          </a:rPr>
                          <m:t>𝑚</m:t>
                        </m:r>
                      </m:sub>
                    </m:sSub>
                  </m:oMath>
                </a14:m>
                <a:r>
                  <a:t>，</a:t>
                </a:r>
                <a:r>
                  <a:rPr lang="zh-CN"/>
                  <a:t>作者</a:t>
                </a:r>
                <a:r>
                  <a:t>使用MobileNet v1</a:t>
                </a:r>
                <a:r>
                  <a:rPr lang="en-US"/>
                  <a:t>[2]</a:t>
                </a:r>
                <a:r>
                  <a:t>架构提取相应的全局音频嵌入，该架构由堆叠的2D可分离扩展卷积块组成，最后有一个密集层。该网络</a:t>
                </a:r>
                <a:r>
                  <a:rPr lang="en-US"/>
                  <a:t> </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𝑀</m:t>
                        </m:r>
                      </m:e>
                      <m:sup>
                        <m:r>
                          <a:rPr lang="en-US" i="1">
                            <a:latin typeface="Cambria Math" panose="02040503050406030204" charset="0"/>
                            <a:cs typeface="Cambria Math" panose="02040503050406030204" charset="0"/>
                          </a:rPr>
                          <m:t>𝑎</m:t>
                        </m:r>
                      </m:sup>
                    </m:sSup>
                  </m:oMath>
                </a14:m>
                <a:r>
                  <a:rPr lang="en-US"/>
                  <a:t> </a:t>
                </a:r>
                <a:r>
                  <a:t>首先计算来自时域分离源的</a:t>
                </a:r>
                <a:r>
                  <a:rPr lang="en-US"/>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𝑎</m:t>
                        </m:r>
                      </m:sub>
                    </m:sSub>
                  </m:oMath>
                </a14:m>
                <a:r>
                  <a:rPr lang="en-US"/>
                  <a:t> </a:t>
                </a:r>
                <a:r>
                  <a:t>音频帧的对数梅尔尺度谱图，然后应用深度可分离卷积堆栈来生成</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𝑎</m:t>
                        </m:r>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𝑁</m:t>
                    </m:r>
                  </m:oMath>
                </a14:m>
                <a:r>
                  <a:t>嵌入矩阵</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𝑍</m:t>
                        </m:r>
                      </m:e>
                      <m:sub>
                        <m:r>
                          <a:rPr lang="en-US" i="1">
                            <a:latin typeface="Cambria Math" panose="02040503050406030204" charset="0"/>
                            <a:cs typeface="Cambria Math" panose="02040503050406030204" charset="0"/>
                          </a:rPr>
                          <m:t>𝑚</m:t>
                        </m:r>
                      </m:sub>
                      <m:sup>
                        <m:r>
                          <a:rPr lang="en-US" i="1">
                            <a:latin typeface="Cambria Math" panose="02040503050406030204" charset="0"/>
                            <a:cs typeface="Cambria Math" panose="02040503050406030204" charset="0"/>
                          </a:rPr>
                          <m:t>𝑎</m:t>
                        </m:r>
                      </m:sup>
                    </m:sSubSup>
                  </m:oMath>
                </a14:m>
                <a:r>
                  <a:t>，该矩阵包含每个帧的N维行嵌入。对每个源</a:t>
                </a:r>
                <a:r>
                  <a:rPr lang="en-US"/>
                  <a:t> </a:t>
                </a:r>
                <a:r>
                  <a:t>m</a:t>
                </a:r>
                <a:r>
                  <a:rPr lang="en-US"/>
                  <a:t> </a:t>
                </a:r>
                <a:r>
                  <a:t>使用注意池操作，形成静态音频嵌入向量</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𝑧</m:t>
                        </m:r>
                      </m:e>
                      <m:sub>
                        <m:r>
                          <a:rPr lang="en-US" i="1">
                            <a:latin typeface="Cambria Math" panose="02040503050406030204" charset="0"/>
                            <a:cs typeface="Cambria Math" panose="02040503050406030204" charset="0"/>
                          </a:rPr>
                          <m:t>𝑚</m:t>
                        </m:r>
                      </m:sub>
                      <m:sup>
                        <m:r>
                          <a:rPr lang="en-US" i="1">
                            <a:latin typeface="Cambria Math" panose="02040503050406030204" charset="0"/>
                            <a:cs typeface="Cambria Math" panose="02040503050406030204" charset="0"/>
                          </a:rPr>
                          <m:t>𝑎</m:t>
                        </m:r>
                      </m:sup>
                    </m:sSubSup>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𝑎𝑡𝑡𝑒𝑛𝑑</m:t>
                    </m:r>
                    <m:r>
                      <a:rPr lang="en-US" i="1">
                        <a:latin typeface="Cambria Math" panose="02040503050406030204" charset="0"/>
                        <a:cs typeface="Cambria Math" panose="02040503050406030204" charset="0"/>
                      </a:rPr>
                      <m:t>(</m:t>
                    </m:r>
                    <m:sSubSup>
                      <m:sSubSupPr>
                        <m:ctrlPr>
                          <a:rPr lang="en-US" i="1">
                            <a:latin typeface="Cambria Math" panose="02040503050406030204" charset="0"/>
                            <a:cs typeface="Cambria Math" panose="02040503050406030204" charset="0"/>
                          </a:rPr>
                        </m:ctrlPr>
                      </m:sSubSupPr>
                      <m:e>
                        <m:acc>
                          <m:accPr>
                            <m:chr m:val="̅"/>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𝑍</m:t>
                            </m:r>
                          </m:e>
                        </m:acc>
                      </m:e>
                      <m:sub>
                        <m:r>
                          <a:rPr lang="en-US" i="1">
                            <a:latin typeface="Cambria Math" panose="02040503050406030204" charset="0"/>
                            <a:cs typeface="Cambria Math" panose="02040503050406030204" charset="0"/>
                          </a:rPr>
                          <m:t>𝑚</m:t>
                        </m:r>
                      </m:sub>
                      <m:sup>
                        <m:r>
                          <a:rPr lang="en-US" i="1">
                            <a:latin typeface="Cambria Math" panose="02040503050406030204" charset="0"/>
                            <a:cs typeface="Cambria Math" panose="02040503050406030204" charset="0"/>
                          </a:rPr>
                          <m:t>𝑎</m:t>
                        </m:r>
                      </m:sup>
                    </m:sSubSup>
                    <m:r>
                      <a:rPr lang="en-US" i="1">
                        <a:latin typeface="Cambria Math" panose="02040503050406030204" charset="0"/>
                        <a:cs typeface="Cambria Math" panose="02040503050406030204" charset="0"/>
                      </a:rPr>
                      <m:t>,</m:t>
                    </m:r>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𝑍</m:t>
                        </m:r>
                      </m:e>
                      <m:sub>
                        <m:r>
                          <a:rPr lang="en-US" i="1">
                            <a:latin typeface="Cambria Math" panose="02040503050406030204" charset="0"/>
                            <a:cs typeface="Cambria Math" panose="02040503050406030204" charset="0"/>
                          </a:rPr>
                          <m:t>𝑚</m:t>
                        </m:r>
                      </m:sub>
                      <m:sup>
                        <m:r>
                          <a:rPr lang="en-US" i="1">
                            <a:latin typeface="Cambria Math" panose="02040503050406030204" charset="0"/>
                            <a:cs typeface="Cambria Math" panose="02040503050406030204" charset="0"/>
                          </a:rPr>
                          <m:t>𝑎</m:t>
                        </m:r>
                      </m:sup>
                    </m:sSubSup>
                    <m:r>
                      <a:rPr lang="en-US" i="1">
                        <a:latin typeface="Cambria Math" panose="02040503050406030204" charset="0"/>
                        <a:cs typeface="Cambria Math" panose="02040503050406030204" charset="0"/>
                      </a:rPr>
                      <m:t>,</m:t>
                    </m:r>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𝑍</m:t>
                        </m:r>
                      </m:e>
                      <m:sub>
                        <m:r>
                          <a:rPr lang="en-US" i="1">
                            <a:latin typeface="Cambria Math" panose="02040503050406030204" charset="0"/>
                            <a:cs typeface="Cambria Math" panose="02040503050406030204" charset="0"/>
                          </a:rPr>
                          <m:t>𝑚</m:t>
                        </m:r>
                      </m:sub>
                      <m:sup>
                        <m:r>
                          <a:rPr lang="en-US" i="1">
                            <a:latin typeface="Cambria Math" panose="02040503050406030204" charset="0"/>
                            <a:cs typeface="Cambria Math" panose="02040503050406030204" charset="0"/>
                          </a:rPr>
                          <m:t>𝑎</m:t>
                        </m:r>
                      </m:sup>
                    </m:sSubSup>
                    <m:r>
                      <a:rPr lang="en-US" i="1">
                        <a:latin typeface="Cambria Math" panose="02040503050406030204" charset="0"/>
                        <a:cs typeface="Cambria Math" panose="02040503050406030204" charset="0"/>
                      </a:rPr>
                      <m:t>)</m:t>
                    </m:r>
                  </m:oMath>
                </a14:m>
                <a:r>
                  <a:t>，其中平均嵌入向量</a:t>
                </a:r>
                <a14:m>
                  <m:oMath xmlns:m="http://schemas.openxmlformats.org/officeDocument/2006/math">
                    <m:sSubSup>
                      <m:sSubSupPr>
                        <m:ctrlPr>
                          <a:rPr lang="en-US" i="1">
                            <a:latin typeface="Cambria Math" panose="02040503050406030204" charset="0"/>
                            <a:cs typeface="Cambria Math" panose="02040503050406030204" charset="0"/>
                          </a:rPr>
                        </m:ctrlPr>
                      </m:sSubSupPr>
                      <m:e>
                        <m:acc>
                          <m:accPr>
                            <m:chr m:val="̅"/>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𝑍</m:t>
                            </m:r>
                          </m:e>
                        </m:acc>
                      </m:e>
                      <m:sub>
                        <m:r>
                          <a:rPr lang="en-US" i="1">
                            <a:latin typeface="Cambria Math" panose="02040503050406030204" charset="0"/>
                            <a:cs typeface="Cambria Math" panose="02040503050406030204" charset="0"/>
                          </a:rPr>
                          <m:t>𝑚</m:t>
                        </m:r>
                      </m:sub>
                      <m:sup>
                        <m:r>
                          <a:rPr lang="en-US" i="1">
                            <a:latin typeface="Cambria Math" panose="02040503050406030204" charset="0"/>
                            <a:cs typeface="Cambria Math" panose="02040503050406030204" charset="0"/>
                          </a:rPr>
                          <m:t>𝑎</m:t>
                        </m:r>
                      </m:sup>
                    </m:sSubSup>
                    <m:r>
                      <a:rPr lang="en-US" i="1">
                        <a:latin typeface="Cambria Math" panose="02040503050406030204" charset="0"/>
                        <a:cs typeface="Cambria Math" panose="02040503050406030204" charset="0"/>
                      </a:rPr>
                      <m:t>=</m:t>
                    </m:r>
                    <m:f>
                      <m:fPr>
                        <m:ctrlPr>
                          <a:rPr lang="en-US" i="1">
                            <a:latin typeface="Cambria Math" panose="02040503050406030204" charset="0"/>
                            <a:cs typeface="Cambria Math" panose="02040503050406030204" charset="0"/>
                          </a:rPr>
                        </m:ctrlPr>
                      </m:fPr>
                      <m:num>
                        <m:r>
                          <a:rPr lang="en-US" i="1">
                            <a:latin typeface="Cambria Math" panose="02040503050406030204" charset="0"/>
                            <a:cs typeface="Cambria Math" panose="02040503050406030204" charset="0"/>
                          </a:rPr>
                          <m:t>1</m:t>
                        </m:r>
                      </m:num>
                      <m:den>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𝑎</m:t>
                            </m:r>
                          </m:sub>
                        </m:sSub>
                      </m:den>
                    </m:f>
                    <m:nary>
                      <m:naryPr>
                        <m:chr m:val="∑"/>
                        <m:limLoc m:val="subSup"/>
                        <m:supHide m:val="on"/>
                        <m:ctrlPr>
                          <a:rPr lang="en-US" i="1">
                            <a:latin typeface="Cambria Math" panose="02040503050406030204" charset="0"/>
                            <a:cs typeface="Cambria Math" panose="02040503050406030204" charset="0"/>
                          </a:rPr>
                        </m:ctrlPr>
                      </m:naryPr>
                      <m:sub>
                        <m:r>
                          <a:rPr lang="en-US" i="1">
                            <a:latin typeface="Cambria Math" panose="02040503050406030204" charset="0"/>
                            <a:cs typeface="Cambria Math" panose="02040503050406030204" charset="0"/>
                          </a:rPr>
                          <m:t>𝑖</m:t>
                        </m:r>
                      </m:sub>
                      <m:sup/>
                      <m:e>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𝑍</m:t>
                            </m:r>
                          </m:e>
                          <m:sub>
                            <m:r>
                              <a:rPr lang="en-US" i="1">
                                <a:latin typeface="Cambria Math" panose="02040503050406030204" charset="0"/>
                                <a:cs typeface="Cambria Math" panose="02040503050406030204" charset="0"/>
                              </a:rPr>
                              <m:t>𝑚</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𝑖</m:t>
                            </m:r>
                          </m:sub>
                          <m:sup>
                            <m:r>
                              <a:rPr lang="en-US" i="1">
                                <a:latin typeface="Cambria Math" panose="02040503050406030204" charset="0"/>
                                <a:cs typeface="Cambria Math" panose="02040503050406030204" charset="0"/>
                              </a:rPr>
                              <m:t>𝑎</m:t>
                            </m:r>
                          </m:sup>
                        </m:sSubSup>
                      </m:e>
                    </m:nary>
                  </m:oMath>
                </a14:m>
                <a:r>
                  <a:t>,</a:t>
                </a:r>
                <a:r>
                  <a:rPr lang="en-US"/>
                  <a:t> </a:t>
                </a:r>
                <a14:m>
                  <m:oMath xmlns:m="http://schemas.openxmlformats.org/officeDocument/2006/math">
                    <m:r>
                      <a:rPr lang="en-US" i="1">
                        <a:latin typeface="Cambria Math" panose="02040503050406030204" charset="0"/>
                        <a:cs typeface="Cambria Math" panose="02040503050406030204" charset="0"/>
                      </a:rPr>
                      <m:t>𝑖</m:t>
                    </m:r>
                  </m:oMath>
                </a14:m>
                <a:r>
                  <a:t>是源m的查询向量。注意机制定义如下:</a:t>
                </a:r>
              </a:p>
            </p:txBody>
          </p:sp>
        </mc:Choice>
        <mc:Fallback>
          <p:sp>
            <p:nvSpPr>
              <p:cNvPr id="2" name="文本框 1"/>
              <p:cNvSpPr txBox="1">
                <a:spLocks noRot="1" noChangeAspect="1" noMove="1" noResize="1" noEditPoints="1" noAdjustHandles="1" noChangeArrowheads="1" noChangeShapeType="1" noTextEdit="1"/>
              </p:cNvSpPr>
              <p:nvPr/>
            </p:nvSpPr>
            <p:spPr>
              <a:xfrm>
                <a:off x="189865" y="920115"/>
                <a:ext cx="11511915" cy="1627505"/>
              </a:xfrm>
              <a:prstGeom prst="rect">
                <a:avLst/>
              </a:prstGeom>
              <a:blipFill rotWithShape="1">
                <a:blip r:embed="rId4"/>
                <a:stretch>
                  <a:fillRect/>
                </a:stretch>
              </a:blipFill>
            </p:spPr>
            <p:txBody>
              <a:bodyPr/>
              <a:lstStyle/>
              <a:p>
                <a:r>
                  <a:rPr lang="zh-CN" altLang="en-US">
                    <a:noFill/>
                  </a:rPr>
                  <a:t> </a:t>
                </a:r>
              </a:p>
            </p:txBody>
          </p:sp>
        </mc:Fallback>
      </mc:AlternateContent>
      <p:sp>
        <p:nvSpPr>
          <p:cNvPr id="4" name="文本框 3"/>
          <p:cNvSpPr txBox="1"/>
          <p:nvPr/>
        </p:nvSpPr>
        <p:spPr>
          <a:xfrm>
            <a:off x="534670" y="6169025"/>
            <a:ext cx="10962640" cy="460375"/>
          </a:xfrm>
          <a:prstGeom prst="rect">
            <a:avLst/>
          </a:prstGeom>
          <a:noFill/>
        </p:spPr>
        <p:txBody>
          <a:bodyPr wrap="square" rtlCol="0" anchor="t">
            <a:spAutoFit/>
          </a:bodyPr>
          <a:p>
            <a:r>
              <a:rPr lang="zh-CN" altLang="en-US" sz="1200"/>
              <a:t>[</a:t>
            </a:r>
            <a:r>
              <a:rPr lang="en-US" altLang="zh-CN" sz="1200"/>
              <a:t>2</a:t>
            </a:r>
            <a:r>
              <a:rPr lang="zh-CN" altLang="en-US" sz="1200"/>
              <a:t>]HOWARD A, ZHU M, CHEN B, et al. MobileNets: Efficient Convolutional Neural Networks for Mobile Vision Applications[J]. arXiv: Computer Vision and Pattern Recognition,arXiv: Computer Vision and Pattern Recognition, 2017.</a:t>
            </a:r>
            <a:endParaRPr lang="zh-CN" altLang="en-US" sz="1200"/>
          </a:p>
        </p:txBody>
      </p:sp>
      <p:pic>
        <p:nvPicPr>
          <p:cNvPr id="5" name="图片 4"/>
          <p:cNvPicPr>
            <a:picLocks noChangeAspect="1"/>
          </p:cNvPicPr>
          <p:nvPr/>
        </p:nvPicPr>
        <p:blipFill>
          <a:blip r:embed="rId5"/>
          <a:stretch>
            <a:fillRect/>
          </a:stretch>
        </p:blipFill>
        <p:spPr>
          <a:xfrm>
            <a:off x="2087880" y="2372360"/>
            <a:ext cx="7856220" cy="468630"/>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189865" y="3001645"/>
                <a:ext cx="11512550" cy="655320"/>
              </a:xfrm>
              <a:prstGeom prst="rect">
                <a:avLst/>
              </a:prstGeom>
              <a:noFill/>
            </p:spPr>
            <p:txBody>
              <a:bodyPr wrap="square" rtlCol="0" anchor="t">
                <a:spAutoFit/>
              </a:bodyPr>
              <a:p>
                <a:r>
                  <a:rPr lang="zh-CN" altLang="en-US"/>
                  <a:t>查询行向量q，注意权分布列向量α，键矩阵K，值矩阵V，可训练的行密集层</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𝑞</m:t>
                        </m:r>
                      </m:sub>
                    </m:sSub>
                  </m:oMath>
                </a14:m>
                <a:r>
                  <a:rPr lang="zh-CN" altLang="en-US"/>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𝑉</m:t>
                        </m:r>
                      </m:sub>
                    </m:sSub>
                  </m:oMath>
                </a14:m>
                <a:r>
                  <a:rPr lang="zh-CN" altLang="en-US"/>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𝐾</m:t>
                        </m:r>
                      </m:sub>
                    </m:sSub>
                  </m:oMath>
                </a14:m>
                <a:r>
                  <a:rPr lang="zh-CN" altLang="en-US"/>
                  <a:t>，它们都具有一致的维数。</a:t>
                </a:r>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189865" y="3001645"/>
                <a:ext cx="11512550" cy="655320"/>
              </a:xfrm>
              <a:prstGeom prst="rect">
                <a:avLst/>
              </a:prstGeom>
              <a:blipFill rotWithShape="1">
                <a:blip r:embed="rId6"/>
                <a:stretch>
                  <a:fillRect/>
                </a:stretch>
              </a:blipFill>
            </p:spPr>
            <p:txBody>
              <a:bodyPr/>
              <a:lstStyle/>
              <a:p>
                <a:r>
                  <a:rPr lang="zh-CN" altLang="en-US">
                    <a:noFill/>
                  </a:rPr>
                  <a:t> </a:t>
                </a:r>
              </a:p>
            </p:txBody>
          </p:sp>
        </mc:Fallback>
      </mc:AlternateContent>
      <p:sp>
        <p:nvSpPr>
          <p:cNvPr id="10" name="文本框 9"/>
          <p:cNvSpPr txBox="1"/>
          <p:nvPr>
            <p:custDataLst>
              <p:tags r:id="rId7"/>
            </p:custDataLst>
          </p:nvPr>
        </p:nvSpPr>
        <p:spPr>
          <a:xfrm>
            <a:off x="576580" y="5686425"/>
            <a:ext cx="11381105" cy="482600"/>
          </a:xfrm>
          <a:prstGeom prst="rect">
            <a:avLst/>
          </a:prstGeom>
          <a:noFill/>
        </p:spPr>
        <p:txBody>
          <a:bodyPr wrap="square" rtlCol="0">
            <a:noAutofit/>
          </a:bodyPr>
          <a:p>
            <a:r>
              <a:rPr lang="en-US" altLang="zh-CN" sz="1200"/>
              <a:t>[1]</a:t>
            </a:r>
            <a:r>
              <a:rPr sz="1200"/>
              <a:t>Efthymios Tzinis, Scott Wisdom, Aren Jansen,</a:t>
            </a:r>
            <a:r>
              <a:rPr lang="en-US" sz="1200"/>
              <a:t> </a:t>
            </a:r>
            <a:r>
              <a:rPr sz="1200"/>
              <a:t>Shawn Hershey, Tal Remez, Daniel P.W. Ellis, John R. Hershey. INTO THE WILD WITH AUDIOSCOPE: UNSUPERVISEDAUDIO-VISUAL SEPARATION OF ON-SCREEN SOUNDS. In </a:t>
            </a:r>
            <a:r>
              <a:rPr lang="en-US" sz="1200"/>
              <a:t>ICLR</a:t>
            </a:r>
            <a:r>
              <a:rPr sz="1200"/>
              <a:t>, </a:t>
            </a:r>
            <a:r>
              <a:rPr lang="en-US" sz="1200"/>
              <a:t>2021</a:t>
            </a:r>
            <a:r>
              <a:rPr sz="1200"/>
              <a:t>.</a:t>
            </a:r>
            <a:endParaRPr sz="1200"/>
          </a:p>
        </p:txBody>
      </p:sp>
      <p:sp>
        <p:nvSpPr>
          <p:cNvPr id="11" name="文本框 10"/>
          <p:cNvSpPr txBox="1"/>
          <p:nvPr/>
        </p:nvSpPr>
        <p:spPr>
          <a:xfrm>
            <a:off x="9907270" y="261810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IMAGE EMBEDDING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920115"/>
                <a:ext cx="11511915" cy="3962400"/>
              </a:xfrm>
              <a:prstGeom prst="rect">
                <a:avLst/>
              </a:prstGeom>
              <a:noFill/>
            </p:spPr>
            <p:txBody>
              <a:bodyPr wrap="square" rtlCol="0" anchor="t">
                <a:spAutoFit/>
              </a:bodyPr>
              <a:p>
                <a:r>
                  <a:t>为了从视频帧中提取视觉特征，</a:t>
                </a:r>
                <a:r>
                  <a:rPr lang="zh-CN"/>
                  <a:t>这里</a:t>
                </a:r>
                <a:r>
                  <a:t>再次使用MobileNet v1</a:t>
                </a:r>
                <a:r>
                  <a:rPr lang="en-US"/>
                  <a:t>[2]</a:t>
                </a:r>
                <a:r>
                  <a:t>架构。该视觉嵌入模型</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𝑀</m:t>
                        </m:r>
                      </m:e>
                      <m:sup>
                        <m:r>
                          <a:rPr lang="en-US" i="1">
                            <a:latin typeface="Cambria Math" panose="02040503050406030204" charset="0"/>
                            <a:cs typeface="Cambria Math" panose="02040503050406030204" charset="0"/>
                          </a:rPr>
                          <m:t>𝑉</m:t>
                        </m:r>
                      </m:sup>
                    </m:sSup>
                  </m:oMath>
                </a14:m>
                <a:r>
                  <a:t>被独立应用于每一个</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𝑉</m:t>
                        </m:r>
                      </m:sub>
                    </m:sSub>
                  </m:oMath>
                </a14:m>
                <a:r>
                  <a:t>输入视频帧，并为每个图像提取静态长度的嵌入</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𝑍</m:t>
                        </m:r>
                      </m:e>
                      <m:sub>
                        <m:r>
                          <a:rPr lang="en-US" i="1">
                            <a:latin typeface="Cambria Math" panose="02040503050406030204" charset="0"/>
                            <a:cs typeface="Cambria Math" panose="02040503050406030204" charset="0"/>
                          </a:rPr>
                          <m:t>𝑗</m:t>
                        </m:r>
                      </m:sub>
                      <m:sup>
                        <m:r>
                          <a:rPr lang="en-US" i="1">
                            <a:latin typeface="Cambria Math" panose="02040503050406030204" charset="0"/>
                            <a:cs typeface="Cambria Math" panose="02040503050406030204" charset="0"/>
                          </a:rPr>
                          <m:t>𝑉</m:t>
                        </m:r>
                      </m:sup>
                    </m:sSubSup>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𝑗</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1</m:t>
                    </m:r>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𝑉</m:t>
                        </m:r>
                      </m:sub>
                    </m:sSub>
                    <m:r>
                      <a:rPr lang="en-US" i="1">
                        <a:latin typeface="Cambria Math" panose="02040503050406030204" charset="0"/>
                        <a:cs typeface="Cambria Math" panose="02040503050406030204" charset="0"/>
                      </a:rPr>
                      <m:t>}</m:t>
                    </m:r>
                  </m:oMath>
                </a14:m>
                <a:r>
                  <a:t>。</a:t>
                </a:r>
              </a:p>
              <a:p/>
              <a:p>
                <a:r>
                  <a:rPr b="1"/>
                  <a:t>Conditioning separation network with the temporal video embedding</a:t>
                </a:r>
                <a:r>
                  <a:t>:视频输入</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𝑍</m:t>
                        </m:r>
                      </m:e>
                      <m:sub>
                        <m:r>
                          <a:rPr lang="en-US" i="1">
                            <a:latin typeface="Cambria Math" panose="02040503050406030204" charset="0"/>
                            <a:cs typeface="Cambria Math" panose="02040503050406030204" charset="0"/>
                          </a:rPr>
                          <m:t>𝑗</m:t>
                        </m:r>
                      </m:sub>
                      <m:sup>
                        <m:r>
                          <a:rPr lang="en-US" i="1">
                            <a:latin typeface="Cambria Math" panose="02040503050406030204" charset="0"/>
                            <a:cs typeface="Cambria Math" panose="02040503050406030204" charset="0"/>
                          </a:rPr>
                          <m:t>𝑉</m:t>
                        </m:r>
                      </m:sup>
                    </m:sSubSup>
                  </m:oMath>
                </a14:m>
                <a:r>
                  <a:t>的嵌入可以用来调节分离网络。具体来说，图像嵌入通过密集层进行馈送，简单的最近邻上采样将时间维度与中间分离网络激活的时间维度相匹配。这些上采样和变换后的图像嵌入与中间的</a:t>
                </a:r>
                <a:r>
                  <a:rPr lang="en-US"/>
                  <a:t> TDCN</a:t>
                </a:r>
                <a:r>
                  <a:t>++</a:t>
                </a:r>
                <a:r>
                  <a:rPr lang="en-US"/>
                  <a:t> </a:t>
                </a:r>
                <a:r>
                  <a:t>激活相连接，并作为输入馈送到分离网络层。</a:t>
                </a:r>
              </a:p>
              <a:p/>
              <a:p>
                <a:r>
                  <a:rPr b="1"/>
                  <a:t>Global video embedding</a:t>
                </a:r>
                <a:r>
                  <a:t>:使用所有视频帧的注意力池提取视频输入的全局嵌入，由</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𝑧</m:t>
                        </m:r>
                      </m:e>
                      <m:sup>
                        <m:r>
                          <a:rPr lang="en-US" i="1">
                            <a:latin typeface="Cambria Math" panose="02040503050406030204" charset="0"/>
                            <a:cs typeface="Cambria Math" panose="02040503050406030204" charset="0"/>
                          </a:rPr>
                          <m:t>𝑣𝑔</m:t>
                        </m:r>
                      </m:sup>
                    </m:sSup>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𝑎𝑡𝑡𝑒𝑛𝑑</m:t>
                    </m:r>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acc>
                          <m:accPr>
                            <m:chr m:val="̅"/>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𝑍</m:t>
                            </m:r>
                          </m:e>
                        </m:acc>
                      </m:e>
                      <m:sup>
                        <m:r>
                          <a:rPr lang="en-US" i="1">
                            <a:latin typeface="Cambria Math" panose="02040503050406030204" charset="0"/>
                            <a:cs typeface="Cambria Math" panose="02040503050406030204" charset="0"/>
                          </a:rPr>
                          <m:t>𝑉</m:t>
                        </m:r>
                      </m:sup>
                    </m:sSup>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𝑍</m:t>
                        </m:r>
                      </m:e>
                      <m:sup>
                        <m:r>
                          <a:rPr lang="en-US" i="1">
                            <a:latin typeface="Cambria Math" panose="02040503050406030204" charset="0"/>
                            <a:cs typeface="Cambria Math" panose="02040503050406030204" charset="0"/>
                          </a:rPr>
                          <m:t>𝑉</m:t>
                        </m:r>
                      </m:sup>
                    </m:sSup>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𝑍</m:t>
                        </m:r>
                      </m:e>
                      <m:sup>
                        <m:r>
                          <a:rPr lang="en-US" i="1">
                            <a:latin typeface="Cambria Math" panose="02040503050406030204" charset="0"/>
                            <a:cs typeface="Cambria Math" panose="02040503050406030204" charset="0"/>
                          </a:rPr>
                          <m:t>𝑉</m:t>
                        </m:r>
                      </m:sup>
                    </m:sSup>
                    <m:r>
                      <a:rPr lang="en-US" i="1">
                        <a:latin typeface="Cambria Math" panose="02040503050406030204" charset="0"/>
                        <a:cs typeface="Cambria Math" panose="02040503050406030204" charset="0"/>
                      </a:rPr>
                      <m:t>)</m:t>
                    </m:r>
                  </m:oMath>
                </a14:m>
                <a:r>
                  <a:t>给出，其中平均嵌入的</a:t>
                </a:r>
                <a:r>
                  <a:rPr lang="en-US"/>
                  <a:t> </a:t>
                </a:r>
                <a14:m>
                  <m:oMath xmlns:m="http://schemas.openxmlformats.org/officeDocument/2006/math">
                    <m:sSup>
                      <m:sSupPr>
                        <m:ctrlPr>
                          <a:rPr lang="en-US" i="1">
                            <a:latin typeface="Cambria Math" panose="02040503050406030204" charset="0"/>
                            <a:cs typeface="Cambria Math" panose="02040503050406030204" charset="0"/>
                          </a:rPr>
                        </m:ctrlPr>
                      </m:sSupPr>
                      <m:e>
                        <m:acc>
                          <m:accPr>
                            <m:chr m:val="̅"/>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𝑍</m:t>
                            </m:r>
                          </m:e>
                        </m:acc>
                      </m:e>
                      <m:sup>
                        <m:r>
                          <a:rPr lang="en-US" i="1">
                            <a:latin typeface="Cambria Math" panose="02040503050406030204" charset="0"/>
                            <a:cs typeface="Cambria Math" panose="02040503050406030204" charset="0"/>
                          </a:rPr>
                          <m:t>𝑉</m:t>
                        </m:r>
                      </m:sup>
                    </m:sSup>
                    <m:r>
                      <a:rPr lang="en-US" i="1">
                        <a:latin typeface="Cambria Math" panose="02040503050406030204" charset="0"/>
                        <a:cs typeface="Cambria Math" panose="02040503050406030204" charset="0"/>
                      </a:rPr>
                      <m:t>=</m:t>
                    </m:r>
                    <m:f>
                      <m:fPr>
                        <m:ctrlPr>
                          <a:rPr lang="en-US" i="1">
                            <a:latin typeface="Cambria Math" panose="02040503050406030204" charset="0"/>
                            <a:cs typeface="Cambria Math" panose="02040503050406030204" charset="0"/>
                          </a:rPr>
                        </m:ctrlPr>
                      </m:fPr>
                      <m:num>
                        <m:r>
                          <a:rPr lang="en-US" i="1">
                            <a:latin typeface="Cambria Math" panose="02040503050406030204" charset="0"/>
                            <a:cs typeface="Cambria Math" panose="02040503050406030204" charset="0"/>
                          </a:rPr>
                          <m:t>1</m:t>
                        </m:r>
                      </m:num>
                      <m:den>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𝑉</m:t>
                            </m:r>
                          </m:sub>
                        </m:sSub>
                      </m:den>
                    </m:f>
                    <m:nary>
                      <m:naryPr>
                        <m:chr m:val="∑"/>
                        <m:limLoc m:val="undOvr"/>
                        <m:supHide m:val="on"/>
                        <m:ctrlPr>
                          <a:rPr lang="en-US" i="1">
                            <a:latin typeface="Cambria Math" panose="02040503050406030204" charset="0"/>
                            <a:cs typeface="Cambria Math" panose="02040503050406030204" charset="0"/>
                          </a:rPr>
                        </m:ctrlPr>
                      </m:naryPr>
                      <m:sub>
                        <m:r>
                          <a:rPr lang="en-US" i="1">
                            <a:latin typeface="Cambria Math" panose="02040503050406030204" charset="0"/>
                            <a:cs typeface="Cambria Math" panose="02040503050406030204" charset="0"/>
                          </a:rPr>
                          <m:t>𝑗</m:t>
                        </m:r>
                      </m:sub>
                      <m:sup/>
                      <m:e>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𝑍</m:t>
                            </m:r>
                          </m:e>
                          <m:sub>
                            <m:r>
                              <a:rPr lang="en-US" i="1">
                                <a:latin typeface="Cambria Math" panose="02040503050406030204" charset="0"/>
                                <a:cs typeface="Cambria Math" panose="02040503050406030204" charset="0"/>
                              </a:rPr>
                              <m:t>𝑗</m:t>
                            </m:r>
                          </m:sub>
                          <m:sup>
                            <m:r>
                              <a:rPr lang="en-US" i="1">
                                <a:latin typeface="Cambria Math" panose="02040503050406030204" charset="0"/>
                                <a:cs typeface="Cambria Math" panose="02040503050406030204" charset="0"/>
                              </a:rPr>
                              <m:t>𝑉</m:t>
                            </m:r>
                          </m:sup>
                        </m:sSubSup>
                      </m:e>
                    </m:nary>
                  </m:oMath>
                </a14:m>
                <a:r>
                  <a:rPr lang="en-US"/>
                  <a:t> </a:t>
                </a:r>
                <a:r>
                  <a:t>是查询向量。</a:t>
                </a:r>
              </a:p>
              <a:p/>
              <a:p>
                <a:r>
                  <a:rPr b="1"/>
                  <a:t>Local spatio-temporal video embedding</a:t>
                </a:r>
                <a:r>
                  <a:t>:</a:t>
                </a:r>
                <a:r>
                  <a:rPr lang="zh-CN"/>
                  <a:t>作者</a:t>
                </a:r>
                <a:r>
                  <a:t>还使用从视觉卷积网络的中间层提取的局部特征，该网络具有8 × 8个空间位置。记为</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𝑍</m:t>
                        </m:r>
                      </m:e>
                      <m:sub>
                        <m:r>
                          <a:rPr lang="en-US" i="1">
                            <a:latin typeface="Cambria Math" panose="02040503050406030204" charset="0"/>
                            <a:cs typeface="Cambria Math" panose="02040503050406030204" charset="0"/>
                          </a:rPr>
                          <m:t>𝑘</m:t>
                        </m:r>
                      </m:sub>
                      <m:sup>
                        <m:r>
                          <a:rPr lang="en-US" i="1">
                            <a:latin typeface="Cambria Math" panose="02040503050406030204" charset="0"/>
                            <a:cs typeface="Cambria Math" panose="02040503050406030204" charset="0"/>
                          </a:rPr>
                          <m:t>𝑣𝑙</m:t>
                        </m:r>
                      </m:sup>
                    </m:sSubSup>
                  </m:oMath>
                </a14:m>
                <a:r>
                  <a:t>，其中k = (j, n)表示视频帧</a:t>
                </a:r>
                <a:r>
                  <a:rPr lang="en-US"/>
                  <a:t> </a:t>
                </a:r>
                <a:r>
                  <a:t>j</a:t>
                </a:r>
                <a:r>
                  <a:rPr lang="en-US"/>
                  <a:t> </a:t>
                </a:r>
                <a:r>
                  <a:t>和空间位置索引</a:t>
                </a:r>
                <a:r>
                  <a:rPr lang="en-US"/>
                  <a:t> </a:t>
                </a:r>
                <a:r>
                  <a:t>n。这些提供了用于识别具有视觉对象的源的空间特征，用于视听时空注意。</a:t>
                </a:r>
              </a:p>
            </p:txBody>
          </p:sp>
        </mc:Choice>
        <mc:Fallback>
          <p:sp>
            <p:nvSpPr>
              <p:cNvPr id="2" name="文本框 1"/>
              <p:cNvSpPr txBox="1">
                <a:spLocks noRot="1" noChangeAspect="1" noMove="1" noResize="1" noEditPoints="1" noAdjustHandles="1" noChangeArrowheads="1" noChangeShapeType="1" noTextEdit="1"/>
              </p:cNvSpPr>
              <p:nvPr/>
            </p:nvSpPr>
            <p:spPr>
              <a:xfrm>
                <a:off x="189865" y="920115"/>
                <a:ext cx="11511915" cy="3962400"/>
              </a:xfrm>
              <a:prstGeom prst="rect">
                <a:avLst/>
              </a:prstGeom>
              <a:blipFill rotWithShape="1">
                <a:blip r:embed="rId4"/>
                <a:stretch>
                  <a:fillRect r="-502"/>
                </a:stretch>
              </a:blipFill>
            </p:spPr>
            <p:txBody>
              <a:bodyPr/>
              <a:lstStyle/>
              <a:p>
                <a:r>
                  <a:rPr lang="zh-CN" altLang="en-US">
                    <a:noFill/>
                  </a:rPr>
                  <a:t> </a:t>
                </a:r>
              </a:p>
            </p:txBody>
          </p:sp>
        </mc:Fallback>
      </mc:AlternateContent>
      <p:sp>
        <p:nvSpPr>
          <p:cNvPr id="4" name="文本框 3"/>
          <p:cNvSpPr txBox="1"/>
          <p:nvPr/>
        </p:nvSpPr>
        <p:spPr>
          <a:xfrm>
            <a:off x="534670" y="6169025"/>
            <a:ext cx="10962640" cy="460375"/>
          </a:xfrm>
          <a:prstGeom prst="rect">
            <a:avLst/>
          </a:prstGeom>
          <a:noFill/>
        </p:spPr>
        <p:txBody>
          <a:bodyPr wrap="square" rtlCol="0" anchor="t">
            <a:spAutoFit/>
          </a:bodyPr>
          <a:p>
            <a:r>
              <a:rPr lang="zh-CN" altLang="en-US" sz="1200"/>
              <a:t>[</a:t>
            </a:r>
            <a:r>
              <a:rPr lang="en-US" altLang="zh-CN" sz="1200"/>
              <a:t>2</a:t>
            </a:r>
            <a:r>
              <a:rPr lang="zh-CN" altLang="en-US" sz="1200"/>
              <a:t>]HOWARD A, ZHU M, CHEN B, et al. MobileNets: Efficient Convolutional Neural Networks for Mobile Vision Applications[J]. arXiv: Computer Vision and Pattern Recognition,arXiv: Computer Vision and Pattern Recognition, 2017.</a:t>
            </a:r>
            <a:endParaRPr lang="zh-CN" altLang="en-US" sz="1200"/>
          </a:p>
        </p:txBody>
      </p:sp>
      <p:sp>
        <p:nvSpPr>
          <p:cNvPr id="10" name="文本框 9"/>
          <p:cNvSpPr txBox="1"/>
          <p:nvPr>
            <p:custDataLst>
              <p:tags r:id="rId5"/>
            </p:custDataLst>
          </p:nvPr>
        </p:nvSpPr>
        <p:spPr>
          <a:xfrm>
            <a:off x="576580" y="5761355"/>
            <a:ext cx="11381105" cy="482600"/>
          </a:xfrm>
          <a:prstGeom prst="rect">
            <a:avLst/>
          </a:prstGeom>
          <a:noFill/>
        </p:spPr>
        <p:txBody>
          <a:bodyPr wrap="square" rtlCol="0">
            <a:noAutofit/>
          </a:bodyPr>
          <a:p>
            <a:r>
              <a:rPr lang="en-US" altLang="zh-CN" sz="1200"/>
              <a:t>[1]</a:t>
            </a:r>
            <a:r>
              <a:rPr sz="1200"/>
              <a:t>Efthymios Tzinis, Scott Wisdom, Aren Jansen,</a:t>
            </a:r>
            <a:r>
              <a:rPr lang="en-US" sz="1200"/>
              <a:t> </a:t>
            </a:r>
            <a:r>
              <a:rPr sz="1200"/>
              <a:t>Shawn Hershey, Tal Remez, Daniel P.W. Ellis, John R. Hershey. INTO THE WILD WITH AUDIOSCOPE: UNSUPERVISEDAUDIO-VISUAL SEPARATION OF ON-SCREEN SOUNDS. In </a:t>
            </a:r>
            <a:r>
              <a:rPr lang="en-US" sz="1200"/>
              <a:t>ICLR</a:t>
            </a:r>
            <a:r>
              <a:rPr sz="1200"/>
              <a:t>, </a:t>
            </a:r>
            <a:r>
              <a:rPr lang="en-US" sz="1200"/>
              <a:t>2021</a:t>
            </a:r>
            <a:r>
              <a:rPr sz="1200"/>
              <a:t>.</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AUDIO-VISUAL SPATIO-TEMPORAL ATTENTION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189865" y="6146800"/>
            <a:ext cx="11859895" cy="482600"/>
          </a:xfrm>
          <a:prstGeom prst="rect">
            <a:avLst/>
          </a:prstGeom>
          <a:noFill/>
        </p:spPr>
        <p:txBody>
          <a:bodyPr wrap="square" rtlCol="0">
            <a:noAutofit/>
          </a:bodyPr>
          <a:p>
            <a:r>
              <a:rPr lang="en-US" altLang="zh-CN" sz="1200"/>
              <a:t>[1]</a:t>
            </a:r>
            <a:r>
              <a:rPr sz="1200"/>
              <a:t>Efthymios Tzinis, Scott Wisdom, Aren Jansen,</a:t>
            </a:r>
            <a:r>
              <a:rPr lang="en-US" sz="1200"/>
              <a:t> </a:t>
            </a:r>
            <a:r>
              <a:rPr sz="1200"/>
              <a:t>Shawn Hershey, Tal Remez, Daniel P.W. Ellis, John R. Hershey. INTO THE WILD WITH AUDIOSCOPE: UNSUPERVISEDAUDIO-VISUAL SEPARATION OF ON-SCREEN SOUNDS. In </a:t>
            </a:r>
            <a:r>
              <a:rPr lang="en-US" sz="1200"/>
              <a:t>ICLR</a:t>
            </a:r>
            <a:r>
              <a:rPr sz="1200"/>
              <a:t>, </a:t>
            </a:r>
            <a:r>
              <a:rPr lang="en-US" sz="1200"/>
              <a:t>2021</a:t>
            </a:r>
            <a:r>
              <a:rPr sz="1200"/>
              <a:t>.</a:t>
            </a:r>
            <a:endParaRPr sz="1200"/>
          </a:p>
        </p:txBody>
      </p:sp>
      <mc:AlternateContent xmlns:mc="http://schemas.openxmlformats.org/markup-compatibility/2006">
        <mc:Choice xmlns:a14="http://schemas.microsoft.com/office/drawing/2010/main" Requires="a14">
          <p:sp>
            <p:nvSpPr>
              <p:cNvPr id="3" name="文本框 2"/>
              <p:cNvSpPr txBox="1"/>
              <p:nvPr/>
            </p:nvSpPr>
            <p:spPr>
              <a:xfrm>
                <a:off x="189865" y="1005205"/>
                <a:ext cx="11666220" cy="1234440"/>
              </a:xfrm>
              <a:prstGeom prst="rect">
                <a:avLst/>
              </a:prstGeom>
              <a:noFill/>
            </p:spPr>
            <p:txBody>
              <a:bodyPr wrap="square" rtlCol="0" anchor="t">
                <a:spAutoFit/>
              </a:bodyPr>
              <a:p>
                <a:r>
                  <a:rPr lang="zh-CN" altLang="en-US"/>
                  <a:t>这项工作的一个重要方面是将音频和视觉信息结合起来，以推断每个分离的源与视频中相关对象之间的对应关系。这反过来将用于确定哪些源在屏幕上可见。为此，作者采用了一种视听时空关注方案，让网络关注每个分离源的视觉嵌入的局部特征。在该机制中，使用音频嵌入</a:t>
                </a:r>
                <a:r>
                  <a:rPr lang="en-US" altLang="zh-CN"/>
                  <a:t>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𝑚</m:t>
                        </m:r>
                      </m:sub>
                      <m:sup>
                        <m:r>
                          <a:rPr lang="en-US" altLang="zh-CN" i="1">
                            <a:latin typeface="Cambria Math" panose="02040503050406030204" charset="0"/>
                            <a:cs typeface="Cambria Math" panose="02040503050406030204" charset="0"/>
                          </a:rPr>
                          <m:t>𝑎</m:t>
                        </m:r>
                      </m:sup>
                    </m:sSubSup>
                  </m:oMath>
                </a14:m>
                <a:r>
                  <a:rPr lang="en-US" altLang="zh-CN"/>
                  <a:t> </a:t>
                </a:r>
                <a:r>
                  <a:rPr lang="zh-CN" altLang="en-US"/>
                  <a:t>作为源</a:t>
                </a:r>
                <a:r>
                  <a:rPr lang="en-US" altLang="zh-CN"/>
                  <a:t> </a:t>
                </a:r>
                <a:r>
                  <a:rPr lang="zh-CN" altLang="en-US"/>
                  <a:t>m</a:t>
                </a:r>
                <a:r>
                  <a:rPr lang="en-US" altLang="zh-CN"/>
                  <a:t> </a:t>
                </a:r>
                <a:r>
                  <a:rPr lang="zh-CN" altLang="en-US"/>
                  <a:t>的查询输入，而键和值输入由时空视频嵌入</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𝑍</m:t>
                        </m:r>
                      </m:e>
                      <m:sup>
                        <m:r>
                          <a:rPr lang="en-US" altLang="zh-CN" i="1">
                            <a:latin typeface="Cambria Math" panose="02040503050406030204" charset="0"/>
                            <a:cs typeface="Cambria Math" panose="02040503050406030204" charset="0"/>
                          </a:rPr>
                          <m:t>𝑣𝑙</m:t>
                        </m:r>
                      </m:sup>
                    </m:sSup>
                  </m:oMath>
                </a14:m>
                <a:r>
                  <a:rPr lang="zh-CN" altLang="en-US"/>
                  <a:t>给出。因此，对应于第</a:t>
                </a:r>
                <a:r>
                  <a:rPr lang="en-US" altLang="zh-CN"/>
                  <a:t> </a:t>
                </a:r>
                <a:r>
                  <a:rPr lang="zh-CN" altLang="en-US"/>
                  <a:t>m</a:t>
                </a:r>
                <a:r>
                  <a:rPr lang="en-US" altLang="zh-CN"/>
                  <a:t> </a:t>
                </a:r>
                <a:r>
                  <a:rPr lang="zh-CN" altLang="en-US"/>
                  <a:t>个源的输出时空嵌入的平面化版本为</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𝑚</m:t>
                        </m:r>
                      </m:sub>
                      <m:sup>
                        <m:r>
                          <a:rPr lang="en-US" altLang="zh-CN" i="1">
                            <a:latin typeface="Cambria Math" panose="02040503050406030204" charset="0"/>
                            <a:cs typeface="Cambria Math" panose="02040503050406030204" charset="0"/>
                          </a:rPr>
                          <m:t>𝑎𝑣</m:t>
                        </m:r>
                      </m:sup>
                    </m:sSub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𝑎𝑡𝑡𝑒𝑛𝑑</m:t>
                    </m:r>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𝑚</m:t>
                        </m:r>
                      </m:sub>
                      <m:sup>
                        <m:r>
                          <a:rPr lang="en-US" altLang="zh-CN" i="1">
                            <a:latin typeface="Cambria Math" panose="02040503050406030204" charset="0"/>
                            <a:cs typeface="Cambria Math" panose="02040503050406030204" charset="0"/>
                          </a:rPr>
                          <m:t>𝑎</m:t>
                        </m:r>
                      </m:sup>
                    </m:sSubSup>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𝑍</m:t>
                        </m:r>
                      </m:e>
                      <m:sup>
                        <m:r>
                          <a:rPr lang="en-US" altLang="zh-CN" i="1">
                            <a:latin typeface="Cambria Math" panose="02040503050406030204" charset="0"/>
                            <a:cs typeface="Cambria Math" panose="02040503050406030204" charset="0"/>
                          </a:rPr>
                          <m:t>𝑣𝑙</m:t>
                        </m:r>
                      </m:sup>
                    </m:sSup>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𝑍</m:t>
                        </m:r>
                      </m:e>
                      <m:sup>
                        <m:r>
                          <a:rPr lang="en-US" altLang="zh-CN" i="1">
                            <a:latin typeface="Cambria Math" panose="02040503050406030204" charset="0"/>
                            <a:cs typeface="Cambria Math" panose="02040503050406030204" charset="0"/>
                          </a:rPr>
                          <m:t>𝑣𝑙</m:t>
                        </m:r>
                      </m:sup>
                    </m:sSup>
                    <m:r>
                      <a:rPr lang="en-US" altLang="zh-CN" i="1">
                        <a:latin typeface="Cambria Math" panose="02040503050406030204" charset="0"/>
                        <a:cs typeface="Cambria Math" panose="02040503050406030204" charset="0"/>
                      </a:rPr>
                      <m:t>)</m:t>
                    </m:r>
                  </m:oMath>
                </a14:m>
                <a:r>
                  <a:rPr lang="zh-CN" altLang="en-US"/>
                  <a:t>。</a:t>
                </a:r>
                <a:endParaRPr lang="zh-CN" altLang="en-US"/>
              </a:p>
            </p:txBody>
          </p:sp>
        </mc:Choice>
        <mc:Fallback>
          <p:sp>
            <p:nvSpPr>
              <p:cNvPr id="3" name="文本框 2"/>
              <p:cNvSpPr txBox="1">
                <a:spLocks noRot="1" noChangeAspect="1" noMove="1" noResize="1" noEditPoints="1" noAdjustHandles="1" noChangeArrowheads="1" noChangeShapeType="1" noTextEdit="1"/>
              </p:cNvSpPr>
              <p:nvPr/>
            </p:nvSpPr>
            <p:spPr>
              <a:xfrm>
                <a:off x="189865" y="1005205"/>
                <a:ext cx="11666220" cy="1234440"/>
              </a:xfrm>
              <a:prstGeom prst="rect">
                <a:avLst/>
              </a:prstGeom>
              <a:blipFill rotWithShape="1">
                <a:blip r:embed="rId5"/>
                <a:stretch>
                  <a:fillRect r="-702"/>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commondata" val="eyJoZGlkIjoiYTYwNTVhZmFhMDEzZTQwMzQ5NjVkODkyZDQ5Nzk2YzA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6965</Words>
  <Application>WPS 演示</Application>
  <PresentationFormat>宽屏</PresentationFormat>
  <Paragraphs>175</Paragraphs>
  <Slides>21</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B</vt:lpstr>
      <vt:lpstr>Segoe Print</vt:lpstr>
      <vt:lpstr>OPPOSans 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旧城以西丶</cp:lastModifiedBy>
  <cp:revision>112</cp:revision>
  <dcterms:created xsi:type="dcterms:W3CDTF">2023-08-17T12:45:00Z</dcterms:created>
  <dcterms:modified xsi:type="dcterms:W3CDTF">2024-05-05T07:03:17Z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