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06" r:id="rId2"/>
    <p:sldId id="2614" r:id="rId3"/>
    <p:sldId id="2595" r:id="rId4"/>
    <p:sldId id="2686" r:id="rId5"/>
    <p:sldId id="2687" r:id="rId6"/>
    <p:sldId id="2621" r:id="rId7"/>
    <p:sldId id="2688" r:id="rId8"/>
    <p:sldId id="2689" r:id="rId9"/>
    <p:sldId id="2691" r:id="rId10"/>
    <p:sldId id="2715" r:id="rId11"/>
    <p:sldId id="2692" r:id="rId12"/>
    <p:sldId id="2708" r:id="rId13"/>
    <p:sldId id="2717" r:id="rId14"/>
    <p:sldId id="2722" r:id="rId15"/>
    <p:sldId id="2697" r:id="rId16"/>
    <p:sldId id="2703" r:id="rId17"/>
    <p:sldId id="2698" r:id="rId18"/>
    <p:sldId id="2712" r:id="rId19"/>
    <p:sldId id="2720" r:id="rId20"/>
    <p:sldId id="2711" r:id="rId21"/>
    <p:sldId id="2705" r:id="rId22"/>
    <p:sldId id="2706" r:id="rId23"/>
    <p:sldId id="251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FFFFFF"/>
    <a:srgbClr val="1736FF"/>
    <a:srgbClr val="E4E6E7"/>
    <a:srgbClr val="BFBEBD"/>
    <a:srgbClr val="F16005"/>
    <a:srgbClr val="FE000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90"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5764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773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217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00885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1" dirty="0">
                <a:solidFill>
                  <a:srgbClr val="374151"/>
                </a:solidFill>
                <a:effectLst/>
                <a:latin typeface="KaTeX_Math"/>
              </a:rPr>
              <a:t>L</a:t>
            </a:r>
            <a:r>
              <a:rPr lang="en-US" altLang="zh-CN" b="0" i="1" baseline="-25000" dirty="0">
                <a:solidFill>
                  <a:srgbClr val="374151"/>
                </a:solidFill>
                <a:effectLst/>
                <a:latin typeface="KaTeX_Math"/>
              </a:rPr>
              <a:t>T</a:t>
            </a:r>
            <a:r>
              <a:rPr lang="zh-CN" altLang="en-US" b="0" i="0" baseline="-25000" dirty="0">
                <a:solidFill>
                  <a:srgbClr val="374151"/>
                </a:solidFill>
                <a:effectLst/>
                <a:latin typeface="KaTeX_Main"/>
              </a:rPr>
              <a:t>​</a:t>
            </a:r>
            <a:r>
              <a:rPr lang="en-US" altLang="zh-CN" b="0" i="0" dirty="0">
                <a:solidFill>
                  <a:srgbClr val="374151"/>
                </a:solidFill>
                <a:effectLst/>
                <a:latin typeface="KaTeX_Main"/>
              </a:rPr>
              <a:t>(</a:t>
            </a:r>
            <a:r>
              <a:rPr lang="en-US" altLang="zh-CN" b="0" i="1" dirty="0">
                <a:solidFill>
                  <a:srgbClr val="374151"/>
                </a:solidFill>
                <a:effectLst/>
                <a:latin typeface="KaTeX_Math"/>
              </a:rPr>
              <a:t>x</a:t>
            </a:r>
            <a:r>
              <a:rPr lang="en-US" altLang="zh-CN" b="0" i="0" baseline="-25000" dirty="0">
                <a:solidFill>
                  <a:srgbClr val="374151"/>
                </a:solidFill>
                <a:effectLst/>
                <a:latin typeface="KaTeX_Main"/>
              </a:rPr>
              <a:t>0​</a:t>
            </a:r>
            <a:r>
              <a:rPr lang="en-US" altLang="zh-CN" b="0" i="0" dirty="0">
                <a:solidFill>
                  <a:srgbClr val="374151"/>
                </a:solidFill>
                <a:effectLst/>
                <a:latin typeface="KaTeX_Main"/>
              </a:rPr>
              <a:t>)</a:t>
            </a:r>
            <a:r>
              <a:rPr lang="zh-CN" altLang="en-US" b="0" i="0" dirty="0">
                <a:solidFill>
                  <a:srgbClr val="374151"/>
                </a:solidFill>
                <a:effectLst/>
                <a:latin typeface="Söhne"/>
              </a:rPr>
              <a:t> 可能表示在最终时间步 </a:t>
            </a:r>
            <a:r>
              <a:rPr lang="en-US" altLang="zh-CN" b="0" i="1" dirty="0">
                <a:solidFill>
                  <a:srgbClr val="374151"/>
                </a:solidFill>
                <a:effectLst/>
                <a:latin typeface="KaTeX_Math"/>
              </a:rPr>
              <a:t>T</a:t>
            </a:r>
            <a:r>
              <a:rPr lang="zh-CN" altLang="en-US" b="0" i="0" dirty="0">
                <a:solidFill>
                  <a:srgbClr val="374151"/>
                </a:solidFill>
                <a:effectLst/>
                <a:latin typeface="Söhne"/>
              </a:rPr>
              <a:t> 时，重构出的图像 </a:t>
            </a:r>
            <a:r>
              <a:rPr lang="en-US" altLang="zh-CN" b="0" i="1" dirty="0" err="1">
                <a:solidFill>
                  <a:srgbClr val="374151"/>
                </a:solidFill>
                <a:effectLst/>
                <a:latin typeface="KaTeX_Math"/>
              </a:rPr>
              <a:t>xT</a:t>
            </a:r>
            <a:r>
              <a:rPr lang="zh-CN" altLang="en-US" b="0" i="0" dirty="0">
                <a:solidFill>
                  <a:srgbClr val="374151"/>
                </a:solidFill>
                <a:effectLst/>
                <a:latin typeface="KaTeX_Main"/>
              </a:rPr>
              <a:t>​</a:t>
            </a:r>
            <a:r>
              <a:rPr lang="zh-CN" altLang="en-US" b="0" i="0" dirty="0">
                <a:solidFill>
                  <a:srgbClr val="374151"/>
                </a:solidFill>
                <a:effectLst/>
                <a:latin typeface="Söhne"/>
              </a:rPr>
              <a:t> 与原始图像 </a:t>
            </a:r>
            <a:r>
              <a:rPr lang="en-US" altLang="zh-CN" b="0" i="1" dirty="0">
                <a:solidFill>
                  <a:srgbClr val="374151"/>
                </a:solidFill>
                <a:effectLst/>
                <a:latin typeface="KaTeX_Math"/>
              </a:rPr>
              <a:t>x</a:t>
            </a:r>
            <a:r>
              <a:rPr lang="en-US" altLang="zh-CN" b="0" i="0" dirty="0">
                <a:solidFill>
                  <a:srgbClr val="374151"/>
                </a:solidFill>
                <a:effectLst/>
                <a:latin typeface="KaTeX_Main"/>
              </a:rPr>
              <a:t>0​</a:t>
            </a:r>
            <a:r>
              <a:rPr lang="zh-CN" altLang="en-US" b="0" i="0" dirty="0">
                <a:solidFill>
                  <a:srgbClr val="374151"/>
                </a:solidFill>
                <a:effectLst/>
                <a:latin typeface="Söhne"/>
              </a:rPr>
              <a:t> 之间的损失，即从最终的噪声状态</a:t>
            </a:r>
            <a:r>
              <a:rPr lang="en-US" altLang="zh-CN" b="0" i="1" dirty="0" err="1">
                <a:solidFill>
                  <a:srgbClr val="374151"/>
                </a:solidFill>
                <a:effectLst/>
                <a:latin typeface="KaTeX_Math"/>
              </a:rPr>
              <a:t>xT</a:t>
            </a:r>
            <a:r>
              <a:rPr lang="zh-CN" altLang="en-US" b="0" i="0" dirty="0">
                <a:solidFill>
                  <a:srgbClr val="374151"/>
                </a:solidFill>
                <a:effectLst/>
                <a:latin typeface="KaTeX_Main"/>
              </a:rPr>
              <a:t>​</a:t>
            </a:r>
            <a:r>
              <a:rPr lang="zh-CN" altLang="en-US" b="0" i="0" dirty="0">
                <a:solidFill>
                  <a:srgbClr val="374151"/>
                </a:solidFill>
                <a:effectLst/>
                <a:latin typeface="Söhne"/>
              </a:rPr>
              <a:t> 重构回原始状态</a:t>
            </a:r>
            <a:r>
              <a:rPr lang="en-US" altLang="zh-CN" b="0" i="1" dirty="0">
                <a:solidFill>
                  <a:srgbClr val="374151"/>
                </a:solidFill>
                <a:effectLst/>
                <a:latin typeface="KaTeX_Math"/>
              </a:rPr>
              <a:t>x</a:t>
            </a:r>
            <a:r>
              <a:rPr lang="en-US" altLang="zh-CN" b="0" i="0" dirty="0">
                <a:solidFill>
                  <a:srgbClr val="374151"/>
                </a:solidFill>
                <a:effectLst/>
                <a:latin typeface="KaTeX_Main"/>
              </a:rPr>
              <a:t>0​</a:t>
            </a:r>
            <a:r>
              <a:rPr lang="zh-CN" altLang="en-US" b="0" i="0" dirty="0">
                <a:solidFill>
                  <a:srgbClr val="374151"/>
                </a:solidFill>
                <a:effectLst/>
                <a:latin typeface="Söhne"/>
              </a:rPr>
              <a:t> 的准确度。</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920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51101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首先从输入视频中提取头部姿势和表情参数。然后引入人脸属性解纠缠</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(FAD)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模块来分离眨眼和嘴唇运动特征。</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之后</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利用对比学习策略将音频特征与嘴唇运动特征同步（使用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音频编码器从输入音频中提取特征，并通过对比学习策略实现视觉口部运动与听觉发音之间的自然同步</a:t>
            </a:r>
            <a:r>
              <a:rPr lang="zh-CN" altLang="zh-CN" sz="1800" kern="100" dirty="0">
                <a:effectLst/>
                <a:latin typeface="等线" panose="02010600030101010101" pitchFamily="2" charset="-122"/>
                <a:ea typeface="MS Gothic" panose="020B0609070205080204" pitchFamily="49" charset="-128"/>
                <a:cs typeface="MS Gothic" panose="020B0609070205080204" pitchFamily="49" charset="-128"/>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）。将对齐的个性化属性特征和同步音频特征连接起来（使用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VAE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对分离的运动特征与说话头部进行对齐，使输出更加平滑并符合高斯分布</a:t>
            </a:r>
            <a:r>
              <a:rPr lang="zh-CN" altLang="zh-CN" sz="1800" kern="100" dirty="0">
                <a:effectLst/>
                <a:latin typeface="等线" panose="02010600030101010101" pitchFamily="2" charset="-122"/>
                <a:ea typeface="MS Gothic" panose="020B0609070205080204" pitchFamily="49" charset="-128"/>
                <a:cs typeface="MS Gothic" panose="020B0609070205080204" pitchFamily="49" charset="-128"/>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3D U-Net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架构中传递给去噪扩散模型，生成最终的高分辨率输出（接着，采用条件去噪扩散概率模型（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DDPM</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）生成最终的高分辨率图像。这些条件包括源图像和通过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VAE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对齐的同步音频嵌入。）。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PCA</a:t>
            </a:r>
            <a:r>
              <a:rPr lang="zh-CN" altLang="en-US"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，主要成分分析。</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旨在找到数据的主成分，这些成分是数据方差最大的方向。第一个主成分是数据中方差最大的方向，第二个主成分是与第一个主成分正交（即不相关）且方差次大的方向，依此类推。</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7.xml"/><Relationship Id="rId7" Type="http://schemas.openxmlformats.org/officeDocument/2006/relationships/image" Target="../media/image20.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Audio-driven talking-head video generation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with diffusion model</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2023.12.08</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err="1">
                <a:latin typeface="微软雅黑 Light" panose="020B0502040204020203" pitchFamily="34" charset="-122"/>
                <a:ea typeface="微软雅黑 Light" panose="020B0502040204020203" pitchFamily="34" charset="-122"/>
              </a:rPr>
              <a:t>Zhua</a:t>
            </a:r>
            <a:r>
              <a:rPr lang="en-US" altLang="zh-CN" sz="1600" dirty="0">
                <a:latin typeface="微软雅黑 Light" panose="020B0502040204020203" pitchFamily="34" charset="-122"/>
                <a:ea typeface="微软雅黑 Light" panose="020B0502040204020203" pitchFamily="34" charset="-122"/>
              </a:rPr>
              <a:t> Y, </a:t>
            </a:r>
            <a:r>
              <a:rPr lang="en-US" altLang="zh-CN" sz="1600" dirty="0" err="1">
                <a:latin typeface="微软雅黑 Light" panose="020B0502040204020203" pitchFamily="34" charset="-122"/>
                <a:ea typeface="微软雅黑 Light" panose="020B0502040204020203" pitchFamily="34" charset="-122"/>
              </a:rPr>
              <a:t>Zhanga</a:t>
            </a:r>
            <a:r>
              <a:rPr lang="en-US" altLang="zh-CN" sz="1600" dirty="0">
                <a:latin typeface="微软雅黑 Light" panose="020B0502040204020203" pitchFamily="34" charset="-122"/>
                <a:ea typeface="微软雅黑 Light" panose="020B0502040204020203" pitchFamily="34" charset="-122"/>
              </a:rPr>
              <a:t> C, </a:t>
            </a:r>
            <a:r>
              <a:rPr lang="en-US" altLang="zh-CN" sz="1600" dirty="0" err="1">
                <a:latin typeface="微软雅黑 Light" panose="020B0502040204020203" pitchFamily="34" charset="-122"/>
                <a:ea typeface="微软雅黑 Light" panose="020B0502040204020203" pitchFamily="34" charset="-122"/>
              </a:rPr>
              <a:t>Liub</a:t>
            </a:r>
            <a:r>
              <a:rPr lang="en-US" altLang="zh-CN" sz="1600" dirty="0">
                <a:latin typeface="微软雅黑 Light" panose="020B0502040204020203" pitchFamily="34" charset="-122"/>
                <a:ea typeface="微软雅黑 Light" panose="020B0502040204020203" pitchFamily="34" charset="-122"/>
              </a:rPr>
              <a:t> Q, et al</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全连接自动编码器</a:t>
            </a:r>
            <a:r>
              <a:rPr lang="en-US" altLang="zh-CN" sz="2400" dirty="0">
                <a:latin typeface="微软雅黑" panose="020B0503020204020204" pitchFamily="34" charset="-122"/>
                <a:ea typeface="微软雅黑" panose="020B0503020204020204" pitchFamily="34" charset="-122"/>
              </a:rPr>
              <a:t>FAD</a:t>
            </a:r>
            <a:r>
              <a:rPr lang="zh-CN" altLang="en-US" sz="2400" dirty="0">
                <a:latin typeface="微软雅黑" panose="020B0503020204020204" pitchFamily="34" charset="-122"/>
                <a:ea typeface="微软雅黑" panose="020B0503020204020204" pitchFamily="34" charset="-122"/>
              </a:rPr>
              <a:t>的设计</a:t>
            </a:r>
          </a:p>
        </p:txBody>
      </p:sp>
      <p:sp>
        <p:nvSpPr>
          <p:cNvPr id="8" name="文本框 7">
            <a:extLst>
              <a:ext uri="{FF2B5EF4-FFF2-40B4-BE49-F238E27FC236}">
                <a16:creationId xmlns:a16="http://schemas.microsoft.com/office/drawing/2014/main" id="{EBBB2EEB-4E70-5CA2-99FB-10C696DB1469}"/>
              </a:ext>
            </a:extLst>
          </p:cNvPr>
          <p:cNvSpPr txBox="1"/>
          <p:nvPr/>
        </p:nvSpPr>
        <p:spPr>
          <a:xfrm>
            <a:off x="700348" y="2255843"/>
            <a:ext cx="11491652" cy="430374"/>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u"/>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目的：将面部表情参数分离为眨眼嵌入 </a:t>
            </a:r>
            <a:r>
              <a:rPr lang="en-US" altLang="zh-CN" sz="2000" dirty="0" err="1">
                <a:effectLst/>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0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和嘴部嵌入 </a:t>
            </a:r>
            <a:r>
              <a:rPr lang="en-US" altLang="zh-CN" sz="2000" dirty="0" err="1">
                <a:effectLst/>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0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，以更好地控制和重现面部表情</a:t>
            </a:r>
            <a:endParaRPr lang="en-US" altLang="zh-CN" sz="2000" baseline="-25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492888" y="53124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727961" y="2845874"/>
            <a:ext cx="5638751" cy="400110"/>
          </a:xfrm>
          <a:prstGeom prst="rect">
            <a:avLst/>
          </a:prstGeom>
          <a:noFill/>
        </p:spPr>
        <p:txBody>
          <a:bodyPr wrap="square" rtlCol="0">
            <a:spAutoFit/>
          </a:bodyPr>
          <a:lstStyle/>
          <a:p>
            <a:pPr marL="342900" indent="-342900">
              <a:buFont typeface="Wingdings" panose="05000000000000000000" pitchFamily="2" charset="2"/>
              <a:buChar char="u"/>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组成：编码器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aseline="-25000" dirty="0">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和解码器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2000" baseline="-25000" dirty="0">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 Attributes Disentanglement</a:t>
            </a:r>
            <a:r>
              <a:rPr lang="zh-CN" altLang="en-US" sz="3200" b="1" dirty="0">
                <a:solidFill>
                  <a:prstClr val="black"/>
                </a:solidFill>
                <a:latin typeface="微软雅黑" panose="020B0503020204020204" charset="-122"/>
                <a:ea typeface="微软雅黑" panose="020B0503020204020204" charset="-122"/>
              </a:rPr>
              <a:t>（</a:t>
            </a:r>
            <a:r>
              <a:rPr lang="en-US" altLang="zh-CN" sz="3200" b="1" dirty="0">
                <a:solidFill>
                  <a:prstClr val="black"/>
                </a:solidFill>
                <a:latin typeface="微软雅黑" panose="020B0503020204020204" charset="-122"/>
                <a:ea typeface="微软雅黑" panose="020B0503020204020204" charset="-122"/>
              </a:rPr>
              <a:t>FAD</a:t>
            </a:r>
            <a:r>
              <a:rPr lang="zh-CN" altLang="en-US" sz="3200" b="1" dirty="0">
                <a:solidFill>
                  <a:prstClr val="black"/>
                </a:solidFill>
                <a:latin typeface="微软雅黑" panose="020B0503020204020204" charset="-122"/>
                <a:ea typeface="微软雅黑" panose="020B0503020204020204" charset="-122"/>
              </a:rPr>
              <a: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a:extLst>
              <a:ext uri="{FF2B5EF4-FFF2-40B4-BE49-F238E27FC236}">
                <a16:creationId xmlns:a16="http://schemas.microsoft.com/office/drawing/2014/main" id="{76DAB95A-C357-0B1B-204A-73FDC1D0DCA3}"/>
              </a:ext>
            </a:extLst>
          </p:cNvPr>
          <p:cNvPicPr>
            <a:picLocks noChangeAspect="1"/>
          </p:cNvPicPr>
          <p:nvPr/>
        </p:nvPicPr>
        <p:blipFill>
          <a:blip r:embed="rId5"/>
          <a:stretch>
            <a:fillRect/>
          </a:stretch>
        </p:blipFill>
        <p:spPr>
          <a:xfrm>
            <a:off x="6099215" y="2930503"/>
            <a:ext cx="5844862" cy="226074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CF54E35-F1CF-A8C9-D711-048844260B8A}"/>
                  </a:ext>
                </a:extLst>
              </p:cNvPr>
              <p:cNvSpPr txBox="1"/>
              <p:nvPr/>
            </p:nvSpPr>
            <p:spPr>
              <a:xfrm>
                <a:off x="966961" y="3521067"/>
                <a:ext cx="5125827" cy="73090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编码器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baseline="-25000" dirty="0">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输入人脸标记，</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生成中间嵌入：</a:t>
                </a:r>
                <a:endParaRPr lang="en-US" altLang="zh-CN" sz="1800" i="1"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𝐴</m:t>
                              </m:r>
                            </m:sub>
                          </m:sSub>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𝑒</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𝐴</m:t>
                              </m:r>
                            </m:sub>
                          </m:sSub>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sub>
                      </m:sSub>
                      <m:d>
                        <m:dPr>
                          <m:ctrlPr>
                            <a:rPr lang="zh-CN" altLang="zh-CN" sz="1800" i="1">
                              <a:effectLst/>
                              <a:latin typeface="Cambria Math" panose="02040503050406030204" pitchFamily="18" charset="0"/>
                              <a:ea typeface="Cambria Math" panose="02040503050406030204" pitchFamily="18" charset="0"/>
                            </a:rPr>
                          </m:ctrlPr>
                        </m:dPr>
                        <m:e>
                          <m:sSubSup>
                            <m:sSubSupPr>
                              <m:ctrlPr>
                                <a:rPr lang="zh-CN" altLang="zh-CN" sz="2000" i="1">
                                  <a:solidFill>
                                    <a:srgbClr val="1D2129"/>
                                  </a:solidFill>
                                  <a:effectLst/>
                                  <a:latin typeface="Cambria Math" panose="02040503050406030204" pitchFamily="18" charset="0"/>
                                  <a:ea typeface="Cambria Math" panose="02040503050406030204" pitchFamily="18" charset="0"/>
                                </a:rPr>
                              </m:ctrlPr>
                            </m:sSubSupPr>
                            <m:e>
                              <m:r>
                                <a:rPr lang="en-US" altLang="zh-CN" sz="1800" i="1">
                                  <a:solidFill>
                                    <a:srgbClr val="1D2129"/>
                                  </a:solidFill>
                                  <a:effectLst/>
                                  <a:latin typeface="Cambria Math" panose="02040503050406030204" pitchFamily="18" charset="0"/>
                                  <a:ea typeface="等线" panose="02010600030101010101" pitchFamily="2" charset="-122"/>
                                  <a:cs typeface="Times New Roman" panose="02020603050405020304" pitchFamily="18" charset="0"/>
                                </a:rPr>
                                <m:t>𝑙</m:t>
                              </m:r>
                            </m:e>
                            <m:sub>
                              <m:sSub>
                                <m:sSubPr>
                                  <m:ctrlPr>
                                    <a:rPr lang="zh-CN" altLang="zh-CN" sz="2000" i="1">
                                      <a:solidFill>
                                        <a:srgbClr val="1D2129"/>
                                      </a:solidFill>
                                      <a:effectLst/>
                                      <a:latin typeface="Cambria Math" panose="02040503050406030204" pitchFamily="18" charset="0"/>
                                      <a:ea typeface="Cambria Math" panose="02040503050406030204" pitchFamily="18" charset="0"/>
                                    </a:rPr>
                                  </m:ctrlPr>
                                </m:sSubPr>
                                <m:e>
                                  <m:r>
                                    <a:rPr lang="en-US" altLang="zh-CN" sz="1800" i="1">
                                      <a:solidFill>
                                        <a:srgbClr val="1D2129"/>
                                      </a:solidFill>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a:solidFill>
                                        <a:srgbClr val="1D2129"/>
                                      </a:solidFill>
                                      <a:effectLst/>
                                      <a:latin typeface="Cambria Math" panose="02040503050406030204" pitchFamily="18" charset="0"/>
                                      <a:ea typeface="等线" panose="02010600030101010101" pitchFamily="2" charset="-122"/>
                                      <a:cs typeface="Times New Roman" panose="02020603050405020304" pitchFamily="18" charset="0"/>
                                    </a:rPr>
                                    <m:t>𝐴</m:t>
                                  </m:r>
                                </m:sub>
                              </m:sSub>
                            </m:sub>
                            <m:sup>
                              <m:sSub>
                                <m:sSubPr>
                                  <m:ctrlPr>
                                    <a:rPr lang="zh-CN" altLang="zh-CN" sz="2000" i="1">
                                      <a:solidFill>
                                        <a:srgbClr val="1D2129"/>
                                      </a:solidFill>
                                      <a:effectLst/>
                                      <a:latin typeface="Cambria Math" panose="02040503050406030204" pitchFamily="18" charset="0"/>
                                      <a:ea typeface="Cambria Math" panose="02040503050406030204" pitchFamily="18" charset="0"/>
                                    </a:rPr>
                                  </m:ctrlPr>
                                </m:sSubPr>
                                <m:e>
                                  <m:r>
                                    <a:rPr lang="en-US" altLang="zh-CN" sz="1800" i="1">
                                      <a:solidFill>
                                        <a:srgbClr val="1D2129"/>
                                      </a:solidFill>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a:solidFill>
                                        <a:srgbClr val="1D2129"/>
                                      </a:solidFill>
                                      <a:effectLst/>
                                      <a:latin typeface="Cambria Math" panose="02040503050406030204" pitchFamily="18" charset="0"/>
                                      <a:ea typeface="等线" panose="02010600030101010101" pitchFamily="2" charset="-122"/>
                                      <a:cs typeface="Times New Roman" panose="02020603050405020304" pitchFamily="18" charset="0"/>
                                    </a:rPr>
                                    <m:t>𝐴</m:t>
                                  </m:r>
                                </m:sub>
                              </m:sSub>
                            </m:sup>
                          </m:sSubSup>
                        </m:e>
                      </m:d>
                    </m:oMath>
                  </m:oMathPara>
                </a14:m>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4CF54E35-F1CF-A8C9-D711-048844260B8A}"/>
                  </a:ext>
                </a:extLst>
              </p:cNvPr>
              <p:cNvSpPr txBox="1">
                <a:spLocks noRot="1" noChangeAspect="1" noMove="1" noResize="1" noEditPoints="1" noAdjustHandles="1" noChangeArrowheads="1" noChangeShapeType="1" noTextEdit="1"/>
              </p:cNvSpPr>
              <p:nvPr/>
            </p:nvSpPr>
            <p:spPr>
              <a:xfrm>
                <a:off x="966961" y="3521067"/>
                <a:ext cx="5125827" cy="730906"/>
              </a:xfrm>
              <a:prstGeom prst="rect">
                <a:avLst/>
              </a:prstGeom>
              <a:blipFill>
                <a:blip r:embed="rId6"/>
                <a:stretch>
                  <a:fillRect l="-1071" t="-5000" r="-5119"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2ECD2C2-8789-6803-B65B-4756EFE4A7CE}"/>
                  </a:ext>
                </a:extLst>
              </p:cNvPr>
              <p:cNvSpPr txBox="1"/>
              <p:nvPr/>
            </p:nvSpPr>
            <p:spPr>
              <a:xfrm>
                <a:off x="967325" y="4362782"/>
                <a:ext cx="5125463" cy="702565"/>
              </a:xfrm>
              <a:prstGeom prst="rect">
                <a:avLst/>
              </a:prstGeom>
              <a:noFill/>
            </p:spPr>
            <p:txBody>
              <a:bodyPr wrap="square" rtlCol="0">
                <a:spAutoFit/>
              </a:bodyPr>
              <a:lstStyle/>
              <a:p>
                <a:pPr marL="347472" indent="-347472" rtl="0" eaLnBrk="1" latinLnBrk="0" hangingPunct="1">
                  <a:spcBef>
                    <a:spcPts val="0"/>
                  </a:spcBef>
                  <a:spcAft>
                    <a:spcPts val="0"/>
                  </a:spcAft>
                  <a:buClrTx/>
                  <a:buSzPts val="2000"/>
                  <a:buFont typeface="Wingdings" panose="05000000000000000000" pitchFamily="2" charset="2"/>
                  <a:buChar char="l"/>
                </a:pPr>
                <a:r>
                  <a:rPr lang="zh-CN" altLang="zh-CN" sz="1800"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解码器</a:t>
                </a:r>
                <a:r>
                  <a:rPr lang="en-US" altLang="zh-CN" sz="1800"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DL</a:t>
                </a:r>
                <a:r>
                  <a:rPr lang="zh-CN" altLang="zh-CN" sz="1800"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：输入中间嵌入，重建人脸标记： </a:t>
                </a:r>
                <a:endParaRPr lang="zh-CN" altLang="zh-CN" sz="1800" dirty="0">
                  <a:effectLst/>
                </a:endParaRPr>
              </a:p>
              <a:p>
                <a:pPr/>
                <a14:m>
                  <m:oMathPara xmlns:m="http://schemas.openxmlformats.org/officeDocument/2006/math">
                    <m:oMathParaPr>
                      <m:jc m:val="center"/>
                    </m:oMathParaPr>
                    <m:oMath xmlns:m="http://schemas.openxmlformats.org/officeDocument/2006/math">
                      <m:sSubSup>
                        <m:sSubSup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SupPr>
                        <m:e>
                          <m:r>
                            <a:rPr lang="en-US" altLang="zh-CN" sz="1800" kern="1200">
                              <a:solidFill>
                                <a:srgbClr val="000000"/>
                              </a:solidFill>
                              <a:effectLst/>
                              <a:latin typeface="Cambria Math" panose="02040503050406030204" pitchFamily="18" charset="0"/>
                              <a:ea typeface="等线" panose="02010600030101010101" pitchFamily="2" charset="-122"/>
                              <a:cs typeface="+mn-cs"/>
                            </a:rPr>
                            <m:t>𝑙</m:t>
                          </m:r>
                        </m:e>
                        <m:sub>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𝑚</m:t>
                              </m:r>
                            </m:e>
                            <m:sub>
                              <m:r>
                                <a:rPr lang="en-US" altLang="zh-CN" sz="1800" kern="1200">
                                  <a:solidFill>
                                    <a:srgbClr val="000000"/>
                                  </a:solidFill>
                                  <a:effectLst/>
                                  <a:latin typeface="Cambria Math" panose="02040503050406030204" pitchFamily="18" charset="0"/>
                                  <a:ea typeface="等线" panose="02010600030101010101" pitchFamily="2" charset="-122"/>
                                  <a:cs typeface="+mn-cs"/>
                                </a:rPr>
                                <m:t>𝐴</m:t>
                              </m:r>
                            </m:sub>
                          </m:sSub>
                        </m:sub>
                        <m:sup>
                          <m:r>
                            <a:rPr lang="en-US" altLang="zh-CN" sz="1800" kern="1200">
                              <a:solidFill>
                                <a:srgbClr val="000000"/>
                              </a:solidFill>
                              <a:effectLst/>
                              <a:latin typeface="Cambria Math" panose="02040503050406030204" pitchFamily="18" charset="0"/>
                              <a:ea typeface="等线" panose="02010600030101010101" pitchFamily="2" charset="-122"/>
                              <a:cs typeface="+mn-cs"/>
                            </a:rPr>
                            <m:t>′</m:t>
                          </m:r>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𝑒</m:t>
                              </m:r>
                            </m:e>
                            <m:sub>
                              <m:r>
                                <a:rPr lang="en-US" altLang="zh-CN" sz="1800" kern="1200">
                                  <a:solidFill>
                                    <a:srgbClr val="000000"/>
                                  </a:solidFill>
                                  <a:effectLst/>
                                  <a:latin typeface="Cambria Math" panose="02040503050406030204" pitchFamily="18" charset="0"/>
                                  <a:ea typeface="等线" panose="02010600030101010101" pitchFamily="2" charset="-122"/>
                                  <a:cs typeface="+mn-cs"/>
                                </a:rPr>
                                <m:t>𝐴</m:t>
                              </m:r>
                            </m:sub>
                          </m:sSub>
                        </m:sup>
                      </m:sSubSup>
                      <m:r>
                        <a:rPr lang="en-US" altLang="zh-CN" sz="1800" kern="1200">
                          <a:solidFill>
                            <a:srgbClr val="000000"/>
                          </a:solidFill>
                          <a:effectLst/>
                          <a:latin typeface="Cambria Math" panose="02040503050406030204" pitchFamily="18" charset="0"/>
                          <a:ea typeface="等线" panose="02010600030101010101" pitchFamily="2" charset="-122"/>
                          <a:cs typeface="+mn-cs"/>
                        </a:rPr>
                        <m:t>=</m:t>
                      </m:r>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𝐷</m:t>
                          </m:r>
                        </m:e>
                        <m:sub>
                          <m:r>
                            <a:rPr lang="en-US" altLang="zh-CN" sz="1800" kern="1200">
                              <a:solidFill>
                                <a:srgbClr val="000000"/>
                              </a:solidFill>
                              <a:effectLst/>
                              <a:latin typeface="Cambria Math" panose="02040503050406030204" pitchFamily="18" charset="0"/>
                              <a:ea typeface="等线" panose="02010600030101010101" pitchFamily="2" charset="-122"/>
                              <a:cs typeface="+mn-cs"/>
                            </a:rPr>
                            <m:t>𝐿</m:t>
                          </m:r>
                        </m:sub>
                      </m:sSub>
                      <m:d>
                        <m:d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dPr>
                        <m:e>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𝑓</m:t>
                              </m:r>
                            </m:e>
                            <m:sub>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𝑚</m:t>
                                  </m:r>
                                </m:e>
                                <m:sub>
                                  <m:r>
                                    <a:rPr lang="en-US" altLang="zh-CN" sz="1800" kern="1200">
                                      <a:solidFill>
                                        <a:srgbClr val="000000"/>
                                      </a:solidFill>
                                      <a:effectLst/>
                                      <a:latin typeface="Cambria Math" panose="02040503050406030204" pitchFamily="18" charset="0"/>
                                      <a:ea typeface="等线" panose="02010600030101010101" pitchFamily="2" charset="-122"/>
                                      <a:cs typeface="+mn-cs"/>
                                    </a:rPr>
                                    <m:t>𝐴</m:t>
                                  </m:r>
                                </m:sub>
                              </m:sSub>
                            </m:sub>
                          </m:sSub>
                          <m:r>
                            <a:rPr lang="en-US" altLang="zh-CN" sz="1800" kern="1200">
                              <a:solidFill>
                                <a:srgbClr val="000000"/>
                              </a:solidFill>
                              <a:effectLst/>
                              <a:latin typeface="Cambria Math" panose="02040503050406030204" pitchFamily="18" charset="0"/>
                              <a:ea typeface="等线" panose="02010600030101010101" pitchFamily="2" charset="-122"/>
                              <a:cs typeface="+mn-cs"/>
                            </a:rPr>
                            <m:t>,</m:t>
                          </m:r>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𝑓</m:t>
                              </m:r>
                            </m:e>
                            <m:sub>
                              <m:sSub>
                                <m:sSubPr>
                                  <m:ctrlPr>
                                    <a:rPr lang="zh-CN" altLang="zh-CN" sz="180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800" kern="1200">
                                      <a:solidFill>
                                        <a:srgbClr val="000000"/>
                                      </a:solidFill>
                                      <a:effectLst/>
                                      <a:latin typeface="Cambria Math" panose="02040503050406030204" pitchFamily="18" charset="0"/>
                                      <a:ea typeface="等线" panose="02010600030101010101" pitchFamily="2" charset="-122"/>
                                      <a:cs typeface="+mn-cs"/>
                                    </a:rPr>
                                    <m:t>𝑒</m:t>
                                  </m:r>
                                </m:e>
                                <m:sub>
                                  <m:r>
                                    <a:rPr lang="en-US" altLang="zh-CN" sz="1800" kern="1200">
                                      <a:solidFill>
                                        <a:srgbClr val="000000"/>
                                      </a:solidFill>
                                      <a:effectLst/>
                                      <a:latin typeface="Cambria Math" panose="02040503050406030204" pitchFamily="18" charset="0"/>
                                      <a:ea typeface="等线" panose="02010600030101010101" pitchFamily="2" charset="-122"/>
                                      <a:cs typeface="+mn-cs"/>
                                    </a:rPr>
                                    <m:t>𝐴</m:t>
                                  </m:r>
                                </m:sub>
                              </m:sSub>
                            </m:sub>
                          </m:sSub>
                        </m:e>
                      </m:d>
                    </m:oMath>
                  </m:oMathPara>
                </a14:m>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2ECD2C2-8789-6803-B65B-4756EFE4A7CE}"/>
                  </a:ext>
                </a:extLst>
              </p:cNvPr>
              <p:cNvSpPr txBox="1">
                <a:spLocks noRot="1" noChangeAspect="1" noMove="1" noResize="1" noEditPoints="1" noAdjustHandles="1" noChangeArrowheads="1" noChangeShapeType="1" noTextEdit="1"/>
              </p:cNvSpPr>
              <p:nvPr/>
            </p:nvSpPr>
            <p:spPr>
              <a:xfrm>
                <a:off x="967325" y="4362782"/>
                <a:ext cx="5125463" cy="702565"/>
              </a:xfrm>
              <a:prstGeom prst="rect">
                <a:avLst/>
              </a:prstGeom>
              <a:blipFill>
                <a:blip r:embed="rId7"/>
                <a:stretch>
                  <a:fillRect l="-1071" t="-6957" b="-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8C30996-E734-962A-7C2F-17B45807E3F1}"/>
                  </a:ext>
                </a:extLst>
              </p:cNvPr>
              <p:cNvSpPr txBox="1"/>
              <p:nvPr/>
            </p:nvSpPr>
            <p:spPr>
              <a:xfrm>
                <a:off x="727961" y="5286155"/>
                <a:ext cx="10805278" cy="707886"/>
              </a:xfrm>
              <a:prstGeom prst="rect">
                <a:avLst/>
              </a:prstGeom>
              <a:noFill/>
            </p:spPr>
            <p:txBody>
              <a:bodyPr wrap="square" rtlCol="0">
                <a:spAutoFit/>
              </a:bodyPr>
              <a:lstStyle/>
              <a:p>
                <a:pPr marL="342900" indent="-342900">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不同人脸标记的重建：给定另一个人脸</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和相应的人脸标记，在对其编码后得到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𝐵</m:t>
                            </m:r>
                          </m:sub>
                        </m:sSub>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𝑒</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𝐵</m:t>
                            </m:r>
                          </m:sub>
                        </m:sSub>
                      </m:sub>
                    </m:sSub>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，并将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的嘴部嵌入或眨眼嵌入随机切换。</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A8C30996-E734-962A-7C2F-17B45807E3F1}"/>
                  </a:ext>
                </a:extLst>
              </p:cNvPr>
              <p:cNvSpPr txBox="1">
                <a:spLocks noRot="1" noChangeAspect="1" noMove="1" noResize="1" noEditPoints="1" noAdjustHandles="1" noChangeArrowheads="1" noChangeShapeType="1" noTextEdit="1"/>
              </p:cNvSpPr>
              <p:nvPr/>
            </p:nvSpPr>
            <p:spPr>
              <a:xfrm>
                <a:off x="727961" y="5286155"/>
                <a:ext cx="10805278" cy="707886"/>
              </a:xfrm>
              <a:prstGeom prst="rect">
                <a:avLst/>
              </a:prstGeom>
              <a:blipFill>
                <a:blip r:embed="rId8"/>
                <a:stretch>
                  <a:fillRect l="-508" t="-6034" b="-1465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FAC007B-B3F0-A832-C10B-D19930924FC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12616338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Audio-Lip Contrastive Synchronization (CS)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0276734" y="151997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483244" y="1766580"/>
            <a:ext cx="6349381" cy="497957"/>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u"/>
            </a:pP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目的：建立嘴唇运动和输入音频的同步关系</a:t>
            </a:r>
            <a:endParaRPr lang="en-US" altLang="zh-CN" sz="2400" baseline="-25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1D9B6C4-F463-6C4C-F404-17608AF601A1}"/>
              </a:ext>
            </a:extLst>
          </p:cNvPr>
          <p:cNvSpPr txBox="1"/>
          <p:nvPr/>
        </p:nvSpPr>
        <p:spPr>
          <a:xfrm>
            <a:off x="501434" y="2471451"/>
            <a:ext cx="1214873" cy="497957"/>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步骤：</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2A4A87A6-0A3D-B5C6-EA1D-1896A44821BF}"/>
              </a:ext>
            </a:extLst>
          </p:cNvPr>
          <p:cNvSpPr txBox="1"/>
          <p:nvPr/>
        </p:nvSpPr>
        <p:spPr>
          <a:xfrm>
            <a:off x="1905815" y="2517066"/>
            <a:ext cx="8878786" cy="972446"/>
          </a:xfrm>
          <a:prstGeom prst="rect">
            <a:avLst/>
          </a:prstGeom>
          <a:noFill/>
        </p:spPr>
        <p:txBody>
          <a:bodyPr wrap="square" rtlCol="0">
            <a:spAutoFit/>
          </a:bodyPr>
          <a:lstStyle/>
          <a:p>
            <a:pPr marL="457200" indent="-457200">
              <a:lnSpc>
                <a:spcPct val="120000"/>
              </a:lnSpc>
              <a:spcBef>
                <a:spcPts val="300"/>
              </a:spcBef>
              <a:spcAft>
                <a:spcPts val="500"/>
              </a:spcAft>
              <a:buFont typeface="+mj-lt"/>
              <a:buAutoNum type="arabicPeriod"/>
            </a:pPr>
            <a:r>
              <a:rPr lang="zh-CN" altLang="zh-CN" sz="2200" dirty="0">
                <a:effectLst/>
                <a:latin typeface="Cambria Math" panose="02040503050406030204" pitchFamily="18" charset="0"/>
                <a:ea typeface="微软雅黑" panose="020B0503020204020204" pitchFamily="34" charset="-122"/>
                <a:cs typeface="Times New Roman" panose="02020603050405020304" pitchFamily="18" charset="0"/>
              </a:rPr>
              <a:t>使用</a:t>
            </a:r>
            <a:r>
              <a:rPr lang="en-US" altLang="zh-CN" sz="2200" dirty="0">
                <a:effectLst/>
                <a:latin typeface="Cambria Math" panose="02040503050406030204" pitchFamily="18" charset="0"/>
                <a:ea typeface="微软雅黑" panose="020B0503020204020204" pitchFamily="34" charset="-122"/>
                <a:cs typeface="Times New Roman" panose="02020603050405020304" pitchFamily="18" charset="0"/>
              </a:rPr>
              <a:t> CNN </a:t>
            </a:r>
            <a:r>
              <a:rPr lang="zh-CN" altLang="zh-CN" sz="2200" dirty="0">
                <a:effectLst/>
                <a:latin typeface="Cambria Math" panose="02040503050406030204" pitchFamily="18" charset="0"/>
                <a:ea typeface="微软雅黑" panose="020B0503020204020204" pitchFamily="34" charset="-122"/>
                <a:cs typeface="Times New Roman" panose="02020603050405020304" pitchFamily="18" charset="0"/>
              </a:rPr>
              <a:t>音频编码器从输入音频中提取音素特征</a:t>
            </a:r>
            <a:r>
              <a:rPr lang="en-US" altLang="zh-CN" sz="2200" dirty="0">
                <a:effectLst/>
                <a:latin typeface="Cambria Math" panose="02040503050406030204" pitchFamily="18" charset="0"/>
                <a:ea typeface="微软雅黑" panose="020B0503020204020204" pitchFamily="34" charset="-122"/>
                <a:cs typeface="Times New Roman" panose="02020603050405020304" pitchFamily="18" charset="0"/>
              </a:rPr>
              <a:t> f</a:t>
            </a:r>
            <a:r>
              <a:rPr lang="en-US" altLang="zh-CN" sz="2200" baseline="-25000" dirty="0">
                <a:effectLst/>
                <a:latin typeface="Cambria Math" panose="02040503050406030204" pitchFamily="18" charset="0"/>
                <a:ea typeface="微软雅黑" panose="020B0503020204020204" pitchFamily="34" charset="-122"/>
                <a:cs typeface="Times New Roman" panose="02020603050405020304" pitchFamily="18" charset="0"/>
              </a:rPr>
              <a:t>a</a:t>
            </a:r>
            <a:endParaRPr lang="en-US" altLang="zh-CN" sz="2200" dirty="0">
              <a:effectLst/>
              <a:latin typeface="Cambria Math" panose="02040503050406030204" pitchFamily="18" charset="0"/>
              <a:ea typeface="微软雅黑" panose="020B0503020204020204" pitchFamily="34" charset="-122"/>
              <a:cs typeface="Times New Roman" panose="02020603050405020304" pitchFamily="18" charset="0"/>
            </a:endParaRPr>
          </a:p>
          <a:p>
            <a:pPr marL="457200" indent="-457200">
              <a:lnSpc>
                <a:spcPct val="120000"/>
              </a:lnSpc>
              <a:spcBef>
                <a:spcPts val="300"/>
              </a:spcBef>
              <a:spcAft>
                <a:spcPts val="500"/>
              </a:spcAft>
              <a:buFont typeface="+mj-lt"/>
              <a:buAutoNum type="arabicPeriod"/>
            </a:pPr>
            <a:r>
              <a:rPr lang="zh-CN" altLang="zh-CN" sz="2200" dirty="0">
                <a:effectLst/>
                <a:latin typeface="Cambria Math" panose="02040503050406030204" pitchFamily="18" charset="0"/>
                <a:ea typeface="微软雅黑" panose="020B0503020204020204" pitchFamily="34" charset="-122"/>
                <a:cs typeface="Times New Roman" panose="02020603050405020304" pitchFamily="18" charset="0"/>
              </a:rPr>
              <a:t>采用对比学习策略将音频特征与唇部特征对齐，寻求它们的同步</a:t>
            </a:r>
            <a:r>
              <a:rPr lang="zh-CN" altLang="en-US" sz="2200" dirty="0">
                <a:effectLst/>
                <a:latin typeface="Cambria Math" panose="02040503050406030204" pitchFamily="18" charset="0"/>
                <a:ea typeface="微软雅黑" panose="020B0503020204020204" pitchFamily="34" charset="-122"/>
                <a:cs typeface="Times New Roman" panose="02020603050405020304" pitchFamily="18" charset="0"/>
              </a:rPr>
              <a:t>：</a:t>
            </a:r>
            <a:endParaRPr lang="en-US" altLang="zh-CN" sz="2200" dirty="0">
              <a:effectLst/>
              <a:latin typeface="Cambria Math" panose="020405030504060302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86D4F3D-3798-B83C-6CDB-9D376A683C4E}"/>
                  </a:ext>
                </a:extLst>
              </p:cNvPr>
              <p:cNvSpPr txBox="1"/>
              <p:nvPr/>
            </p:nvSpPr>
            <p:spPr>
              <a:xfrm>
                <a:off x="2202169" y="3655039"/>
                <a:ext cx="8878786" cy="1715791"/>
              </a:xfrm>
              <a:prstGeom prst="rect">
                <a:avLst/>
              </a:prstGeom>
              <a:noFill/>
            </p:spPr>
            <p:txBody>
              <a:bodyPr wrap="square" rtlCol="0">
                <a:spAutoFit/>
              </a:bodyPr>
              <a:lstStyle/>
              <a:p>
                <a:pPr marL="342900" indent="-342900">
                  <a:lnSpc>
                    <a:spcPct val="120000"/>
                  </a:lnSpc>
                  <a:spcBef>
                    <a:spcPts val="300"/>
                  </a:spcBef>
                  <a:spcAft>
                    <a:spcPts val="500"/>
                  </a:spcAft>
                  <a:buFont typeface="Wingdings" panose="05000000000000000000" pitchFamily="2" charset="2"/>
                  <a:buChar char="l"/>
                </a:pPr>
                <a:r>
                  <a:rPr lang="zh-CN" altLang="zh-CN" sz="2000" dirty="0">
                    <a:effectLst/>
                    <a:latin typeface="Cambria Math" panose="02040503050406030204" pitchFamily="18" charset="0"/>
                    <a:ea typeface="微软雅黑" panose="020B0503020204020204" pitchFamily="34" charset="-122"/>
                    <a:cs typeface="Times New Roman" panose="02020603050405020304" pitchFamily="18" charset="0"/>
                  </a:rPr>
                  <a:t>将对齐的音频和嘴部特征</a:t>
                </a:r>
                <a:r>
                  <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rPr>
                  <a:t> (f</a:t>
                </a:r>
                <a:r>
                  <a:rPr lang="en-US" altLang="zh-CN" sz="2000" baseline="-25000" dirty="0">
                    <a:effectLst/>
                    <a:latin typeface="Cambria Math" panose="02040503050406030204" pitchFamily="18" charset="0"/>
                    <a:ea typeface="微软雅黑" panose="020B0503020204020204" pitchFamily="34" charset="-122"/>
                    <a:cs typeface="Times New Roman" panose="02020603050405020304" pitchFamily="18" charset="0"/>
                  </a:rPr>
                  <a:t>a</a:t>
                </a:r>
                <a:r>
                  <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rPr>
                  <a:t>, </a:t>
                </a:r>
                <a:r>
                  <a:rPr lang="en-US" altLang="zh-CN" sz="2000" dirty="0" err="1">
                    <a:effectLst/>
                    <a:latin typeface="Cambria Math" panose="02040503050406030204" pitchFamily="18" charset="0"/>
                    <a:ea typeface="微软雅黑" panose="020B0503020204020204" pitchFamily="34" charset="-122"/>
                    <a:cs typeface="Times New Roman" panose="02020603050405020304" pitchFamily="18" charset="0"/>
                  </a:rPr>
                  <a:t>f</a:t>
                </a:r>
                <a:r>
                  <a:rPr lang="en-US" altLang="zh-CN" sz="2000" baseline="-25000" dirty="0" err="1">
                    <a:effectLst/>
                    <a:latin typeface="Cambria Math" panose="02040503050406030204" pitchFamily="18" charset="0"/>
                    <a:ea typeface="微软雅黑" panose="020B0503020204020204" pitchFamily="34" charset="-122"/>
                    <a:cs typeface="Times New Roman" panose="02020603050405020304" pitchFamily="18" charset="0"/>
                  </a:rPr>
                  <a:t>m</a:t>
                </a:r>
                <a:r>
                  <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2000" dirty="0">
                    <a:effectLst/>
                    <a:latin typeface="Cambria Math" panose="02040503050406030204" pitchFamily="18" charset="0"/>
                    <a:ea typeface="微软雅黑" panose="020B0503020204020204" pitchFamily="34" charset="-122"/>
                    <a:cs typeface="Times New Roman" panose="02020603050405020304" pitchFamily="18" charset="0"/>
                  </a:rPr>
                  <a:t>视为正样本对，而将不对齐的音频和嘴部特征</a:t>
                </a:r>
                <a:r>
                  <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𝑚</m:t>
                        </m:r>
                      </m:sub>
                    </m:sSub>
                  </m:oMath>
                </a14:m>
                <a:r>
                  <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2000" dirty="0">
                    <a:effectLst/>
                    <a:latin typeface="Cambria Math" panose="02040503050406030204" pitchFamily="18" charset="0"/>
                    <a:ea typeface="微软雅黑" panose="020B0503020204020204" pitchFamily="34" charset="-122"/>
                    <a:cs typeface="Times New Roman" panose="02020603050405020304" pitchFamily="18" charset="0"/>
                  </a:rPr>
                  <a:t>被视为负样本对</a:t>
                </a:r>
                <a:r>
                  <a:rPr lang="zh-CN" altLang="en-US" sz="2000" dirty="0">
                    <a:effectLst/>
                    <a:latin typeface="Cambria Math" panose="02040503050406030204" pitchFamily="18" charset="0"/>
                    <a:ea typeface="微软雅黑" panose="020B0503020204020204" pitchFamily="34" charset="-122"/>
                    <a:cs typeface="Times New Roman" panose="02020603050405020304" pitchFamily="18" charset="0"/>
                  </a:rPr>
                  <a:t>。</a:t>
                </a:r>
                <a:endParaRPr lang="en-US" altLang="zh-CN" sz="2000" dirty="0">
                  <a:effectLst/>
                  <a:latin typeface="Cambria Math" panose="02040503050406030204" pitchFamily="18" charset="0"/>
                  <a:ea typeface="微软雅黑" panose="020B0503020204020204" pitchFamily="34" charset="-122"/>
                  <a:cs typeface="Times New Roman" panose="02020603050405020304" pitchFamily="18" charset="0"/>
                </a:endParaRPr>
              </a:p>
              <a:p>
                <a:pPr marL="342900" indent="-342900">
                  <a:lnSpc>
                    <a:spcPct val="120000"/>
                  </a:lnSpc>
                  <a:spcBef>
                    <a:spcPts val="300"/>
                  </a:spcBef>
                  <a:spcAft>
                    <a:spcPts val="500"/>
                  </a:spcAft>
                  <a:buFont typeface="Wingdings" panose="05000000000000000000" pitchFamily="2" charset="2"/>
                  <a:buChar char="l"/>
                </a:pPr>
                <a:r>
                  <a:rPr lang="zh-CN" altLang="zh-CN" sz="1800" dirty="0">
                    <a:effectLst/>
                    <a:latin typeface="Cambria Math" panose="02040503050406030204" pitchFamily="18" charset="0"/>
                    <a:ea typeface="微软雅黑" panose="020B0503020204020204" pitchFamily="34" charset="-122"/>
                    <a:cs typeface="Times New Roman" panose="02020603050405020304" pitchFamily="18" charset="0"/>
                  </a:rPr>
                  <a:t>使用二元交叉熵损失进行对比学习，目的是使得对齐的音频</a:t>
                </a:r>
                <a:r>
                  <a:rPr lang="en-US" altLang="zh-CN" sz="1800" dirty="0">
                    <a:effectLst/>
                    <a:latin typeface="Cambria Math" panose="02040503050406030204" pitchFamily="18" charset="0"/>
                    <a:ea typeface="微软雅黑" panose="020B0503020204020204" pitchFamily="34" charset="-122"/>
                    <a:cs typeface="Times New Roman" panose="02020603050405020304" pitchFamily="18" charset="0"/>
                  </a:rPr>
                  <a:t>-</a:t>
                </a:r>
                <a:r>
                  <a:rPr lang="zh-CN" altLang="zh-CN" sz="1800" dirty="0">
                    <a:effectLst/>
                    <a:latin typeface="Cambria Math" panose="02040503050406030204" pitchFamily="18" charset="0"/>
                    <a:ea typeface="微软雅黑" panose="020B0503020204020204" pitchFamily="34" charset="-122"/>
                    <a:cs typeface="Times New Roman" panose="02020603050405020304" pitchFamily="18" charset="0"/>
                  </a:rPr>
                  <a:t>嘴部对之间的距离比不对齐</a:t>
                </a:r>
                <a:r>
                  <a:rPr lang="zh-CN" altLang="en-US" dirty="0">
                    <a:latin typeface="Cambria Math" panose="02040503050406030204" pitchFamily="18" charset="0"/>
                    <a:ea typeface="微软雅黑" panose="020B0503020204020204" pitchFamily="34" charset="-122"/>
                    <a:cs typeface="Times New Roman" panose="02020603050405020304" pitchFamily="18" charset="0"/>
                  </a:rPr>
                  <a:t>对</a:t>
                </a:r>
                <a:r>
                  <a:rPr lang="zh-CN" altLang="zh-CN" sz="1800" dirty="0">
                    <a:effectLst/>
                    <a:latin typeface="Cambria Math" panose="02040503050406030204" pitchFamily="18" charset="0"/>
                    <a:ea typeface="微软雅黑" panose="020B0503020204020204" pitchFamily="34" charset="-122"/>
                    <a:cs typeface="Times New Roman" panose="02020603050405020304" pitchFamily="18" charset="0"/>
                  </a:rPr>
                  <a:t>更近</a:t>
                </a:r>
                <a:r>
                  <a:rPr lang="zh-CN" altLang="en-US" sz="2000" dirty="0">
                    <a:latin typeface="Cambria Math" panose="020405030504060302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𝑐𝑜𝑛</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𝑑</m:t>
                                </m:r>
                                <m:d>
                                  <m:dPr>
                                    <m:ctrlPr>
                                      <a:rPr lang="zh-CN" altLang="zh-CN" sz="1800" i="1">
                                        <a:effectLst/>
                                        <a:latin typeface="Cambria Math" panose="02040503050406030204" pitchFamily="18" charset="0"/>
                                        <a:ea typeface="Cambria Math" panose="02040503050406030204" pitchFamily="18" charset="0"/>
                                      </a:rPr>
                                    </m:ctrlPr>
                                  </m:dPr>
                                  <m:e>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sub>
                                    </m:sSub>
                                  </m:e>
                                </m:d>
                              </m:e>
                            </m:d>
                          </m:e>
                        </m:fun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e>
                        </m:d>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𝑑</m:t>
                                </m:r>
                                <m:d>
                                  <m:dPr>
                                    <m:ctrlPr>
                                      <a:rPr lang="zh-CN" altLang="zh-CN" sz="1800" i="1">
                                        <a:effectLst/>
                                        <a:latin typeface="Cambria Math" panose="02040503050406030204" pitchFamily="18" charset="0"/>
                                        <a:ea typeface="Cambria Math" panose="02040503050406030204" pitchFamily="18" charset="0"/>
                                      </a:rPr>
                                    </m:ctrlPr>
                                  </m:dPr>
                                  <m:e>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sub>
                                    </m:sSub>
                                  </m:e>
                                </m:d>
                              </m:e>
                            </m:d>
                          </m:e>
                        </m:func>
                      </m:e>
                    </m:nary>
                  </m:oMath>
                </a14:m>
                <a:endParaRPr lang="zh-CN" altLang="zh-CN" dirty="0"/>
              </a:p>
            </p:txBody>
          </p:sp>
        </mc:Choice>
        <mc:Fallback>
          <p:sp>
            <p:nvSpPr>
              <p:cNvPr id="13" name="文本框 12">
                <a:extLst>
                  <a:ext uri="{FF2B5EF4-FFF2-40B4-BE49-F238E27FC236}">
                    <a16:creationId xmlns:a16="http://schemas.microsoft.com/office/drawing/2014/main" id="{386D4F3D-3798-B83C-6CDB-9D376A683C4E}"/>
                  </a:ext>
                </a:extLst>
              </p:cNvPr>
              <p:cNvSpPr txBox="1">
                <a:spLocks noRot="1" noChangeAspect="1" noMove="1" noResize="1" noEditPoints="1" noAdjustHandles="1" noChangeArrowheads="1" noChangeShapeType="1" noTextEdit="1"/>
              </p:cNvSpPr>
              <p:nvPr/>
            </p:nvSpPr>
            <p:spPr>
              <a:xfrm>
                <a:off x="2202169" y="3655039"/>
                <a:ext cx="8878786" cy="1715791"/>
              </a:xfrm>
              <a:prstGeom prst="rect">
                <a:avLst/>
              </a:prstGeom>
              <a:blipFill>
                <a:blip r:embed="rId5"/>
                <a:stretch>
                  <a:fillRect l="-618" t="-712" r="-275" b="-36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8EC91DF-51D0-292A-2C73-DA81344EE736}"/>
                  </a:ext>
                </a:extLst>
              </p:cNvPr>
              <p:cNvSpPr txBox="1"/>
              <p:nvPr/>
            </p:nvSpPr>
            <p:spPr>
              <a:xfrm>
                <a:off x="1083339" y="5499679"/>
                <a:ext cx="11118821" cy="572593"/>
              </a:xfrm>
              <a:prstGeom prst="rect">
                <a:avLst/>
              </a:prstGeom>
              <a:noFill/>
            </p:spPr>
            <p:txBody>
              <a:bodyPr wrap="square" rtlCol="0">
                <a:spAutoFit/>
              </a:bodyPr>
              <a:lstStyle/>
              <a:p>
                <a:r>
                  <a:rPr lang="zh-CN" altLang="en-US" dirty="0"/>
                  <a:t>其中，</a:t>
                </a:r>
                <a:r>
                  <a:rPr lang="zh-CN"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𝑑</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kern="100">
                            <a:effectLst/>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1800"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𝑚</m:t>
                            </m:r>
                          </m:sub>
                        </m:sSub>
                      </m:e>
                    </m:d>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1800"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𝑚</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𝑎</m:t>
                                        </m:r>
                                      </m:sub>
                                    </m:sSub>
                                  </m:e>
                                </m:d>
                              </m:e>
                            </m:d>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𝑚</m:t>
                                        </m:r>
                                      </m:sub>
                                    </m:sSub>
                                  </m:e>
                                </m:d>
                              </m:e>
                            </m:d>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2</m:t>
                            </m:r>
                          </m:sub>
                        </m:sSub>
                      </m:den>
                    </m:f>
                  </m:oMath>
                </a14:m>
                <a:r>
                  <a:rPr lang="en-US"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代表余弦距离，</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表示正样本，</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=0</m:t>
                    </m:r>
                  </m:oMath>
                </a14:m>
                <a:r>
                  <a:rPr lang="zh-CN"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表示负样本，</a:t>
                </a:r>
                <a:r>
                  <a:rPr lang="en-US"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N</a:t>
                </a:r>
                <a:r>
                  <a:rPr lang="zh-CN" altLang="zh-CN" sz="1800" kern="100" dirty="0">
                    <a:effectLst/>
                    <a:latin typeface="Cambria Math" panose="02040503050406030204" pitchFamily="18" charset="0"/>
                    <a:ea typeface="微软雅黑" panose="020B0503020204020204" pitchFamily="34" charset="-122"/>
                    <a:cs typeface="Times New Roman" panose="02020603050405020304" pitchFamily="18" charset="0"/>
                  </a:rPr>
                  <a:t>为样本总数。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38EC91DF-51D0-292A-2C73-DA81344EE736}"/>
                  </a:ext>
                </a:extLst>
              </p:cNvPr>
              <p:cNvSpPr txBox="1">
                <a:spLocks noRot="1" noChangeAspect="1" noMove="1" noResize="1" noEditPoints="1" noAdjustHandles="1" noChangeArrowheads="1" noChangeShapeType="1" noTextEdit="1"/>
              </p:cNvSpPr>
              <p:nvPr/>
            </p:nvSpPr>
            <p:spPr>
              <a:xfrm>
                <a:off x="1083339" y="5499679"/>
                <a:ext cx="11118821" cy="572593"/>
              </a:xfrm>
              <a:prstGeom prst="rect">
                <a:avLst/>
              </a:prstGeom>
              <a:blipFill>
                <a:blip r:embed="rId6"/>
                <a:stretch>
                  <a:fillRect l="-49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9327F9E-9070-3C27-97D8-9616F0DF0DC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9590409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Diffusion for Talking Head Video Generation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整体流程</a:t>
            </a:r>
          </a:p>
        </p:txBody>
      </p:sp>
      <p:sp>
        <p:nvSpPr>
          <p:cNvPr id="2" name="文本框 1">
            <a:extLst>
              <a:ext uri="{FF2B5EF4-FFF2-40B4-BE49-F238E27FC236}">
                <a16:creationId xmlns:a16="http://schemas.microsoft.com/office/drawing/2014/main" id="{C7E21AB6-CEF4-5245-5D9B-75BD1341B996}"/>
              </a:ext>
            </a:extLst>
          </p:cNvPr>
          <p:cNvSpPr txBox="1"/>
          <p:nvPr/>
        </p:nvSpPr>
        <p:spPr>
          <a:xfrm>
            <a:off x="816258" y="2350385"/>
            <a:ext cx="10482217" cy="3432350"/>
          </a:xfrm>
          <a:prstGeom prst="rect">
            <a:avLst/>
          </a:prstGeom>
          <a:noFill/>
        </p:spPr>
        <p:txBody>
          <a:bodyPr wrap="square">
            <a:spAutoFit/>
          </a:bodyPr>
          <a:lstStyle/>
          <a:p>
            <a:pPr indent="640800" algn="just">
              <a:lnSpc>
                <a:spcPct val="150000"/>
              </a:lnSpc>
              <a:spcBef>
                <a:spcPts val="300"/>
              </a:spcBef>
              <a:spcAft>
                <a:spcPts val="5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设计了一个</a:t>
            </a:r>
            <a:r>
              <a:rPr lang="en-US" altLang="zh-CN" sz="2400" dirty="0">
                <a:latin typeface="宋体" panose="02010600030101010101" pitchFamily="2" charset="-122"/>
                <a:ea typeface="宋体" panose="02010600030101010101" pitchFamily="2" charset="-122"/>
                <a:cs typeface="Times New Roman" panose="02020603050405020304" pitchFamily="18" charset="0"/>
              </a:rPr>
              <a:t>VAE</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variational autoencoder</a:t>
            </a:r>
            <a:r>
              <a:rPr lang="zh-CN" altLang="en-US" sz="2400" dirty="0">
                <a:latin typeface="宋体" panose="02010600030101010101" pitchFamily="2" charset="-122"/>
                <a:ea typeface="宋体" panose="02010600030101010101" pitchFamily="2" charset="-122"/>
                <a:cs typeface="Times New Roman" panose="02020603050405020304" pitchFamily="18" charset="0"/>
              </a:rPr>
              <a:t>）可以平滑输出，并将数据映射到高斯分布（以此来将将解耦的头部姿态和眨眼嵌入与同步的音频嵌入相结合）。</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640800" algn="just">
              <a:lnSpc>
                <a:spcPct val="150000"/>
              </a:lnSpc>
              <a:spcBef>
                <a:spcPts val="300"/>
              </a:spcBef>
              <a:spcAft>
                <a:spcPts val="5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之后再使用条件去噪扩散概率模型 </a:t>
            </a:r>
            <a:r>
              <a:rPr lang="en-US" altLang="zh-CN" sz="2400" dirty="0">
                <a:latin typeface="宋体" panose="02010600030101010101" pitchFamily="2" charset="-122"/>
                <a:ea typeface="宋体" panose="02010600030101010101" pitchFamily="2" charset="-122"/>
                <a:cs typeface="Times New Roman" panose="02020603050405020304" pitchFamily="18" charset="0"/>
              </a:rPr>
              <a:t>(DDPM</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Conditional Denoising Diffusion Probabilistic Model) </a:t>
            </a:r>
            <a:r>
              <a:rPr lang="zh-CN" altLang="en-US" sz="2400" dirty="0">
                <a:latin typeface="宋体" panose="02010600030101010101" pitchFamily="2" charset="-122"/>
                <a:ea typeface="宋体" panose="02010600030101010101" pitchFamily="2" charset="-122"/>
                <a:cs typeface="Times New Roman" panose="02020603050405020304" pitchFamily="18" charset="0"/>
              </a:rPr>
              <a:t>通过这些条件和源图像来生成最终的高分辨率图像。</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1554679"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0B2EB538-ABD8-9EBF-DFCA-36A4C5724E9F}"/>
              </a:ext>
            </a:extLst>
          </p:cNvPr>
          <p:cNvSpPr txBox="1"/>
          <p:nvPr/>
        </p:nvSpPr>
        <p:spPr>
          <a:xfrm>
            <a:off x="11612000" y="47260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59041F1C-AE78-86D4-B416-3F3A7BFD8D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3299632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45549283-E308-DB43-96E0-E70D7C6618D8}"/>
              </a:ext>
            </a:extLst>
          </p:cNvPr>
          <p:cNvSpPr txBox="1"/>
          <p:nvPr/>
        </p:nvSpPr>
        <p:spPr>
          <a:xfrm>
            <a:off x="884568" y="4074461"/>
            <a:ext cx="10680285" cy="769441"/>
          </a:xfrm>
          <a:prstGeom prst="rect">
            <a:avLst/>
          </a:prstGeom>
          <a:noFill/>
        </p:spPr>
        <p:txBody>
          <a:bodyPr wrap="square">
            <a:spAutoFit/>
          </a:bodyPr>
          <a:lstStyle/>
          <a:p>
            <a:pPr indent="304800" algn="just"/>
            <a:r>
              <a:rPr lang="zh-CN" altLang="en-US" sz="2200" dirty="0">
                <a:latin typeface="宋体" panose="02010600030101010101" pitchFamily="2" charset="-122"/>
                <a:ea typeface="宋体" panose="02010600030101010101" pitchFamily="2" charset="-122"/>
                <a:cs typeface="Times New Roman" panose="02020603050405020304" pitchFamily="18" charset="0"/>
              </a:rPr>
              <a:t>当</a:t>
            </a:r>
            <a:r>
              <a:rPr lang="en-US" altLang="zh-CN" sz="2200" dirty="0">
                <a:latin typeface="宋体" panose="02010600030101010101" pitchFamily="2" charset="-122"/>
                <a:ea typeface="宋体" panose="02010600030101010101" pitchFamily="2" charset="-122"/>
                <a:cs typeface="Times New Roman" panose="02020603050405020304" pitchFamily="18" charset="0"/>
              </a:rPr>
              <a:t>T</a:t>
            </a:r>
            <a:r>
              <a:rPr lang="zh-CN" altLang="en-US" sz="2200" dirty="0">
                <a:latin typeface="宋体" panose="02010600030101010101" pitchFamily="2" charset="-122"/>
                <a:ea typeface="宋体" panose="02010600030101010101" pitchFamily="2" charset="-122"/>
                <a:cs typeface="Times New Roman" panose="02020603050405020304" pitchFamily="18" charset="0"/>
              </a:rPr>
              <a:t>足够大时，最后的潜在状态</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x</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T</a:t>
            </a:r>
            <a:r>
              <a:rPr lang="zh-CN" altLang="en-US" sz="2200" dirty="0">
                <a:latin typeface="宋体" panose="02010600030101010101" pitchFamily="2" charset="-122"/>
                <a:ea typeface="宋体" panose="02010600030101010101" pitchFamily="2" charset="-122"/>
                <a:cs typeface="Times New Roman" panose="02020603050405020304" pitchFamily="18" charset="0"/>
              </a:rPr>
              <a:t>接近于各向同性的高斯分布。另外，前向噪声过程的一个重要特性是任何步骤</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x</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t</a:t>
            </a:r>
            <a:r>
              <a:rPr lang="zh-CN" altLang="en-US" sz="2200" dirty="0">
                <a:latin typeface="宋体" panose="02010600030101010101" pitchFamily="2" charset="-122"/>
                <a:ea typeface="宋体" panose="02010600030101010101" pitchFamily="2" charset="-122"/>
                <a:cs typeface="Times New Roman" panose="02020603050405020304" pitchFamily="18" charset="0"/>
              </a:rPr>
              <a:t>都可以直接从</a:t>
            </a:r>
            <a:r>
              <a:rPr lang="en-US" altLang="zh-CN" sz="2200" dirty="0">
                <a:latin typeface="宋体" panose="02010600030101010101" pitchFamily="2" charset="-122"/>
                <a:ea typeface="宋体" panose="02010600030101010101" pitchFamily="2" charset="-122"/>
                <a:cs typeface="Times New Roman" panose="02020603050405020304" pitchFamily="18" charset="0"/>
              </a:rPr>
              <a:t>x</a:t>
            </a:r>
            <a:r>
              <a:rPr lang="en-US" altLang="zh-CN" sz="2200" baseline="-25000" dirty="0">
                <a:latin typeface="宋体" panose="02010600030101010101" pitchFamily="2" charset="-122"/>
                <a:ea typeface="宋体" panose="02010600030101010101" pitchFamily="2" charset="-122"/>
                <a:cs typeface="Times New Roman" panose="02020603050405020304" pitchFamily="18" charset="0"/>
              </a:rPr>
              <a:t>0</a:t>
            </a:r>
            <a:r>
              <a:rPr lang="zh-CN" altLang="en-US" sz="2200" dirty="0">
                <a:latin typeface="宋体" panose="02010600030101010101" pitchFamily="2" charset="-122"/>
                <a:ea typeface="宋体" panose="02010600030101010101" pitchFamily="2" charset="-122"/>
                <a:cs typeface="Times New Roman" panose="02020603050405020304" pitchFamily="18" charset="0"/>
              </a:rPr>
              <a:t>中采样，而不需要生成中间步骤：</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E21AB6-CEF4-5245-5D9B-75BD1341B996}"/>
                  </a:ext>
                </a:extLst>
              </p:cNvPr>
              <p:cNvSpPr txBox="1"/>
              <p:nvPr/>
            </p:nvSpPr>
            <p:spPr>
              <a:xfrm>
                <a:off x="874394" y="2315704"/>
                <a:ext cx="10365944" cy="769441"/>
              </a:xfrm>
              <a:prstGeom prst="rect">
                <a:avLst/>
              </a:prstGeom>
              <a:noFill/>
            </p:spPr>
            <p:txBody>
              <a:bodyPr wrap="square">
                <a:spAutoFit/>
              </a:bodyPr>
              <a:lstStyle/>
              <a:p>
                <a:pPr marL="342900" indent="-342900">
                  <a:buFont typeface="Wingdings" panose="05000000000000000000" pitchFamily="2" charset="2"/>
                  <a:buChar char="u"/>
                </a:pPr>
                <a:r>
                  <a:rPr lang="zh-CN" altLang="zh-CN" sz="2200" b="1" dirty="0">
                    <a:latin typeface="宋体" panose="02010600030101010101" pitchFamily="2" charset="-122"/>
                    <a:ea typeface="宋体" panose="02010600030101010101" pitchFamily="2" charset="-122"/>
                  </a:rPr>
                  <a:t>向前噪声过程：</a:t>
                </a:r>
                <a:r>
                  <a:rPr lang="zh-CN" altLang="zh-CN" sz="2200" dirty="0">
                    <a:latin typeface="宋体" panose="02010600030101010101" pitchFamily="2" charset="-122"/>
                    <a:ea typeface="宋体" panose="02010600030101010101" pitchFamily="2" charset="-122"/>
                  </a:rPr>
                  <a:t>从给定源图像分布</a:t>
                </a:r>
                <a14:m>
                  <m:oMath xmlns:m="http://schemas.openxmlformats.org/officeDocument/2006/math">
                    <m:sSub>
                      <m:sSubPr>
                        <m:ctrlPr>
                          <a:rPr lang="zh-CN" altLang="zh-CN" sz="2200" i="1">
                            <a:latin typeface="Cambria Math" panose="02040503050406030204" pitchFamily="18" charset="0"/>
                          </a:rPr>
                        </m:ctrlPr>
                      </m:sSubPr>
                      <m:e>
                        <m:r>
                          <a:rPr lang="en-US" altLang="zh-CN" sz="2200" b="1" i="1">
                            <a:latin typeface="Cambria Math" panose="02040503050406030204" pitchFamily="18" charset="0"/>
                          </a:rPr>
                          <m:t>𝒙</m:t>
                        </m:r>
                      </m:e>
                      <m:sub>
                        <m:r>
                          <a:rPr lang="en-US" altLang="zh-CN" sz="2200" b="1" i="1">
                            <a:latin typeface="Cambria Math" panose="02040503050406030204" pitchFamily="18" charset="0"/>
                          </a:rPr>
                          <m:t>𝟎</m:t>
                        </m:r>
                      </m:sub>
                    </m:sSub>
                    <m:r>
                      <a:rPr lang="en-US" altLang="zh-CN" sz="2200">
                        <a:latin typeface="Cambria Math" panose="02040503050406030204" pitchFamily="18" charset="0"/>
                      </a:rPr>
                      <m:t>∼</m:t>
                    </m:r>
                    <m:r>
                      <a:rPr lang="en-US" altLang="zh-CN" sz="2200" b="1" i="1">
                        <a:latin typeface="Cambria Math" panose="02040503050406030204" pitchFamily="18" charset="0"/>
                      </a:rPr>
                      <m:t>𝒒</m:t>
                    </m:r>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b="1" i="1">
                                <a:latin typeface="Cambria Math" panose="02040503050406030204" pitchFamily="18" charset="0"/>
                              </a:rPr>
                              <m:t>𝒙</m:t>
                            </m:r>
                          </m:e>
                          <m:sub>
                            <m:r>
                              <a:rPr lang="en-US" altLang="zh-CN" sz="2200" b="1" i="1">
                                <a:latin typeface="Cambria Math" panose="02040503050406030204" pitchFamily="18" charset="0"/>
                              </a:rPr>
                              <m:t>𝟎</m:t>
                            </m:r>
                          </m:sub>
                        </m:sSub>
                        <m:r>
                          <a:rPr lang="en-US" altLang="zh-CN" sz="2200">
                            <a:latin typeface="Cambria Math" panose="02040503050406030204" pitchFamily="18" charset="0"/>
                          </a:rPr>
                          <m:t>​</m:t>
                        </m:r>
                      </m:e>
                    </m:d>
                  </m:oMath>
                </a14:m>
                <a:r>
                  <a:rPr lang="zh-CN" altLang="zh-CN" sz="2200" dirty="0">
                    <a:latin typeface="宋体" panose="02010600030101010101" pitchFamily="2" charset="-122"/>
                    <a:ea typeface="宋体" panose="02010600030101010101" pitchFamily="2" charset="-122"/>
                  </a:rPr>
                  <a:t>开始，通过在不同时间</a:t>
                </a:r>
                <a:r>
                  <a:rPr lang="en-US" altLang="zh-CN" sz="2200" dirty="0">
                    <a:latin typeface="宋体" panose="02010600030101010101" pitchFamily="2" charset="-122"/>
                    <a:ea typeface="宋体" panose="02010600030101010101" pitchFamily="2" charset="-122"/>
                  </a:rPr>
                  <a:t>t </a:t>
                </a:r>
                <a:r>
                  <a:rPr lang="zh-CN" altLang="zh-CN" sz="2200" dirty="0">
                    <a:latin typeface="宋体" panose="02010600030101010101" pitchFamily="2" charset="-122"/>
                    <a:ea typeface="宋体" panose="02010600030101010101" pitchFamily="2" charset="-122"/>
                  </a:rPr>
                  <a:t>向数据中添加方差为</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𝛽</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0,1</m:t>
                        </m:r>
                      </m:e>
                    </m:d>
                  </m:oMath>
                </a14:m>
                <a:r>
                  <a:rPr lang="zh-CN" altLang="zh-CN" sz="2200" dirty="0">
                    <a:latin typeface="宋体" panose="02010600030101010101" pitchFamily="2" charset="-122"/>
                    <a:ea typeface="宋体" panose="02010600030101010101" pitchFamily="2" charset="-122"/>
                  </a:rPr>
                  <a:t>的高斯噪声来生成一系列潜在状态</a:t>
                </a:r>
                <a:r>
                  <a:rPr lang="en-US" altLang="zh-CN" sz="2200" dirty="0">
                    <a:latin typeface="宋体" panose="02010600030101010101" pitchFamily="2" charset="-122"/>
                    <a:ea typeface="宋体" panose="02010600030101010101" pitchFamily="2" charset="-122"/>
                  </a:rPr>
                  <a:t>x</a:t>
                </a:r>
                <a:r>
                  <a:rPr lang="en-US" altLang="zh-CN" sz="2200" baseline="-25000" dirty="0">
                    <a:latin typeface="宋体" panose="02010600030101010101" pitchFamily="2" charset="-122"/>
                    <a:ea typeface="宋体" panose="02010600030101010101" pitchFamily="2" charset="-122"/>
                  </a:rPr>
                  <a:t>1</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x</a:t>
                </a:r>
                <a:r>
                  <a:rPr lang="en-US" altLang="zh-CN" sz="2200" baseline="-25000" dirty="0" err="1">
                    <a:latin typeface="宋体" panose="02010600030101010101" pitchFamily="2" charset="-122"/>
                    <a:ea typeface="宋体" panose="02010600030101010101" pitchFamily="2" charset="-122"/>
                  </a:rPr>
                  <a:t>T</a:t>
                </a:r>
                <a:r>
                  <a:rPr lang="zh-CN" altLang="zh-CN" sz="2200" dirty="0">
                    <a:latin typeface="宋体" panose="02010600030101010101" pitchFamily="2" charset="-122"/>
                    <a:ea typeface="宋体" panose="02010600030101010101" pitchFamily="2" charset="-122"/>
                  </a:rPr>
                  <a:t>​：</a:t>
                </a:r>
              </a:p>
            </p:txBody>
          </p:sp>
        </mc:Choice>
        <mc:Fallback xmlns="">
          <p:sp>
            <p:nvSpPr>
              <p:cNvPr id="2" name="文本框 1">
                <a:extLst>
                  <a:ext uri="{FF2B5EF4-FFF2-40B4-BE49-F238E27FC236}">
                    <a16:creationId xmlns:a16="http://schemas.microsoft.com/office/drawing/2014/main" id="{C7E21AB6-CEF4-5245-5D9B-75BD1341B996}"/>
                  </a:ext>
                </a:extLst>
              </p:cNvPr>
              <p:cNvSpPr txBox="1">
                <a:spLocks noRot="1" noChangeAspect="1" noMove="1" noResize="1" noEditPoints="1" noAdjustHandles="1" noChangeArrowheads="1" noChangeShapeType="1" noTextEdit="1"/>
              </p:cNvSpPr>
              <p:nvPr/>
            </p:nvSpPr>
            <p:spPr>
              <a:xfrm>
                <a:off x="874394" y="2315704"/>
                <a:ext cx="10365944" cy="769441"/>
              </a:xfrm>
              <a:prstGeom prst="rect">
                <a:avLst/>
              </a:prstGeom>
              <a:blipFill>
                <a:blip r:embed="rId5"/>
                <a:stretch>
                  <a:fillRect l="-647" t="-7937" b="-126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AE7B1A-CC35-6CBF-76B1-B3AE322051E0}"/>
                  </a:ext>
                </a:extLst>
              </p:cNvPr>
              <p:cNvSpPr txBox="1"/>
              <p:nvPr/>
            </p:nvSpPr>
            <p:spPr>
              <a:xfrm>
                <a:off x="2755392" y="3121139"/>
                <a:ext cx="8281231" cy="1240532"/>
              </a:xfrm>
              <a:prstGeom prst="rect">
                <a:avLst/>
              </a:prstGeom>
              <a:noFill/>
            </p:spPr>
            <p:txBody>
              <a:bodyPr wrap="square">
                <a:spAutoFit/>
              </a:bodyPr>
              <a:lstStyle/>
              <a:p>
                <a:pPr indent="304800" algn="ct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𝑞</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b="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0" i="1" kern="100" smtClean="0">
                                  <a:effectLst/>
                                  <a:latin typeface="Cambria Math" panose="02040503050406030204" pitchFamily="18" charset="0"/>
                                  <a:ea typeface="等线" panose="02010600030101010101" pitchFamily="2" charset="-122"/>
                                  <a:cs typeface="Times New Roman" panose="02020603050405020304" pitchFamily="18" charset="0"/>
                                </a:rPr>
                                <m:t>𝑇</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e>
                      </m:nary>
                      <m:r>
                        <a:rPr lang="en-US" altLang="zh-CN" sz="18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𝑁</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sub>
                              </m:sSub>
                            </m:e>
                          </m:rad>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𝐼</m:t>
                          </m:r>
                        </m:e>
                      </m:d>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zh-CN" sz="2400" dirty="0"/>
              </a:p>
            </p:txBody>
          </p:sp>
        </mc:Choice>
        <mc:Fallback xmlns="">
          <p:sp>
            <p:nvSpPr>
              <p:cNvPr id="8" name="文本框 7">
                <a:extLst>
                  <a:ext uri="{FF2B5EF4-FFF2-40B4-BE49-F238E27FC236}">
                    <a16:creationId xmlns:a16="http://schemas.microsoft.com/office/drawing/2014/main" id="{31AE7B1A-CC35-6CBF-76B1-B3AE322051E0}"/>
                  </a:ext>
                </a:extLst>
              </p:cNvPr>
              <p:cNvSpPr txBox="1">
                <a:spLocks noRot="1" noChangeAspect="1" noMove="1" noResize="1" noEditPoints="1" noAdjustHandles="1" noChangeArrowheads="1" noChangeShapeType="1" noTextEdit="1"/>
              </p:cNvSpPr>
              <p:nvPr/>
            </p:nvSpPr>
            <p:spPr>
              <a:xfrm>
                <a:off x="2755392" y="3121139"/>
                <a:ext cx="8281231" cy="1240532"/>
              </a:xfrm>
              <a:prstGeom prst="rect">
                <a:avLst/>
              </a:prstGeom>
              <a:blipFill>
                <a:blip r:embed="rId6"/>
                <a:stretch>
                  <a:fillRect/>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BC8AA91C-D89C-DDFD-86E1-B756953EE36A}"/>
              </a:ext>
            </a:extLst>
          </p:cNvPr>
          <p:cNvSpPr txBox="1"/>
          <p:nvPr/>
        </p:nvSpPr>
        <p:spPr>
          <a:xfrm>
            <a:off x="11554679"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5DCDA3F-987A-AC66-FD8F-B9E061569BB1}"/>
              </a:ext>
            </a:extLst>
          </p:cNvPr>
          <p:cNvSpPr txBox="1"/>
          <p:nvPr/>
        </p:nvSpPr>
        <p:spPr>
          <a:xfrm>
            <a:off x="11564853" y="45420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6D64659-7375-5FD7-62F0-6DC4F6372AFD}"/>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Diffusion for Talking Head Video Generation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文本框 11">
            <a:extLst>
              <a:ext uri="{FF2B5EF4-FFF2-40B4-BE49-F238E27FC236}">
                <a16:creationId xmlns:a16="http://schemas.microsoft.com/office/drawing/2014/main" id="{00D7613C-B7FD-0B1F-2439-145F556D46FE}"/>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DDPM</a:t>
            </a:r>
            <a:r>
              <a:rPr lang="zh-CN" altLang="en-US" sz="2400" dirty="0"/>
              <a:t>的处理流程（向前噪声过程和逆向重构过程）</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60B935E-B273-2438-6951-0504C0FACFB0}"/>
                  </a:ext>
                </a:extLst>
              </p:cNvPr>
              <p:cNvSpPr txBox="1"/>
              <p:nvPr/>
            </p:nvSpPr>
            <p:spPr>
              <a:xfrm>
                <a:off x="2975147" y="5053095"/>
                <a:ext cx="7440676" cy="432170"/>
              </a:xfrm>
              <a:prstGeom prst="rect">
                <a:avLst/>
              </a:prstGeom>
              <a:noFill/>
            </p:spPr>
            <p:txBody>
              <a:bodyPr wrap="square">
                <a:spAutoFit/>
              </a:bodyPr>
              <a:lstStyle/>
              <a:p>
                <a:pPr indent="304800" algn="just"/>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𝑞</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𝑁</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acc>
                            </m:e>
                          </m:rad>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 </m:t>
                          </m:r>
                          <m:d>
                            <m:d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100">
                                  <a:effectLst/>
                                  <a:latin typeface="Cambria Math" panose="02040503050406030204" pitchFamily="18" charset="0"/>
                                  <a:ea typeface="微软雅黑" panose="020B0503020204020204" pitchFamily="34" charset="-122"/>
                                  <a:cs typeface="宋体" panose="02010600030101010101" pitchFamily="2" charset="-122"/>
                                </a:rPr>
                                <m:t>1−</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acc>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𝐼</m:t>
                          </m:r>
                        </m:e>
                      </m:d>
                      <m:r>
                        <a:rPr lang="en-US" altLang="zh-CN" sz="1800" b="0" i="0" kern="100" smtClean="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acc>
                        </m:e>
                      </m:rad>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800" i="1" kern="100">
                              <a:effectLst/>
                              <a:latin typeface="Cambria Math" panose="02040503050406030204" pitchFamily="18" charset="0"/>
                              <a:ea typeface="微软雅黑" panose="020B0503020204020204" pitchFamily="34" charset="-122"/>
                              <a:cs typeface="宋体" panose="02010600030101010101" pitchFamily="2" charset="-122"/>
                            </a:rPr>
                            <m:t>1−</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acc>
                        </m:e>
                      </m:ra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𝜖</m:t>
                      </m:r>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560B935E-B273-2438-6951-0504C0FACFB0}"/>
                  </a:ext>
                </a:extLst>
              </p:cNvPr>
              <p:cNvSpPr txBox="1">
                <a:spLocks noRot="1" noChangeAspect="1" noMove="1" noResize="1" noEditPoints="1" noAdjustHandles="1" noChangeArrowheads="1" noChangeShapeType="1" noTextEdit="1"/>
              </p:cNvSpPr>
              <p:nvPr/>
            </p:nvSpPr>
            <p:spPr>
              <a:xfrm>
                <a:off x="2975147" y="5053095"/>
                <a:ext cx="7440676" cy="43217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609DB56-BC39-5901-949E-21D38B24ABE5}"/>
                  </a:ext>
                </a:extLst>
              </p:cNvPr>
              <p:cNvSpPr txBox="1"/>
              <p:nvPr/>
            </p:nvSpPr>
            <p:spPr>
              <a:xfrm>
                <a:off x="1002445" y="5712221"/>
                <a:ext cx="10680285" cy="372859"/>
              </a:xfrm>
              <a:prstGeom prst="rect">
                <a:avLst/>
              </a:prstGeom>
              <a:noFill/>
            </p:spPr>
            <p:txBody>
              <a:bodyPr wrap="square">
                <a:spAutoFit/>
              </a:bodyPr>
              <a:lstStyle/>
              <a:p>
                <a:pPr indent="304800" algn="just"/>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𝑁</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𝐼</m:t>
                        </m:r>
                      </m:e>
                    </m:d>
                  </m:oMath>
                </a14:m>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a:t>
                </a:r>
                <a: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=1−</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sub>
                    </m:sSub>
                  </m:oMath>
                </a14:m>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a:t>
                </a:r>
                <a: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a:t> </a:t>
                </a:r>
                <a14:m>
                  <m:oMath xmlns:m="http://schemas.openxmlformats.org/officeDocument/2006/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acc>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p>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𝑠</m:t>
                            </m:r>
                          </m:sub>
                        </m:sSub>
                      </m:e>
                    </m:nary>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C609DB56-BC39-5901-949E-21D38B24ABE5}"/>
                  </a:ext>
                </a:extLst>
              </p:cNvPr>
              <p:cNvSpPr txBox="1">
                <a:spLocks noRot="1" noChangeAspect="1" noMove="1" noResize="1" noEditPoints="1" noAdjustHandles="1" noChangeArrowheads="1" noChangeShapeType="1" noTextEdit="1"/>
              </p:cNvSpPr>
              <p:nvPr/>
            </p:nvSpPr>
            <p:spPr>
              <a:xfrm>
                <a:off x="1002445" y="5712221"/>
                <a:ext cx="10680285" cy="372859"/>
              </a:xfrm>
              <a:prstGeom prst="rect">
                <a:avLst/>
              </a:prstGeom>
              <a:blipFill>
                <a:blip r:embed="rId8"/>
                <a:stretch>
                  <a:fillRect t="-118033" b="-18524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C2681DE-0ACA-95F4-5951-F554FD09777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6046811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E21AB6-CEF4-5245-5D9B-75BD1341B996}"/>
                  </a:ext>
                </a:extLst>
              </p:cNvPr>
              <p:cNvSpPr txBox="1"/>
              <p:nvPr/>
            </p:nvSpPr>
            <p:spPr>
              <a:xfrm>
                <a:off x="874394" y="2315704"/>
                <a:ext cx="10365944" cy="1785104"/>
              </a:xfrm>
              <a:prstGeom prst="rect">
                <a:avLst/>
              </a:prstGeom>
              <a:noFill/>
            </p:spPr>
            <p:txBody>
              <a:bodyPr wrap="square">
                <a:spAutoFit/>
              </a:bodyPr>
              <a:lstStyle/>
              <a:p>
                <a:pPr marL="342900" indent="-342900">
                  <a:buFont typeface="Wingdings" panose="05000000000000000000" pitchFamily="2" charset="2"/>
                  <a:buChar char="u"/>
                </a:pPr>
                <a:r>
                  <a:rPr lang="zh-CN" altLang="en-US" sz="2200" b="1" dirty="0">
                    <a:latin typeface="宋体" panose="02010600030101010101" pitchFamily="2" charset="-122"/>
                    <a:ea typeface="宋体" panose="02010600030101010101" pitchFamily="2" charset="-122"/>
                  </a:rPr>
                  <a:t>逆向重构过程</a:t>
                </a:r>
                <a:r>
                  <a:rPr lang="zh-CN" altLang="zh-CN" sz="2200" b="1" dirty="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从一个高斯噪声样本</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𝑇</m:t>
                        </m:r>
                      </m:sub>
                    </m:sSub>
                    <m:r>
                      <a:rPr lang="en-US" altLang="zh-CN" sz="2200" i="1">
                        <a:latin typeface="Cambria Math" panose="02040503050406030204" pitchFamily="18" charset="0"/>
                      </a:rPr>
                      <m:t>~</m:t>
                    </m:r>
                    <m:r>
                      <a:rPr lang="en-US" altLang="zh-CN" sz="2200" i="1">
                        <a:latin typeface="Cambria Math" panose="02040503050406030204" pitchFamily="18" charset="0"/>
                      </a:rPr>
                      <m:t>𝑁</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0,</m:t>
                        </m:r>
                        <m:r>
                          <a:rPr lang="en-US" altLang="zh-CN" sz="2200" i="1">
                            <a:latin typeface="Cambria Math" panose="02040503050406030204" pitchFamily="18" charset="0"/>
                          </a:rPr>
                          <m:t>𝐼</m:t>
                        </m:r>
                      </m:e>
                    </m:d>
                  </m:oMath>
                </a14:m>
                <a:r>
                  <a:rPr lang="zh-CN" altLang="zh-CN" sz="2200" dirty="0">
                    <a:latin typeface="宋体" panose="02010600030101010101" pitchFamily="2" charset="-122"/>
                    <a:ea typeface="宋体" panose="02010600030101010101" pitchFamily="2" charset="-122"/>
                  </a:rPr>
                  <a:t>开始，通过对满足高斯分布的后验</a:t>
                </a:r>
                <a14:m>
                  <m:oMath xmlns:m="http://schemas.openxmlformats.org/officeDocument/2006/math">
                    <m:r>
                      <a:rPr lang="en-US" altLang="zh-CN" sz="2200" i="1">
                        <a:latin typeface="Cambria Math" panose="02040503050406030204" pitchFamily="18" charset="0"/>
                      </a:rPr>
                      <m:t>𝑞</m:t>
                    </m:r>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e>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r>
                              <a:rPr lang="en-US" altLang="zh-CN" sz="2200" i="1">
                                <a:latin typeface="Cambria Math" panose="02040503050406030204" pitchFamily="18" charset="0"/>
                              </a:rPr>
                              <m:t>−1</m:t>
                            </m:r>
                          </m:sub>
                        </m:sSub>
                      </m:e>
                    </m:d>
                  </m:oMath>
                </a14:m>
                <a:r>
                  <a:rPr lang="zh-CN" altLang="zh-CN" sz="2200" dirty="0">
                    <a:latin typeface="宋体" panose="02010600030101010101" pitchFamily="2" charset="-122"/>
                    <a:ea typeface="宋体" panose="02010600030101010101" pitchFamily="2" charset="-122"/>
                  </a:rPr>
                  <a:t>进行采样生成一个逆序列。</a:t>
                </a:r>
                <a:r>
                  <a:rPr lang="zh-CN" altLang="en-US" sz="2200" dirty="0">
                    <a:latin typeface="宋体" panose="02010600030101010101" pitchFamily="2" charset="-122"/>
                    <a:ea typeface="宋体" panose="02010600030101010101" pitchFamily="2" charset="-122"/>
                  </a:rPr>
                  <a:t>在本篇文章中</a:t>
                </a:r>
                <a:r>
                  <a:rPr lang="zh-CN" altLang="zh-CN" sz="2200" dirty="0"/>
                  <a:t>作者将扩散模型进行了修改，将条件</a:t>
                </a:r>
                <a:r>
                  <a:rPr lang="en-US" altLang="zh-CN" sz="2200" dirty="0"/>
                  <a:t>c</a:t>
                </a:r>
                <a:r>
                  <a:rPr lang="zh-CN" altLang="zh-CN" sz="2200" dirty="0"/>
                  <a:t>也作为输入，修改后的模型为：</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𝑝</m:t>
                        </m:r>
                      </m:e>
                      <m:sub>
                        <m:r>
                          <a:rPr lang="en-US" altLang="zh-CN" sz="2200" i="1">
                            <a:latin typeface="Cambria Math" panose="02040503050406030204" pitchFamily="18" charset="0"/>
                          </a:rPr>
                          <m:t>𝜃</m:t>
                        </m:r>
                      </m:sub>
                    </m:sSub>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0</m:t>
                            </m:r>
                          </m:sub>
                        </m:sSub>
                      </m:e>
                      <m:e>
                        <m:r>
                          <m:rPr>
                            <m:sty m:val="p"/>
                          </m:rPr>
                          <a:rPr lang="en-US" altLang="zh-CN" sz="2200">
                            <a:latin typeface="Cambria Math" panose="02040503050406030204" pitchFamily="18" charset="0"/>
                          </a:rPr>
                          <m:t>c</m:t>
                        </m:r>
                      </m:e>
                    </m:d>
                  </m:oMath>
                </a14:m>
                <a:r>
                  <a:rPr lang="en-US" altLang="zh-CN" sz="2200" dirty="0"/>
                  <a:t>. </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r>
                          <a:rPr lang="en-US" altLang="zh-CN" sz="2200" i="1">
                            <a:latin typeface="Cambria Math" panose="02040503050406030204" pitchFamily="18" charset="0"/>
                          </a:rPr>
                          <m:t>−1</m:t>
                        </m:r>
                      </m:sub>
                    </m:sSub>
                  </m:oMath>
                </a14:m>
                <a:r>
                  <a:rPr lang="zh-CN" altLang="zh-CN" sz="2200" dirty="0"/>
                  <a:t>可以从这些参数的高斯分布中进行采样：</a:t>
                </a:r>
              </a:p>
              <a:p>
                <a:pPr marL="342900" indent="-342900">
                  <a:buFont typeface="Wingdings" panose="05000000000000000000" pitchFamily="2" charset="2"/>
                  <a:buChar char="u"/>
                </a:pPr>
                <a:endParaRPr lang="zh-CN" altLang="zh-CN" sz="22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C7E21AB6-CEF4-5245-5D9B-75BD1341B996}"/>
                  </a:ext>
                </a:extLst>
              </p:cNvPr>
              <p:cNvSpPr txBox="1">
                <a:spLocks noRot="1" noChangeAspect="1" noMove="1" noResize="1" noEditPoints="1" noAdjustHandles="1" noChangeArrowheads="1" noChangeShapeType="1" noTextEdit="1"/>
              </p:cNvSpPr>
              <p:nvPr/>
            </p:nvSpPr>
            <p:spPr>
              <a:xfrm>
                <a:off x="874394" y="2315704"/>
                <a:ext cx="10365944" cy="1785104"/>
              </a:xfrm>
              <a:prstGeom prst="rect">
                <a:avLst/>
              </a:prstGeom>
              <a:blipFill>
                <a:blip r:embed="rId5"/>
                <a:stretch>
                  <a:fillRect l="-647" t="-3413"/>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BC8AA91C-D89C-DDFD-86E1-B756953EE36A}"/>
              </a:ext>
            </a:extLst>
          </p:cNvPr>
          <p:cNvSpPr txBox="1"/>
          <p:nvPr/>
        </p:nvSpPr>
        <p:spPr>
          <a:xfrm>
            <a:off x="11554679"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5DCDA3F-987A-AC66-FD8F-B9E061569BB1}"/>
              </a:ext>
            </a:extLst>
          </p:cNvPr>
          <p:cNvSpPr txBox="1"/>
          <p:nvPr/>
        </p:nvSpPr>
        <p:spPr>
          <a:xfrm>
            <a:off x="11564853" y="45420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6D64659-7375-5FD7-62F0-6DC4F6372AFD}"/>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Diffusion for Talking Head Video Generation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文本框 11">
            <a:extLst>
              <a:ext uri="{FF2B5EF4-FFF2-40B4-BE49-F238E27FC236}">
                <a16:creationId xmlns:a16="http://schemas.microsoft.com/office/drawing/2014/main" id="{00D7613C-B7FD-0B1F-2439-145F556D46FE}"/>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DDPM</a:t>
            </a:r>
            <a:r>
              <a:rPr lang="zh-CN" altLang="en-US" sz="2400" dirty="0"/>
              <a:t>的处理流程（向前噪声过程和逆向重构过程）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5082B41-3C9B-8449-884A-05ACCE5F3003}"/>
                  </a:ext>
                </a:extLst>
              </p:cNvPr>
              <p:cNvSpPr txBox="1"/>
              <p:nvPr/>
            </p:nvSpPr>
            <p:spPr>
              <a:xfrm>
                <a:off x="3242969" y="3321205"/>
                <a:ext cx="6199238"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𝜃</m:t>
                          </m:r>
                        </m:sub>
                      </m:s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𝑐</m:t>
                          </m:r>
                        </m:e>
                      </m:d>
                      <m:r>
                        <a:rPr lang="zh-CN" altLang="en-US" i="0">
                          <a:latin typeface="Cambria Math" panose="02040503050406030204" pitchFamily="18" charset="0"/>
                        </a:rPr>
                        <m:t>=</m:t>
                      </m:r>
                      <m:r>
                        <a:rPr lang="zh-CN" altLang="en-US" i="1">
                          <a:latin typeface="Cambria Math" panose="02040503050406030204" pitchFamily="18" charset="0"/>
                        </a:rPr>
                        <m:t>𝑁</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𝜃</m:t>
                              </m:r>
                            </m:sub>
                          </m:s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𝑐</m:t>
                              </m:r>
                            </m:e>
                          </m:d>
                          <m:r>
                            <a:rPr lang="zh-CN" altLang="en-US" i="0">
                              <a:latin typeface="Cambria Math" panose="02040503050406030204" pitchFamily="18" charset="0"/>
                            </a:rPr>
                            <m:t>, </m:t>
                          </m:r>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𝜃</m:t>
                              </m:r>
                            </m:sub>
                            <m:sup/>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𝑐</m:t>
                                  </m:r>
                                </m:e>
                              </m:d>
                            </m:e>
                          </m:nary>
                        </m:e>
                      </m:d>
                    </m:oMath>
                  </m:oMathPara>
                </a14:m>
                <a:endParaRPr lang="zh-CN" altLang="en-US" dirty="0"/>
              </a:p>
            </p:txBody>
          </p:sp>
        </mc:Choice>
        <mc:Fallback xmlns="">
          <p:sp>
            <p:nvSpPr>
              <p:cNvPr id="6" name="文本框 5">
                <a:extLst>
                  <a:ext uri="{FF2B5EF4-FFF2-40B4-BE49-F238E27FC236}">
                    <a16:creationId xmlns:a16="http://schemas.microsoft.com/office/drawing/2014/main" id="{95082B41-3C9B-8449-884A-05ACCE5F3003}"/>
                  </a:ext>
                </a:extLst>
              </p:cNvPr>
              <p:cNvSpPr txBox="1">
                <a:spLocks noRot="1" noChangeAspect="1" noMove="1" noResize="1" noEditPoints="1" noAdjustHandles="1" noChangeArrowheads="1" noChangeShapeType="1" noTextEdit="1"/>
              </p:cNvSpPr>
              <p:nvPr/>
            </p:nvSpPr>
            <p:spPr>
              <a:xfrm>
                <a:off x="3242969" y="3321205"/>
                <a:ext cx="6199238" cy="71468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2692110-F333-FDDE-F72F-3E4DF989E0E4}"/>
                  </a:ext>
                </a:extLst>
              </p:cNvPr>
              <p:cNvSpPr txBox="1"/>
              <p:nvPr/>
            </p:nvSpPr>
            <p:spPr>
              <a:xfrm>
                <a:off x="1193438" y="4035406"/>
                <a:ext cx="9390256" cy="991682"/>
              </a:xfrm>
              <a:prstGeom prst="rect">
                <a:avLst/>
              </a:prstGeom>
              <a:noFill/>
            </p:spPr>
            <p:txBody>
              <a:bodyPr wrap="square">
                <a:spAutoFit/>
              </a:bodyPr>
              <a:lstStyle/>
              <a:p>
                <a:pPr indent="304800" algn="just"/>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为了获得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x</a:t>
                </a:r>
                <a:r>
                  <a:rPr lang="en-US" altLang="zh-CN" sz="1800" kern="100" baseline="-25000" dirty="0" err="1">
                    <a:effectLst/>
                    <a:latin typeface="等线" panose="02010600030101010101" pitchFamily="2" charset="-122"/>
                    <a:ea typeface="微软雅黑" panose="020B0503020204020204" pitchFamily="34" charset="-122"/>
                    <a:cs typeface="Times New Roman" panose="02020603050405020304" pitchFamily="18" charset="0"/>
                  </a:rPr>
                  <a:t>t</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，作者预测了曾经添加到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x</a:t>
                </a:r>
                <a:r>
                  <a:rPr lang="en-US" altLang="zh-CN" sz="1800" kern="100" baseline="-25000" dirty="0">
                    <a:effectLst/>
                    <a:latin typeface="等线" panose="02010600030101010101" pitchFamily="2" charset="-122"/>
                    <a:ea typeface="微软雅黑" panose="020B0503020204020204" pitchFamily="34" charset="-122"/>
                    <a:cs typeface="Times New Roman" panose="02020603050405020304" pitchFamily="18" charset="0"/>
                  </a:rPr>
                  <a:t>0</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中的噪声</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𝜖</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𝜃</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d>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，之后就可以使用贝叶斯公式获得</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d>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d>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1</m:t>
                        </m:r>
                      </m:num>
                      <m:den>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sub>
                            </m:sSub>
                          </m:e>
                        </m:rad>
                      </m:den>
                    </m:f>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sub>
                            </m:sSub>
                          </m:num>
                          <m:den>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800" i="1" kern="100">
                                    <a:effectLst/>
                                    <a:latin typeface="Cambria Math" panose="02040503050406030204" pitchFamily="18" charset="0"/>
                                    <a:ea typeface="微软雅黑" panose="020B0503020204020204" pitchFamily="34" charset="-122"/>
                                    <a:cs typeface="宋体" panose="02010600030101010101" pitchFamily="2" charset="-122"/>
                                  </a:rPr>
                                  <m:t>1−</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e>
                                </m:acc>
                              </m:e>
                            </m:rad>
                          </m:den>
                        </m:f>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𝜖</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𝜃</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d>
                      </m:e>
                    </m:d>
                  </m:oMath>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32692110-F333-FDDE-F72F-3E4DF989E0E4}"/>
                  </a:ext>
                </a:extLst>
              </p:cNvPr>
              <p:cNvSpPr txBox="1">
                <a:spLocks noRot="1" noChangeAspect="1" noMove="1" noResize="1" noEditPoints="1" noAdjustHandles="1" noChangeArrowheads="1" noChangeShapeType="1" noTextEdit="1"/>
              </p:cNvSpPr>
              <p:nvPr/>
            </p:nvSpPr>
            <p:spPr>
              <a:xfrm>
                <a:off x="1193438" y="4035406"/>
                <a:ext cx="9390256" cy="991682"/>
              </a:xfrm>
              <a:prstGeom prst="rect">
                <a:avLst/>
              </a:prstGeom>
              <a:blipFill>
                <a:blip r:embed="rId7"/>
                <a:stretch>
                  <a:fillRect l="-584" t="-4294" r="-5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F677A14-82CA-D4CD-3D5E-0B4E95142F44}"/>
                  </a:ext>
                </a:extLst>
              </p:cNvPr>
              <p:cNvSpPr txBox="1"/>
              <p:nvPr/>
            </p:nvSpPr>
            <p:spPr>
              <a:xfrm>
                <a:off x="1193438" y="5039724"/>
                <a:ext cx="10003099" cy="1108060"/>
              </a:xfrm>
              <a:prstGeom prst="rect">
                <a:avLst/>
              </a:prstGeom>
              <a:noFill/>
            </p:spPr>
            <p:txBody>
              <a:bodyPr wrap="square">
                <a:spAutoFit/>
              </a:bodyPr>
              <a:lstStyle/>
              <a:p>
                <a:pPr indent="304800" algn="just"/>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最后，使用去噪扩散目标优化生成模型：</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𝜃</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𝑞</m:t>
                          </m:r>
                        </m:sub>
                      </m:s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undOvr"/>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&gt;1</m:t>
                              </m:r>
                            </m:sub>
                            <m:sup/>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𝐷</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𝐾𝐿</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𝑞</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d>
                                </m:e>
                              </m:d>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effectLst/>
                                      <a:latin typeface="Cambria Math" panose="02040503050406030204" pitchFamily="18" charset="0"/>
                                      <a:ea typeface="微软雅黑" panose="020B0503020204020204" pitchFamily="34" charset="-122"/>
                                      <a:cs typeface="Times New Roman" panose="02020603050405020304" pitchFamily="18" charset="0"/>
                                    </a:rPr>
                                    <m:t>log</m:t>
                                  </m:r>
                                </m:fName>
                                <m:e>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𝜃</m:t>
                                      </m:r>
                                    </m:sub>
                                  </m:sSub>
                                  <m:d>
                                    <m:d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dPr>
                                    <m:e>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0</m:t>
                                          </m:r>
                                        </m:sub>
                                      </m:sSub>
                                    </m:e>
                                    <m:e>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等线" panose="02010600030101010101" pitchFamily="2" charset="-122"/>
                                          <a:cs typeface="Times New Roman" panose="02020603050405020304" pitchFamily="18" charset="0"/>
                                        </a:rPr>
                                        <m:t>𝑐</m:t>
                                      </m:r>
                                    </m:e>
                                  </m:d>
                                </m:e>
                              </m:func>
                            </m:e>
                          </m:nary>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0F677A14-82CA-D4CD-3D5E-0B4E95142F44}"/>
                  </a:ext>
                </a:extLst>
              </p:cNvPr>
              <p:cNvSpPr txBox="1">
                <a:spLocks noRot="1" noChangeAspect="1" noMove="1" noResize="1" noEditPoints="1" noAdjustHandles="1" noChangeArrowheads="1" noChangeShapeType="1" noTextEdit="1"/>
              </p:cNvSpPr>
              <p:nvPr/>
            </p:nvSpPr>
            <p:spPr>
              <a:xfrm>
                <a:off x="1193438" y="5039724"/>
                <a:ext cx="10003099" cy="1108060"/>
              </a:xfrm>
              <a:prstGeom prst="rect">
                <a:avLst/>
              </a:prstGeom>
              <a:blipFill>
                <a:blip r:embed="rId8"/>
                <a:stretch>
                  <a:fillRect t="-386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CA0ED73-0466-C0B1-8B8D-D6B7987F3E3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22501003"/>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Settings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4069" y="20994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E320493-32EC-B22B-C58C-B48C83614B3E}"/>
              </a:ext>
            </a:extLst>
          </p:cNvPr>
          <p:cNvSpPr txBox="1"/>
          <p:nvPr/>
        </p:nvSpPr>
        <p:spPr>
          <a:xfrm>
            <a:off x="466191" y="1752387"/>
            <a:ext cx="11286572" cy="255454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Dataset</a:t>
            </a:r>
            <a:r>
              <a:rPr lang="zh-CN" altLang="en-US"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使用数据集</a:t>
            </a:r>
            <a:r>
              <a:rPr lang="en-US" altLang="zh-CN" sz="2200" dirty="0">
                <a:latin typeface="宋体" panose="02010600030101010101" pitchFamily="2" charset="-122"/>
                <a:ea typeface="宋体" panose="02010600030101010101" pitchFamily="2" charset="-122"/>
              </a:rPr>
              <a:t>LRS2</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HDTF</a:t>
            </a:r>
            <a:r>
              <a:rPr lang="zh-CN" altLang="en-US" sz="2200" dirty="0">
                <a:latin typeface="宋体" panose="02010600030101010101" pitchFamily="2" charset="-122"/>
                <a:ea typeface="宋体" panose="02010600030101010101" pitchFamily="2" charset="-122"/>
              </a:rPr>
              <a:t>用于人脸属性解纠缠和音频到嘴唇同步训练。另外，为了方便比较，还采用了</a:t>
            </a:r>
            <a:r>
              <a:rPr lang="en-US" altLang="zh-CN" sz="2200" dirty="0">
                <a:latin typeface="宋体" panose="02010600030101010101" pitchFamily="2" charset="-122"/>
                <a:ea typeface="宋体" panose="02010600030101010101" pitchFamily="2" charset="-122"/>
              </a:rPr>
              <a:t>AD-</a:t>
            </a:r>
            <a:r>
              <a:rPr lang="en-US" altLang="zh-CN" sz="2200" dirty="0" err="1">
                <a:latin typeface="宋体" panose="02010600030101010101" pitchFamily="2" charset="-122"/>
                <a:ea typeface="宋体" panose="02010600030101010101" pitchFamily="2" charset="-122"/>
              </a:rPr>
              <a:t>NeRF</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Live Speech Portrait</a:t>
            </a:r>
            <a:r>
              <a:rPr lang="zh-CN" altLang="en-US" sz="2200" dirty="0">
                <a:latin typeface="宋体" panose="02010600030101010101" pitchFamily="2" charset="-122"/>
                <a:ea typeface="宋体" panose="02010600030101010101" pitchFamily="2" charset="-122"/>
              </a:rPr>
              <a:t>的训练视频。所有视频数据重新采样为 </a:t>
            </a:r>
            <a:r>
              <a:rPr lang="en-US" altLang="zh-CN" sz="2200" dirty="0">
                <a:latin typeface="宋体" panose="02010600030101010101" pitchFamily="2" charset="-122"/>
                <a:ea typeface="宋体" panose="02010600030101010101" pitchFamily="2" charset="-122"/>
              </a:rPr>
              <a:t>25 FPS</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                                                           </a:t>
            </a:r>
          </a:p>
          <a:p>
            <a:r>
              <a:rPr lang="en-US" altLang="zh-CN" sz="22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对于音频数据，作者提取了窗口大小为 </a:t>
            </a:r>
            <a:r>
              <a:rPr lang="en-US" altLang="zh-CN" sz="2200" dirty="0">
                <a:latin typeface="宋体" panose="02010600030101010101" pitchFamily="2" charset="-122"/>
                <a:ea typeface="宋体" panose="02010600030101010101" pitchFamily="2" charset="-122"/>
              </a:rPr>
              <a:t>10 </a:t>
            </a:r>
            <a:r>
              <a:rPr lang="zh-CN" altLang="en-US" sz="2200" dirty="0">
                <a:latin typeface="宋体" panose="02010600030101010101" pitchFamily="2" charset="-122"/>
                <a:ea typeface="宋体" panose="02010600030101010101" pitchFamily="2" charset="-122"/>
              </a:rPr>
              <a:t>毫秒的 </a:t>
            </a:r>
            <a:r>
              <a:rPr lang="en-US" altLang="zh-CN" sz="2200" dirty="0">
                <a:latin typeface="宋体" panose="02010600030101010101" pitchFamily="2" charset="-122"/>
                <a:ea typeface="宋体" panose="02010600030101010101" pitchFamily="2" charset="-122"/>
              </a:rPr>
              <a:t>MFCC (</a:t>
            </a:r>
            <a:r>
              <a:rPr lang="en-US" altLang="zh-CN" sz="2000" b="0" i="0" dirty="0">
                <a:solidFill>
                  <a:srgbClr val="374151"/>
                </a:solidFill>
                <a:effectLst/>
                <a:latin typeface="微软雅黑" panose="020B0503020204020204" pitchFamily="34" charset="-122"/>
                <a:ea typeface="微软雅黑" panose="020B0503020204020204" pitchFamily="34" charset="-122"/>
              </a:rPr>
              <a:t>Mel Frequency Cepstral Coefficients</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音频特征，并确保音频序列和嘴巴动作序列严格对齐。并使用了</a:t>
            </a:r>
            <a:r>
              <a:rPr lang="en-US" altLang="zh-CN" sz="2200" dirty="0">
                <a:latin typeface="宋体" panose="02010600030101010101" pitchFamily="2" charset="-122"/>
                <a:ea typeface="宋体" panose="02010600030101010101" pitchFamily="2" charset="-122"/>
              </a:rPr>
              <a:t>Adam </a:t>
            </a:r>
            <a:r>
              <a:rPr lang="zh-CN" altLang="en-US" sz="2200" dirty="0">
                <a:latin typeface="宋体" panose="02010600030101010101" pitchFamily="2" charset="-122"/>
                <a:ea typeface="宋体" panose="02010600030101010101" pitchFamily="2" charset="-122"/>
              </a:rPr>
              <a:t>优化器微调预训练的 </a:t>
            </a:r>
            <a:r>
              <a:rPr lang="en-US" altLang="zh-CN" sz="2200" dirty="0">
                <a:latin typeface="宋体" panose="02010600030101010101" pitchFamily="2" charset="-122"/>
                <a:ea typeface="宋体" panose="02010600030101010101" pitchFamily="2" charset="-122"/>
              </a:rPr>
              <a:t>256 × 256 → 1024 × 1024 </a:t>
            </a:r>
            <a:r>
              <a:rPr lang="zh-CN" altLang="en-US" sz="2200" dirty="0">
                <a:latin typeface="宋体" panose="02010600030101010101" pitchFamily="2" charset="-122"/>
                <a:ea typeface="宋体" panose="02010600030101010101" pitchFamily="2" charset="-122"/>
              </a:rPr>
              <a:t>扩散模型，初始学习率为 </a:t>
            </a:r>
            <a:r>
              <a:rPr lang="en-US" altLang="zh-CN" sz="2200" dirty="0">
                <a:latin typeface="宋体" panose="02010600030101010101" pitchFamily="2" charset="-122"/>
                <a:ea typeface="宋体" panose="02010600030101010101" pitchFamily="2" charset="-122"/>
              </a:rPr>
              <a:t>0.0005</a:t>
            </a:r>
            <a:r>
              <a:rPr lang="zh-CN" altLang="en-US" sz="2200" dirty="0">
                <a:latin typeface="宋体" panose="02010600030101010101" pitchFamily="2" charset="-122"/>
                <a:ea typeface="宋体" panose="02010600030101010101" pitchFamily="2" charset="-122"/>
              </a:rPr>
              <a:t>。</a:t>
            </a:r>
          </a:p>
        </p:txBody>
      </p:sp>
      <p:sp>
        <p:nvSpPr>
          <p:cNvPr id="6" name="文本框 5">
            <a:extLst>
              <a:ext uri="{FF2B5EF4-FFF2-40B4-BE49-F238E27FC236}">
                <a16:creationId xmlns:a16="http://schemas.microsoft.com/office/drawing/2014/main" id="{DF84F514-E6BB-E9E3-C87B-132A5F967828}"/>
              </a:ext>
            </a:extLst>
          </p:cNvPr>
          <p:cNvSpPr txBox="1"/>
          <p:nvPr/>
        </p:nvSpPr>
        <p:spPr>
          <a:xfrm>
            <a:off x="181598" y="4339068"/>
            <a:ext cx="11571165" cy="2040751"/>
          </a:xfrm>
          <a:prstGeom prst="rect">
            <a:avLst/>
          </a:prstGeom>
          <a:noFill/>
        </p:spPr>
        <p:txBody>
          <a:bodyPr wrap="square" rtlCol="0">
            <a:spAutoFit/>
          </a:bodyPr>
          <a:lstStyle/>
          <a:p>
            <a:pPr marL="342900">
              <a:lnSpc>
                <a:spcPct val="110000"/>
              </a:lnSpc>
              <a:spcBef>
                <a:spcPts val="200"/>
              </a:spcBef>
              <a:spcAft>
                <a:spcPts val="300"/>
              </a:spcAft>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Evaluation Metrics</a:t>
            </a:r>
            <a:r>
              <a:rPr lang="zh-CN" altLang="en-US" sz="2400" b="1" dirty="0">
                <a:latin typeface="宋体" panose="02010600030101010101" pitchFamily="2" charset="-122"/>
                <a:ea typeface="宋体" panose="02010600030101010101" pitchFamily="2" charset="-122"/>
                <a:sym typeface="Wingdings" panose="05000000000000000000" pitchFamily="2" charset="2"/>
              </a:rPr>
              <a:t>：                                                </a:t>
            </a:r>
            <a:r>
              <a:rPr lang="zh-CN" altLang="en-US" sz="2400" dirty="0">
                <a:latin typeface="宋体" panose="02010600030101010101" pitchFamily="2" charset="-122"/>
                <a:ea typeface="宋体" panose="02010600030101010101" pitchFamily="2" charset="-122"/>
                <a:sym typeface="Wingdings" panose="05000000000000000000" pitchFamily="2" charset="2"/>
              </a:rPr>
              <a:t>（</a:t>
            </a:r>
            <a:r>
              <a:rPr lang="en-US" altLang="zh-CN" sz="2400" dirty="0">
                <a:latin typeface="宋体" panose="02010600030101010101" pitchFamily="2" charset="-122"/>
                <a:ea typeface="宋体" panose="02010600030101010101" pitchFamily="2" charset="-122"/>
                <a:sym typeface="Wingdings" panose="05000000000000000000" pitchFamily="2" charset="2"/>
              </a:rPr>
              <a:t>1</a:t>
            </a:r>
            <a:r>
              <a:rPr lang="zh-CN" altLang="en-US" sz="2400" dirty="0">
                <a:latin typeface="宋体" panose="02010600030101010101" pitchFamily="2" charset="-122"/>
                <a:ea typeface="宋体" panose="02010600030101010101" pitchFamily="2" charset="-122"/>
                <a:sym typeface="Wingdings" panose="05000000000000000000" pitchFamily="2" charset="2"/>
              </a:rPr>
              <a:t>）</a:t>
            </a:r>
            <a:r>
              <a:rPr lang="zh-CN" altLang="en-US" sz="2200" dirty="0">
                <a:latin typeface="宋体" panose="02010600030101010101" pitchFamily="2" charset="-122"/>
                <a:ea typeface="宋体" panose="02010600030101010101" pitchFamily="2" charset="-122"/>
              </a:rPr>
              <a:t>采用峰值信噪比</a:t>
            </a:r>
            <a:r>
              <a:rPr lang="en-US" altLang="zh-CN" sz="2200" dirty="0">
                <a:latin typeface="宋体" panose="02010600030101010101" pitchFamily="2" charset="-122"/>
                <a:ea typeface="宋体" panose="02010600030101010101" pitchFamily="2" charset="-122"/>
              </a:rPr>
              <a:t>(PSNR)</a:t>
            </a:r>
            <a:r>
              <a:rPr lang="zh-CN" altLang="en-US" sz="2200" dirty="0">
                <a:latin typeface="宋体" panose="02010600030101010101" pitchFamily="2" charset="-122"/>
                <a:ea typeface="宋体" panose="02010600030101010101" pitchFamily="2" charset="-122"/>
              </a:rPr>
              <a:t>和结构相似性</a:t>
            </a:r>
            <a:r>
              <a:rPr lang="en-US" altLang="zh-CN" sz="2200" dirty="0">
                <a:latin typeface="宋体" panose="02010600030101010101" pitchFamily="2" charset="-122"/>
                <a:ea typeface="宋体" panose="02010600030101010101" pitchFamily="2" charset="-122"/>
              </a:rPr>
              <a:t>(SSIM)</a:t>
            </a:r>
            <a:r>
              <a:rPr lang="zh-CN" altLang="en-US" sz="2200" dirty="0">
                <a:latin typeface="宋体" panose="02010600030101010101" pitchFamily="2" charset="-122"/>
                <a:ea typeface="宋体" panose="02010600030101010101" pitchFamily="2" charset="-122"/>
              </a:rPr>
              <a:t>来衡量图像质量。                 （</a:t>
            </a:r>
            <a:r>
              <a:rPr lang="en-US" altLang="zh-CN" sz="2200" dirty="0">
                <a:latin typeface="宋体" panose="02010600030101010101" pitchFamily="2" charset="-122"/>
                <a:ea typeface="宋体" panose="02010600030101010101" pitchFamily="2" charset="-122"/>
              </a:rPr>
              <a:t>2</a:t>
            </a:r>
            <a:r>
              <a:rPr lang="zh-CN" altLang="en-US" sz="2200" dirty="0">
                <a:latin typeface="宋体" panose="02010600030101010101" pitchFamily="2" charset="-122"/>
                <a:ea typeface="宋体" panose="02010600030101010101" pitchFamily="2" charset="-122"/>
              </a:rPr>
              <a:t>）利用地标距离度量</a:t>
            </a:r>
            <a:r>
              <a:rPr lang="en-US" altLang="zh-CN" sz="2200" dirty="0">
                <a:latin typeface="宋体" panose="02010600030101010101" pitchFamily="2" charset="-122"/>
                <a:ea typeface="宋体" panose="02010600030101010101" pitchFamily="2" charset="-122"/>
              </a:rPr>
              <a:t>(LMD)</a:t>
            </a:r>
            <a:r>
              <a:rPr lang="zh-CN" altLang="en-US" sz="2200" dirty="0">
                <a:latin typeface="宋体" panose="02010600030101010101" pitchFamily="2" charset="-122"/>
                <a:ea typeface="宋体" panose="02010600030101010101" pitchFamily="2" charset="-122"/>
              </a:rPr>
              <a:t>来评估嘴部运动和语音音频之间的同步。                        （</a:t>
            </a:r>
            <a:r>
              <a:rPr lang="en-US" altLang="zh-CN" sz="2200" dirty="0">
                <a:latin typeface="宋体" panose="02010600030101010101" pitchFamily="2" charset="-122"/>
                <a:ea typeface="宋体" panose="02010600030101010101" pitchFamily="2" charset="-122"/>
              </a:rPr>
              <a:t>3</a:t>
            </a:r>
            <a:r>
              <a:rPr lang="zh-CN" altLang="en-US" sz="2200" dirty="0">
                <a:latin typeface="宋体" panose="02010600030101010101" pitchFamily="2" charset="-122"/>
                <a:ea typeface="宋体" panose="02010600030101010101" pitchFamily="2" charset="-122"/>
              </a:rPr>
              <a:t>）使用置信度分数</a:t>
            </a:r>
            <a:r>
              <a:rPr lang="en-US" altLang="zh-CN" sz="2200" dirty="0">
                <a:latin typeface="宋体" panose="02010600030101010101" pitchFamily="2" charset="-122"/>
                <a:ea typeface="宋体" panose="02010600030101010101" pitchFamily="2" charset="-122"/>
              </a:rPr>
              <a:t>(Sync)</a:t>
            </a:r>
            <a:r>
              <a:rPr lang="zh-CN" altLang="en-US" sz="2200" dirty="0">
                <a:latin typeface="宋体" panose="02010600030101010101" pitchFamily="2" charset="-122"/>
                <a:ea typeface="宋体" panose="02010600030101010101" pitchFamily="2" charset="-122"/>
              </a:rPr>
              <a:t>来评估嘴形和唇形同步的准确性。</a:t>
            </a:r>
          </a:p>
          <a:p>
            <a:pPr marL="342900">
              <a:lnSpc>
                <a:spcPct val="110000"/>
              </a:lnSpc>
              <a:spcBef>
                <a:spcPts val="200"/>
              </a:spcBef>
              <a:spcAft>
                <a:spcPts val="300"/>
              </a:spcAft>
              <a:buFont typeface="Wingdings" panose="05000000000000000000" pitchFamily="2" charset="2"/>
              <a:buChar char="Ø"/>
            </a:pPr>
            <a:endParaRPr lang="zh-CN" altLang="en-US" sz="22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71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451E9ECB-B9F3-92A9-31CD-5F04479FFC1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指标评估</a:t>
            </a:r>
          </a:p>
        </p:txBody>
      </p:sp>
      <p:pic>
        <p:nvPicPr>
          <p:cNvPr id="2" name="图片 1">
            <a:extLst>
              <a:ext uri="{FF2B5EF4-FFF2-40B4-BE49-F238E27FC236}">
                <a16:creationId xmlns:a16="http://schemas.microsoft.com/office/drawing/2014/main" id="{E5D0439D-F9A6-4EC5-3559-19BAF083AA07}"/>
              </a:ext>
            </a:extLst>
          </p:cNvPr>
          <p:cNvPicPr>
            <a:picLocks noChangeAspect="1"/>
          </p:cNvPicPr>
          <p:nvPr/>
        </p:nvPicPr>
        <p:blipFill>
          <a:blip r:embed="rId5"/>
          <a:stretch>
            <a:fillRect/>
          </a:stretch>
        </p:blipFill>
        <p:spPr>
          <a:xfrm>
            <a:off x="1935232" y="2555415"/>
            <a:ext cx="8724045" cy="3333749"/>
          </a:xfrm>
          <a:prstGeom prst="rect">
            <a:avLst/>
          </a:prstGeom>
        </p:spPr>
      </p:pic>
      <p:sp>
        <p:nvSpPr>
          <p:cNvPr id="6" name="文本框 5">
            <a:extLst>
              <a:ext uri="{FF2B5EF4-FFF2-40B4-BE49-F238E27FC236}">
                <a16:creationId xmlns:a16="http://schemas.microsoft.com/office/drawing/2014/main" id="{4CE9130A-1DC1-2284-65AE-497DC8E9DDA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1237479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参数数量、推理速度和输出大小的比较</a:t>
            </a:r>
          </a:p>
        </p:txBody>
      </p:sp>
      <p:pic>
        <p:nvPicPr>
          <p:cNvPr id="6" name="图片 5">
            <a:extLst>
              <a:ext uri="{FF2B5EF4-FFF2-40B4-BE49-F238E27FC236}">
                <a16:creationId xmlns:a16="http://schemas.microsoft.com/office/drawing/2014/main" id="{3CD7526E-7F73-6714-7CAE-46F753EC2AD0}"/>
              </a:ext>
            </a:extLst>
          </p:cNvPr>
          <p:cNvPicPr>
            <a:picLocks noChangeAspect="1"/>
          </p:cNvPicPr>
          <p:nvPr/>
        </p:nvPicPr>
        <p:blipFill>
          <a:blip r:embed="rId5"/>
          <a:stretch>
            <a:fillRect/>
          </a:stretch>
        </p:blipFill>
        <p:spPr>
          <a:xfrm>
            <a:off x="1621883" y="2629807"/>
            <a:ext cx="9203286" cy="2897495"/>
          </a:xfrm>
          <a:prstGeom prst="rect">
            <a:avLst/>
          </a:prstGeom>
        </p:spPr>
      </p:pic>
      <p:sp>
        <p:nvSpPr>
          <p:cNvPr id="2" name="文本框 1">
            <a:extLst>
              <a:ext uri="{FF2B5EF4-FFF2-40B4-BE49-F238E27FC236}">
                <a16:creationId xmlns:a16="http://schemas.microsoft.com/office/drawing/2014/main" id="{4A772FF8-D448-54CF-5320-07227630A45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6503726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CF4D177-ECA3-0BCC-F44F-177181821160}"/>
              </a:ext>
            </a:extLst>
          </p:cNvPr>
          <p:cNvPicPr>
            <a:picLocks noChangeAspect="1"/>
          </p:cNvPicPr>
          <p:nvPr/>
        </p:nvPicPr>
        <p:blipFill>
          <a:blip r:embed="rId5"/>
          <a:stretch>
            <a:fillRect/>
          </a:stretch>
        </p:blipFill>
        <p:spPr>
          <a:xfrm>
            <a:off x="2421371" y="1445824"/>
            <a:ext cx="7751768" cy="4951409"/>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5AAAF88C-EAFE-CF2B-C048-7E72ED1AB11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061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2848602-CADD-2DC8-EDB4-AA25C6EC57B4}"/>
              </a:ext>
            </a:extLst>
          </p:cNvPr>
          <p:cNvPicPr>
            <a:picLocks noChangeAspect="1"/>
          </p:cNvPicPr>
          <p:nvPr/>
        </p:nvPicPr>
        <p:blipFill>
          <a:blip r:embed="rId5"/>
          <a:stretch>
            <a:fillRect/>
          </a:stretch>
        </p:blipFill>
        <p:spPr>
          <a:xfrm>
            <a:off x="1983085" y="2247105"/>
            <a:ext cx="8483667" cy="3667824"/>
          </a:xfrm>
          <a:prstGeom prst="rect">
            <a:avLst/>
          </a:prstGeom>
        </p:spPr>
      </p:pic>
      <p:sp>
        <p:nvSpPr>
          <p:cNvPr id="2" name="文本框 1">
            <a:extLst>
              <a:ext uri="{FF2B5EF4-FFF2-40B4-BE49-F238E27FC236}">
                <a16:creationId xmlns:a16="http://schemas.microsoft.com/office/drawing/2014/main" id="{8B38C218-2C97-EBCC-C446-2CE5D26633F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447434" y="1663154"/>
            <a:ext cx="9533107" cy="476669"/>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提出了一种借助扩散模型的音频驱动说话头视频生成方法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1447434" y="2468195"/>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提出了人脸属性解缠结和音频唇同步模块，该模块在语义级别实现唇同步，同时包含个性化的自发运动。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1447434" y="3741349"/>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利用去噪扩散模型生成高分辨率输出，进一步提高了合成视频的视觉质量。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1447434" y="5014503"/>
            <a:ext cx="9987482"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大量实验表明，该方法在生成高保真说话头视频方面的优越性。</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2023.12.08</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225683" y="1228189"/>
            <a:ext cx="9922214" cy="1692771"/>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pPr indent="457200"/>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最近的许多基于深度学习的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视频生成的工作利用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GAN (Generative Adversarial Networks)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来生成</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视频，这些方法表现出了较大的潜能。</a:t>
            </a:r>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1225683" y="3201302"/>
            <a:ext cx="10204317" cy="2203167"/>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spcBef>
                <a:spcPts val="300"/>
              </a:spcBef>
              <a:spcAft>
                <a:spcPts val="5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严重依赖于中间人脸表示，包括</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2D landmark</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或</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3DMM (3D morphable face model ) </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。由于中间表示造成的信息丢失，会导致原始音频信号和学习到的人脸变形之间的语义不匹配。</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spcBef>
                <a:spcPts val="300"/>
              </a:spcBef>
              <a:spcAft>
                <a:spcPts val="5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基于</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GAN</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的方法容易陷入模式崩溃，只能生成分辨率固定的图像。</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758025" y="2118528"/>
            <a:ext cx="8675950" cy="1667764"/>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提出了一种音频驱动的扩散方法，用于将来源于任意人物的音频信号转移到一个具有个性化头部姿势的目标人物的高质量说话人脸视频中。</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758025" y="4121167"/>
            <a:ext cx="8456866"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将嘴唇运动和个性化属性进行解缠，并利用对比学习来改进音频</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嘴唇同步的问题。 </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CD39AB-26CC-DA17-0C01-013120B0C2DB}"/>
              </a:ext>
            </a:extLst>
          </p:cNvPr>
          <p:cNvPicPr>
            <a:picLocks noChangeAspect="1"/>
          </p:cNvPicPr>
          <p:nvPr/>
        </p:nvPicPr>
        <p:blipFill>
          <a:blip r:embed="rId5"/>
          <a:stretch>
            <a:fillRect/>
          </a:stretch>
        </p:blipFill>
        <p:spPr>
          <a:xfrm>
            <a:off x="1702695" y="1714427"/>
            <a:ext cx="9081963" cy="4384623"/>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 Attributes Disentanglement</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FAD</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483811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3DMM</a:t>
            </a:r>
            <a:r>
              <a:rPr lang="zh-CN" altLang="en-US" sz="2400" dirty="0">
                <a:latin typeface="微软雅黑" panose="020B0503020204020204" pitchFamily="34" charset="-122"/>
                <a:ea typeface="微软雅黑" panose="020B0503020204020204" pitchFamily="34" charset="-122"/>
              </a:rPr>
              <a:t>提取面部表情参数</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915710" y="2282456"/>
            <a:ext cx="10499210" cy="464166"/>
          </a:xfrm>
          <a:prstGeom prst="rect">
            <a:avLst/>
          </a:prstGeom>
          <a:noFill/>
        </p:spPr>
        <p:txBody>
          <a:bodyPr wrap="square">
            <a:spAutoFit/>
          </a:bodyPr>
          <a:lstStyle/>
          <a:p>
            <a:pPr marL="342900" indent="-342900">
              <a:lnSpc>
                <a:spcPct val="120000"/>
              </a:lnSpc>
              <a:spcBef>
                <a:spcPts val="500"/>
              </a:spcBef>
              <a:spcAft>
                <a:spcPts val="300"/>
              </a:spcAft>
              <a:buFont typeface="Wingdings" panose="05000000000000000000" pitchFamily="2" charset="2"/>
              <a:buChar char="u"/>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3D Landmark</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表示为</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3DMM</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表达式和几何参数的组合</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A5B7C7FC-0FE9-8A7A-9DAB-BD4E0BCBA67F}"/>
              </a:ext>
            </a:extLst>
          </p:cNvPr>
          <p:cNvSpPr txBox="1"/>
          <p:nvPr/>
        </p:nvSpPr>
        <p:spPr>
          <a:xfrm>
            <a:off x="996854" y="5720909"/>
            <a:ext cx="9104544" cy="464166"/>
          </a:xfrm>
          <a:prstGeom prst="rect">
            <a:avLst/>
          </a:prstGeom>
          <a:noFill/>
        </p:spPr>
        <p:txBody>
          <a:bodyPr wrap="square" rtlCol="0">
            <a:spAutoFit/>
          </a:bodyPr>
          <a:lstStyle/>
          <a:p>
            <a:pPr marL="342900" indent="-342900">
              <a:lnSpc>
                <a:spcPct val="120000"/>
              </a:lnSpc>
              <a:spcBef>
                <a:spcPts val="500"/>
              </a:spcBef>
              <a:spcAft>
                <a:spcPts val="300"/>
              </a:spcAft>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之后，在面部网格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S </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中选择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68 </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个点来形成面部标志</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915710" y="2887483"/>
                <a:ext cx="10499210" cy="619400"/>
              </a:xfrm>
              <a:prstGeom prst="rect">
                <a:avLst/>
              </a:prstGeom>
              <a:noFill/>
            </p:spPr>
            <p:txBody>
              <a:bodyPr wrap="square">
                <a:spAutoFit/>
              </a:bodyPr>
              <a:lstStyle/>
              <a:p>
                <a:pPr indent="457200">
                  <a:lnSpc>
                    <a:spcPct val="120000"/>
                  </a:lnSpc>
                  <a:spcBef>
                    <a:spcPts val="200"/>
                  </a:spcBef>
                  <a:spcAft>
                    <a:spcPts val="300"/>
                  </a:spcAft>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400" i="1" smtClean="0">
                          <a:effectLst/>
                          <a:latin typeface="Cambria Math" panose="02040503050406030204" pitchFamily="18" charset="0"/>
                          <a:ea typeface="微软雅黑" panose="020B0503020204020204" pitchFamily="34" charset="-122"/>
                          <a:cs typeface="Times New Roman" panose="02020603050405020304" pitchFamily="18" charset="0"/>
                        </a:rPr>
                        <m:t> = </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𝑆</m:t>
                          </m:r>
                        </m:e>
                      </m:acc>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𝑖𝑑</m:t>
                          </m:r>
                        </m:sub>
                      </m:s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𝑖𝑑</m:t>
                          </m:r>
                        </m:sub>
                      </m:s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𝑒𝑥𝑝</m:t>
                          </m:r>
                        </m:sub>
                      </m:s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𝑒𝑥𝑝</m:t>
                          </m:r>
                        </m:sub>
                      </m:sSub>
                    </m:oMath>
                  </m:oMathPara>
                </a14:m>
                <a:endPar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915710" y="2887483"/>
                <a:ext cx="10499210" cy="6194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485FAA9-67BB-CC08-DA79-FF6663F34AEE}"/>
                  </a:ext>
                </a:extLst>
              </p:cNvPr>
              <p:cNvSpPr txBox="1"/>
              <p:nvPr/>
            </p:nvSpPr>
            <p:spPr>
              <a:xfrm>
                <a:off x="2744111" y="3615252"/>
                <a:ext cx="7385119" cy="2344937"/>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l"/>
                </a:pPr>
                <a:r>
                  <a:rPr lang="en-US" altLang="zh-CN" dirty="0">
                    <a:effectLst/>
                    <a:ea typeface="微软雅黑" panose="020B0503020204020204" pitchFamily="34" charset="-122"/>
                    <a:cs typeface="Times New Roman" panose="02020603050405020304" pitchFamily="18" charset="0"/>
                  </a:rPr>
                  <a:t>S</a:t>
                </a:r>
                <a:r>
                  <a:rPr lang="zh-CN" altLang="zh-CN" dirty="0">
                    <a:effectLst/>
                    <a:ea typeface="微软雅黑" panose="020B0503020204020204" pitchFamily="34" charset="-122"/>
                    <a:cs typeface="Times New Roman" panose="02020603050405020304" pitchFamily="18" charset="0"/>
                  </a:rPr>
                  <a:t>为</a:t>
                </a:r>
                <a:r>
                  <a:rPr lang="en-US" altLang="zh-CN" dirty="0">
                    <a:effectLst/>
                    <a:ea typeface="微软雅黑" panose="020B0503020204020204" pitchFamily="34" charset="-122"/>
                    <a:cs typeface="Times New Roman" panose="02020603050405020304" pitchFamily="18" charset="0"/>
                  </a:rPr>
                  <a:t>3D Landmark</a:t>
                </a:r>
                <a:r>
                  <a:rPr lang="zh-CN" altLang="zh-CN" dirty="0">
                    <a:effectLst/>
                    <a:ea typeface="微软雅黑" panose="020B0503020204020204" pitchFamily="34" charset="-122"/>
                    <a:cs typeface="Times New Roman" panose="02020603050405020304" pitchFamily="18" charset="0"/>
                  </a:rPr>
                  <a:t>，</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𝑆</m:t>
                        </m:r>
                      </m:e>
                    </m:acc>
                  </m:oMath>
                </a14:m>
                <a:r>
                  <a:rPr lang="zh-CN" altLang="zh-CN" dirty="0">
                    <a:effectLst/>
                    <a:ea typeface="微软雅黑" panose="020B0503020204020204" pitchFamily="34" charset="-122"/>
                    <a:cs typeface="Times New Roman" panose="02020603050405020304" pitchFamily="18" charset="0"/>
                  </a:rPr>
                  <a:t>为平均人脸网格，代表典型的人脸形状；</a:t>
                </a:r>
                <a:endParaRPr lang="en-US" altLang="zh-CN" dirty="0">
                  <a:effectLst/>
                  <a:ea typeface="微软雅黑" panose="020B0503020204020204" pitchFamily="34" charset="-122"/>
                  <a:cs typeface="Times New Roman" panose="02020603050405020304" pitchFamily="18" charset="0"/>
                </a:endParaRPr>
              </a:p>
              <a:p>
                <a:pPr marL="342900" indent="-342900">
                  <a:lnSpc>
                    <a:spcPct val="120000"/>
                  </a:lnSpc>
                  <a:spcBef>
                    <a:spcPts val="200"/>
                  </a:spcBef>
                  <a:spcAft>
                    <a:spcPts val="300"/>
                  </a:spcAft>
                  <a:buFont typeface="Wingdings" panose="05000000000000000000" pitchFamily="2" charset="2"/>
                  <a:buChar char="l"/>
                </a:pPr>
                <a14:m>
                  <m:oMath xmlns:m="http://schemas.openxmlformats.org/officeDocument/2006/math">
                    <m:sSub>
                      <m:sSub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lang="zh-CN" altLang="zh-CN" dirty="0">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lang="zh-CN" altLang="zh-CN" dirty="0">
                    <a:ea typeface="微软雅黑" panose="020B0503020204020204" pitchFamily="34" charset="-122"/>
                    <a:cs typeface="Times New Roman" panose="02020603050405020304" pitchFamily="18" charset="0"/>
                  </a:rPr>
                  <a:t>为几何和表情的</a:t>
                </a:r>
                <a:r>
                  <a:rPr lang="en-US" altLang="zh-CN" dirty="0">
                    <a:ea typeface="微软雅黑" panose="020B0503020204020204" pitchFamily="34" charset="-122"/>
                    <a:cs typeface="Times New Roman" panose="02020603050405020304" pitchFamily="18" charset="0"/>
                  </a:rPr>
                  <a:t>PCA</a:t>
                </a:r>
                <a:r>
                  <a:rPr lang="zh-CN" altLang="zh-CN" dirty="0">
                    <a:ea typeface="微软雅黑" panose="020B0503020204020204" pitchFamily="34" charset="-122"/>
                    <a:cs typeface="Times New Roman" panose="02020603050405020304" pitchFamily="18" charset="0"/>
                  </a:rPr>
                  <a:t>（</a:t>
                </a:r>
                <a:r>
                  <a:rPr lang="en-US" altLang="zh-CN" dirty="0">
                    <a:ea typeface="微软雅黑" panose="020B0503020204020204" pitchFamily="34" charset="-122"/>
                    <a:cs typeface="Times New Roman" panose="02020603050405020304" pitchFamily="18" charset="0"/>
                  </a:rPr>
                  <a:t>Principal Component Analysis</a:t>
                </a:r>
                <a:r>
                  <a:rPr lang="zh-CN" altLang="zh-CN" dirty="0">
                    <a:ea typeface="微软雅黑" panose="020B0503020204020204" pitchFamily="34" charset="-122"/>
                    <a:cs typeface="Times New Roman" panose="02020603050405020304" pitchFamily="18" charset="0"/>
                  </a:rPr>
                  <a:t>）基础。</a:t>
                </a:r>
              </a:p>
              <a:p>
                <a:pPr marL="342900" indent="-342900">
                  <a:lnSpc>
                    <a:spcPct val="120000"/>
                  </a:lnSpc>
                  <a:spcBef>
                    <a:spcPts val="200"/>
                  </a:spcBef>
                  <a:spcAft>
                    <a:spcPts val="300"/>
                  </a:spcAft>
                  <a:buFont typeface="Wingdings" panose="05000000000000000000" pitchFamily="2" charset="2"/>
                  <a:buChar char="l"/>
                </a:pPr>
                <a14:m>
                  <m:oMath xmlns:m="http://schemas.openxmlformats.org/officeDocument/2006/math">
                    <m:sSub>
                      <m:sSub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lang="en-US" altLang="zh-CN" dirty="0">
                    <a:ea typeface="微软雅黑" panose="020B0503020204020204" pitchFamily="34" charset="-122"/>
                    <a:cs typeface="Times New Roman" panose="02020603050405020304" pitchFamily="18" charset="0"/>
                  </a:rPr>
                  <a:t> </a:t>
                </a:r>
                <a:r>
                  <a:rPr lang="zh-CN" altLang="zh-CN" dirty="0">
                    <a:ea typeface="微软雅黑" panose="020B0503020204020204" pitchFamily="34" charset="-122"/>
                    <a:cs typeface="Times New Roman" panose="02020603050405020304" pitchFamily="18" charset="0"/>
                  </a:rPr>
                  <a:t>和 </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lang="en-US" altLang="zh-CN" dirty="0">
                    <a:ea typeface="微软雅黑" panose="020B0503020204020204" pitchFamily="34" charset="-122"/>
                    <a:cs typeface="Times New Roman" panose="02020603050405020304" pitchFamily="18" charset="0"/>
                  </a:rPr>
                  <a:t> </a:t>
                </a:r>
                <a:r>
                  <a:rPr lang="zh-CN" altLang="zh-CN" dirty="0">
                    <a:ea typeface="微软雅黑" panose="020B0503020204020204" pitchFamily="34" charset="-122"/>
                    <a:cs typeface="Times New Roman" panose="02020603050405020304" pitchFamily="18" charset="0"/>
                  </a:rPr>
                  <a:t>是几何和表情基础的系数，它们决定了每个基础向量对最终面部模型的贡献程度，通过调整这些系数，可以模拟不同的面部特征和表情。</a:t>
                </a:r>
              </a:p>
              <a:p>
                <a:pPr indent="457200">
                  <a:lnSpc>
                    <a:spcPct val="120000"/>
                  </a:lnSpc>
                  <a:spcBef>
                    <a:spcPts val="200"/>
                  </a:spcBef>
                  <a:spcAft>
                    <a:spcPts val="300"/>
                  </a:spcAft>
                </a:pP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2485FAA9-67BB-CC08-DA79-FF6663F34AEE}"/>
                  </a:ext>
                </a:extLst>
              </p:cNvPr>
              <p:cNvSpPr txBox="1">
                <a:spLocks noRot="1" noChangeAspect="1" noMove="1" noResize="1" noEditPoints="1" noAdjustHandles="1" noChangeArrowheads="1" noChangeShapeType="1" noTextEdit="1"/>
              </p:cNvSpPr>
              <p:nvPr/>
            </p:nvSpPr>
            <p:spPr>
              <a:xfrm>
                <a:off x="2744111" y="3615252"/>
                <a:ext cx="7385119" cy="2344937"/>
              </a:xfrm>
              <a:prstGeom prst="rect">
                <a:avLst/>
              </a:prstGeom>
              <a:blipFill>
                <a:blip r:embed="rId6"/>
                <a:stretch>
                  <a:fillRect l="-495" r="-4538"/>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88592" y="32412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404C08E7-DF12-E481-1205-F439F82A541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11306</TotalTime>
  <Words>2330</Words>
  <Application>Microsoft Office PowerPoint</Application>
  <PresentationFormat>宽屏</PresentationFormat>
  <Paragraphs>191</Paragraphs>
  <Slides>23</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KaTeX_Main</vt:lpstr>
      <vt:lpstr>KaTeX_Math</vt:lpstr>
      <vt:lpstr>Söhne</vt:lpstr>
      <vt:lpstr>等线</vt:lpstr>
      <vt:lpstr>等线 Light</vt:lpstr>
      <vt:lpstr>黑体</vt:lpstr>
      <vt:lpstr>思源黑体 Normal</vt:lpstr>
      <vt:lpstr>宋体</vt:lpstr>
      <vt:lpstr>微软雅黑</vt:lpstr>
      <vt:lpstr>微软雅黑 Light</vt:lpstr>
      <vt:lpstr>Arial</vt:lpstr>
      <vt:lpstr>Cambria Math</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605</cp:revision>
  <dcterms:created xsi:type="dcterms:W3CDTF">2021-06-12T07:20:00Z</dcterms:created>
  <dcterms:modified xsi:type="dcterms:W3CDTF">2023-12-08T08:13:21Z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