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121" r:id="rId9"/>
    <p:sldId id="11090134" r:id="rId10"/>
    <p:sldId id="11090135" r:id="rId11"/>
    <p:sldId id="11090136" r:id="rId12"/>
    <p:sldId id="11090137" r:id="rId13"/>
    <p:sldId id="11090138" r:id="rId14"/>
    <p:sldId id="11090139" r:id="rId15"/>
    <p:sldId id="11090140" r:id="rId16"/>
    <p:sldId id="11090141" r:id="rId17"/>
    <p:sldId id="11090142" r:id="rId18"/>
    <p:sldId id="11090143" r:id="rId19"/>
    <p:sldId id="11090144" r:id="rId20"/>
    <p:sldId id="11090145" r:id="rId21"/>
    <p:sldId id="11089803" r:id="rId22"/>
    <p:sldId id="11089811" r:id="rId23"/>
    <p:sldId id="11089812" r:id="rId24"/>
    <p:sldId id="11090146" r:id="rId25"/>
    <p:sldId id="11089814" r:id="rId26"/>
    <p:sldId id="11089815" r:id="rId27"/>
    <p:sldId id="267"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15"/>
        <p:guide pos="3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6.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tags" Target="../tags/tag28.xml"/><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image" Target="../media/image26.png"/><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tags" Target="../tags/tag31.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tags" Target="../tags/tag34.xml"/><Relationship Id="rId3" Type="http://schemas.openxmlformats.org/officeDocument/2006/relationships/image" Target="../media/image4.png"/><Relationship Id="rId2" Type="http://schemas.openxmlformats.org/officeDocument/2006/relationships/tags" Target="../tags/tag33.xml"/><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4.png"/><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24.png"/><Relationship Id="rId5" Type="http://schemas.openxmlformats.org/officeDocument/2006/relationships/image" Target="../media/image32.png"/><Relationship Id="rId4" Type="http://schemas.openxmlformats.org/officeDocument/2006/relationships/tags" Target="../tags/tag40.xml"/><Relationship Id="rId3" Type="http://schemas.openxmlformats.org/officeDocument/2006/relationships/image" Target="../media/image4.png"/><Relationship Id="rId2" Type="http://schemas.openxmlformats.org/officeDocument/2006/relationships/tags" Target="../tags/tag39.xml"/><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24.png"/><Relationship Id="rId5" Type="http://schemas.openxmlformats.org/officeDocument/2006/relationships/image" Target="../media/image36.png"/><Relationship Id="rId4" Type="http://schemas.openxmlformats.org/officeDocument/2006/relationships/tags" Target="../tags/tag43.xml"/><Relationship Id="rId3" Type="http://schemas.openxmlformats.org/officeDocument/2006/relationships/image" Target="../media/image4.png"/><Relationship Id="rId2" Type="http://schemas.openxmlformats.org/officeDocument/2006/relationships/tags" Target="../tags/tag42.xml"/><Relationship Id="rId10" Type="http://schemas.openxmlformats.org/officeDocument/2006/relationships/notesSlide" Target="../notesSlides/notesSlide12.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2" Type="http://schemas.openxmlformats.org/officeDocument/2006/relationships/notesSlide" Target="../notesSlides/notesSlide13.xml"/><Relationship Id="rId11" Type="http://schemas.openxmlformats.org/officeDocument/2006/relationships/slideLayout" Target="../slideLayouts/slideLayout7.xml"/><Relationship Id="rId10" Type="http://schemas.openxmlformats.org/officeDocument/2006/relationships/image" Target="../media/image44.png"/><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tags" Target="../tags/tag49.xml"/><Relationship Id="rId3" Type="http://schemas.openxmlformats.org/officeDocument/2006/relationships/image" Target="../media/image4.png"/><Relationship Id="rId2" Type="http://schemas.openxmlformats.org/officeDocument/2006/relationships/tags" Target="../tags/tag48.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2.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6.xml"/><Relationship Id="rId5" Type="http://schemas.openxmlformats.org/officeDocument/2006/relationships/image" Target="../media/image46.png"/><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1.xml"/><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4.png"/><Relationship Id="rId2" Type="http://schemas.openxmlformats.org/officeDocument/2006/relationships/tags" Target="../tags/tag58.xml"/><Relationship Id="rId1" Type="http://schemas.openxmlformats.org/officeDocument/2006/relationships/tags" Target="../tags/tag5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64.xml"/><Relationship Id="rId1" Type="http://schemas.openxmlformats.org/officeDocument/2006/relationships/tags" Target="../tags/tag6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0.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image" Target="../media/image14.png"/><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13.png"/><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0" Type="http://schemas.openxmlformats.org/officeDocument/2006/relationships/notesSlide" Target="../notesSlides/notesSlide5.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RTFS-NET: RECURRENT TIME-FREQUENCY</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MOD-ELLING FOR EFFICIENT</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AUDIO-VISUAL SPEECH SEP-ARATION</a:t>
            </a:r>
            <a:endParaRPr lang="en-US" altLang="zh-CN" sz="4400" dirty="0">
              <a:solidFill>
                <a:schemeClr val="bg1"/>
              </a:solidFill>
              <a:latin typeface="+mj-ea"/>
              <a:ea typeface="+mj-ea"/>
              <a:sym typeface="+mn-ea"/>
            </a:endParaRPr>
          </a:p>
        </p:txBody>
      </p:sp>
      <p:sp>
        <p:nvSpPr>
          <p:cNvPr id="4" name="文本框 3"/>
          <p:cNvSpPr txBox="1"/>
          <p:nvPr/>
        </p:nvSpPr>
        <p:spPr>
          <a:xfrm>
            <a:off x="4246880" y="3876040"/>
            <a:ext cx="3701415" cy="276860"/>
          </a:xfrm>
          <a:prstGeom prst="rect">
            <a:avLst/>
          </a:prstGeom>
          <a:noFill/>
        </p:spPr>
        <p:txBody>
          <a:bodyPr wrap="square" lIns="0" tIns="0" rIns="0" bIns="0" rtlCol="0" anchor="t">
            <a:spAutoFit/>
          </a:bodyPr>
          <a:lstStyle/>
          <a:p>
            <a:pPr algn="l"/>
            <a:r>
              <a:rPr dirty="0">
                <a:solidFill>
                  <a:schemeClr val="bg1"/>
                </a:solidFill>
                <a:latin typeface="+mn-ea"/>
                <a:sym typeface="+mn-ea"/>
              </a:rPr>
              <a:t>Samuel Pegg, Kai Li, Xiaolin Hu</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263265" y="3462020"/>
            <a:ext cx="5850890" cy="368300"/>
          </a:xfrm>
          <a:prstGeom prst="rect">
            <a:avLst/>
          </a:prstGeom>
          <a:noFill/>
        </p:spPr>
        <p:txBody>
          <a:bodyPr wrap="square" rtlCol="0" anchor="t">
            <a:spAutoFit/>
          </a:bodyPr>
          <a:p>
            <a:r>
              <a:rPr lang="zh-CN" altLang="en-US">
                <a:solidFill>
                  <a:schemeClr val="bg1"/>
                </a:solidFill>
              </a:rPr>
              <a:t>RTFS-NET：用于高效视听语音分离的递归时间频率模</a:t>
            </a:r>
            <a:r>
              <a:rPr lang="zh-CN" altLang="en-US">
                <a:solidFill>
                  <a:schemeClr val="bg1"/>
                </a:solidFill>
              </a:rPr>
              <a:t>型</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SEPARATION NETWORK</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8585" y="6127750"/>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pic>
        <p:nvPicPr>
          <p:cNvPr id="3" name="图片 2"/>
          <p:cNvPicPr>
            <a:picLocks noChangeAspect="1"/>
          </p:cNvPicPr>
          <p:nvPr/>
        </p:nvPicPr>
        <p:blipFill>
          <a:blip r:embed="rId5"/>
          <a:stretch>
            <a:fillRect/>
          </a:stretch>
        </p:blipFill>
        <p:spPr>
          <a:xfrm>
            <a:off x="393700" y="3275965"/>
            <a:ext cx="8070850" cy="2806700"/>
          </a:xfrm>
          <a:prstGeom prst="rect">
            <a:avLst/>
          </a:prstGeom>
        </p:spPr>
      </p:pic>
      <p:sp>
        <p:nvSpPr>
          <p:cNvPr id="10" name="文本框 9"/>
          <p:cNvSpPr txBox="1"/>
          <p:nvPr/>
        </p:nvSpPr>
        <p:spPr>
          <a:xfrm>
            <a:off x="8624570" y="571182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247015" y="969010"/>
            <a:ext cx="11811000" cy="645160"/>
          </a:xfrm>
          <a:prstGeom prst="rect">
            <a:avLst/>
          </a:prstGeom>
          <a:noFill/>
        </p:spPr>
        <p:txBody>
          <a:bodyPr wrap="square" rtlCol="0" anchor="t">
            <a:spAutoFit/>
          </a:bodyPr>
          <a:p>
            <a:r>
              <a:rPr b="1"/>
              <a:t>Gated Fusion</a:t>
            </a:r>
            <a:r>
              <a:t>.</a:t>
            </a:r>
            <a:r>
              <a:rPr lang="zh-CN"/>
              <a:t>作者</a:t>
            </a:r>
            <a:r>
              <a:t>使用一个 1D 卷积层 F2，其核大小为 1、输出通道数为 Ca 和分组数（因为 Ca &lt;Cv），后面跟着一个 </a:t>
            </a:r>
            <a:r>
              <a:rPr lang="en-US"/>
              <a:t>G</a:t>
            </a:r>
            <a:r>
              <a:t>LN 层来对齐 Cv 和 Ca。接下来，再次使用插值 </a:t>
            </a:r>
            <a:r>
              <a:rPr>
                <a:sym typeface="+mn-ea"/>
              </a:rPr>
              <a:t>φ</a:t>
            </a:r>
            <a:r>
              <a:t> 来对齐 Tv 和 Ta，并生成视觉“键”嵌入。</a:t>
            </a:r>
          </a:p>
        </p:txBody>
      </p:sp>
      <p:pic>
        <p:nvPicPr>
          <p:cNvPr id="5" name="图片 4"/>
          <p:cNvPicPr>
            <a:picLocks noChangeAspect="1"/>
          </p:cNvPicPr>
          <p:nvPr/>
        </p:nvPicPr>
        <p:blipFill>
          <a:blip r:embed="rId6"/>
          <a:stretch>
            <a:fillRect/>
          </a:stretch>
        </p:blipFill>
        <p:spPr>
          <a:xfrm>
            <a:off x="4206240" y="1614170"/>
            <a:ext cx="3892550" cy="387350"/>
          </a:xfrm>
          <a:prstGeom prst="rect">
            <a:avLst/>
          </a:prstGeom>
        </p:spPr>
      </p:pic>
      <p:sp>
        <p:nvSpPr>
          <p:cNvPr id="13" name="文本框 12"/>
          <p:cNvSpPr txBox="1"/>
          <p:nvPr/>
        </p:nvSpPr>
        <p:spPr>
          <a:xfrm>
            <a:off x="8098790" y="181165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8" name="文本框 17"/>
              <p:cNvSpPr txBox="1"/>
              <p:nvPr/>
            </p:nvSpPr>
            <p:spPr>
              <a:xfrm>
                <a:off x="247650" y="2001520"/>
                <a:ext cx="11753850" cy="401320"/>
              </a:xfrm>
              <a:prstGeom prst="rect">
                <a:avLst/>
              </a:prstGeom>
              <a:noFill/>
            </p:spPr>
            <p:txBody>
              <a:bodyPr wrap="square" rtlCol="0" anchor="t">
                <a:spAutoFit/>
              </a:bodyPr>
              <a:p>
                <a:r>
                  <a:rPr lang="zh-CN" altLang="en-US"/>
                  <a:t>接下来，利用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𝑔𝑎𝑡𝑒</m:t>
                        </m:r>
                      </m:sub>
                    </m:sSub>
                  </m:oMath>
                </a14:m>
                <a:r>
                  <a:rPr lang="zh-CN" altLang="en-US"/>
                  <a:t>的所有</a:t>
                </a:r>
                <a:r>
                  <a:rPr lang="en-US" altLang="zh-CN"/>
                  <a:t> </a:t>
                </a:r>
                <a:r>
                  <a:rPr lang="zh-CN" altLang="en-US"/>
                  <a:t>Ta</a:t>
                </a:r>
                <a:r>
                  <a:rPr lang="en-US" altLang="zh-CN"/>
                  <a:t> </a:t>
                </a:r>
                <a:r>
                  <a:rPr lang="zh-CN" altLang="en-US"/>
                  <a:t>维切片</a:t>
                </a:r>
                <a:r>
                  <a:rPr lang="en-US" altLang="zh-CN"/>
                  <a:t> </a:t>
                </a:r>
                <a:r>
                  <a:rPr lang="zh-CN" altLang="en-US"/>
                  <a:t>F</a:t>
                </a:r>
                <a:r>
                  <a:rPr lang="en-US" altLang="zh-CN"/>
                  <a:t> </a:t>
                </a:r>
                <a:r>
                  <a:rPr lang="zh-CN" altLang="en-US"/>
                  <a:t>作为唯一的门，将视觉信息全面扩展到TF域，</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247650" y="2001520"/>
                <a:ext cx="11753850" cy="401320"/>
              </a:xfrm>
              <a:prstGeom prst="rect">
                <a:avLst/>
              </a:prstGeom>
              <a:blipFill rotWithShape="1">
                <a:blip r:embed="rId7"/>
                <a:stretch>
                  <a:fillRect/>
                </a:stretch>
              </a:blipFill>
            </p:spPr>
            <p:txBody>
              <a:bodyPr/>
              <a:lstStyle/>
              <a:p>
                <a:r>
                  <a:rPr lang="zh-CN" altLang="en-US">
                    <a:noFill/>
                  </a:rPr>
                  <a:t> </a:t>
                </a:r>
              </a:p>
            </p:txBody>
          </p:sp>
        </mc:Fallback>
      </mc:AlternateContent>
      <p:pic>
        <p:nvPicPr>
          <p:cNvPr id="19" name="图片 18"/>
          <p:cNvPicPr>
            <a:picLocks noChangeAspect="1"/>
          </p:cNvPicPr>
          <p:nvPr/>
        </p:nvPicPr>
        <p:blipFill>
          <a:blip r:embed="rId8"/>
          <a:stretch>
            <a:fillRect/>
          </a:stretch>
        </p:blipFill>
        <p:spPr>
          <a:xfrm>
            <a:off x="3959225" y="2373630"/>
            <a:ext cx="4330700" cy="355600"/>
          </a:xfrm>
          <a:prstGeom prst="rect">
            <a:avLst/>
          </a:prstGeom>
        </p:spPr>
      </p:pic>
      <p:sp>
        <p:nvSpPr>
          <p:cNvPr id="20" name="文本框 19"/>
          <p:cNvSpPr txBox="1"/>
          <p:nvPr/>
        </p:nvSpPr>
        <p:spPr>
          <a:xfrm>
            <a:off x="8289925" y="2453640"/>
            <a:ext cx="427355" cy="275590"/>
          </a:xfrm>
          <a:prstGeom prst="rect">
            <a:avLst/>
          </a:prstGeom>
          <a:noFill/>
        </p:spPr>
        <p:txBody>
          <a:bodyPr wrap="square" rtlCol="0">
            <a:spAutoFit/>
          </a:bodyPr>
          <a:p>
            <a:r>
              <a:rPr lang="en-US" altLang="zh-CN" sz="1200"/>
              <a:t>[1]</a:t>
            </a:r>
            <a:endParaRPr lang="en-US" altLang="zh-CN" sz="1200"/>
          </a:p>
        </p:txBody>
      </p:sp>
      <p:sp>
        <p:nvSpPr>
          <p:cNvPr id="21" name="文本框 20"/>
          <p:cNvSpPr txBox="1"/>
          <p:nvPr/>
        </p:nvSpPr>
        <p:spPr>
          <a:xfrm>
            <a:off x="247650" y="2780030"/>
            <a:ext cx="11811000" cy="368300"/>
          </a:xfrm>
          <a:prstGeom prst="rect">
            <a:avLst/>
          </a:prstGeom>
          <a:noFill/>
        </p:spPr>
        <p:txBody>
          <a:bodyPr wrap="square" rtlCol="0" anchor="t">
            <a:spAutoFit/>
          </a:bodyPr>
          <a:p>
            <a:r>
              <a:rPr lang="zh-CN" altLang="en-US"/>
              <a:t>最后，将两个融合特征相加。CAF Block</a:t>
            </a:r>
            <a:r>
              <a:rPr lang="en-US" altLang="zh-CN"/>
              <a:t>,</a:t>
            </a:r>
            <a:r>
              <a:rPr lang="zh-CN" altLang="en-US"/>
              <a:t> Φ 表示为：</a:t>
            </a:r>
            <a:endParaRPr lang="zh-CN" altLang="en-US"/>
          </a:p>
        </p:txBody>
      </p:sp>
      <p:pic>
        <p:nvPicPr>
          <p:cNvPr id="22" name="图片 21"/>
          <p:cNvPicPr>
            <a:picLocks noChangeAspect="1"/>
          </p:cNvPicPr>
          <p:nvPr/>
        </p:nvPicPr>
        <p:blipFill>
          <a:blip r:embed="rId9"/>
          <a:stretch>
            <a:fillRect/>
          </a:stretch>
        </p:blipFill>
        <p:spPr>
          <a:xfrm>
            <a:off x="5796915" y="2813050"/>
            <a:ext cx="4737100" cy="311150"/>
          </a:xfrm>
          <a:prstGeom prst="rect">
            <a:avLst/>
          </a:prstGeom>
        </p:spPr>
      </p:pic>
      <p:sp>
        <p:nvSpPr>
          <p:cNvPr id="23" name="文本框 22"/>
          <p:cNvSpPr txBox="1"/>
          <p:nvPr/>
        </p:nvSpPr>
        <p:spPr>
          <a:xfrm>
            <a:off x="10583545" y="293560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RTFS BLOCKS</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9220" y="629983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sp>
        <p:nvSpPr>
          <p:cNvPr id="4" name="文本框 3"/>
          <p:cNvSpPr txBox="1"/>
          <p:nvPr/>
        </p:nvSpPr>
        <p:spPr>
          <a:xfrm>
            <a:off x="247015" y="969010"/>
            <a:ext cx="11811000" cy="645160"/>
          </a:xfrm>
          <a:prstGeom prst="rect">
            <a:avLst/>
          </a:prstGeom>
          <a:noFill/>
        </p:spPr>
        <p:txBody>
          <a:bodyPr wrap="square" rtlCol="0" anchor="t">
            <a:spAutoFit/>
          </a:bodyPr>
          <a:p>
            <a:r>
              <a:t>在将数据压缩到更有效的大小后，首先处理频率维度，然后是时间维度，然后使用 TF</a:t>
            </a:r>
            <a:r>
              <a:rPr lang="en-US"/>
              <a:t> </a:t>
            </a:r>
            <a:r>
              <a:t>domain self-attention 串联两个维度以捕获相互依赖关系。然后，使用时频注意力重建单元小心地将数据恢复到其原始维度。</a:t>
            </a:r>
          </a:p>
        </p:txBody>
      </p:sp>
      <p:sp>
        <p:nvSpPr>
          <p:cNvPr id="13" name="文本框 12"/>
          <p:cNvSpPr txBox="1"/>
          <p:nvPr/>
        </p:nvSpPr>
        <p:spPr>
          <a:xfrm>
            <a:off x="9871075" y="5852160"/>
            <a:ext cx="439420"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5"/>
          <a:stretch>
            <a:fillRect/>
          </a:stretch>
        </p:blipFill>
        <p:spPr>
          <a:xfrm>
            <a:off x="408305" y="4064000"/>
            <a:ext cx="9391650" cy="2063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RTFS BLOCKS</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9220" y="629983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4" name="文本框 3"/>
              <p:cNvSpPr txBox="1"/>
              <p:nvPr/>
            </p:nvSpPr>
            <p:spPr>
              <a:xfrm>
                <a:off x="247015" y="969010"/>
                <a:ext cx="11811000" cy="1314450"/>
              </a:xfrm>
              <a:prstGeom prst="rect">
                <a:avLst/>
              </a:prstGeom>
              <a:noFill/>
            </p:spPr>
            <p:txBody>
              <a:bodyPr wrap="square" rtlCol="0" anchor="t">
                <a:spAutoFit/>
              </a:bodyPr>
              <a:p>
                <a:r>
                  <a:rPr b="1"/>
                  <a:t>Compression of time and frequency resolution</a:t>
                </a:r>
                <a:r>
                  <a:t>.在压缩阶段，使用 q 个</a:t>
                </a:r>
                <a:r>
                  <a:rPr>
                    <a:sym typeface="+mn-ea"/>
                  </a:rPr>
                  <a:t>具有 4 × 4 内核和步幅 2</a:t>
                </a:r>
                <a:r>
                  <a:rPr lang="en-US">
                    <a:sym typeface="+mn-ea"/>
                  </a:rPr>
                  <a:t> </a:t>
                </a:r>
                <a:r>
                  <a:rPr lang="zh-CN" altLang="en-US">
                    <a:sym typeface="+mn-ea"/>
                  </a:rPr>
                  <a:t>的</a:t>
                </a:r>
                <a:r>
                  <a:t>堆叠的 2D 深度卷积层</a:t>
                </a:r>
                <a:r>
                  <a:rPr lang="zh-CN"/>
                  <a:t>。生成的具有不同时间和频率分辨率的多尺度集可以表示为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𝑖</m:t>
                        </m:r>
                      </m:sub>
                    </m:sSub>
                  </m:oMath>
                </a14:m>
                <a:r>
                  <a:rPr lang="zh-CN"/>
                  <a:t>|i ∈ {0, q − 1}}，其中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𝐷</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𝑎</m:t>
                                </m:r>
                              </m:sub>
                            </m:sSub>
                          </m:num>
                          <m:den>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𝑖</m:t>
                                </m:r>
                              </m:sup>
                            </m:sSup>
                          </m:den>
                        </m:f>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𝐹</m:t>
                            </m:r>
                          </m:num>
                          <m:den>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𝑖</m:t>
                                </m:r>
                              </m:sup>
                            </m:sSup>
                          </m:den>
                        </m:f>
                      </m:sup>
                    </m:sSup>
                  </m:oMath>
                </a14:m>
                <a:r>
                  <a:rPr lang="zh-CN"/>
                  <a:t> 。使用自适应平均池化 </a:t>
                </a:r>
                <a:r>
                  <a:rPr lang="en-US" altLang="zh-CN"/>
                  <a:t>p</a:t>
                </a:r>
                <a:r>
                  <a:rPr lang="zh-CN"/>
                  <a:t> 将集合的每个成员压缩到最小成员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𝑞</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t> 的维度，然后求和以获得压缩的全局特征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𝐺</m:t>
                        </m:r>
                      </m:sub>
                    </m:sSub>
                  </m:oMath>
                </a14:m>
                <a:r>
                  <a:rPr lang="zh-CN"/>
                  <a:t>。这写了：</a:t>
                </a:r>
                <a:endParaRPr lang="zh-CN"/>
              </a:p>
            </p:txBody>
          </p:sp>
        </mc:Choice>
        <mc:Fallback>
          <p:sp>
            <p:nvSpPr>
              <p:cNvPr id="4" name="文本框 3"/>
              <p:cNvSpPr txBox="1">
                <a:spLocks noRot="1" noChangeAspect="1" noMove="1" noResize="1" noEditPoints="1" noAdjustHandles="1" noChangeArrowheads="1" noChangeShapeType="1" noTextEdit="1"/>
              </p:cNvSpPr>
              <p:nvPr/>
            </p:nvSpPr>
            <p:spPr>
              <a:xfrm>
                <a:off x="247015" y="969010"/>
                <a:ext cx="11811000" cy="1314450"/>
              </a:xfrm>
              <a:prstGeom prst="rect">
                <a:avLst/>
              </a:prstGeom>
              <a:blipFill rotWithShape="1">
                <a:blip r:embed="rId5"/>
                <a:stretch>
                  <a:fillRect/>
                </a:stretch>
              </a:blipFill>
            </p:spPr>
            <p:txBody>
              <a:bodyPr/>
              <a:lstStyle/>
              <a:p>
                <a:r>
                  <a:rPr lang="zh-CN" altLang="en-US">
                    <a:noFill/>
                  </a:rPr>
                  <a:t> </a:t>
                </a:r>
              </a:p>
            </p:txBody>
          </p:sp>
        </mc:Fallback>
      </mc:AlternateContent>
      <p:sp>
        <p:nvSpPr>
          <p:cNvPr id="13" name="文本框 12"/>
          <p:cNvSpPr txBox="1"/>
          <p:nvPr/>
        </p:nvSpPr>
        <p:spPr>
          <a:xfrm>
            <a:off x="9871075" y="5852160"/>
            <a:ext cx="439420"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6"/>
          <a:stretch>
            <a:fillRect/>
          </a:stretch>
        </p:blipFill>
        <p:spPr>
          <a:xfrm>
            <a:off x="408305" y="4064000"/>
            <a:ext cx="9391650" cy="2063750"/>
          </a:xfrm>
          <a:prstGeom prst="rect">
            <a:avLst/>
          </a:prstGeom>
        </p:spPr>
      </p:pic>
      <p:pic>
        <p:nvPicPr>
          <p:cNvPr id="2" name="图片 1"/>
          <p:cNvPicPr>
            <a:picLocks noChangeAspect="1"/>
          </p:cNvPicPr>
          <p:nvPr/>
        </p:nvPicPr>
        <p:blipFill>
          <a:blip r:embed="rId7"/>
          <a:stretch>
            <a:fillRect/>
          </a:stretch>
        </p:blipFill>
        <p:spPr>
          <a:xfrm>
            <a:off x="4074795" y="2283460"/>
            <a:ext cx="3869055" cy="718820"/>
          </a:xfrm>
          <a:prstGeom prst="rect">
            <a:avLst/>
          </a:prstGeom>
        </p:spPr>
      </p:pic>
      <p:sp>
        <p:nvSpPr>
          <p:cNvPr id="3" name="文本框 2"/>
          <p:cNvSpPr txBox="1"/>
          <p:nvPr/>
        </p:nvSpPr>
        <p:spPr>
          <a:xfrm>
            <a:off x="8030210" y="2824480"/>
            <a:ext cx="439420"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RTFS BLOCKS</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9220" y="629983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4" name="文本框 3"/>
              <p:cNvSpPr txBox="1"/>
              <p:nvPr/>
            </p:nvSpPr>
            <p:spPr>
              <a:xfrm>
                <a:off x="247015" y="969010"/>
                <a:ext cx="11811000" cy="922020"/>
              </a:xfrm>
              <a:prstGeom prst="rect">
                <a:avLst/>
              </a:prstGeom>
              <a:noFill/>
            </p:spPr>
            <p:txBody>
              <a:bodyPr wrap="square" rtlCol="0" anchor="t">
                <a:spAutoFit/>
              </a:bodyPr>
              <a:p>
                <a:r>
                  <a:rPr b="1"/>
                  <a:t>Dual-path architecture</a:t>
                </a:r>
                <a:r>
                  <a:t>.如图所示，首先处理频率维度，然后处理时间维度。与所有双路径方法一样，在时间维度上应用 SRU 来处理频率维度。通过在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𝐺</m:t>
                        </m:r>
                      </m:sub>
                    </m:sSub>
                  </m:oMath>
                </a14:m>
                <a:r>
                  <a:t> 的频率维度上进行零填充，然后使用 8 个内核大小和 1 步长展开，来展开特征，</a:t>
                </a:r>
              </a:p>
            </p:txBody>
          </p:sp>
        </mc:Choice>
        <mc:Fallback>
          <p:sp>
            <p:nvSpPr>
              <p:cNvPr id="4" name="文本框 3"/>
              <p:cNvSpPr txBox="1">
                <a:spLocks noRot="1" noChangeAspect="1" noMove="1" noResize="1" noEditPoints="1" noAdjustHandles="1" noChangeArrowheads="1" noChangeShapeType="1" noTextEdit="1"/>
              </p:cNvSpPr>
              <p:nvPr/>
            </p:nvSpPr>
            <p:spPr>
              <a:xfrm>
                <a:off x="247015" y="969010"/>
                <a:ext cx="11811000" cy="922020"/>
              </a:xfrm>
              <a:prstGeom prst="rect">
                <a:avLst/>
              </a:prstGeom>
              <a:blipFill rotWithShape="1">
                <a:blip r:embed="rId5"/>
                <a:stretch>
                  <a:fillRect/>
                </a:stretch>
              </a:blipFill>
            </p:spPr>
            <p:txBody>
              <a:bodyPr/>
              <a:lstStyle/>
              <a:p>
                <a:r>
                  <a:rPr lang="zh-CN" altLang="en-US">
                    <a:noFill/>
                  </a:rPr>
                  <a:t> </a:t>
                </a:r>
              </a:p>
            </p:txBody>
          </p:sp>
        </mc:Fallback>
      </mc:AlternateContent>
      <p:sp>
        <p:nvSpPr>
          <p:cNvPr id="13" name="文本框 12"/>
          <p:cNvSpPr txBox="1"/>
          <p:nvPr/>
        </p:nvSpPr>
        <p:spPr>
          <a:xfrm>
            <a:off x="9871075" y="5852160"/>
            <a:ext cx="439420"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6"/>
          <a:stretch>
            <a:fillRect/>
          </a:stretch>
        </p:blipFill>
        <p:spPr>
          <a:xfrm>
            <a:off x="408305" y="4064000"/>
            <a:ext cx="9391650" cy="2063750"/>
          </a:xfrm>
          <a:prstGeom prst="rect">
            <a:avLst/>
          </a:prstGeom>
        </p:spPr>
      </p:pic>
      <p:sp>
        <p:nvSpPr>
          <p:cNvPr id="3" name="文本框 2"/>
          <p:cNvSpPr txBox="1"/>
          <p:nvPr/>
        </p:nvSpPr>
        <p:spPr>
          <a:xfrm>
            <a:off x="8870315" y="1718945"/>
            <a:ext cx="439420"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7"/>
          <a:stretch>
            <a:fillRect/>
          </a:stretch>
        </p:blipFill>
        <p:spPr>
          <a:xfrm>
            <a:off x="3328035" y="1674495"/>
            <a:ext cx="5542280" cy="320040"/>
          </a:xfrm>
          <a:prstGeom prst="rect">
            <a:avLst/>
          </a:prstGeom>
        </p:spPr>
      </p:pic>
      <p:sp>
        <p:nvSpPr>
          <p:cNvPr id="10" name="文本框 9"/>
          <p:cNvSpPr txBox="1"/>
          <p:nvPr/>
        </p:nvSpPr>
        <p:spPr>
          <a:xfrm>
            <a:off x="247015" y="2010410"/>
            <a:ext cx="11753850" cy="368300"/>
          </a:xfrm>
          <a:prstGeom prst="rect">
            <a:avLst/>
          </a:prstGeom>
          <a:noFill/>
        </p:spPr>
        <p:txBody>
          <a:bodyPr wrap="square" rtlCol="0" anchor="t">
            <a:spAutoFit/>
          </a:bodyPr>
          <a:p>
            <a:r>
              <a:rPr lang="zh-CN" altLang="en-US"/>
              <a:t>在展开后，在通道维度上应用层归一化，然后应用隐藏大小为 ha 的双向 4 层 SRU，</a:t>
            </a:r>
            <a:endParaRPr lang="zh-CN" altLang="en-US"/>
          </a:p>
        </p:txBody>
      </p:sp>
      <p:pic>
        <p:nvPicPr>
          <p:cNvPr id="12" name="图片 11"/>
          <p:cNvPicPr>
            <a:picLocks noChangeAspect="1"/>
          </p:cNvPicPr>
          <p:nvPr/>
        </p:nvPicPr>
        <p:blipFill>
          <a:blip r:embed="rId8"/>
          <a:stretch>
            <a:fillRect/>
          </a:stretch>
        </p:blipFill>
        <p:spPr>
          <a:xfrm>
            <a:off x="3585845" y="2394585"/>
            <a:ext cx="5133340" cy="384810"/>
          </a:xfrm>
          <a:prstGeom prst="rect">
            <a:avLst/>
          </a:prstGeom>
        </p:spPr>
      </p:pic>
      <p:sp>
        <p:nvSpPr>
          <p:cNvPr id="14" name="文本框 13"/>
          <p:cNvSpPr txBox="1"/>
          <p:nvPr/>
        </p:nvSpPr>
        <p:spPr>
          <a:xfrm>
            <a:off x="8772525" y="2498090"/>
            <a:ext cx="439420"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247015" y="2921635"/>
            <a:ext cx="11753850" cy="368300"/>
          </a:xfrm>
          <a:prstGeom prst="rect">
            <a:avLst/>
          </a:prstGeom>
          <a:noFill/>
        </p:spPr>
        <p:txBody>
          <a:bodyPr wrap="square" rtlCol="0" anchor="t">
            <a:spAutoFit/>
          </a:bodyPr>
          <a:p>
            <a:r>
              <a:rPr lang="zh-CN" altLang="en-US"/>
              <a:t>使用具有核 8 和步幅 1 的转置卷积 T 来恢复展开的维度，</a:t>
            </a:r>
            <a:endParaRPr lang="zh-CN" altLang="en-US"/>
          </a:p>
        </p:txBody>
      </p:sp>
      <p:pic>
        <p:nvPicPr>
          <p:cNvPr id="16" name="图片 15"/>
          <p:cNvPicPr>
            <a:picLocks noChangeAspect="1"/>
          </p:cNvPicPr>
          <p:nvPr/>
        </p:nvPicPr>
        <p:blipFill>
          <a:blip r:embed="rId9"/>
          <a:stretch>
            <a:fillRect/>
          </a:stretch>
        </p:blipFill>
        <p:spPr>
          <a:xfrm>
            <a:off x="3933825" y="3282950"/>
            <a:ext cx="3828415" cy="374650"/>
          </a:xfrm>
          <a:prstGeom prst="rect">
            <a:avLst/>
          </a:prstGeom>
        </p:spPr>
      </p:pic>
      <p:sp>
        <p:nvSpPr>
          <p:cNvPr id="18" name="文本框 17"/>
          <p:cNvSpPr txBox="1"/>
          <p:nvPr/>
        </p:nvSpPr>
        <p:spPr>
          <a:xfrm>
            <a:off x="7762240" y="3356610"/>
            <a:ext cx="439420"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RTFS BLOCKS</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9220" y="629983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sp>
        <p:nvSpPr>
          <p:cNvPr id="4" name="文本框 3"/>
          <p:cNvSpPr txBox="1"/>
          <p:nvPr/>
        </p:nvSpPr>
        <p:spPr>
          <a:xfrm>
            <a:off x="247015" y="969010"/>
            <a:ext cx="11811000" cy="368300"/>
          </a:xfrm>
          <a:prstGeom prst="rect">
            <a:avLst/>
          </a:prstGeom>
          <a:noFill/>
        </p:spPr>
        <p:txBody>
          <a:bodyPr wrap="square" rtlCol="0" anchor="t">
            <a:spAutoFit/>
          </a:bodyPr>
          <a:p>
            <a:r>
              <a:t>接下来，使用相同的方法处理时间维度，TF 域自注意力网络，表示为 Attn。这两个步骤表示如下：</a:t>
            </a:r>
          </a:p>
        </p:txBody>
      </p:sp>
      <p:sp>
        <p:nvSpPr>
          <p:cNvPr id="13" name="文本框 12"/>
          <p:cNvSpPr txBox="1"/>
          <p:nvPr/>
        </p:nvSpPr>
        <p:spPr>
          <a:xfrm>
            <a:off x="9871075" y="5852160"/>
            <a:ext cx="439420"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5"/>
          <a:stretch>
            <a:fillRect/>
          </a:stretch>
        </p:blipFill>
        <p:spPr>
          <a:xfrm>
            <a:off x="408305" y="4064000"/>
            <a:ext cx="9391650" cy="2063750"/>
          </a:xfrm>
          <a:prstGeom prst="rect">
            <a:avLst/>
          </a:prstGeom>
        </p:spPr>
      </p:pic>
      <p:sp>
        <p:nvSpPr>
          <p:cNvPr id="3" name="文本框 2"/>
          <p:cNvSpPr txBox="1"/>
          <p:nvPr/>
        </p:nvSpPr>
        <p:spPr>
          <a:xfrm>
            <a:off x="8870315" y="1718945"/>
            <a:ext cx="439420"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2550795" y="1534795"/>
            <a:ext cx="6250305" cy="381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RTFS BLOCKS</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9220" y="629983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4" name="文本框 3"/>
              <p:cNvSpPr txBox="1"/>
              <p:nvPr/>
            </p:nvSpPr>
            <p:spPr>
              <a:xfrm>
                <a:off x="247015" y="969010"/>
                <a:ext cx="11811000" cy="1198880"/>
              </a:xfrm>
              <a:prstGeom prst="rect">
                <a:avLst/>
              </a:prstGeom>
              <a:noFill/>
            </p:spPr>
            <p:txBody>
              <a:bodyPr wrap="square" rtlCol="0" anchor="t">
                <a:spAutoFit/>
              </a:bodyPr>
              <a:p>
                <a:r>
                  <a:rPr b="1"/>
                  <a:t>Reconstruction of time and frequency resolution</a:t>
                </a:r>
                <a:r>
                  <a:t>.高质量的时间和频率特征的重建是一个巨大的挑战。根本原因，重建过程通常依赖于插值或转置卷积进行上采样，导致重建输出中出现棋盘伪影。为了解决这个问题，</a:t>
                </a:r>
                <a:r>
                  <a:rPr lang="zh-CN"/>
                  <a:t>本文</a:t>
                </a:r>
                <a:r>
                  <a:t>提出了时频注意力重建（TF-AR）单元，记作</a:t>
                </a:r>
                <a14:m>
                  <m:oMath xmlns:m="http://schemas.openxmlformats.org/officeDocument/2006/math">
                    <m:r>
                      <m:rPr>
                        <m:sty m:val="p"/>
                      </m:rPr>
                      <a:rPr lang="en-US">
                        <a:latin typeface="Cambria Math" panose="02040503050406030204" charset="0"/>
                        <a:cs typeface="Cambria Math" panose="02040503050406030204" charset="0"/>
                      </a:rPr>
                      <m:t>I</m:t>
                    </m:r>
                    <m:r>
                      <a:rPr lang="en-US">
                        <a:latin typeface="Cambria Math" panose="02040503050406030204" charset="0"/>
                        <a:cs typeface="Cambria Math" panose="02040503050406030204" charset="0"/>
                      </a:rPr>
                      <m:t>（·，·）</m:t>
                    </m:r>
                  </m:oMath>
                </a14:m>
                <a:r>
                  <a:t>。该模块通过利用注意机制优先考虑关键特征的重建，从而减少信息损失。对于两个张量</a:t>
                </a:r>
                <a:r>
                  <a:rPr b="1"/>
                  <a:t>m</a:t>
                </a:r>
                <a:r>
                  <a:t>和</a:t>
                </a:r>
                <a:r>
                  <a:rPr b="1"/>
                  <a:t>n</a:t>
                </a:r>
                <a:r>
                  <a:t>，定义TF-AR单元如下：</a:t>
                </a:r>
              </a:p>
            </p:txBody>
          </p:sp>
        </mc:Choice>
        <mc:Fallback>
          <p:sp>
            <p:nvSpPr>
              <p:cNvPr id="4" name="文本框 3"/>
              <p:cNvSpPr txBox="1">
                <a:spLocks noRot="1" noChangeAspect="1" noMove="1" noResize="1" noEditPoints="1" noAdjustHandles="1" noChangeArrowheads="1" noChangeShapeType="1" noTextEdit="1"/>
              </p:cNvSpPr>
              <p:nvPr/>
            </p:nvSpPr>
            <p:spPr>
              <a:xfrm>
                <a:off x="247015" y="969010"/>
                <a:ext cx="11811000" cy="1198880"/>
              </a:xfrm>
              <a:prstGeom prst="rect">
                <a:avLst/>
              </a:prstGeom>
              <a:blipFill rotWithShape="1">
                <a:blip r:embed="rId5"/>
                <a:stretch>
                  <a:fillRect/>
                </a:stretch>
              </a:blipFill>
            </p:spPr>
            <p:txBody>
              <a:bodyPr/>
              <a:lstStyle/>
              <a:p>
                <a:r>
                  <a:rPr lang="zh-CN" altLang="en-US">
                    <a:noFill/>
                  </a:rPr>
                  <a:t> </a:t>
                </a:r>
              </a:p>
            </p:txBody>
          </p:sp>
        </mc:Fallback>
      </mc:AlternateContent>
      <p:sp>
        <p:nvSpPr>
          <p:cNvPr id="13" name="文本框 12"/>
          <p:cNvSpPr txBox="1"/>
          <p:nvPr/>
        </p:nvSpPr>
        <p:spPr>
          <a:xfrm>
            <a:off x="9871075" y="5852160"/>
            <a:ext cx="439420"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6"/>
          <a:stretch>
            <a:fillRect/>
          </a:stretch>
        </p:blipFill>
        <p:spPr>
          <a:xfrm>
            <a:off x="408305" y="4064000"/>
            <a:ext cx="9391650" cy="2063750"/>
          </a:xfrm>
          <a:prstGeom prst="rect">
            <a:avLst/>
          </a:prstGeom>
        </p:spPr>
      </p:pic>
      <p:sp>
        <p:nvSpPr>
          <p:cNvPr id="3" name="文本框 2"/>
          <p:cNvSpPr txBox="1"/>
          <p:nvPr/>
        </p:nvSpPr>
        <p:spPr>
          <a:xfrm>
            <a:off x="8689975" y="2167890"/>
            <a:ext cx="439420"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7"/>
          <a:stretch>
            <a:fillRect/>
          </a:stretch>
        </p:blipFill>
        <p:spPr>
          <a:xfrm>
            <a:off x="3508375" y="2110105"/>
            <a:ext cx="5181600" cy="33655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247015" y="2574925"/>
                <a:ext cx="11753850" cy="923290"/>
              </a:xfrm>
              <a:prstGeom prst="rect">
                <a:avLst/>
              </a:prstGeom>
              <a:noFill/>
            </p:spPr>
            <p:txBody>
              <a:bodyPr wrap="square" rtlCol="0" anchor="t">
                <a:spAutoFit/>
              </a:bodyPr>
              <a:p>
                <a:r>
                  <a:rPr lang="zh-CN" altLang="en-US"/>
                  <a:t>其中 W1(·)、W2(·) 和 W3(·) 表示具有 4 × 4 内核和 </a:t>
                </a:r>
                <a:r>
                  <a:rPr lang="en-US" altLang="zh-CN"/>
                  <a:t>G</a:t>
                </a:r>
                <a:r>
                  <a:rPr lang="zh-CN" altLang="en-US"/>
                  <a:t>LN 层的 2D 深度卷积。对 sigmoid 函数使用符号 σ，⊙ 用于元素乘法，φ 用于最近邻插值（上采样）。为了进行重建，首先使用 qTF-AR 单元将</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𝐴</m:t>
                            </m:r>
                          </m:e>
                        </m:acc>
                      </m:e>
                      <m:sub>
                        <m:r>
                          <a:rPr lang="en-US" altLang="zh-CN" i="1">
                            <a:latin typeface="Cambria Math" panose="02040503050406030204" charset="0"/>
                            <a:cs typeface="Cambria Math" panose="02040503050406030204" charset="0"/>
                          </a:rPr>
                          <m:t>𝐺</m:t>
                        </m:r>
                      </m:sub>
                    </m:sSub>
                  </m:oMath>
                </a14:m>
                <a:r>
                  <a:rPr lang="zh-CN" altLang="en-US"/>
                  <a:t> 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𝑖</m:t>
                        </m:r>
                      </m:sub>
                    </m:sSub>
                  </m:oMath>
                </a14:m>
                <a:r>
                  <a:rPr lang="zh-CN" altLang="en-US"/>
                  <a:t> 的每个元素融合，</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247015" y="2574925"/>
                <a:ext cx="11753850" cy="923290"/>
              </a:xfrm>
              <a:prstGeom prst="rect">
                <a:avLst/>
              </a:prstGeom>
              <a:blipFill rotWithShape="1">
                <a:blip r:embed="rId8"/>
                <a:stretch>
                  <a:fillRect r="-940"/>
                </a:stretch>
              </a:blipFill>
            </p:spPr>
            <p:txBody>
              <a:bodyPr/>
              <a:lstStyle/>
              <a:p>
                <a:r>
                  <a:rPr lang="zh-CN" altLang="en-US">
                    <a:noFill/>
                  </a:rPr>
                  <a:t> </a:t>
                </a:r>
              </a:p>
            </p:txBody>
          </p:sp>
        </mc:Fallback>
      </mc:AlternateContent>
      <p:pic>
        <p:nvPicPr>
          <p:cNvPr id="12" name="图片 11"/>
          <p:cNvPicPr>
            <a:picLocks noChangeAspect="1"/>
          </p:cNvPicPr>
          <p:nvPr/>
        </p:nvPicPr>
        <p:blipFill>
          <a:blip r:embed="rId9"/>
          <a:stretch>
            <a:fillRect/>
          </a:stretch>
        </p:blipFill>
        <p:spPr>
          <a:xfrm>
            <a:off x="3578860" y="3247390"/>
            <a:ext cx="5147310" cy="363220"/>
          </a:xfrm>
          <a:prstGeom prst="rect">
            <a:avLst/>
          </a:prstGeom>
        </p:spPr>
      </p:pic>
      <p:sp>
        <p:nvSpPr>
          <p:cNvPr id="14" name="文本框 13"/>
          <p:cNvSpPr txBox="1"/>
          <p:nvPr/>
        </p:nvSpPr>
        <p:spPr>
          <a:xfrm>
            <a:off x="8808085" y="3400425"/>
            <a:ext cx="439420"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RTFS BLOCKS</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206375" y="637857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4" name="文本框 3"/>
              <p:cNvSpPr txBox="1"/>
              <p:nvPr/>
            </p:nvSpPr>
            <p:spPr>
              <a:xfrm>
                <a:off x="247015" y="969010"/>
                <a:ext cx="11811000" cy="932180"/>
              </a:xfrm>
              <a:prstGeom prst="rect">
                <a:avLst/>
              </a:prstGeom>
              <a:noFill/>
            </p:spPr>
            <p:txBody>
              <a:bodyPr wrap="square" rtlCol="0" anchor="t">
                <a:spAutoFit/>
              </a:bodyPr>
              <a:p>
                <a:r>
                  <a:rPr b="1"/>
                  <a:t>Reconstruction of time and frequency resolution</a:t>
                </a:r>
                <a:r>
                  <a:t>.接下来，使用 q-1 个额外的 TF-AR 单元连续对多尺度特征进行上采样和聚合，以获得细粒度的听觉特征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0</m:t>
                        </m:r>
                      </m:sub>
                      <m:sup>
                        <m:r>
                          <a:rPr lang="en-US" i="1">
                            <a:latin typeface="Cambria Math" panose="02040503050406030204" charset="0"/>
                            <a:cs typeface="Cambria Math" panose="02040503050406030204" charset="0"/>
                          </a:rPr>
                          <m:t>’’</m:t>
                        </m:r>
                      </m:sup>
                    </m:sSubSup>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𝐷</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𝐹</m:t>
                        </m:r>
                      </m:sup>
                    </m:sSup>
                  </m:oMath>
                </a14:m>
                <a:r>
                  <a:t>。与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0</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𝑞</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2</m:t>
                    </m:r>
                    <m:r>
                      <a:rPr lang="en-US" i="1">
                        <a:latin typeface="Cambria Math" panose="02040503050406030204" charset="0"/>
                        <a:cs typeface="Cambria Math" panose="02040503050406030204" charset="0"/>
                      </a:rPr>
                      <m:t>}</m:t>
                    </m:r>
                  </m:oMath>
                </a14:m>
                <a:r>
                  <a:t>} 的残差连接至关重要，并创建 U-Net 风格的结构：</a:t>
                </a:r>
              </a:p>
            </p:txBody>
          </p:sp>
        </mc:Choice>
        <mc:Fallback>
          <p:sp>
            <p:nvSpPr>
              <p:cNvPr id="4" name="文本框 3"/>
              <p:cNvSpPr txBox="1">
                <a:spLocks noRot="1" noChangeAspect="1" noMove="1" noResize="1" noEditPoints="1" noAdjustHandles="1" noChangeArrowheads="1" noChangeShapeType="1" noTextEdit="1"/>
              </p:cNvSpPr>
              <p:nvPr/>
            </p:nvSpPr>
            <p:spPr>
              <a:xfrm>
                <a:off x="247015" y="969010"/>
                <a:ext cx="11811000" cy="932180"/>
              </a:xfrm>
              <a:prstGeom prst="rect">
                <a:avLst/>
              </a:prstGeom>
              <a:blipFill rotWithShape="1">
                <a:blip r:embed="rId5"/>
                <a:stretch>
                  <a:fillRect/>
                </a:stretch>
              </a:blipFill>
            </p:spPr>
            <p:txBody>
              <a:bodyPr/>
              <a:lstStyle/>
              <a:p>
                <a:r>
                  <a:rPr lang="zh-CN" altLang="en-US">
                    <a:noFill/>
                  </a:rPr>
                  <a:t> </a:t>
                </a:r>
              </a:p>
            </p:txBody>
          </p:sp>
        </mc:Fallback>
      </mc:AlternateContent>
      <p:sp>
        <p:nvSpPr>
          <p:cNvPr id="13" name="文本框 12"/>
          <p:cNvSpPr txBox="1"/>
          <p:nvPr/>
        </p:nvSpPr>
        <p:spPr>
          <a:xfrm>
            <a:off x="9759950" y="6102985"/>
            <a:ext cx="439420"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6"/>
          <a:stretch>
            <a:fillRect/>
          </a:stretch>
        </p:blipFill>
        <p:spPr>
          <a:xfrm>
            <a:off x="368300" y="4314825"/>
            <a:ext cx="9391650" cy="2063750"/>
          </a:xfrm>
          <a:prstGeom prst="rect">
            <a:avLst/>
          </a:prstGeom>
        </p:spPr>
      </p:pic>
      <p:sp>
        <p:nvSpPr>
          <p:cNvPr id="3" name="文本框 2"/>
          <p:cNvSpPr txBox="1"/>
          <p:nvPr/>
        </p:nvSpPr>
        <p:spPr>
          <a:xfrm>
            <a:off x="11130280" y="4892040"/>
            <a:ext cx="439420" cy="275590"/>
          </a:xfrm>
          <a:prstGeom prst="rect">
            <a:avLst/>
          </a:prstGeom>
          <a:noFill/>
        </p:spPr>
        <p:txBody>
          <a:bodyPr wrap="square" rtlCol="0">
            <a:spAutoFit/>
          </a:bodyPr>
          <a:p>
            <a:r>
              <a:rPr lang="en-US" altLang="zh-CN" sz="1200"/>
              <a:t>[1]</a:t>
            </a:r>
            <a:endParaRPr lang="en-US" altLang="zh-CN" sz="1200"/>
          </a:p>
        </p:txBody>
      </p:sp>
      <p:pic>
        <p:nvPicPr>
          <p:cNvPr id="16" name="图片 15"/>
          <p:cNvPicPr>
            <a:picLocks noChangeAspect="1"/>
          </p:cNvPicPr>
          <p:nvPr/>
        </p:nvPicPr>
        <p:blipFill>
          <a:blip r:embed="rId7"/>
          <a:stretch>
            <a:fillRect/>
          </a:stretch>
        </p:blipFill>
        <p:spPr>
          <a:xfrm>
            <a:off x="3395980" y="1832610"/>
            <a:ext cx="5400040" cy="299085"/>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247015" y="2249170"/>
                <a:ext cx="11811000" cy="655320"/>
              </a:xfrm>
              <a:prstGeom prst="rect">
                <a:avLst/>
              </a:prstGeom>
              <a:noFill/>
            </p:spPr>
            <p:txBody>
              <a:bodyPr wrap="square" rtlCol="0" anchor="t">
                <a:spAutoFit/>
              </a:bodyPr>
              <a:p>
                <a:r>
                  <a:rPr lang="zh-CN" altLang="en-US"/>
                  <a:t>最后，使用带有 1×1 内核的二维卷积将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0</m:t>
                        </m:r>
                      </m:sub>
                      <m:sup>
                        <m:r>
                          <a:rPr lang="en-US" i="1">
                            <a:latin typeface="Cambria Math" panose="02040503050406030204" charset="0"/>
                            <a:cs typeface="Cambria Math" panose="02040503050406030204" charset="0"/>
                          </a:rPr>
                          <m:t>’’</m:t>
                        </m:r>
                      </m:sup>
                    </m:sSubSup>
                  </m:oMath>
                </a14:m>
                <a:r>
                  <a:rPr lang="en-US" altLang="zh-CN"/>
                  <a:t> </a:t>
                </a:r>
                <a:r>
                  <a:rPr lang="zh-CN" altLang="en-US"/>
                  <a:t>转换回 Ca 通道，并添加与 RTFS 块输入残差连接。将输出特征作为AP块后CAF块的音频输入，作为分离网络重复R堆叠RTFS块阶段下一个RTFS块的输入。</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247015" y="2249170"/>
                <a:ext cx="11811000" cy="65532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SPECTRAL SOURCE SEPARATION</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206375" y="637857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4" name="文本框 3"/>
              <p:cNvSpPr txBox="1"/>
              <p:nvPr/>
            </p:nvSpPr>
            <p:spPr>
              <a:xfrm>
                <a:off x="206375" y="969010"/>
                <a:ext cx="11811000" cy="1210945"/>
              </a:xfrm>
              <a:prstGeom prst="rect">
                <a:avLst/>
              </a:prstGeom>
              <a:noFill/>
            </p:spPr>
            <p:txBody>
              <a:bodyPr wrap="square" rtlCol="0" anchor="t">
                <a:spAutoFit/>
              </a:bodyPr>
              <a:p>
                <a:r>
                  <a:t>大多数现有的T域AVSS方法从细化特征aR生成掩码m，然后使用元素乘法在编码音频混合</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0</m:t>
                        </m:r>
                      </m:sub>
                    </m:sSub>
                  </m:oMath>
                </a14:m>
                <a:r>
                  <a:t>和掩模之间进行运算以获得目标说话者的分离语音z</a:t>
                </a:r>
                <a:r>
                  <a:rPr lang="zh-CN"/>
                  <a:t>。然而，作者发现这种用于目标说话人提取的TF域方法不够理想。为了获得更清晰的区别，需要关注STFT产生的音频特征的内在复杂性。这导致本文引入了</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𝑆</m:t>
                        </m:r>
                      </m:e>
                      <m:sup>
                        <m:r>
                          <a:rPr lang="en-US" altLang="zh-CN" i="1">
                            <a:latin typeface="Cambria Math" panose="02040503050406030204" charset="0"/>
                            <a:cs typeface="Cambria Math" panose="02040503050406030204" charset="0"/>
                          </a:rPr>
                          <m:t>3</m:t>
                        </m:r>
                      </m:sup>
                    </m:sSup>
                  </m:oMath>
                </a14:m>
                <a:r>
                  <a:rPr lang="zh-CN"/>
                  <a:t>块，它利用复数乘法的高维应用（</a:t>
                </a:r>
                <a:r>
                  <a:rPr lang="zh-CN"/>
                  <a:t>如下），以更好地保留声学特性，从而在语音提取过程中提高重要性，</a:t>
                </a:r>
                <a:endParaRPr lang="zh-CN"/>
              </a:p>
            </p:txBody>
          </p:sp>
        </mc:Choice>
        <mc:Fallback>
          <p:sp>
            <p:nvSpPr>
              <p:cNvPr id="4" name="文本框 3"/>
              <p:cNvSpPr txBox="1">
                <a:spLocks noRot="1" noChangeAspect="1" noMove="1" noResize="1" noEditPoints="1" noAdjustHandles="1" noChangeArrowheads="1" noChangeShapeType="1" noTextEdit="1"/>
              </p:cNvSpPr>
              <p:nvPr/>
            </p:nvSpPr>
            <p:spPr>
              <a:xfrm>
                <a:off x="206375" y="969010"/>
                <a:ext cx="11811000" cy="1210945"/>
              </a:xfrm>
              <a:prstGeom prst="rect">
                <a:avLst/>
              </a:prstGeom>
              <a:blipFill rotWithShape="1">
                <a:blip r:embed="rId5"/>
                <a:stretch>
                  <a:fillRect r="-452"/>
                </a:stretch>
              </a:blipFill>
            </p:spPr>
            <p:txBody>
              <a:bodyPr/>
              <a:lstStyle/>
              <a:p>
                <a:r>
                  <a:rPr lang="zh-CN" altLang="en-US">
                    <a:noFill/>
                  </a:rPr>
                  <a:t> </a:t>
                </a:r>
              </a:p>
            </p:txBody>
          </p:sp>
        </mc:Fallback>
      </mc:AlternateContent>
      <p:sp>
        <p:nvSpPr>
          <p:cNvPr id="13" name="文本框 12"/>
          <p:cNvSpPr txBox="1"/>
          <p:nvPr/>
        </p:nvSpPr>
        <p:spPr>
          <a:xfrm>
            <a:off x="9462135" y="4409440"/>
            <a:ext cx="439420"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8140700" y="2286635"/>
            <a:ext cx="439420"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4051300" y="2179955"/>
            <a:ext cx="4089400" cy="38100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89865" y="2755900"/>
                <a:ext cx="11867515" cy="368300"/>
              </a:xfrm>
              <a:prstGeom prst="rect">
                <a:avLst/>
              </a:prstGeom>
              <a:noFill/>
            </p:spPr>
            <p:txBody>
              <a:bodyPr wrap="square" rtlCol="0" anchor="t">
                <a:spAutoFit/>
              </a:bodyPr>
              <a:p>
                <a:r>
                  <a:rPr lang="zh-CN" altLang="en-US"/>
                  <a:t>首先，使用带有1×1核的2D卷积</a:t>
                </a:r>
                <a:r>
                  <a:rPr lang="en-US" altLang="zh-CN"/>
                  <a:t> </a:t>
                </a:r>
                <a14:m>
                  <m:oMath xmlns:m="http://schemas.openxmlformats.org/officeDocument/2006/math">
                    <m:r>
                      <a:rPr lang="en-US" altLang="zh-CN">
                        <a:latin typeface="Cambria Math" panose="02040503050406030204" charset="0"/>
                        <a:cs typeface="Cambria Math" panose="02040503050406030204" charset="0"/>
                      </a:rPr>
                      <m:t>ℳ</m:t>
                    </m:r>
                  </m:oMath>
                </a14:m>
                <a:r>
                  <a:rPr lang="en-US" altLang="zh-CN"/>
                  <a:t> </a:t>
                </a:r>
                <a:r>
                  <a:rPr lang="zh-CN" altLang="en-US"/>
                  <a:t>从</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𝑅</m:t>
                        </m:r>
                      </m:sub>
                    </m:sSub>
                  </m:oMath>
                </a14:m>
                <a:r>
                  <a:rPr lang="en-US" altLang="zh-CN"/>
                  <a:t> </a:t>
                </a:r>
                <a:r>
                  <a:rPr lang="zh-CN" altLang="en-US"/>
                  <a:t>生成掩码m，</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89865" y="2755900"/>
                <a:ext cx="11867515" cy="368300"/>
              </a:xfrm>
              <a:prstGeom prst="rect">
                <a:avLst/>
              </a:prstGeom>
              <a:blipFill rotWithShape="1">
                <a:blip r:embed="rId7"/>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8"/>
          <a:stretch>
            <a:fillRect/>
          </a:stretch>
        </p:blipFill>
        <p:spPr>
          <a:xfrm>
            <a:off x="3964940" y="3124200"/>
            <a:ext cx="4268470" cy="278130"/>
          </a:xfrm>
          <a:prstGeom prst="rect">
            <a:avLst/>
          </a:prstGeom>
        </p:spPr>
      </p:pic>
      <p:sp>
        <p:nvSpPr>
          <p:cNvPr id="12" name="文本框 11"/>
          <p:cNvSpPr txBox="1"/>
          <p:nvPr/>
        </p:nvSpPr>
        <p:spPr>
          <a:xfrm>
            <a:off x="8233410" y="3124200"/>
            <a:ext cx="439420"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206375" y="3622675"/>
            <a:ext cx="11794490" cy="368300"/>
          </a:xfrm>
          <a:prstGeom prst="rect">
            <a:avLst/>
          </a:prstGeom>
          <a:noFill/>
        </p:spPr>
        <p:txBody>
          <a:bodyPr wrap="square" rtlCol="0" anchor="t">
            <a:spAutoFit/>
          </a:bodyPr>
          <a:p>
            <a:r>
              <a:rPr lang="zh-CN" altLang="en-US"/>
              <a:t>在不丧失一般性的情况下，</a:t>
            </a:r>
            <a:r>
              <a:rPr lang="zh-CN" altLang="en-US"/>
              <a:t>作者选择通道上半部分作为实部，通道下半部分作为虚部。因此，定义，</a:t>
            </a:r>
            <a:endParaRPr lang="zh-CN" altLang="en-US"/>
          </a:p>
        </p:txBody>
      </p:sp>
      <p:pic>
        <p:nvPicPr>
          <p:cNvPr id="15" name="图片 14"/>
          <p:cNvPicPr>
            <a:picLocks noChangeAspect="1"/>
          </p:cNvPicPr>
          <p:nvPr/>
        </p:nvPicPr>
        <p:blipFill>
          <a:blip r:embed="rId9"/>
          <a:stretch>
            <a:fillRect/>
          </a:stretch>
        </p:blipFill>
        <p:spPr>
          <a:xfrm>
            <a:off x="2840355" y="3999230"/>
            <a:ext cx="6565900" cy="685800"/>
          </a:xfrm>
          <a:prstGeom prst="rect">
            <a:avLst/>
          </a:prstGeom>
        </p:spPr>
      </p:pic>
      <p:sp>
        <p:nvSpPr>
          <p:cNvPr id="19" name="文本框 18"/>
          <p:cNvSpPr txBox="1"/>
          <p:nvPr/>
        </p:nvSpPr>
        <p:spPr>
          <a:xfrm>
            <a:off x="206375" y="4810760"/>
            <a:ext cx="11811000" cy="368300"/>
          </a:xfrm>
          <a:prstGeom prst="rect">
            <a:avLst/>
          </a:prstGeom>
          <a:noFill/>
        </p:spPr>
        <p:txBody>
          <a:bodyPr wrap="square" rtlCol="0" anchor="t">
            <a:spAutoFit/>
          </a:bodyPr>
          <a:p>
            <a:r>
              <a:rPr lang="zh-CN" altLang="en-US"/>
              <a:t>接下来，对于 || 表示沿通道轴的连接，</a:t>
            </a:r>
            <a:endParaRPr lang="zh-CN" altLang="en-US"/>
          </a:p>
        </p:txBody>
      </p:sp>
      <p:pic>
        <p:nvPicPr>
          <p:cNvPr id="20" name="图片 19"/>
          <p:cNvPicPr>
            <a:picLocks noChangeAspect="1"/>
          </p:cNvPicPr>
          <p:nvPr/>
        </p:nvPicPr>
        <p:blipFill>
          <a:blip r:embed="rId10"/>
          <a:stretch>
            <a:fillRect/>
          </a:stretch>
        </p:blipFill>
        <p:spPr>
          <a:xfrm>
            <a:off x="2734310" y="5190490"/>
            <a:ext cx="3714750" cy="1174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DECODER</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206375" y="637857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4" name="文本框 3"/>
              <p:cNvSpPr txBox="1"/>
              <p:nvPr/>
            </p:nvSpPr>
            <p:spPr>
              <a:xfrm>
                <a:off x="206375" y="969010"/>
                <a:ext cx="11811000" cy="942340"/>
              </a:xfrm>
              <a:prstGeom prst="rect">
                <a:avLst/>
              </a:prstGeom>
              <a:noFill/>
            </p:spPr>
            <p:txBody>
              <a:bodyPr wrap="square" rtlCol="0" anchor="t">
                <a:spAutoFit/>
              </a:bodyPr>
              <a:p>
                <a:r>
                  <a:t>解码器 D(·) 采用分离的目标说话者的音频特征 z并重建估计的波形 </a:t>
                </a:r>
                <a14:m>
                  <m:oMath xmlns:m="http://schemas.openxmlformats.org/officeDocument/2006/math">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𝑠</m:t>
                        </m:r>
                      </m:e>
                    </m:acc>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𝐷</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𝑧</m:t>
                    </m:r>
                    <m:r>
                      <a:rPr lang="en-US" i="1">
                        <a:latin typeface="Cambria Math" panose="02040503050406030204" charset="0"/>
                        <a:cs typeface="Cambria Math" panose="02040503050406030204" charset="0"/>
                      </a:rPr>
                      <m:t>)</m:t>
                    </m:r>
                  </m:oMath>
                </a14:m>
                <a:r>
                  <a:t>，其中 </a:t>
                </a:r>
                <a14:m>
                  <m:oMath xmlns:m="http://schemas.openxmlformats.org/officeDocument/2006/math">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𝑠</m:t>
                        </m:r>
                      </m:e>
                    </m:acc>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𝑎</m:t>
                            </m:r>
                          </m:sub>
                        </m:sSub>
                      </m:sup>
                    </m:sSup>
                  </m:oMath>
                </a14:m>
                <a:r>
                  <a:t>。具体来说，z 通过具有 3 × 3 内核和 2 个输出通道的转置 2D 卷积传递。镜像编码器，将第一个通道作为实部，第二个通道作为虚部并形成复张量。该张量被传递到 iSTFT 以恢复估计的目标说话者音频。</a:t>
                </a:r>
              </a:p>
            </p:txBody>
          </p:sp>
        </mc:Choice>
        <mc:Fallback>
          <p:sp>
            <p:nvSpPr>
              <p:cNvPr id="4" name="文本框 3"/>
              <p:cNvSpPr txBox="1">
                <a:spLocks noRot="1" noChangeAspect="1" noMove="1" noResize="1" noEditPoints="1" noAdjustHandles="1" noChangeArrowheads="1" noChangeShapeType="1" noTextEdit="1"/>
              </p:cNvSpPr>
              <p:nvPr/>
            </p:nvSpPr>
            <p:spPr>
              <a:xfrm>
                <a:off x="206375" y="969010"/>
                <a:ext cx="11811000" cy="942340"/>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172075"/>
          </a:xfrm>
          <a:prstGeom prst="rect">
            <a:avLst/>
          </a:prstGeom>
          <a:noFill/>
        </p:spPr>
        <p:txBody>
          <a:bodyPr wrap="square" rtlCol="0">
            <a:noAutofit/>
          </a:bodyPr>
          <a:p>
            <a:pPr algn="l"/>
            <a:r>
              <a:t>RTFS-Net 的代码是用 Python 3.10 编写的，使用标准的 Python 深度学习库，特别是 PyTorch 和 PyTorch Lightning。为了适应完全可重复性，该代码应包括所有用于重现表 1 中看到的实验的文件，包括用于运行代码的 conda 环境、RTFSNet-4、RTFS-Net-6 和 RTFS-Net-12 的完整配置文件、预训练视频模型的权重和 RTFS-Net 模型代码本身，包括 TDANet 和本文提到的所有层、块和网络。数据集必须与提供的参考文献分开获得，见附录 F</a:t>
            </a:r>
            <a:r>
              <a:rPr lang="zh-CN"/>
              <a:t>。</a:t>
            </a:r>
            <a:r>
              <a:t>GPU 优化的 SRU PyTorch 实现已经开源，可在原始作者提供的 PyPi2 上获得。实验和训练是使用具有 8 个 NVIDIA 3080 GPU 的单个服务器完成的，。</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LRS2-2Mix</a:t>
            </a:r>
            <a:r>
              <a:rPr 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LRS3-2Mix;VoxCeleb2-2Mix</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评估指标：Perceptual Evaluation of Speech Quality (PESQ)，SI-SNRi，SDRi</a:t>
            </a:r>
            <a:r>
              <a:rPr lang="en-US" altLang="zh-CN">
                <a:latin typeface="宋体" panose="02010600030101010101" pitchFamily="2" charset="-122"/>
                <a:ea typeface="宋体" panose="02010600030101010101" pitchFamily="2" charset="-122"/>
                <a:cs typeface="宋体" panose="02010600030101010101" pitchFamily="2" charset="-122"/>
                <a:sym typeface="+mn-ea"/>
              </a:rPr>
              <a:t>,Multiply-ACcumulate (MAC)</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11144250" y="464947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111250" y="1997075"/>
            <a:ext cx="9969500" cy="2863850"/>
          </a:xfrm>
          <a:prstGeom prst="rect">
            <a:avLst/>
          </a:prstGeom>
        </p:spPr>
      </p:pic>
      <p:sp>
        <p:nvSpPr>
          <p:cNvPr id="3" name="文本框 2"/>
          <p:cNvSpPr txBox="1"/>
          <p:nvPr>
            <p:custDataLst>
              <p:tags r:id="rId6"/>
            </p:custDataLst>
          </p:nvPr>
        </p:nvSpPr>
        <p:spPr>
          <a:xfrm>
            <a:off x="206375" y="637857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10438765" y="4722495"/>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206375" y="637857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pic>
        <p:nvPicPr>
          <p:cNvPr id="4" name="图片 3"/>
          <p:cNvPicPr>
            <a:picLocks noChangeAspect="1"/>
          </p:cNvPicPr>
          <p:nvPr/>
        </p:nvPicPr>
        <p:blipFill>
          <a:blip r:embed="rId6"/>
          <a:stretch>
            <a:fillRect/>
          </a:stretch>
        </p:blipFill>
        <p:spPr>
          <a:xfrm>
            <a:off x="1932940" y="1567180"/>
            <a:ext cx="8572500" cy="1524000"/>
          </a:xfrm>
          <a:prstGeom prst="rect">
            <a:avLst/>
          </a:prstGeom>
        </p:spPr>
      </p:pic>
      <p:pic>
        <p:nvPicPr>
          <p:cNvPr id="5" name="图片 4"/>
          <p:cNvPicPr>
            <a:picLocks noChangeAspect="1"/>
          </p:cNvPicPr>
          <p:nvPr/>
        </p:nvPicPr>
        <p:blipFill>
          <a:blip r:embed="rId7"/>
          <a:stretch>
            <a:fillRect/>
          </a:stretch>
        </p:blipFill>
        <p:spPr>
          <a:xfrm>
            <a:off x="3072765" y="3687445"/>
            <a:ext cx="7143750" cy="1454150"/>
          </a:xfrm>
          <a:prstGeom prst="rect">
            <a:avLst/>
          </a:prstGeom>
        </p:spPr>
      </p:pic>
      <p:sp>
        <p:nvSpPr>
          <p:cNvPr id="10" name="文本框 9"/>
          <p:cNvSpPr txBox="1"/>
          <p:nvPr>
            <p:custDataLst>
              <p:tags r:id="rId8"/>
            </p:custDataLst>
          </p:nvPr>
        </p:nvSpPr>
        <p:spPr>
          <a:xfrm>
            <a:off x="10565765" y="264795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在这项研究中，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介绍了 RTFS-Net，这是一种新的 AVSS 方法，它在压缩子空间中显式建模时间和频率维度以提高性能并提高效率。跨多个数据集的实证评估证明了</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方法的有效性。值得注意的是，</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方法在保持显着降低计算复杂度和参数计数的同时实现了显着的性能改进。这表明提高 AVSS 性能并不一定需要更大的模型，而是创新和高效的架构，可以更好地捕捉音频和视觉模式之间的复杂相互作用。</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667490" cy="92202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传统的</a:t>
            </a:r>
            <a:r>
              <a:rPr lang="zh-CN">
                <a:latin typeface="宋体" panose="02010600030101010101" pitchFamily="2" charset="-122"/>
                <a:ea typeface="宋体" panose="02010600030101010101" pitchFamily="2" charset="-122"/>
                <a:cs typeface="宋体" panose="02010600030101010101" pitchFamily="2" charset="-122"/>
              </a:rPr>
              <a:t>视听</a:t>
            </a:r>
            <a:r>
              <a:rPr>
                <a:latin typeface="宋体" panose="02010600030101010101" pitchFamily="2" charset="-122"/>
                <a:ea typeface="宋体" panose="02010600030101010101" pitchFamily="2" charset="-122"/>
                <a:cs typeface="宋体" panose="02010600030101010101" pitchFamily="2" charset="-122"/>
              </a:rPr>
              <a:t>语音分离方法主要在时间域上进行建模，但其对声学特征的过于简单化建模常常需要更大更复杂的模型才能达到最优性能。RTFS-Net则采用了独特的时频域算法，并使用多层循环神经网络独立地捕捉音频的时间和频率维度。此外，该文还引入了基于注意力机制的信息融合技术和一种新的谱面具分离方法，以实现更清晰的分离效果。</a:t>
            </a:r>
            <a:endParaRPr>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0549255" y="5975985"/>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2884170"/>
              </a:xfrm>
              <a:prstGeom prst="rect">
                <a:avLst/>
              </a:prstGeom>
              <a:noFill/>
            </p:spPr>
            <p:txBody>
              <a:bodyPr wrap="square" rtlCol="0" anchor="t">
                <a:spAutoFit/>
              </a:bodyPr>
              <a:p>
                <a:r>
                  <a:t>首先，音频和视频编码器提取出听觉特征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0</m:t>
                        </m:r>
                      </m:sub>
                    </m:sSub>
                  </m:oMath>
                </a14:m>
                <a:r>
                  <a:t>和视觉特征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0</m:t>
                        </m:r>
                      </m:sub>
                    </m:sSub>
                  </m:oMath>
                </a14:m>
                <a:r>
                  <a:t>。这些用作分离网络的输入，该网络融合了这些</a:t>
                </a:r>
                <a:r>
                  <a:rPr lang="zh-CN"/>
                  <a:t>特征</a:t>
                </a:r>
                <a:r>
                  <a:t>并提取了显著的多</a:t>
                </a:r>
                <a:r>
                  <a:rPr lang="zh-CN"/>
                  <a:t>模态</a:t>
                </a:r>
                <a:r>
                  <a:rPr lang="zh-CN">
                    <a:sym typeface="+mn-ea"/>
                  </a:rPr>
                  <a:t>特征</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𝑎</m:t>
                        </m:r>
                      </m:e>
                      <m:sub>
                        <m:r>
                          <a:rPr lang="en-US" altLang="zh-CN" i="1">
                            <a:latin typeface="Cambria Math" panose="02040503050406030204" charset="0"/>
                            <a:cs typeface="Cambria Math" panose="02040503050406030204" charset="0"/>
                            <a:sym typeface="+mn-ea"/>
                          </a:rPr>
                          <m:t>𝑅</m:t>
                        </m:r>
                      </m:sub>
                    </m:sSub>
                  </m:oMath>
                </a14:m>
                <a:r>
                  <a:t>。接下来，频谱源分离（</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𝑆</m:t>
                        </m:r>
                      </m:e>
                      <m:sup>
                        <m:r>
                          <a:rPr lang="en-US" i="1">
                            <a:latin typeface="Cambria Math" panose="02040503050406030204" charset="0"/>
                            <a:cs typeface="Cambria Math" panose="02040503050406030204" charset="0"/>
                          </a:rPr>
                          <m:t>3</m:t>
                        </m:r>
                      </m:sup>
                    </m:sSup>
                  </m:oMath>
                </a14:m>
                <a:r>
                  <a:t>）方法使用</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𝑅</m:t>
                        </m:r>
                      </m:sub>
                    </m:sSub>
                  </m:oMath>
                </a14:m>
                <a:r>
                  <a:t>从编码的音频信号</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0</m:t>
                        </m:r>
                      </m:sub>
                    </m:sSub>
                  </m:oMath>
                </a14:m>
                <a:r>
                  <a:t>中分离目标说话者的音频</a:t>
                </a:r>
                <a:r>
                  <a:rPr lang="en-US"/>
                  <a:t> </a:t>
                </a:r>
                <a:r>
                  <a:t>z。最后，估计的目标说话者音频特征映射z被解码为估计的音频流</a:t>
                </a:r>
                <a:r>
                  <a:rPr lang="en-US"/>
                  <a:t> </a:t>
                </a:r>
                <a14:m>
                  <m:oMath xmlns:m="http://schemas.openxmlformats.org/officeDocument/2006/math">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𝑠</m:t>
                        </m:r>
                      </m:e>
                    </m:acc>
                  </m:oMath>
                </a14:m>
                <a:r>
                  <a:rPr lang="en-US"/>
                  <a:t> </a:t>
                </a:r>
                <a:r>
                  <a:t>并与真实信号</a:t>
                </a:r>
                <a:r>
                  <a:rPr lang="en-US"/>
                  <a:t> </a:t>
                </a:r>
                <a:r>
                  <a:t>s</a:t>
                </a:r>
                <a:r>
                  <a:rPr lang="en-US"/>
                  <a:t> </a:t>
                </a:r>
                <a:r>
                  <a:t>进行比较以进行训练。</a:t>
                </a:r>
              </a:p>
              <a:p>
                <a:r>
                  <a:t>该论文的主要贡献在于提出了RTFS-Net，其中包含了三个重要的创新点：</a:t>
                </a:r>
              </a:p>
              <a:p>
                <a:r>
                  <a:t>RTFS块：该块将特征投影到压缩子空间中，然后分别独立地处理时间和频率维度，并使用TF-AR机制恢复最小信息损失的维度，从而可以在不承受重大计算成本的情况下利用独立的时间频率处理的优势。</a:t>
                </a:r>
              </a:p>
              <a:p>
                <a:r>
                  <a:t>CAF块：该块提供了一个低参数、高效的解决方案，通过多头注意力策略聚合多个模态的信息，优化地融合目标说话者的视觉线索，实现高质量的分离。</a:t>
                </a:r>
              </a:p>
              <a:p>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𝑆</m:t>
                        </m:r>
                      </m:e>
                      <m:sup>
                        <m:r>
                          <a:rPr lang="en-US" i="1">
                            <a:latin typeface="Cambria Math" panose="02040503050406030204" charset="0"/>
                            <a:cs typeface="Cambria Math" panose="02040503050406030204" charset="0"/>
                          </a:rPr>
                          <m:t>3</m:t>
                        </m:r>
                      </m:sup>
                    </m:sSup>
                  </m:oMath>
                </a14:m>
                <a:r>
                  <a:t>块：该块明确重建目标说话者的多重特征，以提高分离质量而不增加计算成本。</a:t>
                </a:r>
              </a:p>
              <a:p>
                <a:r>
                  <a:t>这些创新点使得RTFS-Net能够在时频域上高效地解决</a:t>
                </a:r>
                <a:r>
                  <a:rPr lang="zh-CN"/>
                  <a:t>视听语音</a:t>
                </a:r>
                <a:r>
                  <a:t>分离问题，并取得了显著的性能提升。</a:t>
                </a:r>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2884170"/>
              </a:xfrm>
              <a:prstGeom prst="rect">
                <a:avLst/>
              </a:prstGeom>
              <a:blipFill rotWithShape="1">
                <a:blip r:embed="rId5"/>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1066800" y="3926205"/>
            <a:ext cx="9436100" cy="2247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Encoder</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189865" y="1028700"/>
                <a:ext cx="11811000" cy="645160"/>
              </a:xfrm>
              <a:prstGeom prst="rect">
                <a:avLst/>
              </a:prstGeom>
              <a:noFill/>
            </p:spPr>
            <p:txBody>
              <a:bodyPr wrap="square" rtlCol="0" anchor="t">
                <a:spAutoFit/>
              </a:bodyPr>
              <a:p>
                <a:r>
                  <a:rPr lang="zh-CN"/>
                  <a:t>本文的</a:t>
                </a:r>
                <a:r>
                  <a:t>编码器从音频和视觉输入中提取相关特征。对于视</a:t>
                </a:r>
                <a:r>
                  <a:rPr lang="zh-CN"/>
                  <a:t>觉</a:t>
                </a:r>
                <a:r>
                  <a:t>编码器</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𝐸</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oMath>
                </a14:m>
                <a:r>
                  <a:t>，</a:t>
                </a:r>
                <a:r>
                  <a:rPr lang="zh-CN"/>
                  <a:t>本文</a:t>
                </a:r>
                <a:r>
                  <a:t>使用CTCNet-Lip</a:t>
                </a:r>
                <a:r>
                  <a:rPr lang="en-US"/>
                  <a:t>[2]</a:t>
                </a:r>
                <a:r>
                  <a:t> 预训练网络提取目标说话人的视觉特征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0</m:t>
                        </m:r>
                      </m:sub>
                    </m:sSub>
                  </m:oMath>
                </a14:m>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645160"/>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108585" y="6107430"/>
            <a:ext cx="11381105" cy="482600"/>
          </a:xfrm>
          <a:prstGeom prst="rect">
            <a:avLst/>
          </a:prstGeom>
          <a:noFill/>
        </p:spPr>
        <p:txBody>
          <a:bodyPr wrap="square" rtlCol="0">
            <a:noAutofit/>
          </a:bodyPr>
          <a:p>
            <a:r>
              <a:rPr lang="en-US" altLang="zh-CN" sz="1200"/>
              <a:t>[2]</a:t>
            </a:r>
            <a:r>
              <a:rPr sz="1200"/>
              <a:t>Kai Li, Fenghua Xie, Hang Chen, Kexin Yuan, Xiaolin Hu. An Audio-Visual Speech Separation Model Inspired by Cortico-Thalamo-Cortical Circuits. </a:t>
            </a:r>
            <a:r>
              <a:rPr lang="en-US" sz="1200"/>
              <a:t>I</a:t>
            </a:r>
            <a:r>
              <a:rPr sz="1200"/>
              <a:t>n IEEE Transactions on Pattern Analysis and Machine Intelligence, </a:t>
            </a:r>
            <a:r>
              <a:rPr lang="en-US" sz="1200"/>
              <a:t>2022</a:t>
            </a:r>
            <a:r>
              <a:rPr sz="1200"/>
              <a:t>.</a:t>
            </a:r>
            <a:endParaRPr sz="1200"/>
          </a:p>
        </p:txBody>
      </p:sp>
      <p:pic>
        <p:nvPicPr>
          <p:cNvPr id="4" name="图片 3"/>
          <p:cNvPicPr>
            <a:picLocks noChangeAspect="1"/>
          </p:cNvPicPr>
          <p:nvPr/>
        </p:nvPicPr>
        <p:blipFill>
          <a:blip r:embed="rId6"/>
          <a:stretch>
            <a:fillRect/>
          </a:stretch>
        </p:blipFill>
        <p:spPr>
          <a:xfrm>
            <a:off x="4641850" y="1673860"/>
            <a:ext cx="2557780" cy="285115"/>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2012950"/>
                <a:ext cx="11811000" cy="676910"/>
              </a:xfrm>
              <a:prstGeom prst="rect">
                <a:avLst/>
              </a:prstGeom>
              <a:noFill/>
            </p:spPr>
            <p:txBody>
              <a:bodyPr wrap="square" rtlCol="0" anchor="t">
                <a:spAutoFit/>
              </a:bodyPr>
              <a:p>
                <a:r>
                  <a:rPr lang="zh-CN" altLang="en-US"/>
                  <a:t>对于音频编码器，首先定义</a:t>
                </a:r>
                <a:r>
                  <a:rPr lang="en-US" altLang="zh-CN"/>
                  <a:t> </a:t>
                </a:r>
                <a14:m>
                  <m:oMath xmlns:m="http://schemas.openxmlformats.org/officeDocument/2006/math">
                    <m:r>
                      <a:rPr lang="en-US" altLang="zh-CN" i="1">
                        <a:latin typeface="Cambria Math" panose="02040503050406030204" charset="0"/>
                        <a:cs typeface="Cambria Math" panose="02040503050406030204" charset="0"/>
                      </a:rPr>
                      <m:t>𝛼</m:t>
                    </m:r>
                  </m:oMath>
                </a14:m>
                <a:r>
                  <a:rPr lang="en-US" altLang="zh-CN"/>
                  <a:t> </a:t>
                </a:r>
                <a:r>
                  <a:rPr lang="zh-CN" altLang="en-US"/>
                  <a:t>为使用短时傅里叶变换（STFT）对</a:t>
                </a:r>
                <a:r>
                  <a:rPr lang="en-US" altLang="zh-CN"/>
                  <a:t> </a:t>
                </a:r>
                <a:r>
                  <a:rPr lang="zh-CN" altLang="en-US"/>
                  <a:t>x</a:t>
                </a:r>
                <a:r>
                  <a:rPr lang="en-US" altLang="zh-CN"/>
                  <a:t> </a:t>
                </a:r>
                <a:r>
                  <a:rPr lang="zh-CN" altLang="en-US"/>
                  <a:t>获得的复值混合TF域。对于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𝑛</m:t>
                        </m:r>
                      </m:e>
                      <m:sub>
                        <m:r>
                          <a:rPr lang="en-US" altLang="zh-CN" i="1">
                            <a:latin typeface="Cambria Math" panose="02040503050406030204" charset="0"/>
                            <a:cs typeface="Cambria Math" panose="02040503050406030204" charset="0"/>
                          </a:rPr>
                          <m:t>𝑠𝑝𝑘</m:t>
                        </m:r>
                      </m:sub>
                    </m:sSub>
                  </m:oMath>
                </a14:m>
                <a:r>
                  <a:rPr lang="zh-CN" altLang="en-US"/>
                  <a:t>个说话者的混合音频，将</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𝑠</m:t>
                        </m:r>
                      </m:e>
                      <m:sub>
                        <m:r>
                          <a:rPr lang="en-US" altLang="zh-CN" i="1">
                            <a:latin typeface="Cambria Math" panose="02040503050406030204" charset="0"/>
                            <a:cs typeface="Cambria Math" panose="02040503050406030204" charset="0"/>
                          </a:rPr>
                          <m:t>𝑖</m:t>
                        </m:r>
                      </m:sub>
                    </m:sSub>
                  </m:oMath>
                </a14:m>
                <a:r>
                  <a:rPr lang="en-US" altLang="zh-CN"/>
                  <a:t> </a:t>
                </a:r>
                <a:r>
                  <a:rPr lang="zh-CN" altLang="en-US"/>
                  <a:t>定义为第i个说话者的语音，并且</a:t>
                </a:r>
                <a:r>
                  <a:rPr lang="en-US" altLang="zh-CN"/>
                  <a:t> </a:t>
                </a:r>
                <a14:m>
                  <m:oMath xmlns:m="http://schemas.openxmlformats.org/officeDocument/2006/math">
                    <m:r>
                      <a:rPr lang="en-US" altLang="zh-CN" i="1">
                        <a:latin typeface="Cambria Math" panose="02040503050406030204" charset="0"/>
                        <a:cs typeface="Cambria Math" panose="02040503050406030204" charset="0"/>
                      </a:rPr>
                      <m:t>𝜖</m:t>
                    </m:r>
                  </m:oMath>
                </a14:m>
                <a:r>
                  <a:rPr lang="en-US" altLang="zh-CN"/>
                  <a:t> </a:t>
                </a:r>
                <a:r>
                  <a:rPr lang="zh-CN" altLang="en-US"/>
                  <a:t>表示一些背景噪声、音乐或其他外部音频源的存在。</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2012950"/>
                <a:ext cx="11811000" cy="676910"/>
              </a:xfrm>
              <a:prstGeom prst="rect">
                <a:avLst/>
              </a:prstGeom>
              <a:blipFill rotWithShape="1">
                <a:blip r:embed="rId7"/>
                <a:stretch>
                  <a:fillRect/>
                </a:stretch>
              </a:blipFill>
            </p:spPr>
            <p:txBody>
              <a:bodyPr/>
              <a:lstStyle/>
              <a:p>
                <a:r>
                  <a:rPr lang="zh-CN" altLang="en-US">
                    <a:noFill/>
                  </a:rPr>
                  <a:t> </a:t>
                </a:r>
              </a:p>
            </p:txBody>
          </p:sp>
        </mc:Fallback>
      </mc:AlternateContent>
      <p:sp>
        <p:nvSpPr>
          <p:cNvPr id="11" name="文本框 10"/>
          <p:cNvSpPr txBox="1"/>
          <p:nvPr>
            <p:custDataLst>
              <p:tags r:id="rId8"/>
            </p:custDataLst>
          </p:nvPr>
        </p:nvSpPr>
        <p:spPr>
          <a:xfrm>
            <a:off x="108585" y="5920105"/>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pic>
        <p:nvPicPr>
          <p:cNvPr id="12" name="图片 11"/>
          <p:cNvPicPr>
            <a:picLocks noChangeAspect="1"/>
          </p:cNvPicPr>
          <p:nvPr/>
        </p:nvPicPr>
        <p:blipFill>
          <a:blip r:embed="rId9"/>
          <a:stretch>
            <a:fillRect/>
          </a:stretch>
        </p:blipFill>
        <p:spPr>
          <a:xfrm>
            <a:off x="3538220" y="2743835"/>
            <a:ext cx="4764405" cy="628015"/>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193675" y="3429635"/>
                <a:ext cx="11811000" cy="922020"/>
              </a:xfrm>
              <a:prstGeom prst="rect">
                <a:avLst/>
              </a:prstGeom>
              <a:noFill/>
            </p:spPr>
            <p:txBody>
              <a:bodyPr wrap="square" rtlCol="0" anchor="t">
                <a:spAutoFit/>
              </a:bodyPr>
              <a:p>
                <a:r>
                  <a:rPr lang="zh-CN" altLang="en-US"/>
                  <a:t>其中，t∈[0,</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𝑎</m:t>
                        </m:r>
                      </m:sub>
                    </m:sSub>
                  </m:oMath>
                </a14:m>
                <a:r>
                  <a:rPr lang="zh-CN" altLang="en-US"/>
                  <a:t>] 是时间维度，f∈[0,F] 是频率维度。作者沿着新的“通道”轴连接</a:t>
                </a:r>
                <a:r>
                  <a:rPr lang="en-US" altLang="zh-CN"/>
                  <a:t> </a:t>
                </a:r>
                <a14:m>
                  <m:oMath xmlns:m="http://schemas.openxmlformats.org/officeDocument/2006/math">
                    <m:r>
                      <a:rPr lang="en-US" altLang="zh-CN" i="1">
                        <a:latin typeface="Cambria Math" panose="02040503050406030204" charset="0"/>
                        <a:cs typeface="Cambria Math" panose="02040503050406030204" charset="0"/>
                      </a:rPr>
                      <m:t>𝛼</m:t>
                    </m:r>
                  </m:oMath>
                </a14:m>
                <a:r>
                  <a:rPr lang="zh-CN" altLang="en-US"/>
                  <a:t> 的实部（Re）和虚部（Im），然后在时间和频率维度上应用一个具有 3×3 核和 C 个输出通道的二维卷积层</a:t>
                </a:r>
                <a:r>
                  <a:rPr lang="en-US" altLang="zh-CN"/>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𝐸</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oMath>
                </a14:m>
                <a:r>
                  <a:rPr lang="zh-CN" altLang="en-US"/>
                  <a:t>，以获得信号 x 的听觉嵌入向量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0</m:t>
                        </m:r>
                      </m:sub>
                    </m:sSub>
                  </m:oMath>
                </a14:m>
                <a:r>
                  <a:rPr lang="zh-CN" altLang="en-US"/>
                  <a:t>。使用符号</a:t>
                </a:r>
                <a:r>
                  <a:rPr lang="en-US" altLang="zh-CN"/>
                  <a:t> </a:t>
                </a:r>
                <a:r>
                  <a:rPr lang="zh-CN" altLang="en-US"/>
                  <a:t>||</a:t>
                </a:r>
                <a:r>
                  <a:rPr lang="en-US" altLang="zh-CN"/>
                  <a:t> </a:t>
                </a:r>
                <a:r>
                  <a:rPr lang="zh-CN" altLang="en-US"/>
                  <a:t>表示连接，写作：</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93675" y="3429635"/>
                <a:ext cx="11811000" cy="922020"/>
              </a:xfrm>
              <a:prstGeom prst="rect">
                <a:avLst/>
              </a:prstGeom>
              <a:blipFill rotWithShape="1">
                <a:blip r:embed="rId10"/>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11"/>
          <a:stretch>
            <a:fillRect/>
          </a:stretch>
        </p:blipFill>
        <p:spPr>
          <a:xfrm>
            <a:off x="3768725" y="4285615"/>
            <a:ext cx="4572000" cy="3111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SEPARATION NETWORK</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189865" y="1028700"/>
                <a:ext cx="11811000" cy="1753235"/>
              </a:xfrm>
              <a:prstGeom prst="rect">
                <a:avLst/>
              </a:prstGeom>
              <a:noFill/>
            </p:spPr>
            <p:txBody>
              <a:bodyPr wrap="square" rtlCol="0" anchor="t">
                <a:spAutoFit/>
              </a:bodyPr>
              <a:p>
                <a:r>
                  <a:t>RTFS-Net 的核心是一个分离网络，它使用递归单元来促进两个声学维度之间的信息交互，并通过基于注意力的融合机制高效地聚合多模态特征。首先，对听觉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0</m:t>
                        </m:r>
                      </m:sub>
                    </m:sSub>
                  </m:oMath>
                </a14:m>
                <a:r>
                  <a:t> 和视觉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0</m:t>
                        </m:r>
                      </m:sub>
                    </m:sSub>
                  </m:oMath>
                </a14:m>
                <a:r>
                  <a:t> 特征进行单独预处理以备后续融合。对于视觉前处理模块（VP），</a:t>
                </a:r>
                <a:r>
                  <a:rPr lang="zh-CN"/>
                  <a:t>本文</a:t>
                </a:r>
                <a:r>
                  <a:t>采用了一个修改过的 TDANet</a:t>
                </a:r>
                <a:r>
                  <a:rPr lang="en-US"/>
                  <a:t>[2]</a:t>
                </a:r>
                <a:r>
                  <a:t> 模块。音频预处理模块（AP）由单个 RTFS 模块组成</a:t>
                </a:r>
                <a:r>
                  <a:rPr lang="zh-CN"/>
                  <a:t>。</a:t>
                </a:r>
                <a:r>
                  <a:t>两个预处理模块的输出被馈送到</a:t>
                </a:r>
                <a:r>
                  <a:rPr lang="en-US"/>
                  <a:t> </a:t>
                </a:r>
                <a:r>
                  <a:t>CAF 模块，以将多媒体特征融合为一个单一的增强特征图（</a:t>
                </a:r>
                <a:r>
                  <a:rPr lang="zh-CN"/>
                  <a:t>如下</a:t>
                </a:r>
                <a:r>
                  <a:t>图）。随后，此视听融合由堆叠的额外 R 个 RTFS 模块进一步处理。这些 R 个序列块共享参数（包括 AP 块），这已被证明可以减少模型大小并提高性能，因为它将一系列块转换为循环神经网络架构。</a:t>
                </a:r>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1753235"/>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custDataLst>
              <p:tags r:id="rId5"/>
            </p:custDataLst>
          </p:nvPr>
        </p:nvSpPr>
        <p:spPr>
          <a:xfrm>
            <a:off x="108585" y="6127750"/>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sp>
        <p:nvSpPr>
          <p:cNvPr id="2" name="文本框 1"/>
          <p:cNvSpPr txBox="1"/>
          <p:nvPr>
            <p:custDataLst>
              <p:tags r:id="rId6"/>
            </p:custDataLst>
          </p:nvPr>
        </p:nvSpPr>
        <p:spPr>
          <a:xfrm>
            <a:off x="109220" y="6378575"/>
            <a:ext cx="11892280" cy="250825"/>
          </a:xfrm>
          <a:prstGeom prst="rect">
            <a:avLst/>
          </a:prstGeom>
          <a:noFill/>
        </p:spPr>
        <p:txBody>
          <a:bodyPr wrap="square" rtlCol="0">
            <a:noAutofit/>
          </a:bodyPr>
          <a:p>
            <a:r>
              <a:rPr sz="1200"/>
              <a:t>[</a:t>
            </a:r>
            <a:r>
              <a:rPr lang="en-US" sz="1200"/>
              <a:t>2</a:t>
            </a:r>
            <a:r>
              <a:rPr sz="1200"/>
              <a:t>]MARTEL H, RICHTER J, LI K, et al. Audio-Visual Speech Separation in Noisy Environments with a Lightweight Iterative Model[J]. 2023.</a:t>
            </a:r>
            <a:endParaRPr sz="1200"/>
          </a:p>
        </p:txBody>
      </p:sp>
      <p:pic>
        <p:nvPicPr>
          <p:cNvPr id="3" name="图片 2"/>
          <p:cNvPicPr>
            <a:picLocks noChangeAspect="1"/>
          </p:cNvPicPr>
          <p:nvPr/>
        </p:nvPicPr>
        <p:blipFill>
          <a:blip r:embed="rId7"/>
          <a:stretch>
            <a:fillRect/>
          </a:stretch>
        </p:blipFill>
        <p:spPr>
          <a:xfrm>
            <a:off x="393700" y="3058795"/>
            <a:ext cx="8070850" cy="2806700"/>
          </a:xfrm>
          <a:prstGeom prst="rect">
            <a:avLst/>
          </a:prstGeom>
        </p:spPr>
      </p:pic>
      <p:sp>
        <p:nvSpPr>
          <p:cNvPr id="10" name="文本框 9"/>
          <p:cNvSpPr txBox="1"/>
          <p:nvPr/>
        </p:nvSpPr>
        <p:spPr>
          <a:xfrm>
            <a:off x="8624570" y="571182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SEPARATION NETWORK</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3" name="文本框 12"/>
          <p:cNvSpPr txBox="1"/>
          <p:nvPr/>
        </p:nvSpPr>
        <p:spPr>
          <a:xfrm>
            <a:off x="189865" y="1028700"/>
            <a:ext cx="11811000" cy="645160"/>
          </a:xfrm>
          <a:prstGeom prst="rect">
            <a:avLst/>
          </a:prstGeom>
          <a:noFill/>
        </p:spPr>
        <p:txBody>
          <a:bodyPr wrap="square" rtlCol="0" anchor="t">
            <a:spAutoFit/>
          </a:bodyPr>
          <a:p>
            <a:r>
              <a:rPr b="1"/>
              <a:t>CROSS-DIMENSIONAL ATTENTION FUSION BLOCK</a:t>
            </a:r>
            <a:r>
              <a:rPr lang="en-US" b="1"/>
              <a:t>.</a:t>
            </a:r>
            <a:endParaRPr lang="en-US" b="1"/>
          </a:p>
          <a:p>
            <a:endParaRPr lang="en-US" b="1"/>
          </a:p>
        </p:txBody>
      </p:sp>
      <p:sp>
        <p:nvSpPr>
          <p:cNvPr id="11" name="文本框 10"/>
          <p:cNvSpPr txBox="1"/>
          <p:nvPr>
            <p:custDataLst>
              <p:tags r:id="rId4"/>
            </p:custDataLst>
          </p:nvPr>
        </p:nvSpPr>
        <p:spPr>
          <a:xfrm>
            <a:off x="108585" y="6127750"/>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pic>
        <p:nvPicPr>
          <p:cNvPr id="3" name="图片 2"/>
          <p:cNvPicPr>
            <a:picLocks noChangeAspect="1"/>
          </p:cNvPicPr>
          <p:nvPr/>
        </p:nvPicPr>
        <p:blipFill>
          <a:blip r:embed="rId5"/>
          <a:stretch>
            <a:fillRect/>
          </a:stretch>
        </p:blipFill>
        <p:spPr>
          <a:xfrm>
            <a:off x="393700" y="3058795"/>
            <a:ext cx="8070850" cy="2806700"/>
          </a:xfrm>
          <a:prstGeom prst="rect">
            <a:avLst/>
          </a:prstGeom>
        </p:spPr>
      </p:pic>
      <p:sp>
        <p:nvSpPr>
          <p:cNvPr id="10" name="文本框 9"/>
          <p:cNvSpPr txBox="1"/>
          <p:nvPr/>
        </p:nvSpPr>
        <p:spPr>
          <a:xfrm>
            <a:off x="8624570" y="571182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4" name="文本框 3"/>
              <p:cNvSpPr txBox="1"/>
              <p:nvPr/>
            </p:nvSpPr>
            <p:spPr>
              <a:xfrm>
                <a:off x="193675" y="1035050"/>
                <a:ext cx="11811000" cy="1476375"/>
              </a:xfrm>
              <a:prstGeom prst="rect">
                <a:avLst/>
              </a:prstGeom>
              <a:noFill/>
            </p:spPr>
            <p:txBody>
              <a:bodyPr wrap="square" rtlCol="0" anchor="t">
                <a:spAutoFit/>
              </a:bodyPr>
              <a:p>
                <a:r>
                  <a:rPr b="1"/>
                  <a:t>CROSS-DIMENSIONAL ATTENTION FUSION BLOCK</a:t>
                </a:r>
                <a:r>
                  <a:rPr lang="en-US" b="1"/>
                  <a:t>.</a:t>
                </a:r>
                <a:r>
                  <a:rPr lang="en-US"/>
                  <a:t>它涉及两个独立的融合操作，注意融合(</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𝑓</m:t>
                        </m:r>
                      </m:e>
                      <m:sub>
                        <m:r>
                          <a:rPr lang="en-US" i="1">
                            <a:latin typeface="Cambria Math" panose="02040503050406030204" charset="0"/>
                            <a:cs typeface="Cambria Math" panose="02040503050406030204" charset="0"/>
                          </a:rPr>
                          <m:t>1</m:t>
                        </m:r>
                      </m:sub>
                    </m:sSub>
                  </m:oMath>
                </a14:m>
                <a:r>
                  <a:rPr lang="en-US"/>
                  <a:t>)和门控融合(</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𝑓</m:t>
                        </m:r>
                      </m:e>
                      <m:sub>
                        <m:r>
                          <a:rPr lang="en-US" i="1">
                            <a:latin typeface="Cambria Math" panose="02040503050406030204" charset="0"/>
                            <a:cs typeface="Cambria Math" panose="02040503050406030204" charset="0"/>
                          </a:rPr>
                          <m:t>2</m:t>
                        </m:r>
                      </m:sub>
                    </m:sSub>
                  </m:oMath>
                </a14:m>
                <a:r>
                  <a:rPr lang="en-US"/>
                  <a:t>)。注意融合考虑多个视觉子表征空间，从广泛的接受域聚合信息，并将注意力应用于音频特征。门控融合对视觉信息的时间维度进行上采样，然后利用预处理音频特征产生的</a:t>
                </a:r>
                <a14:m>
                  <m:oMath xmlns:m="http://schemas.openxmlformats.org/officeDocument/2006/math">
                    <m:r>
                      <a:rPr lang="en-US" i="1">
                        <a:latin typeface="Cambria Math" panose="02040503050406030204" charset="0"/>
                        <a:cs typeface="Cambria Math" panose="02040503050406030204" charset="0"/>
                      </a:rPr>
                      <m:t>𝐹</m:t>
                    </m:r>
                  </m:oMath>
                </a14:m>
                <a:r>
                  <a:rPr lang="en-US"/>
                  <a:t>门将视觉特征扩展到TF域。首先，让P1和P2都表示具有1 × 1核并遵循全局层归一化(GLN)的深度卷积。从预处理音频信号</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1</m:t>
                        </m:r>
                      </m:sub>
                    </m:sSub>
                  </m:oMath>
                </a14:m>
                <a:r>
                  <a:rPr lang="en-US"/>
                  <a:t>中生成音频“值”嵌入和前面提到的“门”。</a:t>
                </a:r>
                <a:endParaRPr lang="en-US"/>
              </a:p>
              <a:p>
                <a:endParaRPr lang="en-US" b="1"/>
              </a:p>
            </p:txBody>
          </p:sp>
        </mc:Choice>
        <mc:Fallback>
          <p:sp>
            <p:nvSpPr>
              <p:cNvPr id="4" name="文本框 3"/>
              <p:cNvSpPr txBox="1">
                <a:spLocks noRot="1" noChangeAspect="1" noMove="1" noResize="1" noEditPoints="1" noAdjustHandles="1" noChangeArrowheads="1" noChangeShapeType="1" noTextEdit="1"/>
              </p:cNvSpPr>
              <p:nvPr/>
            </p:nvSpPr>
            <p:spPr>
              <a:xfrm>
                <a:off x="193675" y="1035050"/>
                <a:ext cx="11811000" cy="1476375"/>
              </a:xfrm>
              <a:prstGeom prst="rect">
                <a:avLst/>
              </a:prstGeom>
              <a:blipFill rotWithShape="1">
                <a:blip r:embed="rId6"/>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7"/>
          <a:stretch>
            <a:fillRect/>
          </a:stretch>
        </p:blipFill>
        <p:spPr>
          <a:xfrm>
            <a:off x="2460625" y="2221865"/>
            <a:ext cx="7416800" cy="323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SEPARATION NETWORK</a:t>
            </a:r>
            <a:endParaRPr kumimoji="0"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8585" y="6127750"/>
            <a:ext cx="11892280" cy="250825"/>
          </a:xfrm>
          <a:prstGeom prst="rect">
            <a:avLst/>
          </a:prstGeom>
          <a:noFill/>
        </p:spPr>
        <p:txBody>
          <a:bodyPr wrap="square" rtlCol="0">
            <a:noAutofit/>
          </a:bodyPr>
          <a:p>
            <a:r>
              <a:rPr lang="en-US" altLang="zh-CN" sz="1200"/>
              <a:t>[1]</a:t>
            </a:r>
            <a:r>
              <a:rPr sz="1200"/>
              <a:t>Samuel Pegg, Kai Li, Xiaolin Hu. RTFS-NET: RECURRENT TIME-FREQUENCY</a:t>
            </a:r>
            <a:r>
              <a:rPr lang="en-US" sz="1200"/>
              <a:t> </a:t>
            </a:r>
            <a:r>
              <a:rPr sz="1200"/>
              <a:t>MOD-ELLING FOR EFFICIENT</a:t>
            </a:r>
            <a:r>
              <a:rPr lang="en-US" sz="1200"/>
              <a:t> </a:t>
            </a:r>
            <a:r>
              <a:rPr sz="1200"/>
              <a:t>AUDIO-VISUAL SPEECH SEP-ARATION. In </a:t>
            </a:r>
            <a:r>
              <a:rPr lang="en-US" sz="1200"/>
              <a:t>ICLR</a:t>
            </a:r>
            <a:r>
              <a:rPr sz="1200"/>
              <a:t>, </a:t>
            </a:r>
            <a:r>
              <a:rPr lang="en-US" sz="1200"/>
              <a:t>2024</a:t>
            </a:r>
            <a:r>
              <a:rPr sz="1200"/>
              <a:t>.</a:t>
            </a:r>
            <a:endParaRPr sz="1200"/>
          </a:p>
        </p:txBody>
      </p:sp>
      <p:pic>
        <p:nvPicPr>
          <p:cNvPr id="3" name="图片 2"/>
          <p:cNvPicPr>
            <a:picLocks noChangeAspect="1"/>
          </p:cNvPicPr>
          <p:nvPr/>
        </p:nvPicPr>
        <p:blipFill>
          <a:blip r:embed="rId5"/>
          <a:stretch>
            <a:fillRect/>
          </a:stretch>
        </p:blipFill>
        <p:spPr>
          <a:xfrm>
            <a:off x="393700" y="3275965"/>
            <a:ext cx="8070850" cy="2806700"/>
          </a:xfrm>
          <a:prstGeom prst="rect">
            <a:avLst/>
          </a:prstGeom>
        </p:spPr>
      </p:pic>
      <p:sp>
        <p:nvSpPr>
          <p:cNvPr id="10" name="文本框 9"/>
          <p:cNvSpPr txBox="1"/>
          <p:nvPr/>
        </p:nvSpPr>
        <p:spPr>
          <a:xfrm>
            <a:off x="8624570" y="571182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4" name="文本框 3"/>
              <p:cNvSpPr txBox="1"/>
              <p:nvPr/>
            </p:nvSpPr>
            <p:spPr>
              <a:xfrm>
                <a:off x="247015" y="975995"/>
                <a:ext cx="11811000" cy="1476375"/>
              </a:xfrm>
              <a:prstGeom prst="rect">
                <a:avLst/>
              </a:prstGeom>
              <a:noFill/>
            </p:spPr>
            <p:txBody>
              <a:bodyPr wrap="square" rtlCol="0" anchor="t">
                <a:spAutoFit/>
              </a:bodyPr>
              <a:p>
                <a:r>
                  <a:rPr b="1"/>
                  <a:t>Attention Fusion.</a:t>
                </a:r>
                <a:r>
                  <a:rPr lang="zh-CN"/>
                  <a:t>作者</a:t>
                </a:r>
                <a:r>
                  <a:t>将Ca</a:t>
                </a:r>
                <a:r>
                  <a:rPr lang="zh-CN"/>
                  <a:t>组</a:t>
                </a:r>
                <a:r>
                  <a:t>和Ca ×h输出通道的1D群卷积F1应用于</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1</m:t>
                        </m:r>
                      </m:sub>
                    </m:sSub>
                  </m:oMath>
                </a14:m>
                <a:r>
                  <a:t>，然后是</a:t>
                </a:r>
                <a:r>
                  <a:rPr lang="en-US"/>
                  <a:t>G</a:t>
                </a:r>
                <a:r>
                  <a:t>LN层。通过跨通道分块，可以将视觉特征分解为h个不同的子特征表示，或注意力“头”，</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ℎ</m:t>
                        </m:r>
                      </m:sub>
                    </m:sSub>
                  </m:oMath>
                </a14:m>
                <a:r>
                  <a:t>。接下来，取h个头的“平均值”，将来自不同子特征表示的信息聚合到</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𝑚</m:t>
                        </m:r>
                      </m:sub>
                    </m:sSub>
                  </m:oMath>
                </a14:m>
                <a:r>
                  <a:t>中，然后应用Softmax操作，以创建一个值在0到1之间的多头注意力风格特征集</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𝑎𝑡𝑡𝑛</m:t>
                        </m:r>
                      </m:sub>
                    </m:sSub>
                  </m:oMath>
                </a14:m>
                <a:r>
                  <a:t>。为了使视频帧长Tv与音频的时间维度Ta对齐，</a:t>
                </a:r>
                <a:r>
                  <a:rPr lang="zh-CN"/>
                  <a:t>作者</a:t>
                </a:r>
                <a:r>
                  <a:t>使用最近邻插值φ。</a:t>
                </a:r>
                <a:endParaRPr b="1"/>
              </a:p>
              <a:p>
                <a:endParaRPr lang="en-US" b="1"/>
              </a:p>
            </p:txBody>
          </p:sp>
        </mc:Choice>
        <mc:Fallback>
          <p:sp>
            <p:nvSpPr>
              <p:cNvPr id="4" name="文本框 3"/>
              <p:cNvSpPr txBox="1">
                <a:spLocks noRot="1" noChangeAspect="1" noMove="1" noResize="1" noEditPoints="1" noAdjustHandles="1" noChangeArrowheads="1" noChangeShapeType="1" noTextEdit="1"/>
              </p:cNvSpPr>
              <p:nvPr/>
            </p:nvSpPr>
            <p:spPr>
              <a:xfrm>
                <a:off x="247015" y="975995"/>
                <a:ext cx="11811000" cy="1476375"/>
              </a:xfrm>
              <a:prstGeom prst="rect">
                <a:avLst/>
              </a:prstGeom>
              <a:blipFill rotWithShape="1">
                <a:blip r:embed="rId6"/>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7"/>
          <a:stretch>
            <a:fillRect/>
          </a:stretch>
        </p:blipFill>
        <p:spPr>
          <a:xfrm>
            <a:off x="3281045" y="2176780"/>
            <a:ext cx="5548630" cy="1053465"/>
          </a:xfrm>
          <a:prstGeom prst="rect">
            <a:avLst/>
          </a:prstGeom>
        </p:spPr>
      </p:pic>
      <p:sp>
        <p:nvSpPr>
          <p:cNvPr id="12" name="文本框 11"/>
          <p:cNvSpPr txBox="1"/>
          <p:nvPr/>
        </p:nvSpPr>
        <p:spPr>
          <a:xfrm>
            <a:off x="8624570" y="2819400"/>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9227185" y="2474595"/>
            <a:ext cx="2540000" cy="922020"/>
          </a:xfrm>
          <a:prstGeom prst="rect">
            <a:avLst/>
          </a:prstGeom>
          <a:noFill/>
        </p:spPr>
        <p:txBody>
          <a:bodyPr wrap="square" rtlCol="0" anchor="t">
            <a:spAutoFit/>
          </a:bodyPr>
          <a:p>
            <a:r>
              <a:rPr lang="zh-CN" altLang="en-US"/>
              <a:t>注意力机制应用于长度为Ta的aval的F个“值”切片中的每一个。</a:t>
            </a:r>
            <a:endParaRPr lang="en-US" altLang="zh-CN"/>
          </a:p>
        </p:txBody>
      </p:sp>
      <p:pic>
        <p:nvPicPr>
          <p:cNvPr id="15" name="图片 14"/>
          <p:cNvPicPr>
            <a:picLocks noChangeAspect="1"/>
          </p:cNvPicPr>
          <p:nvPr/>
        </p:nvPicPr>
        <p:blipFill>
          <a:blip r:embed="rId8"/>
          <a:stretch>
            <a:fillRect/>
          </a:stretch>
        </p:blipFill>
        <p:spPr>
          <a:xfrm>
            <a:off x="8673465" y="3418840"/>
            <a:ext cx="3327400" cy="329565"/>
          </a:xfrm>
          <a:prstGeom prst="rect">
            <a:avLst/>
          </a:prstGeom>
        </p:spPr>
      </p:pic>
      <p:sp>
        <p:nvSpPr>
          <p:cNvPr id="16" name="文本框 15"/>
          <p:cNvSpPr txBox="1"/>
          <p:nvPr/>
        </p:nvSpPr>
        <p:spPr>
          <a:xfrm>
            <a:off x="11767185" y="374840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7789</Words>
  <Application>WPS 演示</Application>
  <PresentationFormat>宽屏</PresentationFormat>
  <Paragraphs>252</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133</cp:revision>
  <dcterms:created xsi:type="dcterms:W3CDTF">2023-08-17T12:45:00Z</dcterms:created>
  <dcterms:modified xsi:type="dcterms:W3CDTF">2024-06-20T09:07:30Z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