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2" r:id="rId3"/>
    <p:sldId id="274" r:id="rId4"/>
    <p:sldId id="258" r:id="rId5"/>
    <p:sldId id="11089795" r:id="rId6"/>
    <p:sldId id="11090129" r:id="rId7"/>
    <p:sldId id="11090130" r:id="rId8"/>
    <p:sldId id="11090153" r:id="rId9"/>
    <p:sldId id="11090154" r:id="rId10"/>
    <p:sldId id="11090155" r:id="rId11"/>
    <p:sldId id="11089803" r:id="rId12"/>
    <p:sldId id="11089811" r:id="rId13"/>
    <p:sldId id="11090089" r:id="rId14"/>
    <p:sldId id="11090156" r:id="rId15"/>
    <p:sldId id="11090157" r:id="rId16"/>
    <p:sldId id="11089814" r:id="rId17"/>
    <p:sldId id="11089815" r:id="rId18"/>
    <p:sldId id="267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172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" Type="http://schemas.openxmlformats.org/officeDocument/2006/relationships/image" Target="../media/image14.png"/><Relationship Id="rId4" Type="http://schemas.openxmlformats.org/officeDocument/2006/relationships/tags" Target="../tags/tag27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tags" Target="../tags/tag31.xm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35.xml"/><Relationship Id="rId3" Type="http://schemas.openxmlformats.org/officeDocument/2006/relationships/image" Target="../media/image4.png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.xml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27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6570" y="1297940"/>
            <a:ext cx="8661400" cy="69596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Audio-Visual Speech Separation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in Noisy Environments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with a Lightweight Iterative Model</a:t>
            </a:r>
            <a:endParaRPr lang="en-US" altLang="zh-CN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3959" y="3981149"/>
            <a:ext cx="74295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H ́ector Martel, Julius Richter, Kai Li, Xiaolin Hu,</a:t>
            </a:r>
            <a:r>
              <a:rPr lang="en-US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Timo Gerkmann</a:t>
            </a:r>
            <a:endParaRPr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2625" y="457263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74205" y="4572635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4400" y="3448050"/>
            <a:ext cx="5282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具有轻量级迭代模型的嘈杂环境中的视听语音分离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314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1600"/>
              <a:t>所有模型都在 NTCD-TIMIT 的 4 秒话语和 LRS3 + WHAM 的 2 秒话语上训练了 100 个 epoch！以 16 kHz 的采样率。我们使用了 16 的批量大小，AdamW 优化器 ，学习率为 1 × 10−3，权重衰减为 1 × 10−1，每 25 个 epoch 应用因子为 1/3 的阶跃学习率计划。训练目标是负 SI-SDR。视听模型中的说话人分配保留了视觉输入的顺序，而纯音频模型使用置换不变训练。所有实验均在Intel(R) Xeon(R) Silver 4210 CPU @ 2.20 GHz和8 × GeForce RTX 2080 Ti 11GB的服务器上进行。</a:t>
            </a:r>
            <a:endParaRPr sz="1600"/>
          </a:p>
          <a:p>
            <a:pPr algn="l"/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数据集：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NTCD-TIMIT,LRS3 [22] + WHAM!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评估指标：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scale-invariant signal-to-noise ratio improvement (SI-SNRi)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，Perceptual Evaluation of Speech Quality (PESQ)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,Extended Short-Time Objective Intelligibility (ESTOI)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90" y="5035550"/>
            <a:ext cx="416560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6790" y="5164455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438765" y="510857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612900"/>
            <a:ext cx="9030335" cy="37712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948035" y="477774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75" y="1898650"/>
            <a:ext cx="9620250" cy="30607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375650" y="213614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179830"/>
            <a:ext cx="5022850" cy="123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615" y="2561590"/>
            <a:ext cx="5067300" cy="13779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463915" y="367220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1230" y="4089400"/>
            <a:ext cx="4745990" cy="163512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8187690" y="540575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4648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在本文中，提出了一个在音频和视频分支中使用PL的视听语音分离迭代模型。它的设计基于</a:t>
            </a:r>
            <a:r>
              <a:rPr lang="zh-CN" altLang="en-US" sz="2000">
                <a:sym typeface="+mn-ea"/>
              </a:rPr>
              <a:t>A-FRCNN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模块，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作者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将其用于两种模式，以保持统一的架构。由此产生的模型，称为AVLIT，在音频质量和计算效率方面优于现有的基线。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实验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调查了各种设计选择的影响，以实现在这两个方面的良好妥协。由于工作的局限性，AVLIT在混响环境中的行为是未知的。此外，讲话者必须在视频帧中可见，因为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假设没有遮挡。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研究背景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6380" y="1160780"/>
            <a:ext cx="11667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人类天生具有区分各种音频信号的能力，如区分不同说话人的声音或区分声音与背景噪音。这种天生的能力被称为“鸡尾酒会效应”。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过去，对于只包含干净语音的混合语音分离已经进行了广泛的研究。在现实环境中，背景噪声会进一步降低语音的可理解性。这种噪声的抑制是通过语音增强方法来实现的。最终，两者的统一，即嘈杂环境中的语音分离，旨在弥合基于计算机的方法与现实条件下人类表现之间的差距。随着问题设置越来越接近真实环境，需要增加模型容量以支持泛化。大型模型在研究界的各个领域都是趋势，并且以扩展到数十亿个参数为代价取得了令人印象深刻的性能。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认为计算需求大于性能收益，使得这些模型难以在硬件资源有限的实际场景中应用，例如资源密集型音频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Transformer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模型。相比之下，渐进式学习(PL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Progressive Learning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旨在将输入和输出之间的映射分解为多个步骤。PL的关键方面是以迭代方式使用具有共享权重和反馈连接的子模块。因此，相对于旨在学习直接映射的网络，子模块的大小可能会减少，因为任务被分解为“更简单”的子任务，并且相同的权重被多次重用。为此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采用异步全卷积神经网络(A-FRCNN)作为一种新的多模态架构的构建块。A-FRCNN 将 PL 的原理与神经科学发现相结合，并报告了纯音频语音分离的最新技术 (SOTA) 结果。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本文模型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称为视听轻量级迭代模型 (AVLIT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，Audio-Visual Lightweight ITerative model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网络框架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22940" y="592963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059555"/>
            <a:ext cx="10408920" cy="20872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9865" y="904240"/>
            <a:ext cx="118903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模型由一个音频分支和一个视频分支组成，每个分支都有一个共享权重迭代使用的</a:t>
            </a:r>
            <a:r>
              <a:rPr lang="zh-CN" altLang="en-US">
                <a:sym typeface="+mn-ea"/>
              </a:rPr>
              <a:t>A-FRCNN</a:t>
            </a:r>
            <a:r>
              <a:rPr lang="zh-CN" altLang="en-US"/>
              <a:t>块。A-FRCNN块通过引入两个修改扩展了U-Net架构。首先，添加相邻层之间的连接以融合不同分辨率的特征。其次，延迟全局融合最后将所有分辨率的特征融合在一起。区块的超参数为S级深度，每级C通道，它使用B个输入通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AVLIT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9865" y="1059180"/>
                <a:ext cx="11811635" cy="991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Audio branch</a:t>
                </a:r>
                <a:r>
                  <a:rPr lang="zh-CN" altLang="en-US"/>
                  <a:t>:在编码器中使用1D卷积层得到时域音频混合的表示，从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中得到特征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/>
                  <a:t>。然后，迭代应用</a:t>
                </a:r>
                <a:r>
                  <a:rPr lang="en-US" altLang="zh-CN"/>
                  <a:t> </a:t>
                </a:r>
                <a:r>
                  <a:rPr lang="zh-CN" altLang="en-US"/>
                  <a:t>A-FRCNN</a:t>
                </a:r>
                <a:r>
                  <a:rPr lang="en-US" altLang="zh-CN"/>
                  <a:t> </a:t>
                </a:r>
                <a:r>
                  <a:rPr lang="zh-CN" altLang="en-US"/>
                  <a:t>块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次。输入特征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在每次迭代中使用从音频编码器到下一个块的输入的跳过连接添加，如图所示。设φ(·)表示A-FRCNN块，R(i)表示第i步块的输出，迭代音频块运算公式为</a:t>
                </a:r>
                <a:r>
                  <a:rPr lang="en-US" altLang="zh-CN"/>
                  <a:t>:</a:t>
                </a:r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1059180"/>
                <a:ext cx="11811635" cy="9912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948670" y="578866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059555"/>
            <a:ext cx="10408920" cy="2087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265" y="2146935"/>
            <a:ext cx="4648200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89865" y="2539365"/>
                <a:ext cx="11812270" cy="696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R(0) = 0。最后一个区块的输出</a:t>
                </a:r>
                <a:r>
                  <a:rPr lang="en-US" altLang="zh-CN"/>
                  <a:t> </a:t>
                </a:r>
                <a:r>
                  <a:rPr lang="zh-CN" altLang="en-US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/>
                  <a:t>) =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/>
                  <a:t>作为输入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的掩码。</a:t>
                </a:r>
                <a:r>
                  <a:rPr lang="zh-CN" altLang="en-US">
                    <a:sym typeface="+mn-ea"/>
                  </a:rPr>
                  <a:t>使用一维转置卷积把</a:t>
                </a:r>
                <a:r>
                  <a:rPr lang="zh-CN" altLang="en-US"/>
                  <a:t>结果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/>
                  <a:t>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解码成</a:t>
                </a:r>
                <a:r>
                  <a:rPr lang="en-US" altLang="zh-CN"/>
                  <a:t> </a:t>
                </a:r>
                <a:r>
                  <a:rPr lang="zh-CN" altLang="en-US"/>
                  <a:t>M</a:t>
                </a:r>
                <a:r>
                  <a:rPr lang="en-US" altLang="zh-CN"/>
                  <a:t> </a:t>
                </a:r>
                <a:r>
                  <a:rPr lang="zh-CN" altLang="en-US"/>
                  <a:t>通道。由此，得到语音估计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2539365"/>
                <a:ext cx="11812270" cy="6965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8480425" y="2259965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AVLIT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9865" y="1026160"/>
                <a:ext cx="11811635" cy="1035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Video branch</a:t>
                </a:r>
                <a:r>
                  <a:rPr lang="zh-CN" altLang="en-US"/>
                  <a:t>:所有说话者的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的帧级嵌入都是将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输入到</a:t>
                </a:r>
                <a:r>
                  <a:rPr lang="zh-CN" altLang="en-US">
                    <a:sym typeface="+mn-ea"/>
                  </a:rPr>
                  <a:t>维数为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/>
                  <a:t>预训练的单帧自编码器中获得的。然后，迭代应用</a:t>
                </a:r>
                <a:r>
                  <a:rPr lang="en-US" altLang="zh-CN"/>
                  <a:t> </a:t>
                </a:r>
                <a:r>
                  <a:rPr lang="zh-CN" altLang="en-US"/>
                  <a:t>A-FRCNN</a:t>
                </a:r>
                <a:r>
                  <a:rPr lang="en-US" altLang="zh-CN"/>
                  <a:t> </a:t>
                </a:r>
                <a:r>
                  <a:rPr lang="zh-CN" altLang="en-US"/>
                  <a:t>块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次</a:t>
                </a:r>
                <a:r>
                  <a:rPr lang="en-US" altLang="zh-CN"/>
                  <a:t> </a:t>
                </a:r>
                <a:r>
                  <a:rPr lang="zh-CN" altLang="en-US"/>
                  <a:t>。最后，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通过对通道进行1 × 1卷积和对时间维度进行最近邻插值来匹配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/>
                  <a:t>，得到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1026160"/>
                <a:ext cx="11811635" cy="1035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948670" y="578866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059555"/>
            <a:ext cx="10408920" cy="2087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AVLIT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9865" y="1026160"/>
                <a:ext cx="11811635" cy="655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Modality fusion</a:t>
                </a:r>
                <a:r>
                  <a:rPr lang="zh-CN" altLang="en-US"/>
                  <a:t>:视频分支处理的特征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/>
                  <a:t>直接注入到音频分支迭代的特定位置，如图(B)所示。这些位置由一组 P 定义，元素在区间 [0,.,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/>
                  <a:t>]。通过这种修改，</a:t>
                </a:r>
                <a:r>
                  <a:rPr lang="zh-CN" altLang="en-US"/>
                  <a:t>上式中的迭代过程变为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1026160"/>
                <a:ext cx="11811635" cy="6553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948670" y="578866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059555"/>
            <a:ext cx="10408920" cy="2087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1681480"/>
            <a:ext cx="4368800" cy="730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4385" y="2033905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AVLIT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9865" y="1026160"/>
                <a:ext cx="1181163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Complexity analysis</a:t>
                </a:r>
                <a:r>
                  <a:rPr lang="zh-CN" altLang="en-US"/>
                  <a:t>:</a:t>
                </a:r>
                <a:r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t>。时间复杂度为 O(N)，因为操作随着块总数线性增加，如图 (B) 所示。然而，空间复杂度为 O(1)，因为</a:t>
                </a:r>
                <a:r>
                  <a:rPr lang="zh-CN"/>
                  <a:t>对</a:t>
                </a:r>
                <a:r>
                  <a:t>于任何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t> 的选择，</a:t>
                </a:r>
                <a:r>
                  <a:rPr>
                    <a:sym typeface="+mn-ea"/>
                  </a:rPr>
                  <a:t>参数在每个分支之间共享，</a:t>
                </a:r>
                <a:r>
                  <a:t>如图</a:t>
                </a:r>
                <a:r>
                  <a:rPr lang="en-US"/>
                  <a:t> </a:t>
                </a:r>
                <a:r>
                  <a:t>(A) 所示。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1026160"/>
                <a:ext cx="11811635" cy="645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0948670" y="578866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059555"/>
            <a:ext cx="10408920" cy="2087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47675" y="6146800"/>
            <a:ext cx="11381105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H ́ector Martel, Julius Richter, Kai Li, Xiaolin Hu, and Timo Gerkmann. Audio-Visual Speech Separation in Noisy Environments with a Lightweight Iterative Model. In Proc. Interspeech 2023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YTYwNTVhZmFhMDEzZTQwMzQ5NjVkODkyZDQ5Nzk2Yz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4559</Words>
  <Application>WPS 演示</Application>
  <PresentationFormat>宽屏</PresentationFormat>
  <Paragraphs>136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Cambria Math</vt:lpstr>
      <vt:lpstr>微软雅黑</vt:lpstr>
      <vt:lpstr>Arial Unicode MS</vt:lpstr>
      <vt:lpstr>等线</vt:lpstr>
      <vt:lpstr>OPPOSans B</vt:lpstr>
      <vt:lpstr>Segoe Print</vt:lpstr>
      <vt:lpstr>OPPOSans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
51PPT模板网 唯一访问网址：www.51pptmoban.com</dc:description>
  <cp:lastModifiedBy>旧城以西丶</cp:lastModifiedBy>
  <cp:revision>132</cp:revision>
  <dcterms:created xsi:type="dcterms:W3CDTF">2023-08-17T12:45:00Z</dcterms:created>
  <dcterms:modified xsi:type="dcterms:W3CDTF">2024-06-17T09:31:24Z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