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2" r:id="rId3"/>
    <p:sldId id="274" r:id="rId4"/>
    <p:sldId id="258" r:id="rId5"/>
    <p:sldId id="11089795" r:id="rId6"/>
    <p:sldId id="11090129" r:id="rId7"/>
    <p:sldId id="11090130" r:id="rId8"/>
    <p:sldId id="11090164" r:id="rId9"/>
    <p:sldId id="11090165" r:id="rId10"/>
    <p:sldId id="11090153" r:id="rId11"/>
    <p:sldId id="11090166" r:id="rId12"/>
    <p:sldId id="11090167" r:id="rId13"/>
    <p:sldId id="11090168" r:id="rId14"/>
    <p:sldId id="11090178" r:id="rId15"/>
    <p:sldId id="11090179" r:id="rId16"/>
    <p:sldId id="11090180" r:id="rId17"/>
    <p:sldId id="11090181" r:id="rId18"/>
    <p:sldId id="11090182" r:id="rId19"/>
    <p:sldId id="11089803" r:id="rId20"/>
    <p:sldId id="11089811" r:id="rId21"/>
    <p:sldId id="11090089" r:id="rId22"/>
    <p:sldId id="11090169" r:id="rId23"/>
    <p:sldId id="11090170" r:id="rId24"/>
    <p:sldId id="11089814" r:id="rId25"/>
    <p:sldId id="11089815" r:id="rId26"/>
    <p:sldId id="267"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52"/>
        <p:guide pos="3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23.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tags" Target="../tags/tag22.xml"/><Relationship Id="rId10" Type="http://schemas.openxmlformats.org/officeDocument/2006/relationships/slideLayout" Target="../slideLayouts/slideLayout7.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tags" Target="../tags/tag26.xml"/><Relationship Id="rId4" Type="http://schemas.openxmlformats.org/officeDocument/2006/relationships/image" Target="../media/image21.png"/><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tags" Target="../tags/tag35.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tags" Target="../tags/tag38.xml"/><Relationship Id="rId3" Type="http://schemas.openxmlformats.org/officeDocument/2006/relationships/image" Target="../media/image4.png"/><Relationship Id="rId2" Type="http://schemas.openxmlformats.org/officeDocument/2006/relationships/tags" Target="../tags/tag37.xml"/><Relationship Id="rId10" Type="http://schemas.openxmlformats.org/officeDocument/2006/relationships/slideLayout" Target="../slideLayouts/slideLayout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41.xml"/><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44.xml"/><Relationship Id="rId3" Type="http://schemas.openxmlformats.org/officeDocument/2006/relationships/image" Target="../media/image4.png"/><Relationship Id="rId2" Type="http://schemas.openxmlformats.org/officeDocument/2006/relationships/tags" Target="../tags/tag43.xml"/><Relationship Id="rId11" Type="http://schemas.openxmlformats.org/officeDocument/2006/relationships/slideLayout" Target="../slideLayouts/slideLayout7.xml"/><Relationship Id="rId10" Type="http://schemas.openxmlformats.org/officeDocument/2006/relationships/image" Target="../media/image45.png"/><Relationship Id="rId1" Type="http://schemas.openxmlformats.org/officeDocument/2006/relationships/tags" Target="../tags/tag4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image" Target="../media/image4.png"/><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2.xml"/><Relationship Id="rId5" Type="http://schemas.openxmlformats.org/officeDocument/2006/relationships/image" Target="../media/image46.png"/><Relationship Id="rId4" Type="http://schemas.openxmlformats.org/officeDocument/2006/relationships/tags" Target="../tags/tag51.xml"/><Relationship Id="rId3"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tags" Target="../tags/tag57.xml"/><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1" Type="http://schemas.openxmlformats.org/officeDocument/2006/relationships/slideLayout" Target="../slideLayouts/slideLayout7.xml"/><Relationship Id="rId10" Type="http://schemas.openxmlformats.org/officeDocument/2006/relationships/tags" Target="../tags/tag58.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image" Target="../media/image4.png"/><Relationship Id="rId2" Type="http://schemas.openxmlformats.org/officeDocument/2006/relationships/tags" Target="../tags/tag60.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65.xml"/><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4.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17.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185545"/>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TDFNet:An Efficient Audio-Visual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Speech Separation Model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Top-down Fusion </a:t>
            </a:r>
            <a:endParaRPr lang="en-US" altLang="zh-CN" sz="4400" dirty="0">
              <a:solidFill>
                <a:schemeClr val="bg1"/>
              </a:solidFill>
              <a:latin typeface="+mj-ea"/>
              <a:ea typeface="+mj-ea"/>
              <a:sym typeface="+mn-ea"/>
            </a:endParaRPr>
          </a:p>
        </p:txBody>
      </p:sp>
      <p:sp>
        <p:nvSpPr>
          <p:cNvPr id="4" name="文本框 3"/>
          <p:cNvSpPr txBox="1"/>
          <p:nvPr/>
        </p:nvSpPr>
        <p:spPr>
          <a:xfrm>
            <a:off x="4324349" y="3988134"/>
            <a:ext cx="3543300" cy="276860"/>
          </a:xfrm>
          <a:prstGeom prst="rect">
            <a:avLst/>
          </a:prstGeom>
          <a:noFill/>
        </p:spPr>
        <p:txBody>
          <a:bodyPr wrap="none" lIns="0" tIns="0" rIns="0" bIns="0" rtlCol="0" anchor="t">
            <a:spAutoFit/>
          </a:bodyPr>
          <a:lstStyle/>
          <a:p>
            <a:pPr algn="ctr"/>
            <a:r>
              <a:rPr dirty="0">
                <a:solidFill>
                  <a:schemeClr val="bg1"/>
                </a:solidFill>
                <a:latin typeface="+mn-ea"/>
                <a:sym typeface="+mn-ea"/>
              </a:rPr>
              <a:t>Samuel Pegg, Kai Li, Xiaolin Hu</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2024-06-27</a:t>
            </a:r>
            <a:endParaRPr lang="en-US" altLang="zh-CN" sz="1600" dirty="0">
              <a:solidFill>
                <a:schemeClr val="bg1"/>
              </a:solidFill>
              <a:latin typeface="+mn-ea"/>
            </a:endParaRPr>
          </a:p>
        </p:txBody>
      </p:sp>
      <p:cxnSp>
        <p:nvCxnSpPr>
          <p:cNvPr id="13" name="直接连接符 12"/>
          <p:cNvCxnSpPr/>
          <p:nvPr/>
        </p:nvCxnSpPr>
        <p:spPr>
          <a:xfrm flipH="1">
            <a:off x="1766316" y="110836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462020" y="3441700"/>
            <a:ext cx="5452745" cy="368300"/>
          </a:xfrm>
          <a:prstGeom prst="rect">
            <a:avLst/>
          </a:prstGeom>
          <a:noFill/>
        </p:spPr>
        <p:txBody>
          <a:bodyPr wrap="square" rtlCol="0" anchor="t">
            <a:spAutoFit/>
          </a:bodyPr>
          <a:p>
            <a:r>
              <a:rPr lang="en-US" altLang="zh-CN" dirty="0">
                <a:solidFill>
                  <a:schemeClr val="bg1"/>
                </a:solidFill>
                <a:latin typeface="+mj-ea"/>
                <a:ea typeface="+mj-ea"/>
                <a:sym typeface="+mn-ea"/>
              </a:rPr>
              <a:t>TDFNet</a:t>
            </a:r>
            <a:r>
              <a:rPr lang="zh-CN" altLang="en-US">
                <a:solidFill>
                  <a:schemeClr val="bg1"/>
                </a:solidFill>
              </a:rPr>
              <a:t>: 基于自顶向下融合的高效视听语音分离模型</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Cross-Modal-Fusion Sub-network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955040"/>
              </a:xfrm>
              <a:prstGeom prst="rect">
                <a:avLst/>
              </a:prstGeom>
              <a:noFill/>
            </p:spPr>
            <p:txBody>
              <a:bodyPr wrap="square" rtlCol="0" anchor="t">
                <a:spAutoFit/>
              </a:bodyPr>
              <a:p>
                <a:r>
                  <a:rPr lang="zh-CN"/>
                  <a:t>该模块负责将音频特征融合到视频特征中，将视频特征融合到音频特征中。设κ</a:t>
                </a:r>
                <a:r>
                  <a:rPr lang="zh-CN"/>
                  <a:t>为一个核大小为1的一维卷积，然后是一个gLN层，设φ表示最近邻插值。</a:t>
                </a:r>
                <a14:m>
                  <m:oMath xmlns:m="http://schemas.openxmlformats.org/officeDocument/2006/math">
                    <m:r>
                      <a:rPr lang="en-US" altLang="zh-CN">
                        <a:latin typeface="Cambria Math" panose="02040503050406030204" charset="0"/>
                        <a:cs typeface="Cambria Math" panose="02040503050406030204" charset="0"/>
                      </a:rPr>
                      <m:t>||</m:t>
                    </m:r>
                  </m:oMath>
                </a14:m>
                <a:r>
                  <a:rPr lang="zh-CN"/>
                  <a:t>是沿通道维度的连接操作。使用这些定义，就可以定义返回两个输出的跨模态融合子网络</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𝑗</m:t>
                        </m:r>
                      </m:sub>
                    </m:sSub>
                  </m:oMath>
                </a14:m>
                <a:r>
                  <a:rPr lang="zh-CN"/>
                  <a:t>，因此可以将第j次迭代的完整表达式写成：</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955040"/>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nvSpPr>
        <p:spPr>
          <a:xfrm>
            <a:off x="6834505" y="208026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6"/>
          <a:stretch>
            <a:fillRect/>
          </a:stretch>
        </p:blipFill>
        <p:spPr>
          <a:xfrm>
            <a:off x="4497705" y="1981200"/>
            <a:ext cx="2336800" cy="374650"/>
          </a:xfrm>
          <a:prstGeom prst="rect">
            <a:avLst/>
          </a:prstGeom>
        </p:spPr>
      </p:pic>
      <p:pic>
        <p:nvPicPr>
          <p:cNvPr id="8" name="图片 7"/>
          <p:cNvPicPr>
            <a:picLocks noChangeAspect="1"/>
          </p:cNvPicPr>
          <p:nvPr/>
        </p:nvPicPr>
        <p:blipFill>
          <a:blip r:embed="rId7"/>
          <a:stretch>
            <a:fillRect/>
          </a:stretch>
        </p:blipFill>
        <p:spPr>
          <a:xfrm>
            <a:off x="3964940" y="2538095"/>
            <a:ext cx="4260850" cy="749300"/>
          </a:xfrm>
          <a:prstGeom prst="rect">
            <a:avLst/>
          </a:prstGeom>
        </p:spPr>
      </p:pic>
      <p:sp>
        <p:nvSpPr>
          <p:cNvPr id="12" name="文本框 11"/>
          <p:cNvSpPr txBox="1"/>
          <p:nvPr/>
        </p:nvSpPr>
        <p:spPr>
          <a:xfrm>
            <a:off x="8336915" y="292100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3655695"/>
            <a:ext cx="11811000" cy="368300"/>
          </a:xfrm>
          <a:prstGeom prst="rect">
            <a:avLst/>
          </a:prstGeom>
          <a:noFill/>
        </p:spPr>
        <p:txBody>
          <a:bodyPr wrap="square" rtlCol="0" anchor="t">
            <a:spAutoFit/>
          </a:bodyPr>
          <a:p>
            <a:r>
              <a:rPr lang="zh-CN" altLang="en-US"/>
              <a:t>视频特征被插值以匹配音频尺寸:</a:t>
            </a:r>
            <a:endParaRPr lang="zh-CN" altLang="en-US"/>
          </a:p>
        </p:txBody>
      </p:sp>
      <p:pic>
        <p:nvPicPr>
          <p:cNvPr id="14" name="图片 13"/>
          <p:cNvPicPr>
            <a:picLocks noChangeAspect="1"/>
          </p:cNvPicPr>
          <p:nvPr/>
        </p:nvPicPr>
        <p:blipFill>
          <a:blip r:embed="rId8"/>
          <a:stretch>
            <a:fillRect/>
          </a:stretch>
        </p:blipFill>
        <p:spPr>
          <a:xfrm>
            <a:off x="4567555" y="4103370"/>
            <a:ext cx="2266950" cy="336550"/>
          </a:xfrm>
          <a:prstGeom prst="rect">
            <a:avLst/>
          </a:prstGeom>
        </p:spPr>
      </p:pic>
      <p:sp>
        <p:nvSpPr>
          <p:cNvPr id="15" name="文本框 14"/>
          <p:cNvSpPr txBox="1"/>
          <p:nvPr/>
        </p:nvSpPr>
        <p:spPr>
          <a:xfrm>
            <a:off x="6889750" y="416433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189865" y="4519295"/>
            <a:ext cx="11369040" cy="368300"/>
          </a:xfrm>
          <a:prstGeom prst="rect">
            <a:avLst/>
          </a:prstGeom>
          <a:noFill/>
        </p:spPr>
        <p:txBody>
          <a:bodyPr wrap="square" rtlCol="0" anchor="t">
            <a:spAutoFit/>
          </a:bodyPr>
          <a:p>
            <a:r>
              <a:rPr lang="zh-CN" altLang="en-US"/>
              <a:t>输出与音频特征连接，然后通过卷积层将维度恢复为音频输入的维度:</a:t>
            </a:r>
            <a:endParaRPr lang="zh-CN" altLang="en-US"/>
          </a:p>
        </p:txBody>
      </p:sp>
      <p:pic>
        <p:nvPicPr>
          <p:cNvPr id="18" name="图片 17"/>
          <p:cNvPicPr>
            <a:picLocks noChangeAspect="1"/>
          </p:cNvPicPr>
          <p:nvPr/>
        </p:nvPicPr>
        <p:blipFill>
          <a:blip r:embed="rId9"/>
          <a:stretch>
            <a:fillRect/>
          </a:stretch>
        </p:blipFill>
        <p:spPr>
          <a:xfrm>
            <a:off x="4497705" y="4975860"/>
            <a:ext cx="3098800" cy="292100"/>
          </a:xfrm>
          <a:prstGeom prst="rect">
            <a:avLst/>
          </a:prstGeom>
        </p:spPr>
      </p:pic>
      <p:sp>
        <p:nvSpPr>
          <p:cNvPr id="19" name="文本框 18"/>
          <p:cNvSpPr txBox="1"/>
          <p:nvPr/>
        </p:nvSpPr>
        <p:spPr>
          <a:xfrm>
            <a:off x="7546340" y="503237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Mask Generator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986155"/>
              </a:xfrm>
              <a:prstGeom prst="rect">
                <a:avLst/>
              </a:prstGeom>
              <a:noFill/>
            </p:spPr>
            <p:txBody>
              <a:bodyPr wrap="square" rtlCol="0" anchor="t">
                <a:spAutoFit/>
              </a:bodyPr>
              <a:p>
                <a:r>
                  <a:t>掩码生成器的任务是获取细化模块的输出</a:t>
                </a:r>
                <a14:m>
                  <m:oMath xmlns:m="http://schemas.openxmlformats.org/officeDocument/2006/math">
                    <m:r>
                      <a:rPr lang="en-US" i="1">
                        <a:latin typeface="Cambria Math" panose="02040503050406030204" charset="0"/>
                        <a:cs typeface="Cambria Math" panose="02040503050406030204" charset="0"/>
                      </a:rPr>
                      <m:t>𝑟</m:t>
                    </m:r>
                  </m:oMath>
                </a14:m>
                <a:r>
                  <a:t>并将其转换为i∈[1,</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t>]的一组掩码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𝑚</m:t>
                        </m:r>
                      </m:e>
                      <m:sub>
                        <m:r>
                          <a:rPr lang="en-US" i="1">
                            <a:latin typeface="Cambria Math" panose="02040503050406030204" charset="0"/>
                            <a:cs typeface="Cambria Math" panose="02040503050406030204" charset="0"/>
                          </a:rPr>
                          <m:t>𝑖</m:t>
                        </m:r>
                      </m:sub>
                    </m:sSub>
                  </m:oMath>
                </a14:m>
                <a:r>
                  <a:t>，并将每个掩码与编码的音频</a:t>
                </a:r>
                <a14:m>
                  <m:oMath xmlns:m="http://schemas.openxmlformats.org/officeDocument/2006/math">
                    <m:r>
                      <a:rPr lang="en-US" i="1">
                        <a:latin typeface="Cambria Math" panose="02040503050406030204" charset="0"/>
                        <a:cs typeface="Cambria Math" panose="02040503050406030204" charset="0"/>
                      </a:rPr>
                      <m:t>𝑎</m:t>
                    </m:r>
                  </m:oMath>
                </a14:m>
                <a:r>
                  <a:t>相乘。掩码生成器是一个1</a:t>
                </a:r>
                <a:r>
                  <a:rPr lang="en-US"/>
                  <a:t>D</a:t>
                </a:r>
                <a:r>
                  <a:t>卷积，该卷积将通道从</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𝑎</m:t>
                        </m:r>
                      </m:sub>
                    </m:sSub>
                  </m:oMath>
                </a14:m>
                <a:r>
                  <a:rPr lang="zh-CN" altLang="en-US">
                    <a:latin typeface="Cambria Math" panose="02040503050406030204" charset="0"/>
                    <a:cs typeface="Cambria Math" panose="02040503050406030204" charset="0"/>
                  </a:rPr>
                  <a:t>变</a:t>
                </a:r>
                <a:r>
                  <a:t>到</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t>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Sub>
                  </m:oMath>
                </a14:m>
                <a:r>
                  <a:t>。然后应用一个输出门，它涉及两个卷积的</a:t>
                </a:r>
                <a14:m>
                  <m:oMath xmlns:m="http://schemas.openxmlformats.org/officeDocument/2006/math">
                    <m:r>
                      <a:rPr lang="en-US" i="1">
                        <a:latin typeface="Cambria Math" panose="02040503050406030204" charset="0"/>
                        <a:cs typeface="Cambria Math" panose="02040503050406030204" charset="0"/>
                      </a:rPr>
                      <m:t>𝑇𝑎𝑛ℎ</m:t>
                    </m:r>
                  </m:oMath>
                </a14:m>
                <a:r>
                  <a:t>和</a:t>
                </a:r>
                <a14:m>
                  <m:oMath xmlns:m="http://schemas.openxmlformats.org/officeDocument/2006/math">
                    <m:r>
                      <a:rPr lang="en-US" i="1">
                        <a:latin typeface="Cambria Math" panose="02040503050406030204" charset="0"/>
                        <a:cs typeface="Cambria Math" panose="02040503050406030204" charset="0"/>
                      </a:rPr>
                      <m:t>𝑠𝑖𝑔𝑚𝑜𝑖𝑑</m:t>
                    </m:r>
                  </m:oMath>
                </a14:m>
                <a:r>
                  <a:t>σ激活的元素乘法。</a:t>
                </a:r>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986155"/>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nvSpPr>
        <p:spPr>
          <a:xfrm>
            <a:off x="7852410" y="243332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12" name="文本框 11"/>
          <p:cNvSpPr txBox="1"/>
          <p:nvPr/>
        </p:nvSpPr>
        <p:spPr>
          <a:xfrm>
            <a:off x="7737475" y="351917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4091940" y="2061210"/>
            <a:ext cx="3716655" cy="64770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2914015"/>
                <a:ext cx="11811000" cy="400050"/>
              </a:xfrm>
              <a:prstGeom prst="rect">
                <a:avLst/>
              </a:prstGeom>
              <a:noFill/>
            </p:spPr>
            <p:txBody>
              <a:bodyPr wrap="square" rtlCol="0" anchor="t">
                <a:spAutoFit/>
              </a:bodyPr>
              <a:p>
                <a:r>
                  <a:rPr lang="zh-CN" altLang="en-US"/>
                  <a:t>接下来，将</a:t>
                </a:r>
                <a14:m>
                  <m:oMath xmlns:m="http://schemas.openxmlformats.org/officeDocument/2006/math">
                    <m:r>
                      <a:rPr lang="en-US" altLang="zh-CN" i="1">
                        <a:latin typeface="Cambria Math" panose="02040503050406030204" charset="0"/>
                        <a:cs typeface="Cambria Math" panose="02040503050406030204" charset="0"/>
                      </a:rPr>
                      <m:t>𝑌</m:t>
                    </m:r>
                  </m:oMath>
                </a14:m>
                <a:r>
                  <a:rPr lang="zh-CN" altLang="en-US"/>
                  <a:t>跨通道分成</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部分，以获得每个说话人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𝑖</m:t>
                    </m:r>
                  </m:oMath>
                </a14:m>
                <a:r>
                  <a:rPr lang="en-US" altLang="zh-CN"/>
                  <a:t> </a:t>
                </a:r>
                <a:r>
                  <a:rPr lang="zh-CN" altLang="en-US"/>
                  <a:t>的掩码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𝑚</m:t>
                        </m:r>
                      </m:e>
                      <m:sub>
                        <m:r>
                          <a:rPr lang="en-US" altLang="zh-CN" i="1">
                            <a:latin typeface="Cambria Math" panose="02040503050406030204" charset="0"/>
                            <a:cs typeface="Cambria Math" panose="02040503050406030204" charset="0"/>
                          </a:rPr>
                          <m:t>𝑖</m:t>
                        </m:r>
                      </m:sub>
                    </m:sSub>
                  </m:oMath>
                </a14:m>
                <a:r>
                  <a:rPr lang="zh-CN" altLang="en-US"/>
                  <a:t>。最后，计算</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189865" y="2914015"/>
                <a:ext cx="11811000" cy="400050"/>
              </a:xfrm>
              <a:prstGeom prst="rect">
                <a:avLst/>
              </a:prstGeom>
              <a:blipFill rotWithShape="1">
                <a:blip r:embed="rId7"/>
                <a:stretch>
                  <a:fillRect/>
                </a:stretch>
              </a:blipFill>
            </p:spPr>
            <p:txBody>
              <a:bodyPr/>
              <a:lstStyle/>
              <a:p>
                <a:r>
                  <a:rPr lang="zh-CN" altLang="en-US">
                    <a:noFill/>
                  </a:rPr>
                  <a:t> </a:t>
                </a:r>
              </a:p>
            </p:txBody>
          </p:sp>
        </mc:Fallback>
      </mc:AlternateContent>
      <p:pic>
        <p:nvPicPr>
          <p:cNvPr id="20" name="图片 19"/>
          <p:cNvPicPr>
            <a:picLocks noChangeAspect="1"/>
          </p:cNvPicPr>
          <p:nvPr/>
        </p:nvPicPr>
        <p:blipFill>
          <a:blip r:embed="rId8"/>
          <a:stretch>
            <a:fillRect/>
          </a:stretch>
        </p:blipFill>
        <p:spPr>
          <a:xfrm>
            <a:off x="4543425" y="3328035"/>
            <a:ext cx="3111500" cy="381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Decoder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7737475" y="171894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5"/>
          <a:stretch>
            <a:fillRect/>
          </a:stretch>
        </p:blipFill>
        <p:spPr>
          <a:xfrm>
            <a:off x="3013075" y="1577975"/>
            <a:ext cx="4724400" cy="3556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2227580"/>
                <a:ext cx="11725275" cy="400050"/>
              </a:xfrm>
              <a:prstGeom prst="rect">
                <a:avLst/>
              </a:prstGeom>
              <a:noFill/>
            </p:spPr>
            <p:txBody>
              <a:bodyPr wrap="square" rtlCol="0" anchor="t">
                <a:spAutoFit/>
              </a:bodyPr>
              <a:p>
                <a:r>
                  <a:rPr lang="zh-CN" altLang="en-US"/>
                  <a:t>其中TConv现在是一个1D转置卷积，将</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分离的特征映射转换为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波形音频流。</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2227580"/>
                <a:ext cx="11725275" cy="40005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10691495" y="589534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1508760"/>
              </a:xfrm>
              <a:prstGeom prst="rect">
                <a:avLst/>
              </a:prstGeom>
              <a:noFill/>
            </p:spPr>
            <p:txBody>
              <a:bodyPr wrap="square" rtlCol="0" anchor="t">
                <a:spAutoFit/>
              </a:bodyPr>
              <a:p>
                <a:r>
                  <a:rPr lang="zh-CN" altLang="en-US"/>
                  <a:t>音频和视频子网络的输入：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0</m:t>
                        </m:r>
                      </m:sub>
                    </m:sSub>
                  </m:oMath>
                </a14:m>
                <a:r>
                  <a:rPr lang="zh-CN" altLang="en-US"/>
                  <a:t> 或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0</m:t>
                        </m:r>
                      </m:sub>
                    </m:sSub>
                  </m:oMath>
                </a14:m>
                <a:r>
                  <a:rPr lang="zh-CN" altLang="en-US"/>
                  <a:t> 首先使用深度卷积代替，然后使用另一个内核大小为 1 的一维卷积将其转换为较低的“隐藏”维度 D。这将是 TDANet 主要部分的输入，可分为三个重要阶段：</a:t>
                </a:r>
                <a:endParaRPr lang="zh-CN" altLang="en-US"/>
              </a:p>
              <a:p>
                <a:r>
                  <a:rPr lang="zh-CN" altLang="en-US"/>
                  <a:t>1)自底向上下采样过程</a:t>
                </a:r>
                <a:endParaRPr lang="zh-CN" altLang="en-US"/>
              </a:p>
              <a:p>
                <a:r>
                  <a:rPr lang="zh-CN" altLang="en-US"/>
                  <a:t>2)循环算子</a:t>
                </a:r>
                <a:endParaRPr lang="zh-CN" altLang="en-US"/>
              </a:p>
              <a:p>
                <a:r>
                  <a:rPr lang="zh-CN" altLang="en-US"/>
                  <a:t>3)自顶向下融合过程</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150876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2541905"/>
            <a:ext cx="10501630" cy="3629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672830" y="596836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2" name="文本框 1"/>
          <p:cNvSpPr txBox="1"/>
          <p:nvPr/>
        </p:nvSpPr>
        <p:spPr>
          <a:xfrm>
            <a:off x="189865" y="1033145"/>
            <a:ext cx="11678920" cy="368300"/>
          </a:xfrm>
          <a:prstGeom prst="rect">
            <a:avLst/>
          </a:prstGeom>
          <a:noFill/>
        </p:spPr>
        <p:txBody>
          <a:bodyPr wrap="square" rtlCol="0" anchor="t">
            <a:spAutoFit/>
          </a:bodyPr>
          <a:p>
            <a:r>
              <a:t>自下而上的下采样：对于内核大小 k 和步幅 s，定义归一化深度卷积，</a:t>
            </a:r>
          </a:p>
        </p:txBody>
      </p:sp>
      <p:pic>
        <p:nvPicPr>
          <p:cNvPr id="4" name="图片 3"/>
          <p:cNvPicPr>
            <a:picLocks noChangeAspect="1"/>
          </p:cNvPicPr>
          <p:nvPr/>
        </p:nvPicPr>
        <p:blipFill>
          <a:blip r:embed="rId5"/>
          <a:stretch>
            <a:fillRect/>
          </a:stretch>
        </p:blipFill>
        <p:spPr>
          <a:xfrm>
            <a:off x="189865" y="3239770"/>
            <a:ext cx="8482965" cy="2931160"/>
          </a:xfrm>
          <a:prstGeom prst="rect">
            <a:avLst/>
          </a:prstGeom>
        </p:spPr>
      </p:pic>
      <p:pic>
        <p:nvPicPr>
          <p:cNvPr id="3" name="图片 2"/>
          <p:cNvPicPr>
            <a:picLocks noChangeAspect="1"/>
          </p:cNvPicPr>
          <p:nvPr/>
        </p:nvPicPr>
        <p:blipFill>
          <a:blip r:embed="rId6"/>
          <a:stretch>
            <a:fillRect/>
          </a:stretch>
        </p:blipFill>
        <p:spPr>
          <a:xfrm>
            <a:off x="4699000" y="1401445"/>
            <a:ext cx="3355340" cy="34163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1652905"/>
                <a:ext cx="10898505" cy="389255"/>
              </a:xfrm>
              <a:prstGeom prst="rect">
                <a:avLst/>
              </a:prstGeom>
              <a:noFill/>
            </p:spPr>
            <p:txBody>
              <a:bodyPr wrap="square" rtlCol="0" anchor="t">
                <a:spAutoFit/>
              </a:bodyPr>
              <a:p>
                <a:r>
                  <a:rPr lang="zh-CN" altLang="en-US"/>
                  <a:t>自下而上的下采样过程使用堆叠的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ℋ</m:t>
                        </m:r>
                      </m:e>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sub>
                    </m:sSub>
                  </m:oMath>
                </a14:m>
                <a:r>
                  <a:rPr lang="zh-CN" altLang="en-US"/>
                  <a:t> 层来获得具有不同时间分辨率的多尺度集 </a:t>
                </a:r>
                <a14:m>
                  <m:oMath xmlns:m="http://schemas.openxmlformats.org/officeDocument/2006/math">
                    <m:r>
                      <a:rPr lang="en-US" altLang="zh-CN" i="1">
                        <a:latin typeface="Cambria Math" panose="02040503050406030204" charset="0"/>
                        <a:cs typeface="Cambria Math" panose="02040503050406030204" charset="0"/>
                      </a:rPr>
                      <m:t>𝐹</m:t>
                    </m:r>
                  </m:oMath>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1652905"/>
                <a:ext cx="10898505" cy="389255"/>
              </a:xfrm>
              <a:prstGeom prst="rect">
                <a:avLst/>
              </a:prstGeom>
              <a:blipFill rotWithShape="1">
                <a:blip r:embed="rId7"/>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8"/>
          <a:stretch>
            <a:fillRect/>
          </a:stretch>
        </p:blipFill>
        <p:spPr>
          <a:xfrm>
            <a:off x="3869690" y="2042160"/>
            <a:ext cx="5013960" cy="422910"/>
          </a:xfrm>
          <a:prstGeom prst="rect">
            <a:avLst/>
          </a:prstGeom>
        </p:spPr>
      </p:pic>
      <p:sp>
        <p:nvSpPr>
          <p:cNvPr id="12" name="文本框 11"/>
          <p:cNvSpPr txBox="1"/>
          <p:nvPr/>
        </p:nvSpPr>
        <p:spPr>
          <a:xfrm>
            <a:off x="8054340" y="1467485"/>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8883650" y="218948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672830" y="596836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647700"/>
              </a:xfrm>
              <a:prstGeom prst="rect">
                <a:avLst/>
              </a:prstGeom>
              <a:noFill/>
            </p:spPr>
            <p:txBody>
              <a:bodyPr wrap="square" rtlCol="0" anchor="t">
                <a:spAutoFit/>
              </a:bodyPr>
              <a:p>
                <a:r>
                  <a:t>循环</a:t>
                </a:r>
                <a:r>
                  <a:rPr lang="zh-CN"/>
                  <a:t>算子</a:t>
                </a:r>
                <a:r>
                  <a:t>：为了从这些特征中提取全局视图，使用自适应平均池化将集合</a:t>
                </a:r>
                <a:r>
                  <a:rPr lang="en-US"/>
                  <a:t> </a:t>
                </a:r>
                <a14:m>
                  <m:oMath xmlns:m="http://schemas.openxmlformats.org/officeDocument/2006/math">
                    <m:r>
                      <a:rPr lang="en-US" i="1">
                        <a:latin typeface="Cambria Math" panose="02040503050406030204" charset="0"/>
                        <a:cs typeface="Cambria Math" panose="02040503050406030204" charset="0"/>
                      </a:rPr>
                      <m:t>𝐹</m:t>
                    </m:r>
                  </m:oMath>
                </a14:m>
                <a:r>
                  <a:t> 中的所有元素下采样到最小元素的维度。接下来，将所有下采样的特征相加，生成全局特征图</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𝑖𝑛</m:t>
                        </m:r>
                      </m:sup>
                    </m:sSup>
                  </m:oMath>
                </a14:m>
                <a:r>
                  <a:t>:</a:t>
                </a:r>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64770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3239770"/>
            <a:ext cx="8482965" cy="2931160"/>
          </a:xfrm>
          <a:prstGeom prst="rect">
            <a:avLst/>
          </a:prstGeom>
        </p:spPr>
      </p:pic>
      <p:pic>
        <p:nvPicPr>
          <p:cNvPr id="12" name="图片 11"/>
          <p:cNvPicPr>
            <a:picLocks noChangeAspect="1"/>
          </p:cNvPicPr>
          <p:nvPr/>
        </p:nvPicPr>
        <p:blipFill>
          <a:blip r:embed="rId7"/>
          <a:stretch>
            <a:fillRect/>
          </a:stretch>
        </p:blipFill>
        <p:spPr>
          <a:xfrm>
            <a:off x="4757420" y="1635125"/>
            <a:ext cx="2677160" cy="537210"/>
          </a:xfrm>
          <a:prstGeom prst="rect">
            <a:avLst/>
          </a:prstGeom>
        </p:spPr>
      </p:pic>
      <p:sp>
        <p:nvSpPr>
          <p:cNvPr id="13" name="文本框 12"/>
          <p:cNvSpPr txBox="1"/>
          <p:nvPr/>
        </p:nvSpPr>
        <p:spPr>
          <a:xfrm>
            <a:off x="7434580" y="186436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4" name="文本框 13"/>
              <p:cNvSpPr txBox="1"/>
              <p:nvPr/>
            </p:nvSpPr>
            <p:spPr>
              <a:xfrm>
                <a:off x="189865" y="2139950"/>
                <a:ext cx="11599545" cy="370840"/>
              </a:xfrm>
              <a:prstGeom prst="rect">
                <a:avLst/>
              </a:prstGeom>
              <a:noFill/>
            </p:spPr>
            <p:txBody>
              <a:bodyPr wrap="square" rtlCol="0" anchor="t">
                <a:spAutoFit/>
              </a:bodyPr>
              <a:p>
                <a:r>
                  <a:rPr lang="zh-CN" altLang="en-US"/>
                  <a:t>为了让模型理解不同时间步之间的复杂关系，沿着</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𝑖𝑛</m:t>
                        </m:r>
                      </m:sup>
                    </m:sSup>
                  </m:oMath>
                </a14:m>
                <a:r>
                  <a:rPr lang="zh-CN" altLang="en-US"/>
                  <a:t>的时间维度应用循环算子R:</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89865" y="2139950"/>
                <a:ext cx="11599545" cy="370840"/>
              </a:xfrm>
              <a:prstGeom prst="rect">
                <a:avLst/>
              </a:prstGeom>
              <a:blipFill rotWithShape="1">
                <a:blip r:embed="rId8"/>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9"/>
          <a:stretch>
            <a:fillRect/>
          </a:stretch>
        </p:blipFill>
        <p:spPr>
          <a:xfrm>
            <a:off x="4528185" y="2510790"/>
            <a:ext cx="3135630" cy="327660"/>
          </a:xfrm>
          <a:prstGeom prst="rect">
            <a:avLst/>
          </a:prstGeom>
        </p:spPr>
      </p:pic>
      <p:sp>
        <p:nvSpPr>
          <p:cNvPr id="16" name="文本框 15"/>
          <p:cNvSpPr txBox="1"/>
          <p:nvPr/>
        </p:nvSpPr>
        <p:spPr>
          <a:xfrm>
            <a:off x="7663815" y="256286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7252970" y="582358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2" name="文本框 1"/>
          <p:cNvSpPr txBox="1"/>
          <p:nvPr/>
        </p:nvSpPr>
        <p:spPr>
          <a:xfrm>
            <a:off x="189865" y="1033145"/>
            <a:ext cx="11678920" cy="645160"/>
          </a:xfrm>
          <a:prstGeom prst="rect">
            <a:avLst/>
          </a:prstGeom>
          <a:noFill/>
        </p:spPr>
        <p:txBody>
          <a:bodyPr wrap="square" rtlCol="0" anchor="t">
            <a:spAutoFit/>
          </a:bodyPr>
          <a:p>
            <a:r>
              <a:t>循环算子是指序列建模结构，例如</a:t>
            </a:r>
            <a:r>
              <a:rPr lang="en-US"/>
              <a:t>Transformer</a:t>
            </a:r>
            <a:r>
              <a:t>、循环神经网络 (recurrent neural network</a:t>
            </a:r>
            <a:r>
              <a:rPr lang="en-US"/>
              <a:t>,</a:t>
            </a:r>
            <a:r>
              <a:t>RNN)、长短期记忆网络 (longshort-term-memory</a:t>
            </a:r>
            <a:r>
              <a:rPr lang="en-US"/>
              <a:t>,</a:t>
            </a:r>
            <a:r>
              <a:t>LSTM) 或门控循环单元 (gated recurrent unit</a:t>
            </a:r>
            <a:r>
              <a:rPr lang="en-US"/>
              <a:t>,</a:t>
            </a:r>
            <a:r>
              <a:t>GRU)。</a:t>
            </a:r>
          </a:p>
        </p:txBody>
      </p:sp>
      <p:sp>
        <p:nvSpPr>
          <p:cNvPr id="13" name="文本框 12"/>
          <p:cNvSpPr txBox="1"/>
          <p:nvPr/>
        </p:nvSpPr>
        <p:spPr>
          <a:xfrm>
            <a:off x="7294880" y="2714625"/>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7163435" y="382905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408305" y="4943475"/>
            <a:ext cx="6844665" cy="1155700"/>
          </a:xfrm>
          <a:prstGeom prst="rect">
            <a:avLst/>
          </a:prstGeom>
        </p:spPr>
      </p:pic>
      <p:sp>
        <p:nvSpPr>
          <p:cNvPr id="8" name="文本框 7"/>
          <p:cNvSpPr txBox="1"/>
          <p:nvPr/>
        </p:nvSpPr>
        <p:spPr>
          <a:xfrm>
            <a:off x="190500" y="1678305"/>
            <a:ext cx="11570335" cy="645160"/>
          </a:xfrm>
          <a:prstGeom prst="rect">
            <a:avLst/>
          </a:prstGeom>
          <a:noFill/>
        </p:spPr>
        <p:txBody>
          <a:bodyPr wrap="square" rtlCol="0" anchor="t">
            <a:spAutoFit/>
          </a:bodyPr>
          <a:p>
            <a:r>
              <a:rPr lang="zh-CN" altLang="en-US"/>
              <a:t>对于</a:t>
            </a:r>
            <a:r>
              <a:rPr lang="en-US">
                <a:sym typeface="+mn-ea"/>
              </a:rPr>
              <a:t>Transformer</a:t>
            </a:r>
            <a:r>
              <a:rPr lang="zh-CN" altLang="en-US"/>
              <a:t>，首先使用多头自注意力，然后是丢弃块层和前馈网络。FFN 由三个堆叠的 1D 卷积层组成，内核大小分别为 {1,k,1} 和通道数 {D, 2D, D}。在每个阶段添加残差连接，因此循环算子 R 定义为：</a:t>
            </a:r>
            <a:endParaRPr lang="zh-CN" altLang="en-US"/>
          </a:p>
        </p:txBody>
      </p:sp>
      <p:pic>
        <p:nvPicPr>
          <p:cNvPr id="10" name="图片 9"/>
          <p:cNvPicPr>
            <a:picLocks noChangeAspect="1"/>
          </p:cNvPicPr>
          <p:nvPr/>
        </p:nvPicPr>
        <p:blipFill>
          <a:blip r:embed="rId6"/>
          <a:stretch>
            <a:fillRect/>
          </a:stretch>
        </p:blipFill>
        <p:spPr>
          <a:xfrm>
            <a:off x="4166870" y="2323465"/>
            <a:ext cx="3086100" cy="666750"/>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190500" y="2990215"/>
                <a:ext cx="11744960" cy="929640"/>
              </a:xfrm>
              <a:prstGeom prst="rect">
                <a:avLst/>
              </a:prstGeom>
              <a:noFill/>
            </p:spPr>
            <p:txBody>
              <a:bodyPr wrap="square" rtlCol="0" anchor="t">
                <a:spAutoFit/>
              </a:bodyPr>
              <a:p>
                <a:r>
                  <a:rPr lang="zh-CN" altLang="en-US"/>
                  <a:t>对于其他循环算子（RNN、LSTM 和 GRU），作者删除了 FFN 和 Drop</a:t>
                </a:r>
                <a:r>
                  <a:rPr lang="en-US" altLang="zh-CN"/>
                  <a:t> </a:t>
                </a:r>
                <a:r>
                  <a:rPr lang="zh-CN" altLang="en-US"/>
                  <a:t>层，但保留了残差连接。使用隐藏维度设置为输入维度 D 的双向 RNN，因此还将 2D 通道中的 dropout 和线性投影层 P 添加到 D 通道，使得 RNN 不会改变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𝑜𝑢𝑡</m:t>
                        </m:r>
                      </m:sup>
                    </m:sSup>
                  </m:oMath>
                </a14:m>
                <a:r>
                  <a:rPr lang="zh-CN" altLang="en-US"/>
                  <a:t> 的维度。这将等式更改为：</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190500" y="2990215"/>
                <a:ext cx="11744960" cy="929640"/>
              </a:xfrm>
              <a:prstGeom prst="rect">
                <a:avLst/>
              </a:prstGeom>
              <a:blipFill rotWithShape="1">
                <a:blip r:embed="rId7"/>
                <a:stretch>
                  <a:fillRect/>
                </a:stretch>
              </a:blipFill>
            </p:spPr>
            <p:txBody>
              <a:bodyPr/>
              <a:lstStyle/>
              <a:p>
                <a:r>
                  <a:rPr lang="zh-CN" altLang="en-US">
                    <a:noFill/>
                  </a:rPr>
                  <a:t> </a:t>
                </a:r>
              </a:p>
            </p:txBody>
          </p:sp>
        </mc:Fallback>
      </mc:AlternateContent>
      <p:pic>
        <p:nvPicPr>
          <p:cNvPr id="19" name="图片 18"/>
          <p:cNvPicPr>
            <a:picLocks noChangeAspect="1"/>
          </p:cNvPicPr>
          <p:nvPr/>
        </p:nvPicPr>
        <p:blipFill>
          <a:blip r:embed="rId8"/>
          <a:stretch>
            <a:fillRect/>
          </a:stretch>
        </p:blipFill>
        <p:spPr>
          <a:xfrm>
            <a:off x="4266565" y="3764280"/>
            <a:ext cx="2896870" cy="306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652780"/>
              </a:xfrm>
              <a:prstGeom prst="rect">
                <a:avLst/>
              </a:prstGeom>
              <a:noFill/>
            </p:spPr>
            <p:txBody>
              <a:bodyPr wrap="square" rtlCol="0" anchor="t">
                <a:spAutoFit/>
              </a:bodyPr>
              <a:p>
                <a:r>
                  <a:t>自顶向下融合:设</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𝐼</m:t>
                        </m:r>
                      </m:e>
                      <m:sub>
                        <m:r>
                          <a:rPr lang="en-US" i="1">
                            <a:latin typeface="Cambria Math" panose="02040503050406030204" charset="0"/>
                            <a:cs typeface="Cambria Math" panose="02040503050406030204" charset="0"/>
                          </a:rPr>
                          <m:t>𝑘</m:t>
                        </m:r>
                      </m:sub>
                    </m:sSub>
                  </m:oMath>
                </a14:m>
                <a:r>
                  <a:rPr lang="zh-CN" altLang="en-US">
                    <a:latin typeface="Cambria Math" panose="02040503050406030204" charset="0"/>
                    <a:cs typeface="Cambria Math" panose="02040503050406030204" charset="0"/>
                  </a:rPr>
                  <a:t>为</a:t>
                </a:r>
                <a:r>
                  <a:t>核大小为</a:t>
                </a:r>
                <a:r>
                  <a:rPr lang="en-US"/>
                  <a:t> </a:t>
                </a:r>
                <a:r>
                  <a:t>k</a:t>
                </a:r>
                <a:r>
                  <a:rPr lang="en-US"/>
                  <a:t> </a:t>
                </a:r>
                <a:r>
                  <a:t>的</a:t>
                </a:r>
                <a:r>
                  <a:rPr lang="zh-CN" altLang="en-US"/>
                  <a:t>注入总和</a:t>
                </a:r>
                <a:r>
                  <a:rPr lang="zh-CN"/>
                  <a:t>，如下图</a:t>
                </a:r>
                <a:r>
                  <a:t>。然后分两步定义自上而下的融合。首先，将全局信息</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𝑜𝑢𝑡</m:t>
                        </m:r>
                      </m:sup>
                    </m:sSup>
                  </m:oMath>
                </a14:m>
                <a:r>
                  <a:t>与每个多尺度局部特征融合:</a:t>
                </a:r>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652780"/>
              </a:xfrm>
              <a:prstGeom prst="rect">
                <a:avLst/>
              </a:prstGeom>
              <a:blipFill rotWithShape="1">
                <a:blip r:embed="rId5"/>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6"/>
          <a:stretch>
            <a:fillRect/>
          </a:stretch>
        </p:blipFill>
        <p:spPr>
          <a:xfrm>
            <a:off x="4324350" y="1524635"/>
            <a:ext cx="3039110" cy="356870"/>
          </a:xfrm>
          <a:prstGeom prst="rect">
            <a:avLst/>
          </a:prstGeom>
        </p:spPr>
      </p:pic>
      <p:pic>
        <p:nvPicPr>
          <p:cNvPr id="14" name="图片 13"/>
          <p:cNvPicPr>
            <a:picLocks noChangeAspect="1"/>
          </p:cNvPicPr>
          <p:nvPr/>
        </p:nvPicPr>
        <p:blipFill>
          <a:blip r:embed="rId7"/>
          <a:stretch>
            <a:fillRect/>
          </a:stretch>
        </p:blipFill>
        <p:spPr>
          <a:xfrm>
            <a:off x="8010525" y="1557655"/>
            <a:ext cx="958850" cy="323850"/>
          </a:xfrm>
          <a:prstGeom prst="rect">
            <a:avLst/>
          </a:prstGeom>
        </p:spPr>
      </p:pic>
      <p:pic>
        <p:nvPicPr>
          <p:cNvPr id="4" name="图片 3"/>
          <p:cNvPicPr>
            <a:picLocks noChangeAspect="1"/>
          </p:cNvPicPr>
          <p:nvPr/>
        </p:nvPicPr>
        <p:blipFill>
          <a:blip r:embed="rId8"/>
          <a:stretch>
            <a:fillRect/>
          </a:stretch>
        </p:blipFill>
        <p:spPr>
          <a:xfrm>
            <a:off x="408305" y="2555875"/>
            <a:ext cx="5829300" cy="3543300"/>
          </a:xfrm>
          <a:prstGeom prst="rect">
            <a:avLst/>
          </a:prstGeom>
        </p:spPr>
      </p:pic>
      <p:sp>
        <p:nvSpPr>
          <p:cNvPr id="11" name="文本框 10"/>
          <p:cNvSpPr txBox="1"/>
          <p:nvPr/>
        </p:nvSpPr>
        <p:spPr>
          <a:xfrm>
            <a:off x="5685790" y="5911215"/>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9066530" y="1605915"/>
            <a:ext cx="427355" cy="275590"/>
          </a:xfrm>
          <a:prstGeom prst="rect">
            <a:avLst/>
          </a:prstGeom>
          <a:noFill/>
        </p:spPr>
        <p:txBody>
          <a:bodyPr wrap="square" rtlCol="0">
            <a:spAutoFit/>
          </a:bodyPr>
          <a:p>
            <a:r>
              <a:rPr lang="en-US" altLang="zh-CN" sz="1200"/>
              <a:t>[1]</a:t>
            </a:r>
            <a:endParaRPr lang="en-US" altLang="zh-CN" sz="1200"/>
          </a:p>
        </p:txBody>
      </p:sp>
      <p:sp>
        <p:nvSpPr>
          <p:cNvPr id="20" name="文本框 19"/>
          <p:cNvSpPr txBox="1"/>
          <p:nvPr/>
        </p:nvSpPr>
        <p:spPr>
          <a:xfrm>
            <a:off x="6407150" y="2208530"/>
            <a:ext cx="5461635" cy="922020"/>
          </a:xfrm>
          <a:prstGeom prst="rect">
            <a:avLst/>
          </a:prstGeom>
          <a:noFill/>
        </p:spPr>
        <p:txBody>
          <a:bodyPr wrap="square" rtlCol="0" anchor="t">
            <a:spAutoFit/>
          </a:bodyPr>
          <a:p>
            <a:r>
              <a:rPr lang="zh-CN" altLang="en-US"/>
              <a:t>接下来，这种多尺度全局和局部融合被折叠成一个特征图，该特征图具有对整个输入的广泛视图。这是通过使用内核大小为 1 的注入和的迭代过程实现的：</a:t>
            </a:r>
            <a:endParaRPr lang="zh-CN" altLang="en-US"/>
          </a:p>
        </p:txBody>
      </p:sp>
      <p:pic>
        <p:nvPicPr>
          <p:cNvPr id="21" name="图片 20"/>
          <p:cNvPicPr>
            <a:picLocks noChangeAspect="1"/>
          </p:cNvPicPr>
          <p:nvPr/>
        </p:nvPicPr>
        <p:blipFill>
          <a:blip r:embed="rId9"/>
          <a:stretch>
            <a:fillRect/>
          </a:stretch>
        </p:blipFill>
        <p:spPr>
          <a:xfrm>
            <a:off x="6952615" y="3144520"/>
            <a:ext cx="4370705" cy="571500"/>
          </a:xfrm>
          <a:prstGeom prst="rect">
            <a:avLst/>
          </a:prstGeom>
        </p:spPr>
      </p:pic>
      <mc:AlternateContent xmlns:mc="http://schemas.openxmlformats.org/markup-compatibility/2006">
        <mc:Choice xmlns:a14="http://schemas.microsoft.com/office/drawing/2010/main" Requires="a14">
          <p:sp>
            <p:nvSpPr>
              <p:cNvPr id="22" name="文本框 21"/>
              <p:cNvSpPr txBox="1"/>
              <p:nvPr/>
            </p:nvSpPr>
            <p:spPr>
              <a:xfrm>
                <a:off x="6407150" y="3816985"/>
                <a:ext cx="5460365" cy="927100"/>
              </a:xfrm>
              <a:prstGeom prst="rect">
                <a:avLst/>
              </a:prstGeom>
              <a:noFill/>
            </p:spPr>
            <p:txBody>
              <a:bodyPr wrap="square" rtlCol="0" anchor="t">
                <a:spAutoFit/>
              </a:bodyPr>
              <a:p>
                <a:r>
                  <a:rPr lang="zh-CN" altLang="en-US"/>
                  <a:t>最后，使用内核大小为 1 的一维卷积将特征图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𝐹</m:t>
                        </m:r>
                      </m:e>
                      <m:sup>
                        <m:r>
                          <a:rPr lang="en-US" altLang="zh-CN" i="1">
                            <a:latin typeface="Cambria Math" panose="02040503050406030204" charset="0"/>
                            <a:cs typeface="Cambria Math" panose="02040503050406030204" charset="0"/>
                          </a:rPr>
                          <m:t>’’</m:t>
                        </m:r>
                      </m:sup>
                    </m:sSup>
                  </m:oMath>
                </a14:m>
                <a:r>
                  <a:rPr lang="zh-CN" altLang="en-US"/>
                  <a:t>从隐藏维度 D 转换回瓶颈维度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𝑎</m:t>
                        </m:r>
                      </m:sub>
                    </m:sSub>
                  </m:oMath>
                </a14:m>
                <a:r>
                  <a:rPr lang="zh-CN" altLang="en-US"/>
                  <a:t> 或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𝑣</m:t>
                        </m:r>
                      </m:sub>
                    </m:sSub>
                  </m:oMath>
                </a14:m>
                <a:r>
                  <a:rPr lang="zh-CN" altLang="en-US"/>
                  <a:t>。该结果表示为音频子网络的输出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𝑗</m:t>
                        </m:r>
                      </m:sub>
                    </m:sSub>
                  </m:oMath>
                </a14:m>
                <a:r>
                  <a:rPr lang="zh-CN" altLang="en-US"/>
                  <a:t>，视频子网络的输出为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𝑗</m:t>
                        </m:r>
                      </m:sub>
                    </m:sSub>
                  </m:oMath>
                </a14:m>
                <a:r>
                  <a:rPr lang="zh-CN" altLang="en-US"/>
                  <a:t>，</a:t>
                </a:r>
                <a:endParaRPr lang="zh-CN" altLang="en-US"/>
              </a:p>
            </p:txBody>
          </p:sp>
        </mc:Choice>
        <mc:Fallback>
          <p:sp>
            <p:nvSpPr>
              <p:cNvPr id="22" name="文本框 21"/>
              <p:cNvSpPr txBox="1">
                <a:spLocks noRot="1" noChangeAspect="1" noMove="1" noResize="1" noEditPoints="1" noAdjustHandles="1" noChangeArrowheads="1" noChangeShapeType="1" noTextEdit="1"/>
              </p:cNvSpPr>
              <p:nvPr/>
            </p:nvSpPr>
            <p:spPr>
              <a:xfrm>
                <a:off x="6407150" y="3816985"/>
                <a:ext cx="5460365" cy="927100"/>
              </a:xfrm>
              <a:prstGeom prst="rect">
                <a:avLst/>
              </a:prstGeom>
              <a:blipFill rotWithShape="1">
                <a:blip r:embed="rId10"/>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3148330"/>
          </a:xfrm>
          <a:prstGeom prst="rect">
            <a:avLst/>
          </a:prstGeom>
          <a:noFill/>
        </p:spPr>
        <p:txBody>
          <a:bodyPr wrap="square" rtlCol="0">
            <a:noAutofit/>
          </a:bodyPr>
          <a:p>
            <a:pPr algn="l"/>
            <a:r>
              <a:rPr sz="1600"/>
              <a:t>对于训练，使用4个批大小和AdamW优化，权重衰减为1 × 10−1。使用的初始学习率为1×10−3，但当验证数据集损失连续5次不减少时，学习率值减半。为了将梯度的最大L2范数限制为5，还使用了梯度裁剪。训练最多持续200次，但也适用于提前停止。模型都在四台服务器上进行训练，其中三台包含8个NVIDIA 3080 gpu，另一台包含8个NVIDIA 3090 gpu。模型代码是使用PyTorch实现的。</a:t>
            </a:r>
            <a:endParaRPr sz="1600"/>
          </a:p>
          <a:p>
            <a:pPr algn="l"/>
            <a:endParaRPr sz="1600"/>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LRS2</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scale-invariant signal-to-noise ratio improvement (SI-SNRi),</a:t>
            </a:r>
            <a:r>
              <a:rPr lang="zh-CN" altLang="en-US">
                <a:latin typeface="宋体" panose="02010600030101010101" pitchFamily="2" charset="-122"/>
                <a:ea typeface="宋体" panose="02010600030101010101" pitchFamily="2" charset="-122"/>
                <a:cs typeface="宋体" panose="02010600030101010101" pitchFamily="2" charset="-122"/>
                <a:sym typeface="+mn-ea"/>
              </a:rPr>
              <a:t>SDR</a:t>
            </a:r>
            <a:r>
              <a:rPr lang="en-US" altLang="zh-CN">
                <a:latin typeface="宋体" panose="02010600030101010101" pitchFamily="2" charset="-122"/>
                <a:ea typeface="宋体" panose="02010600030101010101" pitchFamily="2" charset="-122"/>
                <a:cs typeface="宋体" panose="02010600030101010101" pitchFamily="2" charset="-122"/>
                <a:sym typeface="+mn-ea"/>
              </a:rPr>
              <a:t>,SDRi,PESQ,STOI,MACs</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077450" y="4363085"/>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114550" y="2219325"/>
            <a:ext cx="7962900" cy="2419350"/>
          </a:xfrm>
          <a:prstGeom prst="rect">
            <a:avLst/>
          </a:prstGeom>
        </p:spPr>
      </p:pic>
      <p:sp>
        <p:nvSpPr>
          <p:cNvPr id="5" name="文本框 4"/>
          <p:cNvSpPr txBox="1"/>
          <p:nvPr>
            <p:custDataLst>
              <p:tags r:id="rId6"/>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8" name="文本框 7"/>
          <p:cNvSpPr txBox="1"/>
          <p:nvPr/>
        </p:nvSpPr>
        <p:spPr>
          <a:xfrm>
            <a:off x="2828290" y="1851025"/>
            <a:ext cx="6659880" cy="368300"/>
          </a:xfrm>
          <a:prstGeom prst="rect">
            <a:avLst/>
          </a:prstGeom>
          <a:noFill/>
        </p:spPr>
        <p:txBody>
          <a:bodyPr wrap="square" rtlCol="0" anchor="t">
            <a:spAutoFit/>
          </a:bodyPr>
          <a:p>
            <a:r>
              <a:rPr lang="zh-CN" altLang="en-US"/>
              <a:t>AUDIO SUB-NETWORK RECURRENT OPERATOR (Ra = 4, Rf = 1).</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050020" y="2306320"/>
            <a:ext cx="36131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2" name="图片 1"/>
          <p:cNvPicPr>
            <a:picLocks noChangeAspect="1"/>
          </p:cNvPicPr>
          <p:nvPr/>
        </p:nvPicPr>
        <p:blipFill>
          <a:blip r:embed="rId6"/>
          <a:stretch>
            <a:fillRect/>
          </a:stretch>
        </p:blipFill>
        <p:spPr>
          <a:xfrm>
            <a:off x="3061970" y="1187450"/>
            <a:ext cx="5988050" cy="1454150"/>
          </a:xfrm>
          <a:prstGeom prst="rect">
            <a:avLst/>
          </a:prstGeom>
        </p:spPr>
      </p:pic>
      <p:sp>
        <p:nvSpPr>
          <p:cNvPr id="4" name="文本框 3"/>
          <p:cNvSpPr txBox="1"/>
          <p:nvPr/>
        </p:nvSpPr>
        <p:spPr>
          <a:xfrm>
            <a:off x="2597150" y="920115"/>
            <a:ext cx="7122795" cy="368300"/>
          </a:xfrm>
          <a:prstGeom prst="rect">
            <a:avLst/>
          </a:prstGeom>
          <a:noFill/>
        </p:spPr>
        <p:txBody>
          <a:bodyPr wrap="square" rtlCol="0" anchor="t">
            <a:spAutoFit/>
          </a:bodyPr>
          <a:p>
            <a:r>
              <a:rPr lang="zh-CN" altLang="en-US"/>
              <a:t>VIDEO SUB-NETWORK RECURRENT OPERATOR (Ra = 16, Rf = 3).</a:t>
            </a:r>
            <a:endParaRPr lang="zh-CN" altLang="en-US"/>
          </a:p>
        </p:txBody>
      </p:sp>
      <p:pic>
        <p:nvPicPr>
          <p:cNvPr id="8" name="图片 7"/>
          <p:cNvPicPr>
            <a:picLocks noChangeAspect="1"/>
          </p:cNvPicPr>
          <p:nvPr/>
        </p:nvPicPr>
        <p:blipFill>
          <a:blip r:embed="rId7"/>
          <a:stretch>
            <a:fillRect/>
          </a:stretch>
        </p:blipFill>
        <p:spPr>
          <a:xfrm>
            <a:off x="2988945" y="3068320"/>
            <a:ext cx="5905500" cy="1447800"/>
          </a:xfrm>
          <a:prstGeom prst="rect">
            <a:avLst/>
          </a:prstGeom>
        </p:spPr>
      </p:pic>
      <p:sp>
        <p:nvSpPr>
          <p:cNvPr id="10" name="文本框 9"/>
          <p:cNvSpPr txBox="1"/>
          <p:nvPr>
            <p:custDataLst>
              <p:tags r:id="rId8"/>
            </p:custDataLst>
          </p:nvPr>
        </p:nvSpPr>
        <p:spPr>
          <a:xfrm>
            <a:off x="8894445" y="4126230"/>
            <a:ext cx="36131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9"/>
          <a:stretch>
            <a:fillRect/>
          </a:stretch>
        </p:blipFill>
        <p:spPr>
          <a:xfrm>
            <a:off x="2988945" y="4650105"/>
            <a:ext cx="5892800" cy="1460500"/>
          </a:xfrm>
          <a:prstGeom prst="rect">
            <a:avLst/>
          </a:prstGeom>
        </p:spPr>
      </p:pic>
      <p:sp>
        <p:nvSpPr>
          <p:cNvPr id="13" name="文本框 12"/>
          <p:cNvSpPr txBox="1"/>
          <p:nvPr>
            <p:custDataLst>
              <p:tags r:id="rId10"/>
            </p:custDataLst>
          </p:nvPr>
        </p:nvSpPr>
        <p:spPr>
          <a:xfrm>
            <a:off x="8894445" y="583501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13" name="文本框 12"/>
          <p:cNvSpPr txBox="1"/>
          <p:nvPr>
            <p:custDataLst>
              <p:tags r:id="rId5"/>
            </p:custDataLst>
          </p:nvPr>
        </p:nvSpPr>
        <p:spPr>
          <a:xfrm>
            <a:off x="9608185" y="5339080"/>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1353185" y="1381125"/>
            <a:ext cx="8255000" cy="4273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sym typeface="+mn-ea"/>
              </a:rPr>
              <a:t>现有的多模态语音分离模型效率低下，对实时任务有一定的限制。提出了一种基于TDANet和CTCNet的多尺度、多阶段的视听语音分离框架。该模型通过在融合阶段对不同模态的特征进行多次融合，并分别影响相应模态的特征提取网络，可以显著提高语音分离性能。此外，</a:t>
            </a:r>
            <a:r>
              <a:rPr lang="zh-CN" sz="2000">
                <a:sym typeface="+mn-ea"/>
              </a:rPr>
              <a:t>本文</a:t>
            </a:r>
            <a:r>
              <a:rPr sz="2000">
                <a:sym typeface="+mn-ea"/>
              </a:rPr>
              <a:t>探索了不同的全局特征提取结构对性能的影响，发现使用GRU进行序列建模可以大大提高性能并减少模型计算量。我们的实验表明，TDFNet在几个音频分离质量指标上优于当前最先进的模型CTCNet，同时只使用30%的mac数量。</a:t>
            </a:r>
            <a:endParaRPr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2024-06-27</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近年来音频与视觉融合的语音分离技术因其在诸多领域的潜在应用而受到显著关注，这些领域包括语音识别、对话分离、场景分析以及辅助技术等。设计轻量级的视听语音分离网络对于低延迟应用场景至关重要，但在实现更优的分离性能时，现有的方法通常需要更高的计算成本和更多的参数。TDFNet 正是在这样的背景下被提出的，它建立在TDANet（一种仅音频的高效语音分离模型）的架构之上，通过引入自上而下的注意力机制，在减少计算开销的同时实现了最先进的分离性能。</a:t>
            </a:r>
            <a:endParaRPr>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5"/>
          <a:stretch>
            <a:fillRect/>
          </a:stretch>
        </p:blipFill>
        <p:spPr>
          <a:xfrm>
            <a:off x="264795" y="2997200"/>
            <a:ext cx="11741150" cy="3124200"/>
          </a:xfrm>
          <a:prstGeom prst="rect">
            <a:avLst/>
          </a:prstGeom>
        </p:spPr>
      </p:pic>
      <p:sp>
        <p:nvSpPr>
          <p:cNvPr id="11" name="文本框 10"/>
          <p:cNvSpPr txBox="1"/>
          <p:nvPr/>
        </p:nvSpPr>
        <p:spPr>
          <a:xfrm>
            <a:off x="11764645" y="598932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Encoder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4" name="文本框 3"/>
              <p:cNvSpPr txBox="1"/>
              <p:nvPr/>
            </p:nvSpPr>
            <p:spPr>
              <a:xfrm>
                <a:off x="189865" y="1010920"/>
                <a:ext cx="11811635" cy="2306955"/>
              </a:xfrm>
              <a:prstGeom prst="rect">
                <a:avLst/>
              </a:prstGeom>
              <a:noFill/>
            </p:spPr>
            <p:txBody>
              <a:bodyPr wrap="square" rtlCol="0" anchor="t">
                <a:spAutoFit/>
              </a:bodyPr>
              <a:p>
                <a:r>
                  <a:rPr lang="en-US" altLang="zh-CN" b="1"/>
                  <a:t>Video Encoder</a:t>
                </a:r>
                <a:r>
                  <a:rPr lang="en-US" altLang="zh-CN"/>
                  <a:t>.</a:t>
                </a:r>
                <a:r>
                  <a:rPr lang="zh-CN" altLang="en-US"/>
                  <a:t>视频编码器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𝐸</m:t>
                        </m:r>
                      </m:e>
                      <m:sub>
                        <m:r>
                          <a:rPr lang="en-US" altLang="zh-CN" i="1">
                            <a:latin typeface="Cambria Math" panose="02040503050406030204" charset="0"/>
                            <a:cs typeface="Cambria Math" panose="02040503050406030204" charset="0"/>
                          </a:rPr>
                          <m:t>𝑣</m:t>
                        </m:r>
                      </m:sub>
                    </m:sSub>
                  </m:oMath>
                </a14:m>
                <a:r>
                  <a:rPr lang="zh-CN" altLang="en-US"/>
                  <a:t>提取灰度视频帧</a:t>
                </a:r>
                <a:r>
                  <a:rPr lang="en-US" altLang="zh-CN"/>
                  <a:t>y</a:t>
                </a:r>
                <a:r>
                  <a:rPr lang="zh-CN" altLang="en-US"/>
                  <a:t>，并使用CTCNet中使用的预训练唇读模型CTCNet- lip提取视觉特征。它由用于提取图像帧特征的主干网络和用于单词预测的分类子网络组成。骨干网包括一个3D卷积层和一个标准的ResNet-18网络。帧与大小为5 × 5 × 1、空间步长为2 × 2 × 1的三维核进行卷积，得到丰富的特征图。每个特征图通过ResNet-18网络传递，得到的特征图作为单词传递到分类子网络，用于单词预测。唇读预训练后，固定CTCNet-Lip的主干网络提取视觉特征，丢弃分类子网络。</a:t>
                </a:r>
                <a:endParaRPr lang="zh-CN" altLang="en-US"/>
              </a:p>
              <a:p>
                <a:endParaRPr lang="zh-CN" altLang="en-US"/>
              </a:p>
              <a:p>
                <a:r>
                  <a:rPr lang="en-US" altLang="zh-CN" b="1">
                    <a:sym typeface="+mn-ea"/>
                  </a:rPr>
                  <a:t>Audio Encoder</a:t>
                </a:r>
                <a:r>
                  <a:rPr lang="en-US" altLang="zh-CN">
                    <a:sym typeface="+mn-ea"/>
                  </a:rPr>
                  <a:t>.</a:t>
                </a:r>
                <a:r>
                  <a:rPr>
                    <a:sym typeface="+mn-ea"/>
                  </a:rPr>
                  <a:t>音频编码器</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𝐸</m:t>
                        </m:r>
                      </m:e>
                      <m:sub>
                        <m:r>
                          <a:rPr lang="en-US" i="1">
                            <a:latin typeface="Cambria Math" panose="02040503050406030204" charset="0"/>
                            <a:cs typeface="Cambria Math" panose="02040503050406030204" charset="0"/>
                            <a:sym typeface="+mn-ea"/>
                          </a:rPr>
                          <m:t>𝑎</m:t>
                        </m:r>
                      </m:sub>
                    </m:sSub>
                  </m:oMath>
                </a14:m>
                <a:r>
                  <a:rPr>
                    <a:sym typeface="+mn-ea"/>
                  </a:rPr>
                  <a:t>接收输入音频x，并使用</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m:t>
                        </m:r>
                      </m:e>
                      <m:sub>
                        <m:r>
                          <a:rPr lang="en-US" i="1">
                            <a:latin typeface="Cambria Math" panose="02040503050406030204" charset="0"/>
                            <a:cs typeface="Cambria Math" panose="02040503050406030204" charset="0"/>
                            <a:sym typeface="+mn-ea"/>
                          </a:rPr>
                          <m:t>𝑎</m:t>
                        </m:r>
                      </m:sub>
                    </m:sSub>
                  </m:oMath>
                </a14:m>
                <a:r>
                  <a:rPr>
                    <a:sym typeface="+mn-ea"/>
                  </a:rPr>
                  <a:t>输出通道和核尺寸</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𝐾</m:t>
                        </m:r>
                      </m:e>
                      <m:sub>
                        <m:r>
                          <a:rPr lang="en-US" i="1">
                            <a:latin typeface="Cambria Math" panose="02040503050406030204" charset="0"/>
                            <a:cs typeface="Cambria Math" panose="02040503050406030204" charset="0"/>
                            <a:sym typeface="+mn-ea"/>
                          </a:rPr>
                          <m:t>𝑎</m:t>
                        </m:r>
                      </m:sub>
                    </m:sSub>
                  </m:oMath>
                </a14:m>
                <a:r>
                  <a:rPr>
                    <a:sym typeface="+mn-ea"/>
                  </a:rPr>
                  <a:t>的一维卷积生成特征映射，然后进行全局层归一化(gLN)和ReLU激活。</a:t>
                </a:r>
                <a:endParaRPr>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89865" y="1010920"/>
                <a:ext cx="11811635" cy="230695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2376170"/>
              </a:xfrm>
              <a:prstGeom prst="rect">
                <a:avLst/>
              </a:prstGeom>
              <a:noFill/>
            </p:spPr>
            <p:txBody>
              <a:bodyPr wrap="square" rtlCol="0" anchor="t">
                <a:spAutoFit/>
              </a:bodyPr>
              <a:p>
                <a:r>
                  <a:t>细化模块的目的是将音频和视频嵌入融合在一起，然后进一步处理和细化得到的多模态特征</a:t>
                </a:r>
                <a:r>
                  <a:rPr lang="zh-CN"/>
                  <a:t>。本文采用迭代方法。总的来说，使用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次迭代，融合发生</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次，其中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。细化模块由三个网络组成，它们一起工作以产生最佳的数据合并:</a:t>
                </a:r>
                <a:endParaRPr lang="zh-CN"/>
              </a:p>
              <a:p>
                <a:r>
                  <a:rPr lang="en-US" altLang="zh-CN"/>
                  <a:t>(1)</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𝑗</m:t>
                        </m:r>
                      </m:sub>
                    </m:sSub>
                  </m:oMath>
                </a14:m>
                <a:r>
                  <a:rPr lang="zh-CN"/>
                  <a:t>，迭代j次的音频子网络。</a:t>
                </a:r>
                <a:r>
                  <a:rPr lang="en-US" altLang="zh-CN"/>
                  <a:t>(2)</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𝑗</m:t>
                        </m:r>
                      </m:sub>
                    </m:sSub>
                  </m:oMath>
                </a14:m>
                <a:r>
                  <a:rPr lang="zh-CN"/>
                  <a:t>，迭代j次的视频子网络。</a:t>
                </a:r>
                <a:r>
                  <a:rPr lang="en-US" altLang="zh-CN"/>
                  <a:t>(3)</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𝑗</m:t>
                        </m:r>
                      </m:sub>
                    </m:sSub>
                  </m:oMath>
                </a14:m>
                <a:r>
                  <a:rPr lang="zh-CN"/>
                  <a:t>，迭代j</a:t>
                </a:r>
                <a:r>
                  <a:rPr lang="zh-CN"/>
                  <a:t>次的跨模态融合子网络。</a:t>
                </a:r>
                <a:endParaRPr lang="zh-CN"/>
              </a:p>
              <a:p>
                <a:r>
                  <a:rPr lang="zh-CN"/>
                  <a:t>这三种网络不改变其输入的维度，这是它们相互兼容的关键。对于融合迭代，j∈[1,</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]，一次迭代由所有三个模块共同工作以形成TDFNet块。对于后续的纯音频迭代，j∈</a:t>
                </a:r>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 TDFNet块将仅由音频子网组成。</a:t>
                </a:r>
                <a:endParaRPr lang="zh-CN"/>
              </a:p>
              <a:p>
                <a:endParaRPr lang="zh-CN"/>
              </a:p>
              <a:p>
                <a:r>
                  <a:rPr lang="zh-CN"/>
                  <a:t>首先，设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t>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𝑗</m:t>
                        </m:r>
                      </m:sub>
                    </m:sSub>
                  </m:oMath>
                </a14:m>
                <a:r>
                  <a:rPr lang="zh-CN"/>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𝑗</m:t>
                        </m:r>
                      </m:sub>
                    </m:sSub>
                  </m:oMath>
                </a14:m>
                <a:r>
                  <a:rPr lang="zh-CN"/>
                  <a:t>的输入，其中“第0次”迭代简单地取音频和视频“瓶颈”卷积的输出:</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2376170"/>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6"/>
          <a:stretch>
            <a:fillRect/>
          </a:stretch>
        </p:blipFill>
        <p:spPr>
          <a:xfrm>
            <a:off x="3945890" y="3343275"/>
            <a:ext cx="4298950" cy="349250"/>
          </a:xfrm>
          <a:prstGeom prst="rect">
            <a:avLst/>
          </a:prstGeom>
        </p:spPr>
      </p:pic>
      <p:sp>
        <p:nvSpPr>
          <p:cNvPr id="8" name="文本框 7"/>
          <p:cNvSpPr txBox="1"/>
          <p:nvPr/>
        </p:nvSpPr>
        <p:spPr>
          <a:xfrm>
            <a:off x="8289925" y="3416935"/>
            <a:ext cx="42735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7"/>
          <a:stretch>
            <a:fillRect/>
          </a:stretch>
        </p:blipFill>
        <p:spPr>
          <a:xfrm>
            <a:off x="3638550" y="4031615"/>
            <a:ext cx="4921250" cy="660400"/>
          </a:xfrm>
          <a:prstGeom prst="rect">
            <a:avLst/>
          </a:prstGeom>
        </p:spPr>
      </p:pic>
      <p:sp>
        <p:nvSpPr>
          <p:cNvPr id="13" name="文本框 12"/>
          <p:cNvSpPr txBox="1"/>
          <p:nvPr/>
        </p:nvSpPr>
        <p:spPr>
          <a:xfrm>
            <a:off x="8559800" y="4356735"/>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189865" y="3603625"/>
            <a:ext cx="11812270" cy="368300"/>
          </a:xfrm>
          <a:prstGeom prst="rect">
            <a:avLst/>
          </a:prstGeom>
          <a:noFill/>
        </p:spPr>
        <p:txBody>
          <a:bodyPr wrap="square" rtlCol="0">
            <a:spAutoFit/>
          </a:bodyPr>
          <a:p>
            <a:r>
              <a:rPr lang="zh-CN" altLang="en-US"/>
              <a:t>迭代的过程</a:t>
            </a:r>
            <a:r>
              <a:rPr lang="zh-CN" altLang="en-US"/>
              <a:t>如下：</a:t>
            </a:r>
            <a:endParaRPr lang="zh-CN" altLang="en-US"/>
          </a:p>
        </p:txBody>
      </p:sp>
      <p:pic>
        <p:nvPicPr>
          <p:cNvPr id="15" name="图片 14"/>
          <p:cNvPicPr>
            <a:picLocks noChangeAspect="1"/>
          </p:cNvPicPr>
          <p:nvPr/>
        </p:nvPicPr>
        <p:blipFill>
          <a:blip r:embed="rId8"/>
          <a:stretch>
            <a:fillRect/>
          </a:stretch>
        </p:blipFill>
        <p:spPr>
          <a:xfrm>
            <a:off x="3704590" y="4800600"/>
            <a:ext cx="1143000" cy="387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714375"/>
              </a:xfrm>
              <a:prstGeom prst="rect">
                <a:avLst/>
              </a:prstGeom>
              <a:noFill/>
            </p:spPr>
            <p:txBody>
              <a:bodyPr wrap="square" rtlCol="0" anchor="t">
                <a:spAutoFit/>
              </a:bodyPr>
              <a:p>
                <a:r>
                  <a:t>经过</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t>融合迭代后，</a:t>
                </a:r>
                <a:r>
                  <a:rPr lang="zh-CN"/>
                  <a:t>就</a:t>
                </a:r>
                <a:r>
                  <a:t>认为视频和音频信号充分“融合”在一起，形成音频信号</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sub>
                    </m:sSub>
                  </m:oMath>
                </a14:m>
                <a:r>
                  <a:t>∈</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sup>
                    </m:sSup>
                  </m:oMath>
                </a14:m>
                <a:r>
                  <a:t>。对于随后的迭代，信号仅使用音频子网进行连续细化。这样就把</a:t>
                </a:r>
                <a:r>
                  <a:rPr lang="zh-CN"/>
                  <a:t>迭代过程</a:t>
                </a:r>
                <a:r>
                  <a:t>简化成了下面这个式子</a:t>
                </a:r>
                <a:r>
                  <a:rPr lang="zh-CN"/>
                  <a:t>：</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714375"/>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8" name="文本框 7"/>
          <p:cNvSpPr txBox="1"/>
          <p:nvPr/>
        </p:nvSpPr>
        <p:spPr>
          <a:xfrm>
            <a:off x="8970645" y="188214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9906635" y="568198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4777105" y="1828800"/>
            <a:ext cx="2108200" cy="330200"/>
          </a:xfrm>
          <a:prstGeom prst="rect">
            <a:avLst/>
          </a:prstGeom>
        </p:spPr>
      </p:pic>
      <p:pic>
        <p:nvPicPr>
          <p:cNvPr id="10" name="图片 9"/>
          <p:cNvPicPr>
            <a:picLocks noChangeAspect="1"/>
          </p:cNvPicPr>
          <p:nvPr/>
        </p:nvPicPr>
        <p:blipFill>
          <a:blip r:embed="rId7"/>
          <a:stretch>
            <a:fillRect/>
          </a:stretch>
        </p:blipFill>
        <p:spPr>
          <a:xfrm>
            <a:off x="7038340" y="1793875"/>
            <a:ext cx="1739900" cy="400050"/>
          </a:xfrm>
          <a:prstGeom prst="rect">
            <a:avLst/>
          </a:prstGeom>
        </p:spPr>
      </p:pic>
      <p:pic>
        <p:nvPicPr>
          <p:cNvPr id="11" name="图片 10"/>
          <p:cNvPicPr>
            <a:picLocks noChangeAspect="1"/>
          </p:cNvPicPr>
          <p:nvPr/>
        </p:nvPicPr>
        <p:blipFill>
          <a:blip r:embed="rId8"/>
          <a:stretch>
            <a:fillRect/>
          </a:stretch>
        </p:blipFill>
        <p:spPr>
          <a:xfrm>
            <a:off x="553085" y="2388870"/>
            <a:ext cx="9353550" cy="3416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nvSpPr>
        <p:spPr>
          <a:xfrm>
            <a:off x="189865" y="1026160"/>
            <a:ext cx="11811635" cy="368300"/>
          </a:xfrm>
          <a:prstGeom prst="rect">
            <a:avLst/>
          </a:prstGeom>
          <a:noFill/>
        </p:spPr>
        <p:txBody>
          <a:bodyPr wrap="square" rtlCol="0" anchor="t">
            <a:spAutoFit/>
          </a:bodyPr>
          <a:p>
            <a:r>
              <a:rPr lang="zh-CN"/>
              <a:t>作者定义：</a:t>
            </a:r>
            <a:endParaRPr lang="zh-CN"/>
          </a:p>
        </p:txBody>
      </p:sp>
      <p:sp>
        <p:nvSpPr>
          <p:cNvPr id="11" name="文本框 10"/>
          <p:cNvSpPr txBox="1"/>
          <p:nvPr/>
        </p:nvSpPr>
        <p:spPr>
          <a:xfrm>
            <a:off x="7661910" y="212915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4" name="图片 3"/>
          <p:cNvPicPr>
            <a:picLocks noChangeAspect="1"/>
          </p:cNvPicPr>
          <p:nvPr/>
        </p:nvPicPr>
        <p:blipFill>
          <a:blip r:embed="rId5"/>
          <a:stretch>
            <a:fillRect/>
          </a:stretch>
        </p:blipFill>
        <p:spPr>
          <a:xfrm>
            <a:off x="3968750" y="1605915"/>
            <a:ext cx="3625850" cy="617220"/>
          </a:xfrm>
          <a:prstGeom prst="rect">
            <a:avLst/>
          </a:prstGeom>
        </p:spPr>
      </p:pic>
      <p:sp>
        <p:nvSpPr>
          <p:cNvPr id="10" name="文本框 9"/>
          <p:cNvSpPr txBox="1"/>
          <p:nvPr/>
        </p:nvSpPr>
        <p:spPr>
          <a:xfrm>
            <a:off x="189865" y="2491740"/>
            <a:ext cx="11183620" cy="368300"/>
          </a:xfrm>
          <a:prstGeom prst="rect">
            <a:avLst/>
          </a:prstGeom>
          <a:noFill/>
        </p:spPr>
        <p:txBody>
          <a:bodyPr wrap="square" rtlCol="0" anchor="t">
            <a:spAutoFit/>
          </a:bodyPr>
          <a:p>
            <a:r>
              <a:rPr lang="zh-CN" altLang="en-US"/>
              <a:t>作为音频和视频子网络的输出，从而作为跨模态融合子网络的两个输入。</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8690</Words>
  <Application>WPS 演示</Application>
  <PresentationFormat>宽屏</PresentationFormat>
  <Paragraphs>247</Paragraphs>
  <Slides>25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141</cp:revision>
  <dcterms:created xsi:type="dcterms:W3CDTF">2023-08-17T12:45:00Z</dcterms:created>
  <dcterms:modified xsi:type="dcterms:W3CDTF">2024-06-28T08:24:33Z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