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9" r:id="rId3"/>
    <p:sldId id="280" r:id="rId4"/>
    <p:sldId id="11089831" r:id="rId5"/>
    <p:sldId id="11089796" r:id="rId6"/>
    <p:sldId id="283" r:id="rId7"/>
    <p:sldId id="287" r:id="rId8"/>
    <p:sldId id="11089812" r:id="rId9"/>
    <p:sldId id="267" r:id="rId10"/>
    <p:sldId id="288" r:id="rId11"/>
    <p:sldId id="11089798" r:id="rId12"/>
    <p:sldId id="11089813" r:id="rId13"/>
    <p:sldId id="11089814" r:id="rId14"/>
    <p:sldId id="11089815" r:id="rId15"/>
    <p:sldId id="11089816" r:id="rId16"/>
    <p:sldId id="11089817" r:id="rId17"/>
    <p:sldId id="11089818" r:id="rId18"/>
    <p:sldId id="11089819" r:id="rId19"/>
    <p:sldId id="11089820" r:id="rId20"/>
    <p:sldId id="11089821" r:id="rId21"/>
    <p:sldId id="11089822" r:id="rId22"/>
    <p:sldId id="11089823" r:id="rId23"/>
    <p:sldId id="11089824" r:id="rId24"/>
    <p:sldId id="11089825" r:id="rId25"/>
    <p:sldId id="11089826" r:id="rId26"/>
    <p:sldId id="1108982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7254" userDrawn="1">
          <p15:clr>
            <a:srgbClr val="A4A3A4"/>
          </p15:clr>
        </p15:guide>
        <p15:guide id="3" pos="3825" userDrawn="1">
          <p15:clr>
            <a:srgbClr val="A4A3A4"/>
          </p15:clr>
        </p15:guide>
        <p15:guide id="4"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350" y="774"/>
      </p:cViewPr>
      <p:guideLst>
        <p:guide orient="horz" pos="2158"/>
        <p:guide pos="7254"/>
        <p:guide pos="3825"/>
        <p:guide pos="4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8.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D913-4A1C-4AA8-906F-AE6EA68C8C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578E-9703-406C-BEC1-B004535BE6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grpSp>
        <p:nvGrpSpPr>
          <p:cNvPr id="7" name="组合 6"/>
          <p:cNvGrpSpPr/>
          <p:nvPr userDrawn="1"/>
        </p:nvGrpSpPr>
        <p:grpSpPr>
          <a:xfrm>
            <a:off x="0" y="0"/>
            <a:ext cx="12192000" cy="4913630"/>
            <a:chOff x="0" y="0"/>
            <a:chExt cx="12192000" cy="4660776"/>
          </a:xfrm>
        </p:grpSpPr>
        <p:grpSp>
          <p:nvGrpSpPr>
            <p:cNvPr id="8" name="组合 7"/>
            <p:cNvGrpSpPr/>
            <p:nvPr/>
          </p:nvGrpSpPr>
          <p:grpSpPr>
            <a:xfrm>
              <a:off x="0" y="0"/>
              <a:ext cx="12192000" cy="4660776"/>
              <a:chOff x="0" y="0"/>
              <a:chExt cx="12192000" cy="4660776"/>
            </a:xfrm>
          </p:grpSpPr>
          <p:sp>
            <p:nvSpPr>
              <p:cNvPr id="11" name="矩形 10"/>
              <p:cNvSpPr/>
              <p:nvPr/>
            </p:nvSpPr>
            <p:spPr>
              <a:xfrm>
                <a:off x="0" y="0"/>
                <a:ext cx="12192000" cy="320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等腰三角形 11"/>
              <p:cNvSpPr/>
              <p:nvPr/>
            </p:nvSpPr>
            <p:spPr>
              <a:xfrm rot="10800000">
                <a:off x="0" y="3204838"/>
                <a:ext cx="12192000" cy="14559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9" name="直接连接符 8"/>
            <p:cNvCxnSpPr/>
            <p:nvPr/>
          </p:nvCxnSpPr>
          <p:spPr>
            <a:xfrm>
              <a:off x="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096000" y="2627790"/>
              <a:ext cx="6096000" cy="16024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圆角矩形 14"/>
          <p:cNvSpPr/>
          <p:nvPr/>
        </p:nvSpPr>
        <p:spPr>
          <a:xfrm>
            <a:off x="1436765"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20"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5299710" y="3856990"/>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占位符 22"/>
          <p:cNvSpPr>
            <a:spLocks noGrp="1"/>
          </p:cNvSpPr>
          <p:nvPr>
            <p:ph type="body" sz="quarter" idx="13" hasCustomPrompt="1"/>
          </p:nvPr>
        </p:nvSpPr>
        <p:spPr>
          <a:xfrm>
            <a:off x="5592694" y="4454515"/>
            <a:ext cx="981075" cy="458787"/>
          </a:xfrm>
        </p:spPr>
        <p:txBody>
          <a:bodyPr>
            <a:normAutofit/>
          </a:bodyPr>
          <a:lstStyle>
            <a:lvl1pPr marL="0" indent="0" algn="ctr">
              <a:buNone/>
              <a:defRPr sz="1800">
                <a:solidFill>
                  <a:schemeClr val="bg1"/>
                </a:solidFill>
                <a:latin typeface="+mj-ea"/>
                <a:ea typeface="+mj-ea"/>
              </a:defRPr>
            </a:lvl1pPr>
          </a:lstStyle>
          <a:p>
            <a:pPr lvl="0"/>
            <a:r>
              <a:rPr lang="zh-CN" altLang="en-US"/>
              <a:t>请输入</a:t>
            </a:r>
            <a:r>
              <a:rPr lang="en-US" altLang="zh-CN"/>
              <a:t>LOGO</a:t>
            </a:r>
            <a:endParaRPr lang="zh-CN" altLang="en-US"/>
          </a:p>
        </p:txBody>
      </p:sp>
      <p:sp>
        <p:nvSpPr>
          <p:cNvPr id="25" name="文本占位符 24"/>
          <p:cNvSpPr>
            <a:spLocks noGrp="1"/>
          </p:cNvSpPr>
          <p:nvPr>
            <p:ph type="body" sz="quarter" idx="14" hasCustomPrompt="1"/>
          </p:nvPr>
        </p:nvSpPr>
        <p:spPr>
          <a:xfrm>
            <a:off x="2497394" y="1789043"/>
            <a:ext cx="6872748" cy="1775460"/>
          </a:xfrm>
        </p:spPr>
        <p:txBody>
          <a:bodyPr>
            <a:normAutofit/>
          </a:bodyPr>
          <a:lstStyle>
            <a:lvl1pPr marL="0" indent="0" algn="ctr">
              <a:buNone/>
              <a:defRPr sz="6000">
                <a:solidFill>
                  <a:schemeClr val="bg1"/>
                </a:solidFill>
                <a:latin typeface="+mj-ea"/>
                <a:ea typeface="+mj-ea"/>
              </a:defRPr>
            </a:lvl1pPr>
          </a:lstStyle>
          <a:p>
            <a:pPr lvl="0"/>
            <a:r>
              <a:rPr lang="zh-CN" altLang="en-US"/>
              <a:t>请在此输入标题</a:t>
            </a:r>
            <a:endParaRPr lang="zh-CN" altLang="en-US"/>
          </a:p>
        </p:txBody>
      </p:sp>
      <p:sp>
        <p:nvSpPr>
          <p:cNvPr id="29" name="圆角矩形 14"/>
          <p:cNvSpPr/>
          <p:nvPr userDrawn="1"/>
        </p:nvSpPr>
        <p:spPr>
          <a:xfrm>
            <a:off x="7879512" y="5353546"/>
            <a:ext cx="2743199" cy="548878"/>
          </a:xfrm>
          <a:prstGeom prst="roundRect">
            <a:avLst>
              <a:gd name="adj" fmla="val 50000"/>
            </a:avLst>
          </a:prstGeom>
          <a:solidFill>
            <a:srgbClr val="20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文本占位符 31"/>
          <p:cNvSpPr>
            <a:spLocks noGrp="1"/>
          </p:cNvSpPr>
          <p:nvPr>
            <p:ph type="body" sz="quarter" idx="16" hasCustomPrompt="1"/>
          </p:nvPr>
        </p:nvSpPr>
        <p:spPr>
          <a:xfrm>
            <a:off x="8065249" y="5455041"/>
            <a:ext cx="2371725" cy="345889"/>
          </a:xfrm>
        </p:spPr>
        <p:txBody>
          <a:bodyPr anchor="ctr" anchorCtr="0">
            <a:noAutofit/>
          </a:bodyPr>
          <a:lstStyle>
            <a:lvl1pPr marL="0" indent="0" algn="ctr">
              <a:buNone/>
              <a:defRPr sz="1800">
                <a:solidFill>
                  <a:schemeClr val="bg1"/>
                </a:solidFill>
              </a:defRPr>
            </a:lvl1pPr>
          </a:lstStyle>
          <a:p>
            <a:pPr lvl="0"/>
            <a:r>
              <a:rPr lang="zh-CN" altLang="en-US"/>
              <a:t>请输入答辩人</a:t>
            </a:r>
            <a:endParaRPr lang="zh-CN" altLang="en-US"/>
          </a:p>
        </p:txBody>
      </p:sp>
      <p:sp>
        <p:nvSpPr>
          <p:cNvPr id="3" name="文本占位符 2"/>
          <p:cNvSpPr>
            <a:spLocks noGrp="1"/>
          </p:cNvSpPr>
          <p:nvPr>
            <p:ph type="body" sz="quarter" idx="18" hasCustomPrompt="1"/>
          </p:nvPr>
        </p:nvSpPr>
        <p:spPr>
          <a:xfrm>
            <a:off x="1600315" y="5425338"/>
            <a:ext cx="2416099" cy="405295"/>
          </a:xfrm>
        </p:spPr>
        <p:txBody>
          <a:bodyPr anchor="ctr" anchorCtr="0">
            <a:normAutofit/>
          </a:bodyPr>
          <a:lstStyle>
            <a:lvl1pPr marL="0" indent="0" algn="ctr">
              <a:buNone/>
              <a:defRPr sz="1800">
                <a:solidFill>
                  <a:schemeClr val="bg1"/>
                </a:solidFill>
              </a:defRPr>
            </a:lvl1pPr>
          </a:lstStyle>
          <a:p>
            <a:pPr lvl="0"/>
            <a:r>
              <a:rPr lang="zh-CN" altLang="en-US"/>
              <a:t>请输入答辩老师</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思源黑体 CN Bold" panose="020B0800000000000000" pitchFamily="34" charset="-122"/>
                  <a:ea typeface="思源黑体 CN Bold" panose="020B0800000000000000" pitchFamily="34" charset="-122"/>
                  <a:cs typeface="Arial" panose="020B0604020202020204" pitchFamily="34" charset="0"/>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思源黑体 CN Normal" panose="020B0400000000000000" pitchFamily="34" charset="-122"/>
                  <a:ea typeface="思源黑体 CN Normal" panose="020B0400000000000000" pitchFamily="34"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Normal" panose="020B0400000000000000" pitchFamily="34" charset="-122"/>
                <a:ea typeface="思源黑体 CN Normal" panose="020B0400000000000000" pitchFamily="34"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思源黑体 CN Normal" panose="020B0400000000000000" pitchFamily="34" charset="-122"/>
                <a:ea typeface="思源黑体 CN Normal" panose="020B0400000000000000" pitchFamily="34" charset="-122"/>
                <a:cs typeface="阿里巴巴普惠体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5" name="矩形 24"/>
          <p:cNvSpPr/>
          <p:nvPr userDrawn="1"/>
        </p:nvSpPr>
        <p:spPr>
          <a:xfrm flipH="1" flipV="1">
            <a:off x="-1" y="6492874"/>
            <a:ext cx="12192000" cy="3651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1" name="组合 40"/>
          <p:cNvGrpSpPr/>
          <p:nvPr userDrawn="1"/>
        </p:nvGrpSpPr>
        <p:grpSpPr>
          <a:xfrm>
            <a:off x="0" y="0"/>
            <a:ext cx="12192000" cy="2391626"/>
            <a:chOff x="0" y="0"/>
            <a:chExt cx="12192000" cy="2391626"/>
          </a:xfrm>
        </p:grpSpPr>
        <p:sp>
          <p:nvSpPr>
            <p:cNvPr id="9" name="矩形 8"/>
            <p:cNvSpPr/>
            <p:nvPr/>
          </p:nvSpPr>
          <p:spPr>
            <a:xfrm flipH="1" flipV="1">
              <a:off x="0" y="1534925"/>
              <a:ext cx="12192000" cy="8567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2" descr="Free vector wax stamp transparent set realistic 3d collection of isolated wax seal images with empty circle space"/>
          <p:cNvPicPr>
            <a:picLocks noChangeAspect="1" noChangeArrowheads="1"/>
          </p:cNvPicPr>
          <p:nvPr/>
        </p:nvPicPr>
        <p:blipFill rotWithShape="1">
          <a:blip r:embed="rId2">
            <a:duotone>
              <a:schemeClr val="accent1">
                <a:shade val="45000"/>
                <a:satMod val="135000"/>
              </a:schemeClr>
              <a:prstClr val="white"/>
            </a:duotone>
          </a:blip>
          <a:srcRect l="41500" t="49910" r="35300" b="28021"/>
          <a:stretch>
            <a:fillRect/>
          </a:stretch>
        </p:blipFill>
        <p:spPr bwMode="auto">
          <a:xfrm>
            <a:off x="1263446"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占位符 22"/>
          <p:cNvSpPr>
            <a:spLocks noGrp="1"/>
          </p:cNvSpPr>
          <p:nvPr>
            <p:ph type="body" sz="quarter" idx="13" hasCustomPrompt="1"/>
          </p:nvPr>
        </p:nvSpPr>
        <p:spPr>
          <a:xfrm>
            <a:off x="1556430" y="3557056"/>
            <a:ext cx="981075" cy="390915"/>
          </a:xfrm>
        </p:spPr>
        <p:txBody>
          <a:bodyPr>
            <a:norm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14" name="文本占位符 24"/>
          <p:cNvSpPr>
            <a:spLocks noGrp="1"/>
          </p:cNvSpPr>
          <p:nvPr>
            <p:ph type="body" sz="quarter" idx="14" hasCustomPrompt="1"/>
          </p:nvPr>
        </p:nvSpPr>
        <p:spPr>
          <a:xfrm rot="10800000" flipH="1" flipV="1">
            <a:off x="3365500" y="1312885"/>
            <a:ext cx="5539961" cy="1127675"/>
          </a:xfrm>
        </p:spPr>
        <p:txBody>
          <a:bodyPr>
            <a:normAutofit/>
          </a:bodyPr>
          <a:lstStyle>
            <a:lvl1pPr marL="0" indent="0" algn="ctr">
              <a:buNone/>
              <a:defRPr sz="5400">
                <a:solidFill>
                  <a:schemeClr val="bg1"/>
                </a:solidFill>
                <a:latin typeface="+mj-ea"/>
                <a:ea typeface="+mj-ea"/>
              </a:defRPr>
            </a:lvl1pPr>
          </a:lstStyle>
          <a:p>
            <a:pPr lvl="0"/>
            <a:r>
              <a:rPr lang="zh-CN" altLang="en-US"/>
              <a:t>请在此输入目录</a:t>
            </a:r>
            <a:endParaRPr lang="zh-CN" altLang="en-US"/>
          </a:p>
        </p:txBody>
      </p:sp>
      <p:pic>
        <p:nvPicPr>
          <p:cNvPr id="19"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91475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22"/>
          <p:cNvSpPr>
            <a:spLocks noGrp="1"/>
          </p:cNvSpPr>
          <p:nvPr>
            <p:ph type="body" sz="quarter" idx="15" hasCustomPrompt="1"/>
          </p:nvPr>
        </p:nvSpPr>
        <p:spPr>
          <a:xfrm>
            <a:off x="4203505"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1"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6494318"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占位符 22"/>
          <p:cNvSpPr>
            <a:spLocks noGrp="1"/>
          </p:cNvSpPr>
          <p:nvPr>
            <p:ph type="body" sz="quarter" idx="16" hasCustomPrompt="1"/>
          </p:nvPr>
        </p:nvSpPr>
        <p:spPr>
          <a:xfrm>
            <a:off x="6787302"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9351880" y="2893271"/>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9644864" y="3557056"/>
            <a:ext cx="981075" cy="390915"/>
          </a:xfrm>
        </p:spPr>
        <p:txBody>
          <a:bodyPr>
            <a:noAutofit/>
          </a:bodyPr>
          <a:lstStyle>
            <a:lvl1pPr marL="0" indent="0" algn="ctr">
              <a:buNone/>
              <a:defRPr sz="2800">
                <a:solidFill>
                  <a:schemeClr val="bg1"/>
                </a:solidFill>
                <a:latin typeface="+mj-ea"/>
                <a:ea typeface="+mj-ea"/>
              </a:defRPr>
            </a:lvl1pPr>
          </a:lstStyle>
          <a:p>
            <a:pPr lvl="0"/>
            <a:r>
              <a:rPr lang="zh-CN" altLang="en-US"/>
              <a:t>序号</a:t>
            </a:r>
            <a:endParaRPr lang="zh-CN" altLang="en-US"/>
          </a:p>
        </p:txBody>
      </p:sp>
      <p:sp>
        <p:nvSpPr>
          <p:cNvPr id="26" name="文本占位符 25"/>
          <p:cNvSpPr>
            <a:spLocks noGrp="1"/>
          </p:cNvSpPr>
          <p:nvPr>
            <p:ph type="body" sz="quarter" idx="18" hasCustomPrompt="1"/>
          </p:nvPr>
        </p:nvSpPr>
        <p:spPr>
          <a:xfrm>
            <a:off x="987234"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7" name="文本占位符 25"/>
          <p:cNvSpPr>
            <a:spLocks noGrp="1"/>
          </p:cNvSpPr>
          <p:nvPr>
            <p:ph type="body" sz="quarter" idx="19" hasCustomPrompt="1"/>
          </p:nvPr>
        </p:nvSpPr>
        <p:spPr>
          <a:xfrm>
            <a:off x="3638547"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8" name="文本占位符 25"/>
          <p:cNvSpPr>
            <a:spLocks noGrp="1"/>
          </p:cNvSpPr>
          <p:nvPr>
            <p:ph type="body" sz="quarter" idx="20" hasCustomPrompt="1"/>
          </p:nvPr>
        </p:nvSpPr>
        <p:spPr>
          <a:xfrm>
            <a:off x="6289861"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29" name="文本占位符 25"/>
          <p:cNvSpPr>
            <a:spLocks noGrp="1"/>
          </p:cNvSpPr>
          <p:nvPr>
            <p:ph type="body" sz="quarter" idx="21" hasCustomPrompt="1"/>
          </p:nvPr>
        </p:nvSpPr>
        <p:spPr>
          <a:xfrm>
            <a:off x="9147423" y="4669111"/>
            <a:ext cx="2055467" cy="663575"/>
          </a:xfrm>
        </p:spPr>
        <p:txBody>
          <a:bodyPr/>
          <a:lstStyle>
            <a:lvl1pPr marL="0" indent="0" algn="ctr">
              <a:lnSpc>
                <a:spcPct val="120000"/>
              </a:lnSpc>
              <a:buNone/>
              <a:defRPr>
                <a:solidFill>
                  <a:schemeClr val="accent1"/>
                </a:solidFill>
                <a:latin typeface="+mj-ea"/>
                <a:ea typeface="+mj-ea"/>
              </a:defRPr>
            </a:lvl1pPr>
          </a:lstStyle>
          <a:p>
            <a:pPr lvl="0"/>
            <a:r>
              <a:rPr lang="zh-CN" altLang="en-US"/>
              <a:t>请输入标题</a:t>
            </a:r>
            <a:endParaRPr lang="zh-CN" altLang="en-US"/>
          </a:p>
        </p:txBody>
      </p:sp>
      <p:sp>
        <p:nvSpPr>
          <p:cNvPr id="30" name="日期占位符 29"/>
          <p:cNvSpPr>
            <a:spLocks noGrp="1"/>
          </p:cNvSpPr>
          <p:nvPr>
            <p:ph type="dt" sz="half" idx="22"/>
          </p:nvPr>
        </p:nvSpPr>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grpSp>
        <p:nvGrpSpPr>
          <p:cNvPr id="2" name="组合 1"/>
          <p:cNvGrpSpPr/>
          <p:nvPr userDrawn="1"/>
        </p:nvGrpSpPr>
        <p:grpSpPr>
          <a:xfrm rot="5400000">
            <a:off x="2804050" y="-2804055"/>
            <a:ext cx="6876001" cy="12484100"/>
            <a:chOff x="-5" y="-15154180"/>
            <a:chExt cx="12224001" cy="22207004"/>
          </a:xfrm>
        </p:grpSpPr>
        <p:sp>
          <p:nvSpPr>
            <p:cNvPr id="9" name="矩形 8"/>
            <p:cNvSpPr/>
            <p:nvPr/>
          </p:nvSpPr>
          <p:spPr>
            <a:xfrm flipH="1" flipV="1">
              <a:off x="-5" y="1534928"/>
              <a:ext cx="12223997" cy="55178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rot="10800000" flipH="1" flipV="1">
              <a:off x="0" y="0"/>
              <a:ext cx="12192000" cy="153492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 name="直接连接符 6"/>
            <p:cNvCxnSpPr/>
            <p:nvPr/>
          </p:nvCxnSpPr>
          <p:spPr>
            <a:xfrm flipH="1" flipV="1">
              <a:off x="609600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0" y="453926"/>
              <a:ext cx="6096000" cy="168935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flipH="1" flipV="1">
              <a:off x="-1" y="-15154180"/>
              <a:ext cx="12223997" cy="1219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占位符 24"/>
          <p:cNvSpPr>
            <a:spLocks noGrp="1"/>
          </p:cNvSpPr>
          <p:nvPr>
            <p:ph type="body" sz="quarter" idx="14" hasCustomPrompt="1"/>
          </p:nvPr>
        </p:nvSpPr>
        <p:spPr>
          <a:xfrm rot="10800000" flipH="1" flipV="1">
            <a:off x="4681108" y="3139034"/>
            <a:ext cx="5539961" cy="1127675"/>
          </a:xfrm>
        </p:spPr>
        <p:txBody>
          <a:bodyPr>
            <a:normAutofit/>
          </a:bodyPr>
          <a:lstStyle>
            <a:lvl1pPr marL="0" indent="0" algn="ctr">
              <a:buNone/>
              <a:defRPr sz="54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3123139" y="2617225"/>
            <a:ext cx="1503045" cy="177546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占位符 22"/>
          <p:cNvSpPr>
            <a:spLocks noGrp="1"/>
          </p:cNvSpPr>
          <p:nvPr>
            <p:ph type="body" sz="quarter" idx="17" hasCustomPrompt="1"/>
          </p:nvPr>
        </p:nvSpPr>
        <p:spPr>
          <a:xfrm>
            <a:off x="608014" y="1520824"/>
            <a:ext cx="2445750" cy="4269741"/>
          </a:xfrm>
        </p:spPr>
        <p:txBody>
          <a:bodyPr anchor="ctr" anchorCtr="0">
            <a:noAutofit/>
          </a:bodyPr>
          <a:lstStyle>
            <a:lvl1pPr marL="0" indent="0" algn="ctr">
              <a:buNone/>
              <a:defRPr sz="19900">
                <a:solidFill>
                  <a:schemeClr val="bg1"/>
                </a:solidFill>
                <a:latin typeface="+mj-ea"/>
                <a:ea typeface="+mj-ea"/>
              </a:defRPr>
            </a:lvl1pPr>
          </a:lstStyle>
          <a:p>
            <a:pPr lvl="0"/>
            <a:r>
              <a:rPr lang="zh-CN" altLang="en-US"/>
              <a:t>序号</a:t>
            </a:r>
            <a:endParaRPr lang="zh-CN" altLang="en-US"/>
          </a:p>
        </p:txBody>
      </p:sp>
      <p:sp>
        <p:nvSpPr>
          <p:cNvPr id="30" name="日期占位符 29"/>
          <p:cNvSpPr>
            <a:spLocks noGrp="1"/>
          </p:cNvSpPr>
          <p:nvPr>
            <p:ph type="dt" sz="half" idx="22"/>
          </p:nvPr>
        </p:nvSpPr>
        <p:spPr>
          <a:xfrm>
            <a:off x="838200" y="6356350"/>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p:ph type="ftr" sz="quarter" idx="23"/>
          </p:nvPr>
        </p:nvSpPr>
        <p:spPr/>
        <p:txBody>
          <a:bodyPr/>
          <a:lstStyle/>
          <a:p>
            <a:endParaRPr lang="zh-CN" altLang="en-US"/>
          </a:p>
        </p:txBody>
      </p:sp>
      <p:sp>
        <p:nvSpPr>
          <p:cNvPr id="32" name="灯片编号占位符 31"/>
          <p:cNvSpPr>
            <a:spLocks noGrp="1"/>
          </p:cNvSpPr>
          <p:nvPr>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5" name="矩形 24"/>
          <p:cNvSpPr/>
          <p:nvPr userDrawn="1"/>
        </p:nvSpPr>
        <p:spPr>
          <a:xfrm rot="10800000" flipH="1" flipV="1">
            <a:off x="0" y="6676667"/>
            <a:ext cx="12192000" cy="179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占位符 24"/>
          <p:cNvSpPr>
            <a:spLocks noGrp="1"/>
          </p:cNvSpPr>
          <p:nvPr userDrawn="1">
            <p:ph type="body" sz="quarter" idx="14" hasCustomPrompt="1"/>
          </p:nvPr>
        </p:nvSpPr>
        <p:spPr>
          <a:xfrm rot="10800000" flipH="1" flipV="1">
            <a:off x="1013306" y="393151"/>
            <a:ext cx="10502901" cy="508550"/>
          </a:xfrm>
        </p:spPr>
        <p:txBody>
          <a:bodyPr>
            <a:normAutofit/>
          </a:bodyPr>
          <a:lstStyle>
            <a:lvl1pPr marL="0" indent="0" algn="l">
              <a:buNone/>
              <a:defRPr sz="2800">
                <a:solidFill>
                  <a:schemeClr val="accent1"/>
                </a:solidFill>
                <a:latin typeface="+mj-ea"/>
                <a:ea typeface="+mj-ea"/>
              </a:defRPr>
            </a:lvl1pPr>
          </a:lstStyle>
          <a:p>
            <a:pPr lvl="0"/>
            <a:r>
              <a:rPr lang="zh-CN" altLang="en-US"/>
              <a:t>请在此输入标题</a:t>
            </a:r>
            <a:endParaRPr lang="zh-CN" altLang="en-US"/>
          </a:p>
        </p:txBody>
      </p:sp>
      <p:pic>
        <p:nvPicPr>
          <p:cNvPr id="23" name="Picture 2" descr="Free vector wax stamp transparent set realistic 3d collection of isolated wax seal images with empty circle space"/>
          <p:cNvPicPr>
            <a:picLocks noChangeAspect="1" noChangeArrowheads="1"/>
          </p:cNvPicPr>
          <p:nvPr userDrawn="1"/>
        </p:nvPicPr>
        <p:blipFill rotWithShape="1">
          <a:blip r:embed="rId2">
            <a:duotone>
              <a:schemeClr val="accent1">
                <a:shade val="45000"/>
                <a:satMod val="135000"/>
              </a:schemeClr>
              <a:prstClr val="white"/>
            </a:duotone>
          </a:blip>
          <a:srcRect l="41500" t="49910" r="35300" b="28021"/>
          <a:stretch>
            <a:fillRect/>
          </a:stretch>
        </p:blipFill>
        <p:spPr bwMode="auto">
          <a:xfrm>
            <a:off x="298005" y="213548"/>
            <a:ext cx="721616" cy="852403"/>
          </a:xfrm>
          <a:prstGeom prst="rect">
            <a:avLst/>
          </a:prstGeom>
          <a:noFill/>
          <a:extLst>
            <a:ext uri="{909E8E84-426E-40DD-AFC4-6F175D3DCCD1}">
              <a14:hiddenFill xmlns:a14="http://schemas.microsoft.com/office/drawing/2010/main">
                <a:solidFill>
                  <a:srgbClr val="FFFFFF"/>
                </a:solidFill>
              </a14:hiddenFill>
            </a:ext>
          </a:extLst>
        </p:spPr>
      </p:pic>
      <p:sp>
        <p:nvSpPr>
          <p:cNvPr id="30" name="日期占位符 29"/>
          <p:cNvSpPr>
            <a:spLocks noGrp="1"/>
          </p:cNvSpPr>
          <p:nvPr userDrawn="1">
            <p:ph type="dt" sz="half" idx="22"/>
          </p:nvPr>
        </p:nvSpPr>
        <p:spPr>
          <a:xfrm>
            <a:off x="838200" y="6350073"/>
            <a:ext cx="2452279" cy="326595"/>
          </a:xfrm>
        </p:spPr>
        <p:txBody>
          <a:bodyPr/>
          <a:lstStyle/>
          <a:p>
            <a:fld id="{BD3A688F-F0B1-4EC9-8234-F5931CE66FFC}" type="datetimeFigureOut">
              <a:rPr lang="zh-CN" altLang="en-US" smtClean="0"/>
            </a:fld>
            <a:endParaRPr lang="zh-CN" altLang="en-US"/>
          </a:p>
        </p:txBody>
      </p:sp>
      <p:sp>
        <p:nvSpPr>
          <p:cNvPr id="31" name="页脚占位符 30"/>
          <p:cNvSpPr>
            <a:spLocks noGrp="1"/>
          </p:cNvSpPr>
          <p:nvPr userDrawn="1">
            <p:ph type="ftr" sz="quarter" idx="23"/>
          </p:nvPr>
        </p:nvSpPr>
        <p:spPr/>
        <p:txBody>
          <a:bodyPr/>
          <a:lstStyle/>
          <a:p>
            <a:endParaRPr lang="zh-CN" altLang="en-US"/>
          </a:p>
        </p:txBody>
      </p:sp>
      <p:sp>
        <p:nvSpPr>
          <p:cNvPr id="32" name="灯片编号占位符 31"/>
          <p:cNvSpPr>
            <a:spLocks noGrp="1"/>
          </p:cNvSpPr>
          <p:nvPr userDrawn="1">
            <p:ph type="sldNum" sz="quarter" idx="24"/>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D3A688F-F0B1-4EC9-8234-F5931CE66F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8BBAE6-E18B-4D15-87AB-1C947D5A6C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A688F-F0B1-4EC9-8234-F5931CE66F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BBAE6-E18B-4D15-87AB-1C947D5A6C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image" Target="../media/image8.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image" Target="../media/image10.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8" Type="http://schemas.openxmlformats.org/officeDocument/2006/relationships/slideLayout" Target="../slideLayouts/slideLayout4.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tags" Target="../tags/tag33.xml"/><Relationship Id="rId2" Type="http://schemas.openxmlformats.org/officeDocument/2006/relationships/image" Target="../media/image12.png"/><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35.xml"/><Relationship Id="rId2" Type="http://schemas.openxmlformats.org/officeDocument/2006/relationships/image" Target="../media/image14.png"/><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2" Type="http://schemas.openxmlformats.org/officeDocument/2006/relationships/slideLayout" Target="../slideLayouts/slideLayout4.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9.xml"/><Relationship Id="rId2" Type="http://schemas.openxmlformats.org/officeDocument/2006/relationships/image" Target="../media/image17.png"/><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0.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2.xml"/><Relationship Id="rId2" Type="http://schemas.openxmlformats.org/officeDocument/2006/relationships/image" Target="../media/image19.png"/><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66.xml"/><Relationship Id="rId4" Type="http://schemas.openxmlformats.org/officeDocument/2006/relationships/image" Target="../media/image21.png"/><Relationship Id="rId3" Type="http://schemas.openxmlformats.org/officeDocument/2006/relationships/tags" Target="../tags/tag65.xml"/><Relationship Id="rId2" Type="http://schemas.openxmlformats.org/officeDocument/2006/relationships/image" Target="../media/image20.png"/><Relationship Id="rId1" Type="http://schemas.openxmlformats.org/officeDocument/2006/relationships/tags" Target="../tags/tag6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4"/>
          </p:nvPr>
        </p:nvSpPr>
        <p:spPr>
          <a:xfrm>
            <a:off x="2659380" y="1033145"/>
            <a:ext cx="6872605" cy="3352165"/>
          </a:xfrm>
        </p:spPr>
        <p:txBody>
          <a:bodyPr>
            <a:noAutofit/>
          </a:bodyPr>
          <a:lstStyle/>
          <a:p>
            <a:r>
              <a:rPr lang="zh-CN" altLang="en-US"/>
              <a:t>基于深度学习的伪装目标检测</a:t>
            </a:r>
            <a:r>
              <a:rPr lang="zh-CN" altLang="en-US"/>
              <a:t>综述</a:t>
            </a:r>
            <a:endParaRPr lang="zh-CN" altLang="en-US"/>
          </a:p>
          <a:p>
            <a:r>
              <a:rPr lang="zh-CN" altLang="en-US" sz="1600"/>
              <a:t>文献作者：史彩娟，任弼娟，王子雯，闫巾玮，石 泽</a:t>
            </a:r>
            <a:endParaRPr lang="zh-CN" altLang="en-US" sz="1600"/>
          </a:p>
          <a:p>
            <a:endParaRPr lang="zh-CN" altLang="en-US" sz="1600"/>
          </a:p>
        </p:txBody>
      </p:sp>
      <p:sp>
        <p:nvSpPr>
          <p:cNvPr id="7" name="文本框 6"/>
          <p:cNvSpPr txBox="1"/>
          <p:nvPr/>
        </p:nvSpPr>
        <p:spPr>
          <a:xfrm>
            <a:off x="1637030" y="5458460"/>
            <a:ext cx="4064000" cy="368300"/>
          </a:xfrm>
          <a:prstGeom prst="rect">
            <a:avLst/>
          </a:prstGeom>
          <a:noFill/>
        </p:spPr>
        <p:txBody>
          <a:bodyPr wrap="square" rtlCol="0">
            <a:spAutoFit/>
          </a:bodyPr>
          <a:p>
            <a:r>
              <a:rPr lang="zh-CN" altLang="en-US">
                <a:solidFill>
                  <a:schemeClr val="bg1"/>
                </a:solidFill>
              </a:rPr>
              <a:t>时间：</a:t>
            </a:r>
            <a:r>
              <a:rPr lang="en-US" altLang="zh-CN">
                <a:solidFill>
                  <a:schemeClr val="bg1"/>
                </a:solidFill>
              </a:rPr>
              <a:t>2023.10.27</a:t>
            </a:r>
            <a:endParaRPr lang="en-US" altLang="zh-CN">
              <a:solidFill>
                <a:schemeClr val="bg1"/>
              </a:solidFill>
            </a:endParaRPr>
          </a:p>
        </p:txBody>
      </p:sp>
      <p:sp>
        <p:nvSpPr>
          <p:cNvPr id="8" name="文本框 7"/>
          <p:cNvSpPr txBox="1"/>
          <p:nvPr/>
        </p:nvSpPr>
        <p:spPr>
          <a:xfrm>
            <a:off x="8315325" y="5458460"/>
            <a:ext cx="2825750" cy="368300"/>
          </a:xfrm>
          <a:prstGeom prst="rect">
            <a:avLst/>
          </a:prstGeom>
          <a:noFill/>
        </p:spPr>
        <p:txBody>
          <a:bodyPr wrap="square" rtlCol="0">
            <a:spAutoFit/>
          </a:bodyPr>
          <a:p>
            <a:r>
              <a:rPr lang="zh-CN" altLang="en-US">
                <a:solidFill>
                  <a:schemeClr val="bg1"/>
                </a:solidFill>
              </a:rPr>
              <a:t>汇报人：孙世宇</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卷积层</a:t>
            </a:r>
            <a:endParaRPr lang="zh-CN" altLang="en-US"/>
          </a:p>
        </p:txBody>
      </p:sp>
      <p:sp>
        <p:nvSpPr>
          <p:cNvPr id="15" name="文本框 14"/>
          <p:cNvSpPr txBox="1"/>
          <p:nvPr/>
        </p:nvSpPr>
        <p:spPr>
          <a:xfrm>
            <a:off x="947420" y="1141730"/>
            <a:ext cx="10568940" cy="4742180"/>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(2)膨胀卷积，在标准卷积的基础上引入膨胀率，以扩大模型的感受野范围。图(c)展示了膨胀率为2、步长为1、卷积核为 3×3 的膨胀卷积过程示意图。直观来看，图(a)标准卷积操作的卷积核的所有元素都紧密相连，而图(c)膨胀卷积操作的卷积核的所有元素全是分散的，其分散的间隔取决于膨胀率的设定。膨胀卷积的参数量与膨胀前的标准卷积相同，可以在不丢失特征信息的情况下扩大了感受野，提高特征的表示能力，对大目标的检测精确度有明显的提升效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4596765" y="2790190"/>
            <a:ext cx="2998470" cy="3384550"/>
          </a:xfrm>
          <a:prstGeom prst="rect">
            <a:avLst/>
          </a:prstGeom>
        </p:spPr>
      </p:pic>
      <p:sp>
        <p:nvSpPr>
          <p:cNvPr id="3" name="文本框 2"/>
          <p:cNvSpPr txBox="1"/>
          <p:nvPr>
            <p:custDataLst>
              <p:tags r:id="rId3"/>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卷积层</a:t>
            </a:r>
            <a:endParaRPr lang="zh-CN" altLang="en-US"/>
          </a:p>
        </p:txBody>
      </p:sp>
      <p:sp>
        <p:nvSpPr>
          <p:cNvPr id="3" name="文本框 2"/>
          <p:cNvSpPr txBox="1"/>
          <p:nvPr/>
        </p:nvSpPr>
        <p:spPr>
          <a:xfrm>
            <a:off x="1174115" y="1149985"/>
            <a:ext cx="10090150" cy="508190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(3)空间可分离卷积，主要是对卷积核的宽和高进行处理，将卷积操作分为两个部分，</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但是并非所有的卷积核都能进行拆分，因此空间可分离卷积的应用场景有限。</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1246505" y="2456815"/>
            <a:ext cx="9509760" cy="2468245"/>
          </a:xfrm>
          <a:prstGeom prst="rect">
            <a:avLst/>
          </a:prstGeom>
        </p:spPr>
      </p:pic>
      <p:sp>
        <p:nvSpPr>
          <p:cNvPr id="4" name="文本框 3"/>
          <p:cNvSpPr txBox="1"/>
          <p:nvPr>
            <p:custDataLst>
              <p:tags r:id="rId3"/>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池化层</a:t>
            </a:r>
            <a:endParaRPr lang="zh-CN" altLang="en-US"/>
          </a:p>
        </p:txBody>
      </p:sp>
      <p:sp>
        <p:nvSpPr>
          <p:cNvPr id="3" name="文本框 2"/>
          <p:cNvSpPr txBox="1"/>
          <p:nvPr/>
        </p:nvSpPr>
        <p:spPr>
          <a:xfrm>
            <a:off x="1174115" y="1149985"/>
            <a:ext cx="10090150" cy="508190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在卷积神经网络中通常会在相邻的卷积层之间加入一个池化层，池化层是一种下采样操作，可以有效的缩小参数矩阵的尺寸，从而减少最后连接层中的参数数量。所以加入池化层可以加快计算速度和防止过拟合的作用。常见的池化操作有两种：</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最大池化：在一定程度上能够突出图像中的具有高响应的纹理细节信息。</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平均池化：该操作对区域内的最值不敏感，能够在提取图像背景信息时发挥较好的作用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3346450" y="3086735"/>
            <a:ext cx="5718810" cy="3231515"/>
          </a:xfrm>
          <a:prstGeom prst="rect">
            <a:avLst/>
          </a:prstGeom>
        </p:spPr>
      </p:pic>
      <p:sp>
        <p:nvSpPr>
          <p:cNvPr id="5" name="文本框 4"/>
          <p:cNvSpPr txBox="1"/>
          <p:nvPr>
            <p:custDataLst>
              <p:tags r:id="rId3"/>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激活</a:t>
            </a:r>
            <a:r>
              <a:rPr lang="zh-CN" altLang="en-US"/>
              <a:t>层</a:t>
            </a:r>
            <a:endParaRPr lang="zh-CN" altLang="en-US"/>
          </a:p>
        </p:txBody>
      </p:sp>
      <p:sp>
        <p:nvSpPr>
          <p:cNvPr id="3" name="文本框 2"/>
          <p:cNvSpPr txBox="1"/>
          <p:nvPr/>
        </p:nvSpPr>
        <p:spPr>
          <a:xfrm>
            <a:off x="1174115" y="901700"/>
            <a:ext cx="10090150" cy="508190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由于基于 CNN 的视觉任务通常都比较复杂，简单的线性关系难以满足网络模型的任务需求。因此需要将激活函数这类非线性函数引入网络层，使得输出结果呈现非线性，让模型适用于非线性问题，提高其泛化能力。</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现在有一个二分类问题，我们要将下面的三角形和圆点进行正确的分类</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cxnSp>
        <p:nvCxnSpPr>
          <p:cNvPr id="6" name="直接箭头连接符 5"/>
          <p:cNvCxnSpPr/>
          <p:nvPr/>
        </p:nvCxnSpPr>
        <p:spPr>
          <a:xfrm flipV="1">
            <a:off x="3469640" y="4069080"/>
            <a:ext cx="4940300" cy="46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H="1" flipV="1">
            <a:off x="5897245" y="2302510"/>
            <a:ext cx="75565" cy="3390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椭圆 7"/>
          <p:cNvSpPr/>
          <p:nvPr/>
        </p:nvSpPr>
        <p:spPr>
          <a:xfrm>
            <a:off x="5027930" y="261429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469765" y="381317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4620895" y="317055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椭圆 10"/>
          <p:cNvSpPr/>
          <p:nvPr>
            <p:custDataLst>
              <p:tags r:id="rId3"/>
            </p:custDataLst>
          </p:nvPr>
        </p:nvSpPr>
        <p:spPr>
          <a:xfrm>
            <a:off x="5416550" y="340995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椭圆 11"/>
          <p:cNvSpPr/>
          <p:nvPr>
            <p:custDataLst>
              <p:tags r:id="rId4"/>
            </p:custDataLst>
          </p:nvPr>
        </p:nvSpPr>
        <p:spPr>
          <a:xfrm>
            <a:off x="5589905" y="283464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椭圆 12"/>
          <p:cNvSpPr/>
          <p:nvPr>
            <p:custDataLst>
              <p:tags r:id="rId5"/>
            </p:custDataLst>
          </p:nvPr>
        </p:nvSpPr>
        <p:spPr>
          <a:xfrm>
            <a:off x="4935855" y="340995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椭圆 13"/>
          <p:cNvSpPr/>
          <p:nvPr>
            <p:custDataLst>
              <p:tags r:id="rId6"/>
            </p:custDataLst>
          </p:nvPr>
        </p:nvSpPr>
        <p:spPr>
          <a:xfrm>
            <a:off x="4772025" y="443166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椭圆 14"/>
          <p:cNvSpPr/>
          <p:nvPr>
            <p:custDataLst>
              <p:tags r:id="rId7"/>
            </p:custDataLst>
          </p:nvPr>
        </p:nvSpPr>
        <p:spPr>
          <a:xfrm>
            <a:off x="5265420" y="390842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椭圆 15"/>
          <p:cNvSpPr/>
          <p:nvPr>
            <p:custDataLst>
              <p:tags r:id="rId8"/>
            </p:custDataLst>
          </p:nvPr>
        </p:nvSpPr>
        <p:spPr>
          <a:xfrm>
            <a:off x="5664200" y="479044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custDataLst>
              <p:tags r:id="rId9"/>
            </p:custDataLst>
          </p:nvPr>
        </p:nvSpPr>
        <p:spPr>
          <a:xfrm>
            <a:off x="6783070" y="479044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custDataLst>
              <p:tags r:id="rId10"/>
            </p:custDataLst>
          </p:nvPr>
        </p:nvSpPr>
        <p:spPr>
          <a:xfrm>
            <a:off x="7307580" y="518985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custDataLst>
              <p:tags r:id="rId11"/>
            </p:custDataLst>
          </p:nvPr>
        </p:nvSpPr>
        <p:spPr>
          <a:xfrm>
            <a:off x="7940675" y="508952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等腰三角形 19"/>
          <p:cNvSpPr/>
          <p:nvPr/>
        </p:nvSpPr>
        <p:spPr>
          <a:xfrm>
            <a:off x="6936105" y="253873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等腰三角形 20"/>
          <p:cNvSpPr/>
          <p:nvPr>
            <p:custDataLst>
              <p:tags r:id="rId12"/>
            </p:custDataLst>
          </p:nvPr>
        </p:nvSpPr>
        <p:spPr>
          <a:xfrm>
            <a:off x="7638415" y="283464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等腰三角形 21"/>
          <p:cNvSpPr/>
          <p:nvPr>
            <p:custDataLst>
              <p:tags r:id="rId13"/>
            </p:custDataLst>
          </p:nvPr>
        </p:nvSpPr>
        <p:spPr>
          <a:xfrm>
            <a:off x="6302375" y="313309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等腰三角形 22"/>
          <p:cNvSpPr/>
          <p:nvPr>
            <p:custDataLst>
              <p:tags r:id="rId14"/>
            </p:custDataLst>
          </p:nvPr>
        </p:nvSpPr>
        <p:spPr>
          <a:xfrm>
            <a:off x="7098030" y="348742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等腰三角形 23"/>
          <p:cNvSpPr/>
          <p:nvPr>
            <p:custDataLst>
              <p:tags r:id="rId15"/>
            </p:custDataLst>
          </p:nvPr>
        </p:nvSpPr>
        <p:spPr>
          <a:xfrm>
            <a:off x="6373495" y="361950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等腰三角形 24"/>
          <p:cNvSpPr/>
          <p:nvPr>
            <p:custDataLst>
              <p:tags r:id="rId16"/>
            </p:custDataLst>
          </p:nvPr>
        </p:nvSpPr>
        <p:spPr>
          <a:xfrm>
            <a:off x="7822565" y="368554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等腰三角形 25"/>
          <p:cNvSpPr/>
          <p:nvPr>
            <p:custDataLst>
              <p:tags r:id="rId17"/>
            </p:custDataLst>
          </p:nvPr>
        </p:nvSpPr>
        <p:spPr>
          <a:xfrm>
            <a:off x="6453505" y="430149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26"/>
          <p:cNvSpPr txBox="1"/>
          <p:nvPr/>
        </p:nvSpPr>
        <p:spPr>
          <a:xfrm>
            <a:off x="8409940" y="3817620"/>
            <a:ext cx="4064000" cy="368300"/>
          </a:xfrm>
          <a:prstGeom prst="rect">
            <a:avLst/>
          </a:prstGeom>
          <a:noFill/>
        </p:spPr>
        <p:txBody>
          <a:bodyPr wrap="square" rtlCol="0">
            <a:spAutoFit/>
          </a:bodyPr>
          <a:p>
            <a:r>
              <a:rPr lang="en-US" altLang="zh-CN"/>
              <a:t>x</a:t>
            </a:r>
            <a:endParaRPr lang="en-US" altLang="zh-CN"/>
          </a:p>
        </p:txBody>
      </p:sp>
      <p:sp>
        <p:nvSpPr>
          <p:cNvPr id="28" name="文本框 27"/>
          <p:cNvSpPr txBox="1"/>
          <p:nvPr/>
        </p:nvSpPr>
        <p:spPr>
          <a:xfrm>
            <a:off x="5897245" y="2076450"/>
            <a:ext cx="4064000" cy="368300"/>
          </a:xfrm>
          <a:prstGeom prst="rect">
            <a:avLst/>
          </a:prstGeom>
          <a:noFill/>
        </p:spPr>
        <p:txBody>
          <a:bodyPr wrap="square" rtlCol="0">
            <a:spAutoFit/>
          </a:bodyPr>
          <a:p>
            <a:r>
              <a:rPr lang="en-US" altLang="zh-CN"/>
              <a:t>y</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激活</a:t>
            </a:r>
            <a:r>
              <a:rPr lang="zh-CN" altLang="en-US"/>
              <a:t>层</a:t>
            </a:r>
            <a:endParaRPr lang="zh-CN" altLang="en-US"/>
          </a:p>
        </p:txBody>
      </p:sp>
      <p:sp>
        <p:nvSpPr>
          <p:cNvPr id="4" name="文本框 3"/>
          <p:cNvSpPr txBox="1"/>
          <p:nvPr/>
        </p:nvSpPr>
        <p:spPr>
          <a:xfrm>
            <a:off x="1136015" y="1045845"/>
            <a:ext cx="1030605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可以先不用神经网络来解决。我们采用单层感知机</a:t>
            </a:r>
            <a:endParaRPr lang="zh-CN" altLang="en-US">
              <a:latin typeface="宋体" panose="02010600030101010101" pitchFamily="2" charset="-122"/>
              <a:ea typeface="宋体" panose="02010600030101010101" pitchFamily="2" charset="-122"/>
            </a:endParaRPr>
          </a:p>
        </p:txBody>
      </p:sp>
      <p:pic>
        <p:nvPicPr>
          <p:cNvPr id="29" name="图片 28"/>
          <p:cNvPicPr>
            <a:picLocks noChangeAspect="1"/>
          </p:cNvPicPr>
          <p:nvPr>
            <p:custDataLst>
              <p:tags r:id="rId1"/>
            </p:custDataLst>
          </p:nvPr>
        </p:nvPicPr>
        <p:blipFill>
          <a:blip r:embed="rId2"/>
          <a:stretch>
            <a:fillRect/>
          </a:stretch>
        </p:blipFill>
        <p:spPr>
          <a:xfrm>
            <a:off x="1136015" y="1702435"/>
            <a:ext cx="3512820" cy="2225040"/>
          </a:xfrm>
          <a:prstGeom prst="rect">
            <a:avLst/>
          </a:prstGeom>
        </p:spPr>
      </p:pic>
      <p:sp>
        <p:nvSpPr>
          <p:cNvPr id="30" name="文本框 29"/>
          <p:cNvSpPr txBox="1"/>
          <p:nvPr/>
        </p:nvSpPr>
        <p:spPr>
          <a:xfrm>
            <a:off x="1511935" y="4286250"/>
            <a:ext cx="4064000"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y = </a:t>
            </a:r>
            <a:r>
              <a:rPr lang="en-US" altLang="zh-CN" sz="2000">
                <a:latin typeface="宋体" panose="02010600030101010101" pitchFamily="2" charset="-122"/>
                <a:ea typeface="宋体" panose="02010600030101010101" pitchFamily="2" charset="-122"/>
              </a:rPr>
              <a:t>W1X1 + W2X2 + b</a:t>
            </a:r>
            <a:endParaRPr lang="en-US" altLang="zh-CN" sz="2000">
              <a:latin typeface="宋体" panose="02010600030101010101" pitchFamily="2" charset="-122"/>
              <a:ea typeface="宋体" panose="02010600030101010101" pitchFamily="2" charset="-122"/>
            </a:endParaRPr>
          </a:p>
        </p:txBody>
      </p:sp>
      <p:cxnSp>
        <p:nvCxnSpPr>
          <p:cNvPr id="32" name="直接箭头连接符 31"/>
          <p:cNvCxnSpPr/>
          <p:nvPr/>
        </p:nvCxnSpPr>
        <p:spPr>
          <a:xfrm flipV="1">
            <a:off x="6473190" y="3237865"/>
            <a:ext cx="319278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7833360" y="1971675"/>
            <a:ext cx="1521460" cy="1681480"/>
          </a:xfrm>
          <a:prstGeom prst="line">
            <a:avLst/>
          </a:prstGeom>
        </p:spPr>
        <p:style>
          <a:lnRef idx="2">
            <a:schemeClr val="accent1"/>
          </a:lnRef>
          <a:fillRef idx="0">
            <a:srgbClr val="FFFFFF"/>
          </a:fillRef>
          <a:effectRef idx="0">
            <a:srgbClr val="FFFFFF"/>
          </a:effectRef>
          <a:fontRef idx="minor">
            <a:schemeClr val="tx1"/>
          </a:fontRef>
        </p:style>
      </p:cxnSp>
      <p:cxnSp>
        <p:nvCxnSpPr>
          <p:cNvPr id="35" name="直接连接符 34"/>
          <p:cNvCxnSpPr/>
          <p:nvPr/>
        </p:nvCxnSpPr>
        <p:spPr>
          <a:xfrm>
            <a:off x="7842885" y="1981200"/>
            <a:ext cx="1511935" cy="0"/>
          </a:xfrm>
          <a:prstGeom prst="line">
            <a:avLst/>
          </a:prstGeom>
        </p:spPr>
        <p:style>
          <a:lnRef idx="2">
            <a:schemeClr val="accent1"/>
          </a:lnRef>
          <a:fillRef idx="0">
            <a:srgbClr val="FFFFFF"/>
          </a:fillRef>
          <a:effectRef idx="0">
            <a:srgbClr val="FFFFFF"/>
          </a:effectRef>
          <a:fontRef idx="minor">
            <a:schemeClr val="tx1"/>
          </a:fontRef>
        </p:style>
      </p:cxnSp>
      <p:cxnSp>
        <p:nvCxnSpPr>
          <p:cNvPr id="36" name="直接连接符 35"/>
          <p:cNvCxnSpPr/>
          <p:nvPr/>
        </p:nvCxnSpPr>
        <p:spPr>
          <a:xfrm>
            <a:off x="9345295" y="1981200"/>
            <a:ext cx="0" cy="1652905"/>
          </a:xfrm>
          <a:prstGeom prst="line">
            <a:avLst/>
          </a:prstGeom>
        </p:spPr>
        <p:style>
          <a:lnRef idx="2">
            <a:schemeClr val="accent1"/>
          </a:lnRef>
          <a:fillRef idx="0">
            <a:srgbClr val="FFFFFF"/>
          </a:fillRef>
          <a:effectRef idx="0">
            <a:srgbClr val="FFFFFF"/>
          </a:effectRef>
          <a:fontRef idx="minor">
            <a:schemeClr val="tx1"/>
          </a:fontRef>
        </p:style>
      </p:cxnSp>
      <p:sp>
        <p:nvSpPr>
          <p:cNvPr id="37" name="文本框 36"/>
          <p:cNvSpPr txBox="1"/>
          <p:nvPr/>
        </p:nvSpPr>
        <p:spPr>
          <a:xfrm>
            <a:off x="9841865" y="3058795"/>
            <a:ext cx="4064000" cy="368300"/>
          </a:xfrm>
          <a:prstGeom prst="rect">
            <a:avLst/>
          </a:prstGeom>
          <a:noFill/>
        </p:spPr>
        <p:txBody>
          <a:bodyPr wrap="square" rtlCol="0">
            <a:spAutoFit/>
          </a:bodyPr>
          <a:p>
            <a:r>
              <a:rPr lang="en-US" altLang="zh-CN"/>
              <a:t>x1</a:t>
            </a:r>
            <a:endParaRPr lang="en-US" altLang="zh-CN"/>
          </a:p>
        </p:txBody>
      </p:sp>
      <p:sp>
        <p:nvSpPr>
          <p:cNvPr id="38" name="文本框 37"/>
          <p:cNvSpPr txBox="1"/>
          <p:nvPr/>
        </p:nvSpPr>
        <p:spPr>
          <a:xfrm>
            <a:off x="8003540" y="1049655"/>
            <a:ext cx="4064000" cy="368300"/>
          </a:xfrm>
          <a:prstGeom prst="rect">
            <a:avLst/>
          </a:prstGeom>
          <a:noFill/>
        </p:spPr>
        <p:txBody>
          <a:bodyPr wrap="square" rtlCol="0">
            <a:spAutoFit/>
          </a:bodyPr>
          <a:p>
            <a:r>
              <a:rPr lang="en-US" altLang="zh-CN"/>
              <a:t>x2</a:t>
            </a:r>
            <a:endParaRPr lang="en-US" altLang="zh-CN"/>
          </a:p>
        </p:txBody>
      </p:sp>
      <p:cxnSp>
        <p:nvCxnSpPr>
          <p:cNvPr id="39" name="直接箭头连接符 38"/>
          <p:cNvCxnSpPr/>
          <p:nvPr/>
        </p:nvCxnSpPr>
        <p:spPr>
          <a:xfrm flipH="1" flipV="1">
            <a:off x="8197850" y="1443355"/>
            <a:ext cx="19050" cy="227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0" name="文本框 39"/>
          <p:cNvSpPr txBox="1"/>
          <p:nvPr/>
        </p:nvSpPr>
        <p:spPr>
          <a:xfrm>
            <a:off x="1252220" y="4950460"/>
            <a:ext cx="982091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W1、W2是网络上权重，b是偏置量。左图是一个没有激活函数单层感知机，它的工作原理是：输入特征X1和特征X2，如果y&gt;0,证明是正类；如果y&lt;0,证明是负类。根据单层感知机的工作原理，我们画出右边的坐标图。</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激活</a:t>
            </a:r>
            <a:r>
              <a:rPr lang="zh-CN" altLang="en-US"/>
              <a:t>层</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227455" y="1881505"/>
            <a:ext cx="5092065" cy="3094990"/>
          </a:xfrm>
          <a:prstGeom prst="rect">
            <a:avLst/>
          </a:prstGeom>
        </p:spPr>
      </p:pic>
      <p:sp>
        <p:nvSpPr>
          <p:cNvPr id="5" name="文本框 4"/>
          <p:cNvSpPr txBox="1"/>
          <p:nvPr/>
        </p:nvSpPr>
        <p:spPr>
          <a:xfrm>
            <a:off x="1227455" y="1085215"/>
            <a:ext cx="10895330"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同样的，用多层感知机也解决不了问题</a:t>
            </a:r>
            <a:r>
              <a:rPr lang="zh-CN" altLang="en-US"/>
              <a:t>。</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6834505" y="2508250"/>
            <a:ext cx="4528185" cy="1892300"/>
          </a:xfrm>
          <a:prstGeom prst="rect">
            <a:avLst/>
          </a:prstGeom>
        </p:spPr>
      </p:pic>
      <p:sp>
        <p:nvSpPr>
          <p:cNvPr id="7" name="文本框 6"/>
          <p:cNvSpPr txBox="1"/>
          <p:nvPr/>
        </p:nvSpPr>
        <p:spPr>
          <a:xfrm>
            <a:off x="1280160" y="5166360"/>
            <a:ext cx="10083165" cy="122745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来对y进行一个合并同类项，整理后的公式如下：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y=</a:t>
            </a:r>
            <a:r>
              <a:rPr lang="zh-CN" altLang="en-US" sz="2000" b="1">
                <a:latin typeface="宋体" panose="02010600030101010101" pitchFamily="2" charset="-122"/>
                <a:ea typeface="宋体" panose="02010600030101010101" pitchFamily="2" charset="-122"/>
                <a:cs typeface="宋体" panose="02010600030101010101" pitchFamily="2" charset="-122"/>
              </a:rPr>
              <a:t>X1</a:t>
            </a:r>
            <a:r>
              <a:rPr lang="zh-CN" altLang="en-US" sz="2000">
                <a:latin typeface="宋体" panose="02010600030101010101" pitchFamily="2" charset="-122"/>
                <a:ea typeface="宋体" panose="02010600030101010101" pitchFamily="2" charset="-122"/>
                <a:cs typeface="宋体" panose="02010600030101010101" pitchFamily="2" charset="-122"/>
              </a:rPr>
              <a:t>(W1-11W2-1+W1-12W2-2+W1-13W2-3)+</a:t>
            </a:r>
            <a:r>
              <a:rPr lang="zh-CN" altLang="en-US" sz="2000" b="1">
                <a:latin typeface="宋体" panose="02010600030101010101" pitchFamily="2" charset="-122"/>
                <a:ea typeface="宋体" panose="02010600030101010101" pitchFamily="2" charset="-122"/>
                <a:cs typeface="宋体" panose="02010600030101010101" pitchFamily="2" charset="-122"/>
              </a:rPr>
              <a:t>X2</a:t>
            </a:r>
            <a:r>
              <a:rPr lang="zh-CN" altLang="en-US" sz="2000">
                <a:latin typeface="宋体" panose="02010600030101010101" pitchFamily="2" charset="-122"/>
                <a:ea typeface="宋体" panose="02010600030101010101" pitchFamily="2" charset="-122"/>
                <a:cs typeface="宋体" panose="02010600030101010101" pitchFamily="2" charset="-122"/>
              </a:rPr>
              <a:t>(W1-21W2-1+W1-22W2-2+W1-23W2-3)+W2-1b1-1+W2-2b1-2+W2-3b1-3</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激活</a:t>
            </a:r>
            <a:r>
              <a:rPr lang="zh-CN" altLang="en-US"/>
              <a:t>层</a:t>
            </a:r>
            <a:endParaRPr lang="zh-CN" altLang="en-US"/>
          </a:p>
        </p:txBody>
      </p:sp>
      <p:sp>
        <p:nvSpPr>
          <p:cNvPr id="5" name="文本框 4"/>
          <p:cNvSpPr txBox="1"/>
          <p:nvPr/>
        </p:nvSpPr>
        <p:spPr>
          <a:xfrm>
            <a:off x="1123315" y="1047115"/>
            <a:ext cx="10895330" cy="1014730"/>
          </a:xfrm>
          <a:prstGeom prst="rect">
            <a:avLst/>
          </a:prstGeom>
          <a:noFill/>
        </p:spPr>
        <p:txBody>
          <a:bodyPr wrap="square" rtlCol="0">
            <a:spAutoFit/>
          </a:bodyPr>
          <a:p>
            <a:r>
              <a:rPr sz="2000">
                <a:latin typeface="宋体" panose="02010600030101010101" pitchFamily="2" charset="-122"/>
                <a:ea typeface="宋体" panose="02010600030101010101" pitchFamily="2" charset="-122"/>
              </a:rPr>
              <a:t>我们再设计一个神经网络，在所有的隐层和输出层加一个激活函数，这里激活函数我们就用Sigmoid函数</a:t>
            </a:r>
            <a:r>
              <a:rPr lang="zh-CN" sz="2000">
                <a:latin typeface="宋体" panose="02010600030101010101" pitchFamily="2" charset="-122"/>
                <a:ea typeface="宋体" panose="02010600030101010101" pitchFamily="2" charset="-122"/>
              </a:rPr>
              <a:t>。如下图所示，</a:t>
            </a:r>
            <a:r>
              <a:rPr sz="2000">
                <a:latin typeface="宋体" panose="02010600030101010101" pitchFamily="2" charset="-122"/>
                <a:ea typeface="宋体" panose="02010600030101010101" pitchFamily="2" charset="-122"/>
              </a:rPr>
              <a:t>这样y输出的就是一个非线性函数了，y的输出更复杂，有了这样的非线性激活函数以后，神经网络的表达能力更加强大了。</a:t>
            </a:r>
            <a:endParaRPr sz="2000">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1123315" y="2321560"/>
            <a:ext cx="4801870" cy="356806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6984365" y="2321560"/>
            <a:ext cx="4077970" cy="291782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8207311" y="5499354"/>
                <a:ext cx="1817370" cy="6108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 =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𝑒</m:t>
                              </m:r>
                            </m:e>
                            <m: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sup>
                          </m:sSup>
                        </m:den>
                      </m:f>
                    </m:oMath>
                  </m:oMathPara>
                </a14:m>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8207311" y="5499354"/>
                <a:ext cx="1817370" cy="610870"/>
              </a:xfrm>
              <a:prstGeom prst="rect">
                <a:avLst/>
              </a:prstGeom>
              <a:blipFill rotWithShape="1">
                <a:blip r:embed="rId5"/>
                <a:stretch>
                  <a:fillRect l="-31" t="-42" r="-1226" b="42"/>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激活</a:t>
            </a:r>
            <a:r>
              <a:rPr lang="zh-CN" altLang="en-US"/>
              <a:t>层</a:t>
            </a:r>
            <a:endParaRPr lang="zh-CN" altLang="en-US"/>
          </a:p>
        </p:txBody>
      </p:sp>
      <p:sp>
        <p:nvSpPr>
          <p:cNvPr id="5" name="文本框 4"/>
          <p:cNvSpPr txBox="1"/>
          <p:nvPr/>
        </p:nvSpPr>
        <p:spPr>
          <a:xfrm>
            <a:off x="1123315" y="1047115"/>
            <a:ext cx="10895330" cy="706755"/>
          </a:xfrm>
          <a:prstGeom prst="rect">
            <a:avLst/>
          </a:prstGeom>
          <a:noFill/>
        </p:spPr>
        <p:txBody>
          <a:bodyPr wrap="square" rtlCol="0">
            <a:spAutoFit/>
          </a:bodyPr>
          <a:p>
            <a:r>
              <a:rPr sz="2000">
                <a:latin typeface="宋体" panose="02010600030101010101" pitchFamily="2" charset="-122"/>
                <a:ea typeface="宋体" panose="02010600030101010101" pitchFamily="2" charset="-122"/>
              </a:rPr>
              <a:t>最后，我们通过最优化损失函数的做法，通过不断的学习，能够学到正确分类三角形和圆点的曲线</a:t>
            </a:r>
            <a:r>
              <a:rPr lang="en-US"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可以如</a:t>
            </a:r>
            <a:r>
              <a:rPr lang="zh-CN" altLang="en-US" sz="2000">
                <a:latin typeface="宋体" panose="02010600030101010101" pitchFamily="2" charset="-122"/>
                <a:ea typeface="宋体" panose="02010600030101010101" pitchFamily="2" charset="-122"/>
              </a:rPr>
              <a:t>下图所示</a:t>
            </a:r>
            <a:endParaRPr lang="zh-CN" altLang="en-US" sz="2000">
              <a:latin typeface="宋体" panose="02010600030101010101" pitchFamily="2" charset="-122"/>
              <a:ea typeface="宋体" panose="02010600030101010101" pitchFamily="2" charset="-122"/>
            </a:endParaRPr>
          </a:p>
        </p:txBody>
      </p:sp>
      <p:cxnSp>
        <p:nvCxnSpPr>
          <p:cNvPr id="6" name="直接箭头连接符 5"/>
          <p:cNvCxnSpPr/>
          <p:nvPr>
            <p:custDataLst>
              <p:tags r:id="rId1"/>
            </p:custDataLst>
          </p:nvPr>
        </p:nvCxnSpPr>
        <p:spPr>
          <a:xfrm flipV="1">
            <a:off x="3469640" y="3596640"/>
            <a:ext cx="4940300" cy="46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custDataLst>
              <p:tags r:id="rId2"/>
            </p:custDataLst>
          </p:nvPr>
        </p:nvCxnSpPr>
        <p:spPr>
          <a:xfrm flipH="1" flipV="1">
            <a:off x="5897245" y="1830070"/>
            <a:ext cx="75565" cy="3390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椭圆 7"/>
          <p:cNvSpPr/>
          <p:nvPr>
            <p:custDataLst>
              <p:tags r:id="rId3"/>
            </p:custDataLst>
          </p:nvPr>
        </p:nvSpPr>
        <p:spPr>
          <a:xfrm>
            <a:off x="5027930" y="214185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椭圆 2"/>
          <p:cNvSpPr/>
          <p:nvPr>
            <p:custDataLst>
              <p:tags r:id="rId4"/>
            </p:custDataLst>
          </p:nvPr>
        </p:nvSpPr>
        <p:spPr>
          <a:xfrm>
            <a:off x="4469765" y="334073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椭圆 10"/>
          <p:cNvSpPr/>
          <p:nvPr>
            <p:custDataLst>
              <p:tags r:id="rId5"/>
            </p:custDataLst>
          </p:nvPr>
        </p:nvSpPr>
        <p:spPr>
          <a:xfrm>
            <a:off x="4620895" y="269811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椭圆 11"/>
          <p:cNvSpPr/>
          <p:nvPr>
            <p:custDataLst>
              <p:tags r:id="rId6"/>
            </p:custDataLst>
          </p:nvPr>
        </p:nvSpPr>
        <p:spPr>
          <a:xfrm>
            <a:off x="5416550" y="293751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椭圆 12"/>
          <p:cNvSpPr/>
          <p:nvPr>
            <p:custDataLst>
              <p:tags r:id="rId7"/>
            </p:custDataLst>
          </p:nvPr>
        </p:nvSpPr>
        <p:spPr>
          <a:xfrm>
            <a:off x="5589905" y="236220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椭圆 13"/>
          <p:cNvSpPr/>
          <p:nvPr>
            <p:custDataLst>
              <p:tags r:id="rId8"/>
            </p:custDataLst>
          </p:nvPr>
        </p:nvSpPr>
        <p:spPr>
          <a:xfrm>
            <a:off x="4935855" y="293751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椭圆 14"/>
          <p:cNvSpPr/>
          <p:nvPr>
            <p:custDataLst>
              <p:tags r:id="rId9"/>
            </p:custDataLst>
          </p:nvPr>
        </p:nvSpPr>
        <p:spPr>
          <a:xfrm>
            <a:off x="4772025" y="395922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椭圆 15"/>
          <p:cNvSpPr/>
          <p:nvPr>
            <p:custDataLst>
              <p:tags r:id="rId10"/>
            </p:custDataLst>
          </p:nvPr>
        </p:nvSpPr>
        <p:spPr>
          <a:xfrm>
            <a:off x="5265420" y="343598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custDataLst>
              <p:tags r:id="rId11"/>
            </p:custDataLst>
          </p:nvPr>
        </p:nvSpPr>
        <p:spPr>
          <a:xfrm>
            <a:off x="5664200" y="431800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custDataLst>
              <p:tags r:id="rId12"/>
            </p:custDataLst>
          </p:nvPr>
        </p:nvSpPr>
        <p:spPr>
          <a:xfrm>
            <a:off x="6783070" y="4318000"/>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custDataLst>
              <p:tags r:id="rId13"/>
            </p:custDataLst>
          </p:nvPr>
        </p:nvSpPr>
        <p:spPr>
          <a:xfrm>
            <a:off x="7307580" y="471741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椭圆 19"/>
          <p:cNvSpPr/>
          <p:nvPr>
            <p:custDataLst>
              <p:tags r:id="rId14"/>
            </p:custDataLst>
          </p:nvPr>
        </p:nvSpPr>
        <p:spPr>
          <a:xfrm>
            <a:off x="7940675" y="4617085"/>
            <a:ext cx="151130" cy="16065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等腰三角形 20"/>
          <p:cNvSpPr/>
          <p:nvPr>
            <p:custDataLst>
              <p:tags r:id="rId15"/>
            </p:custDataLst>
          </p:nvPr>
        </p:nvSpPr>
        <p:spPr>
          <a:xfrm>
            <a:off x="6936105" y="206629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等腰三角形 21"/>
          <p:cNvSpPr/>
          <p:nvPr>
            <p:custDataLst>
              <p:tags r:id="rId16"/>
            </p:custDataLst>
          </p:nvPr>
        </p:nvSpPr>
        <p:spPr>
          <a:xfrm>
            <a:off x="7638415" y="236220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等腰三角形 22"/>
          <p:cNvSpPr/>
          <p:nvPr>
            <p:custDataLst>
              <p:tags r:id="rId17"/>
            </p:custDataLst>
          </p:nvPr>
        </p:nvSpPr>
        <p:spPr>
          <a:xfrm>
            <a:off x="6302375" y="266065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等腰三角形 23"/>
          <p:cNvSpPr/>
          <p:nvPr>
            <p:custDataLst>
              <p:tags r:id="rId18"/>
            </p:custDataLst>
          </p:nvPr>
        </p:nvSpPr>
        <p:spPr>
          <a:xfrm>
            <a:off x="7098030" y="301498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等腰三角形 24"/>
          <p:cNvSpPr/>
          <p:nvPr>
            <p:custDataLst>
              <p:tags r:id="rId19"/>
            </p:custDataLst>
          </p:nvPr>
        </p:nvSpPr>
        <p:spPr>
          <a:xfrm>
            <a:off x="6373495" y="314706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等腰三角形 25"/>
          <p:cNvSpPr/>
          <p:nvPr>
            <p:custDataLst>
              <p:tags r:id="rId20"/>
            </p:custDataLst>
          </p:nvPr>
        </p:nvSpPr>
        <p:spPr>
          <a:xfrm>
            <a:off x="7822565" y="321310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等腰三角形 26"/>
          <p:cNvSpPr/>
          <p:nvPr>
            <p:custDataLst>
              <p:tags r:id="rId21"/>
            </p:custDataLst>
          </p:nvPr>
        </p:nvSpPr>
        <p:spPr>
          <a:xfrm>
            <a:off x="6453505" y="3829050"/>
            <a:ext cx="151130" cy="198120"/>
          </a:xfrm>
          <a:prstGeom prst="triangl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任意多边形 29"/>
          <p:cNvSpPr/>
          <p:nvPr/>
        </p:nvSpPr>
        <p:spPr>
          <a:xfrm>
            <a:off x="6085840" y="2067560"/>
            <a:ext cx="2806065" cy="2484755"/>
          </a:xfrm>
          <a:custGeom>
            <a:avLst/>
            <a:gdLst>
              <a:gd name="connisteX0" fmla="*/ 19896 w 2806276"/>
              <a:gd name="connsiteY0" fmla="*/ 0 h 2484755"/>
              <a:gd name="connisteX1" fmla="*/ 19896 w 2806276"/>
              <a:gd name="connsiteY1" fmla="*/ 66040 h 2484755"/>
              <a:gd name="connisteX2" fmla="*/ 19896 w 2806276"/>
              <a:gd name="connsiteY2" fmla="*/ 132080 h 2484755"/>
              <a:gd name="connisteX3" fmla="*/ 19896 w 2806276"/>
              <a:gd name="connsiteY3" fmla="*/ 198755 h 2484755"/>
              <a:gd name="connisteX4" fmla="*/ 19896 w 2806276"/>
              <a:gd name="connsiteY4" fmla="*/ 264795 h 2484755"/>
              <a:gd name="connisteX5" fmla="*/ 19896 w 2806276"/>
              <a:gd name="connsiteY5" fmla="*/ 330835 h 2484755"/>
              <a:gd name="connisteX6" fmla="*/ 19896 w 2806276"/>
              <a:gd name="connsiteY6" fmla="*/ 396875 h 2484755"/>
              <a:gd name="connisteX7" fmla="*/ 19896 w 2806276"/>
              <a:gd name="connsiteY7" fmla="*/ 462915 h 2484755"/>
              <a:gd name="connisteX8" fmla="*/ 10371 w 2806276"/>
              <a:gd name="connsiteY8" fmla="*/ 528955 h 2484755"/>
              <a:gd name="connisteX9" fmla="*/ 846 w 2806276"/>
              <a:gd name="connsiteY9" fmla="*/ 594995 h 2484755"/>
              <a:gd name="connisteX10" fmla="*/ 846 w 2806276"/>
              <a:gd name="connsiteY10" fmla="*/ 661670 h 2484755"/>
              <a:gd name="connisteX11" fmla="*/ 846 w 2806276"/>
              <a:gd name="connsiteY11" fmla="*/ 727710 h 2484755"/>
              <a:gd name="connisteX12" fmla="*/ 846 w 2806276"/>
              <a:gd name="connsiteY12" fmla="*/ 793750 h 2484755"/>
              <a:gd name="connisteX13" fmla="*/ 846 w 2806276"/>
              <a:gd name="connsiteY13" fmla="*/ 859790 h 2484755"/>
              <a:gd name="connisteX14" fmla="*/ 846 w 2806276"/>
              <a:gd name="connsiteY14" fmla="*/ 925830 h 2484755"/>
              <a:gd name="connisteX15" fmla="*/ 846 w 2806276"/>
              <a:gd name="connsiteY15" fmla="*/ 991870 h 2484755"/>
              <a:gd name="connisteX16" fmla="*/ 846 w 2806276"/>
              <a:gd name="connsiteY16" fmla="*/ 1057910 h 2484755"/>
              <a:gd name="connisteX17" fmla="*/ 846 w 2806276"/>
              <a:gd name="connsiteY17" fmla="*/ 1123950 h 2484755"/>
              <a:gd name="connisteX18" fmla="*/ 846 w 2806276"/>
              <a:gd name="connsiteY18" fmla="*/ 1190625 h 2484755"/>
              <a:gd name="connisteX19" fmla="*/ 846 w 2806276"/>
              <a:gd name="connsiteY19" fmla="*/ 1256665 h 2484755"/>
              <a:gd name="connisteX20" fmla="*/ 846 w 2806276"/>
              <a:gd name="connsiteY20" fmla="*/ 1322705 h 2484755"/>
              <a:gd name="connisteX21" fmla="*/ 10371 w 2806276"/>
              <a:gd name="connsiteY21" fmla="*/ 1388745 h 2484755"/>
              <a:gd name="connisteX22" fmla="*/ 10371 w 2806276"/>
              <a:gd name="connsiteY22" fmla="*/ 1454785 h 2484755"/>
              <a:gd name="connisteX23" fmla="*/ 29421 w 2806276"/>
              <a:gd name="connsiteY23" fmla="*/ 1520825 h 2484755"/>
              <a:gd name="connisteX24" fmla="*/ 57361 w 2806276"/>
              <a:gd name="connsiteY24" fmla="*/ 1586865 h 2484755"/>
              <a:gd name="connisteX25" fmla="*/ 85936 w 2806276"/>
              <a:gd name="connsiteY25" fmla="*/ 1652905 h 2484755"/>
              <a:gd name="connisteX26" fmla="*/ 114511 w 2806276"/>
              <a:gd name="connsiteY26" fmla="*/ 1719580 h 2484755"/>
              <a:gd name="connisteX27" fmla="*/ 151976 w 2806276"/>
              <a:gd name="connsiteY27" fmla="*/ 1785620 h 2484755"/>
              <a:gd name="connisteX28" fmla="*/ 199601 w 2806276"/>
              <a:gd name="connsiteY28" fmla="*/ 1851660 h 2484755"/>
              <a:gd name="connisteX29" fmla="*/ 265641 w 2806276"/>
              <a:gd name="connsiteY29" fmla="*/ 1880235 h 2484755"/>
              <a:gd name="connisteX30" fmla="*/ 312631 w 2806276"/>
              <a:gd name="connsiteY30" fmla="*/ 1946275 h 2484755"/>
              <a:gd name="connisteX31" fmla="*/ 378671 w 2806276"/>
              <a:gd name="connsiteY31" fmla="*/ 2002790 h 2484755"/>
              <a:gd name="connisteX32" fmla="*/ 444711 w 2806276"/>
              <a:gd name="connsiteY32" fmla="*/ 2021840 h 2484755"/>
              <a:gd name="connisteX33" fmla="*/ 510751 w 2806276"/>
              <a:gd name="connsiteY33" fmla="*/ 2059305 h 2484755"/>
              <a:gd name="connisteX34" fmla="*/ 577426 w 2806276"/>
              <a:gd name="connsiteY34" fmla="*/ 2097405 h 2484755"/>
              <a:gd name="connisteX35" fmla="*/ 643466 w 2806276"/>
              <a:gd name="connsiteY35" fmla="*/ 2106930 h 2484755"/>
              <a:gd name="connisteX36" fmla="*/ 709506 w 2806276"/>
              <a:gd name="connsiteY36" fmla="*/ 2125345 h 2484755"/>
              <a:gd name="connisteX37" fmla="*/ 775546 w 2806276"/>
              <a:gd name="connsiteY37" fmla="*/ 2134870 h 2484755"/>
              <a:gd name="connisteX38" fmla="*/ 841586 w 2806276"/>
              <a:gd name="connsiteY38" fmla="*/ 2153920 h 2484755"/>
              <a:gd name="connisteX39" fmla="*/ 907626 w 2806276"/>
              <a:gd name="connsiteY39" fmla="*/ 2172970 h 2484755"/>
              <a:gd name="connisteX40" fmla="*/ 973666 w 2806276"/>
              <a:gd name="connsiteY40" fmla="*/ 2182495 h 2484755"/>
              <a:gd name="connisteX41" fmla="*/ 1039706 w 2806276"/>
              <a:gd name="connsiteY41" fmla="*/ 2191385 h 2484755"/>
              <a:gd name="connisteX42" fmla="*/ 1106381 w 2806276"/>
              <a:gd name="connsiteY42" fmla="*/ 2200910 h 2484755"/>
              <a:gd name="connisteX43" fmla="*/ 1172421 w 2806276"/>
              <a:gd name="connsiteY43" fmla="*/ 2210435 h 2484755"/>
              <a:gd name="connisteX44" fmla="*/ 1238461 w 2806276"/>
              <a:gd name="connsiteY44" fmla="*/ 2229485 h 2484755"/>
              <a:gd name="connisteX45" fmla="*/ 1304501 w 2806276"/>
              <a:gd name="connsiteY45" fmla="*/ 2248535 h 2484755"/>
              <a:gd name="connisteX46" fmla="*/ 1370541 w 2806276"/>
              <a:gd name="connsiteY46" fmla="*/ 2248535 h 2484755"/>
              <a:gd name="connisteX47" fmla="*/ 1436581 w 2806276"/>
              <a:gd name="connsiteY47" fmla="*/ 2266950 h 2484755"/>
              <a:gd name="connisteX48" fmla="*/ 1502621 w 2806276"/>
              <a:gd name="connsiteY48" fmla="*/ 2266950 h 2484755"/>
              <a:gd name="connisteX49" fmla="*/ 1569296 w 2806276"/>
              <a:gd name="connsiteY49" fmla="*/ 2266950 h 2484755"/>
              <a:gd name="connisteX50" fmla="*/ 1635336 w 2806276"/>
              <a:gd name="connsiteY50" fmla="*/ 2266950 h 2484755"/>
              <a:gd name="connisteX51" fmla="*/ 1701376 w 2806276"/>
              <a:gd name="connsiteY51" fmla="*/ 2266950 h 2484755"/>
              <a:gd name="connisteX52" fmla="*/ 1767416 w 2806276"/>
              <a:gd name="connsiteY52" fmla="*/ 2276475 h 2484755"/>
              <a:gd name="connisteX53" fmla="*/ 1833456 w 2806276"/>
              <a:gd name="connsiteY53" fmla="*/ 2276475 h 2484755"/>
              <a:gd name="connisteX54" fmla="*/ 1899496 w 2806276"/>
              <a:gd name="connsiteY54" fmla="*/ 2276475 h 2484755"/>
              <a:gd name="connisteX55" fmla="*/ 1965536 w 2806276"/>
              <a:gd name="connsiteY55" fmla="*/ 2276475 h 2484755"/>
              <a:gd name="connisteX56" fmla="*/ 2041101 w 2806276"/>
              <a:gd name="connsiteY56" fmla="*/ 2286000 h 2484755"/>
              <a:gd name="connisteX57" fmla="*/ 2107141 w 2806276"/>
              <a:gd name="connsiteY57" fmla="*/ 2305050 h 2484755"/>
              <a:gd name="connisteX58" fmla="*/ 2182706 w 2806276"/>
              <a:gd name="connsiteY58" fmla="*/ 2305050 h 2484755"/>
              <a:gd name="connisteX59" fmla="*/ 2249381 w 2806276"/>
              <a:gd name="connsiteY59" fmla="*/ 2324100 h 2484755"/>
              <a:gd name="connisteX60" fmla="*/ 2315421 w 2806276"/>
              <a:gd name="connsiteY60" fmla="*/ 2361565 h 2484755"/>
              <a:gd name="connisteX61" fmla="*/ 2390986 w 2806276"/>
              <a:gd name="connsiteY61" fmla="*/ 2380615 h 2484755"/>
              <a:gd name="connisteX62" fmla="*/ 2466551 w 2806276"/>
              <a:gd name="connsiteY62" fmla="*/ 2390140 h 2484755"/>
              <a:gd name="connisteX63" fmla="*/ 2532591 w 2806276"/>
              <a:gd name="connsiteY63" fmla="*/ 2399665 h 2484755"/>
              <a:gd name="connisteX64" fmla="*/ 2598631 w 2806276"/>
              <a:gd name="connsiteY64" fmla="*/ 2409190 h 2484755"/>
              <a:gd name="connisteX65" fmla="*/ 2664671 w 2806276"/>
              <a:gd name="connsiteY65" fmla="*/ 2418080 h 2484755"/>
              <a:gd name="connisteX66" fmla="*/ 2730711 w 2806276"/>
              <a:gd name="connsiteY66" fmla="*/ 2446655 h 2484755"/>
              <a:gd name="connisteX67" fmla="*/ 2806276 w 2806276"/>
              <a:gd name="connsiteY67" fmla="*/ 2484755 h 24847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Lst>
            <a:rect l="l" t="t" r="r" b="b"/>
            <a:pathLst>
              <a:path w="2806277" h="2484755">
                <a:moveTo>
                  <a:pt x="19897" y="0"/>
                </a:moveTo>
                <a:cubicBezTo>
                  <a:pt x="19897" y="12065"/>
                  <a:pt x="19897" y="39370"/>
                  <a:pt x="19897" y="66040"/>
                </a:cubicBezTo>
                <a:cubicBezTo>
                  <a:pt x="19897" y="92710"/>
                  <a:pt x="19897" y="105410"/>
                  <a:pt x="19897" y="132080"/>
                </a:cubicBezTo>
                <a:cubicBezTo>
                  <a:pt x="19897" y="158750"/>
                  <a:pt x="19897" y="172085"/>
                  <a:pt x="19897" y="198755"/>
                </a:cubicBezTo>
                <a:cubicBezTo>
                  <a:pt x="19897" y="225425"/>
                  <a:pt x="19897" y="238125"/>
                  <a:pt x="19897" y="264795"/>
                </a:cubicBezTo>
                <a:cubicBezTo>
                  <a:pt x="19897" y="291465"/>
                  <a:pt x="19897" y="304165"/>
                  <a:pt x="19897" y="330835"/>
                </a:cubicBezTo>
                <a:cubicBezTo>
                  <a:pt x="19897" y="357505"/>
                  <a:pt x="19897" y="370205"/>
                  <a:pt x="19897" y="396875"/>
                </a:cubicBezTo>
                <a:cubicBezTo>
                  <a:pt x="19897" y="423545"/>
                  <a:pt x="21802" y="436245"/>
                  <a:pt x="19897" y="462915"/>
                </a:cubicBezTo>
                <a:cubicBezTo>
                  <a:pt x="17992" y="489585"/>
                  <a:pt x="14182" y="502285"/>
                  <a:pt x="10372" y="528955"/>
                </a:cubicBezTo>
                <a:cubicBezTo>
                  <a:pt x="6562" y="555625"/>
                  <a:pt x="2752" y="568325"/>
                  <a:pt x="847" y="594995"/>
                </a:cubicBezTo>
                <a:cubicBezTo>
                  <a:pt x="-1058" y="621665"/>
                  <a:pt x="847" y="635000"/>
                  <a:pt x="847" y="661670"/>
                </a:cubicBezTo>
                <a:cubicBezTo>
                  <a:pt x="847" y="688340"/>
                  <a:pt x="847" y="701040"/>
                  <a:pt x="847" y="727710"/>
                </a:cubicBezTo>
                <a:cubicBezTo>
                  <a:pt x="847" y="754380"/>
                  <a:pt x="847" y="767080"/>
                  <a:pt x="847" y="793750"/>
                </a:cubicBezTo>
                <a:cubicBezTo>
                  <a:pt x="847" y="820420"/>
                  <a:pt x="847" y="833120"/>
                  <a:pt x="847" y="859790"/>
                </a:cubicBezTo>
                <a:cubicBezTo>
                  <a:pt x="847" y="886460"/>
                  <a:pt x="847" y="899160"/>
                  <a:pt x="847" y="925830"/>
                </a:cubicBezTo>
                <a:cubicBezTo>
                  <a:pt x="847" y="952500"/>
                  <a:pt x="847" y="965200"/>
                  <a:pt x="847" y="991870"/>
                </a:cubicBezTo>
                <a:cubicBezTo>
                  <a:pt x="847" y="1018540"/>
                  <a:pt x="847" y="1031240"/>
                  <a:pt x="847" y="1057910"/>
                </a:cubicBezTo>
                <a:cubicBezTo>
                  <a:pt x="847" y="1084580"/>
                  <a:pt x="847" y="1097280"/>
                  <a:pt x="847" y="1123950"/>
                </a:cubicBezTo>
                <a:cubicBezTo>
                  <a:pt x="847" y="1150620"/>
                  <a:pt x="847" y="1163955"/>
                  <a:pt x="847" y="1190625"/>
                </a:cubicBezTo>
                <a:cubicBezTo>
                  <a:pt x="847" y="1217295"/>
                  <a:pt x="847" y="1229995"/>
                  <a:pt x="847" y="1256665"/>
                </a:cubicBezTo>
                <a:cubicBezTo>
                  <a:pt x="847" y="1283335"/>
                  <a:pt x="-1058" y="1296035"/>
                  <a:pt x="847" y="1322705"/>
                </a:cubicBezTo>
                <a:cubicBezTo>
                  <a:pt x="2752" y="1349375"/>
                  <a:pt x="8467" y="1362075"/>
                  <a:pt x="10372" y="1388745"/>
                </a:cubicBezTo>
                <a:cubicBezTo>
                  <a:pt x="12277" y="1415415"/>
                  <a:pt x="6562" y="1428115"/>
                  <a:pt x="10372" y="1454785"/>
                </a:cubicBezTo>
                <a:cubicBezTo>
                  <a:pt x="14182" y="1481455"/>
                  <a:pt x="19897" y="1494155"/>
                  <a:pt x="29422" y="1520825"/>
                </a:cubicBezTo>
                <a:cubicBezTo>
                  <a:pt x="38947" y="1547495"/>
                  <a:pt x="45932" y="1560195"/>
                  <a:pt x="57362" y="1586865"/>
                </a:cubicBezTo>
                <a:cubicBezTo>
                  <a:pt x="68792" y="1613535"/>
                  <a:pt x="74507" y="1626235"/>
                  <a:pt x="85937" y="1652905"/>
                </a:cubicBezTo>
                <a:cubicBezTo>
                  <a:pt x="97367" y="1679575"/>
                  <a:pt x="101177" y="1692910"/>
                  <a:pt x="114512" y="1719580"/>
                </a:cubicBezTo>
                <a:cubicBezTo>
                  <a:pt x="127847" y="1746250"/>
                  <a:pt x="134832" y="1758950"/>
                  <a:pt x="151977" y="1785620"/>
                </a:cubicBezTo>
                <a:cubicBezTo>
                  <a:pt x="169122" y="1812290"/>
                  <a:pt x="176742" y="1832610"/>
                  <a:pt x="199602" y="1851660"/>
                </a:cubicBezTo>
                <a:cubicBezTo>
                  <a:pt x="222462" y="1870710"/>
                  <a:pt x="242782" y="1861185"/>
                  <a:pt x="265642" y="1880235"/>
                </a:cubicBezTo>
                <a:cubicBezTo>
                  <a:pt x="288502" y="1899285"/>
                  <a:pt x="289772" y="1921510"/>
                  <a:pt x="312632" y="1946275"/>
                </a:cubicBezTo>
                <a:cubicBezTo>
                  <a:pt x="335492" y="1971040"/>
                  <a:pt x="352002" y="1987550"/>
                  <a:pt x="378672" y="2002790"/>
                </a:cubicBezTo>
                <a:cubicBezTo>
                  <a:pt x="405342" y="2018030"/>
                  <a:pt x="418042" y="2010410"/>
                  <a:pt x="444712" y="2021840"/>
                </a:cubicBezTo>
                <a:cubicBezTo>
                  <a:pt x="471382" y="2033270"/>
                  <a:pt x="484082" y="2044065"/>
                  <a:pt x="510752" y="2059305"/>
                </a:cubicBezTo>
                <a:cubicBezTo>
                  <a:pt x="537422" y="2074545"/>
                  <a:pt x="550757" y="2087880"/>
                  <a:pt x="577427" y="2097405"/>
                </a:cubicBezTo>
                <a:cubicBezTo>
                  <a:pt x="604097" y="2106930"/>
                  <a:pt x="616797" y="2101215"/>
                  <a:pt x="643467" y="2106930"/>
                </a:cubicBezTo>
                <a:cubicBezTo>
                  <a:pt x="670137" y="2112645"/>
                  <a:pt x="682837" y="2119630"/>
                  <a:pt x="709507" y="2125345"/>
                </a:cubicBezTo>
                <a:cubicBezTo>
                  <a:pt x="736177" y="2131060"/>
                  <a:pt x="748877" y="2129155"/>
                  <a:pt x="775547" y="2134870"/>
                </a:cubicBezTo>
                <a:cubicBezTo>
                  <a:pt x="802217" y="2140585"/>
                  <a:pt x="814917" y="2146300"/>
                  <a:pt x="841587" y="2153920"/>
                </a:cubicBezTo>
                <a:cubicBezTo>
                  <a:pt x="868257" y="2161540"/>
                  <a:pt x="880957" y="2167255"/>
                  <a:pt x="907627" y="2172970"/>
                </a:cubicBezTo>
                <a:cubicBezTo>
                  <a:pt x="934297" y="2178685"/>
                  <a:pt x="946997" y="2178685"/>
                  <a:pt x="973667" y="2182495"/>
                </a:cubicBezTo>
                <a:cubicBezTo>
                  <a:pt x="1000337" y="2186305"/>
                  <a:pt x="1013037" y="2187575"/>
                  <a:pt x="1039707" y="2191385"/>
                </a:cubicBezTo>
                <a:cubicBezTo>
                  <a:pt x="1066377" y="2195195"/>
                  <a:pt x="1079712" y="2197100"/>
                  <a:pt x="1106382" y="2200910"/>
                </a:cubicBezTo>
                <a:cubicBezTo>
                  <a:pt x="1133052" y="2204720"/>
                  <a:pt x="1145752" y="2204720"/>
                  <a:pt x="1172422" y="2210435"/>
                </a:cubicBezTo>
                <a:cubicBezTo>
                  <a:pt x="1199092" y="2216150"/>
                  <a:pt x="1211792" y="2221865"/>
                  <a:pt x="1238462" y="2229485"/>
                </a:cubicBezTo>
                <a:cubicBezTo>
                  <a:pt x="1265132" y="2237105"/>
                  <a:pt x="1277832" y="2244725"/>
                  <a:pt x="1304502" y="2248535"/>
                </a:cubicBezTo>
                <a:cubicBezTo>
                  <a:pt x="1331172" y="2252345"/>
                  <a:pt x="1343872" y="2244725"/>
                  <a:pt x="1370542" y="2248535"/>
                </a:cubicBezTo>
                <a:cubicBezTo>
                  <a:pt x="1397212" y="2252345"/>
                  <a:pt x="1409912" y="2263140"/>
                  <a:pt x="1436582" y="2266950"/>
                </a:cubicBezTo>
                <a:cubicBezTo>
                  <a:pt x="1463252" y="2270760"/>
                  <a:pt x="1475952" y="2266950"/>
                  <a:pt x="1502622" y="2266950"/>
                </a:cubicBezTo>
                <a:cubicBezTo>
                  <a:pt x="1529292" y="2266950"/>
                  <a:pt x="1542627" y="2266950"/>
                  <a:pt x="1569297" y="2266950"/>
                </a:cubicBezTo>
                <a:cubicBezTo>
                  <a:pt x="1595967" y="2266950"/>
                  <a:pt x="1608667" y="2266950"/>
                  <a:pt x="1635337" y="2266950"/>
                </a:cubicBezTo>
                <a:cubicBezTo>
                  <a:pt x="1662007" y="2266950"/>
                  <a:pt x="1674707" y="2265045"/>
                  <a:pt x="1701377" y="2266950"/>
                </a:cubicBezTo>
                <a:cubicBezTo>
                  <a:pt x="1728047" y="2268855"/>
                  <a:pt x="1740747" y="2274570"/>
                  <a:pt x="1767417" y="2276475"/>
                </a:cubicBezTo>
                <a:cubicBezTo>
                  <a:pt x="1794087" y="2278380"/>
                  <a:pt x="1806787" y="2276475"/>
                  <a:pt x="1833457" y="2276475"/>
                </a:cubicBezTo>
                <a:cubicBezTo>
                  <a:pt x="1860127" y="2276475"/>
                  <a:pt x="1872827" y="2276475"/>
                  <a:pt x="1899497" y="2276475"/>
                </a:cubicBezTo>
                <a:cubicBezTo>
                  <a:pt x="1926167" y="2276475"/>
                  <a:pt x="1936962" y="2274570"/>
                  <a:pt x="1965537" y="2276475"/>
                </a:cubicBezTo>
                <a:cubicBezTo>
                  <a:pt x="1994112" y="2278380"/>
                  <a:pt x="2012527" y="2280285"/>
                  <a:pt x="2041102" y="2286000"/>
                </a:cubicBezTo>
                <a:cubicBezTo>
                  <a:pt x="2069677" y="2291715"/>
                  <a:pt x="2078567" y="2301240"/>
                  <a:pt x="2107142" y="2305050"/>
                </a:cubicBezTo>
                <a:cubicBezTo>
                  <a:pt x="2135717" y="2308860"/>
                  <a:pt x="2154132" y="2301240"/>
                  <a:pt x="2182707" y="2305050"/>
                </a:cubicBezTo>
                <a:cubicBezTo>
                  <a:pt x="2211282" y="2308860"/>
                  <a:pt x="2222712" y="2312670"/>
                  <a:pt x="2249382" y="2324100"/>
                </a:cubicBezTo>
                <a:cubicBezTo>
                  <a:pt x="2276052" y="2335530"/>
                  <a:pt x="2286847" y="2350135"/>
                  <a:pt x="2315422" y="2361565"/>
                </a:cubicBezTo>
                <a:cubicBezTo>
                  <a:pt x="2343997" y="2372995"/>
                  <a:pt x="2360507" y="2374900"/>
                  <a:pt x="2390987" y="2380615"/>
                </a:cubicBezTo>
                <a:cubicBezTo>
                  <a:pt x="2421467" y="2386330"/>
                  <a:pt x="2437977" y="2386330"/>
                  <a:pt x="2466552" y="2390140"/>
                </a:cubicBezTo>
                <a:cubicBezTo>
                  <a:pt x="2495127" y="2393950"/>
                  <a:pt x="2505922" y="2395855"/>
                  <a:pt x="2532592" y="2399665"/>
                </a:cubicBezTo>
                <a:cubicBezTo>
                  <a:pt x="2559262" y="2403475"/>
                  <a:pt x="2571962" y="2405380"/>
                  <a:pt x="2598632" y="2409190"/>
                </a:cubicBezTo>
                <a:cubicBezTo>
                  <a:pt x="2625302" y="2413000"/>
                  <a:pt x="2638002" y="2410460"/>
                  <a:pt x="2664672" y="2418080"/>
                </a:cubicBezTo>
                <a:cubicBezTo>
                  <a:pt x="2691342" y="2425700"/>
                  <a:pt x="2702137" y="2433320"/>
                  <a:pt x="2730712" y="2446655"/>
                </a:cubicBezTo>
                <a:cubicBezTo>
                  <a:pt x="2759287" y="2459990"/>
                  <a:pt x="2792307" y="2477770"/>
                  <a:pt x="2806277" y="2484755"/>
                </a:cubicBezTo>
              </a:path>
            </a:pathLst>
          </a:custGeom>
          <a:ln>
            <a:solidFill>
              <a:srgbClr val="FF0000"/>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1" name="文本框 30"/>
          <p:cNvSpPr txBox="1"/>
          <p:nvPr/>
        </p:nvSpPr>
        <p:spPr>
          <a:xfrm>
            <a:off x="1297305" y="5374005"/>
            <a:ext cx="10326370" cy="7067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总结：激活函数是用来加入非线性因素的，提高神经网络对模型的表达能力，解决线性模型所不能解决的问题。</a:t>
            </a:r>
            <a:endParaRPr lang="zh-CN" altLang="en-US" sz="200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损失函数</a:t>
            </a:r>
            <a:endParaRPr lang="zh-CN" altLang="en-US"/>
          </a:p>
        </p:txBody>
      </p:sp>
      <p:sp>
        <p:nvSpPr>
          <p:cNvPr id="5" name="文本框 4"/>
          <p:cNvSpPr txBox="1"/>
          <p:nvPr/>
        </p:nvSpPr>
        <p:spPr>
          <a:xfrm>
            <a:off x="1123315" y="1047115"/>
            <a:ext cx="10895330" cy="2861310"/>
          </a:xfrm>
          <a:prstGeom prst="rect">
            <a:avLst/>
          </a:prstGeom>
          <a:noFill/>
        </p:spPr>
        <p:txBody>
          <a:bodyPr wrap="square" rtlCol="0">
            <a:spAutoFit/>
          </a:bodyPr>
          <a:p>
            <a:r>
              <a:rPr sz="2000">
                <a:latin typeface="宋体" panose="02010600030101010101" pitchFamily="2" charset="-122"/>
                <a:ea typeface="宋体" panose="02010600030101010101" pitchFamily="2" charset="-122"/>
              </a:rPr>
              <a:t>损失函数（</a:t>
            </a:r>
            <a:r>
              <a:rPr lang="en-US" sz="2000">
                <a:latin typeface="宋体" panose="02010600030101010101" pitchFamily="2" charset="-122"/>
                <a:ea typeface="宋体" panose="02010600030101010101" pitchFamily="2" charset="-122"/>
              </a:rPr>
              <a:t>L</a:t>
            </a:r>
            <a:r>
              <a:rPr sz="2000">
                <a:latin typeface="宋体" panose="02010600030101010101" pitchFamily="2" charset="-122"/>
                <a:ea typeface="宋体" panose="02010600030101010101" pitchFamily="2" charset="-122"/>
              </a:rPr>
              <a:t>oss </a:t>
            </a:r>
            <a:r>
              <a:rPr lang="en-US" sz="2000">
                <a:latin typeface="宋体" panose="02010600030101010101" pitchFamily="2" charset="-122"/>
                <a:ea typeface="宋体" panose="02010600030101010101" pitchFamily="2" charset="-122"/>
              </a:rPr>
              <a:t>F</a:t>
            </a:r>
            <a:r>
              <a:rPr sz="2000">
                <a:latin typeface="宋体" panose="02010600030101010101" pitchFamily="2" charset="-122"/>
                <a:ea typeface="宋体" panose="02010600030101010101" pitchFamily="2" charset="-122"/>
              </a:rPr>
              <a:t>unction）就是用来度量模型的预测值f(x)与真实值Y的差异程度的运算函数，它是一个非负实值函数，通常使用L(Y, f(x))来表示，损失函数越小，模型的鲁棒性就越好。</a:t>
            </a:r>
            <a:endParaRPr sz="2000">
              <a:latin typeface="宋体" panose="02010600030101010101" pitchFamily="2" charset="-122"/>
              <a:ea typeface="宋体" panose="02010600030101010101" pitchFamily="2" charset="-122"/>
            </a:endParaRPr>
          </a:p>
          <a:p>
            <a:endParaRPr sz="2000">
              <a:latin typeface="宋体" panose="02010600030101010101" pitchFamily="2" charset="-122"/>
              <a:ea typeface="宋体" panose="02010600030101010101" pitchFamily="2" charset="-122"/>
            </a:endParaRPr>
          </a:p>
          <a:p>
            <a:r>
              <a:rPr sz="2000">
                <a:latin typeface="宋体" panose="02010600030101010101" pitchFamily="2" charset="-122"/>
                <a:ea typeface="宋体" panose="02010600030101010101" pitchFamily="2" charset="-122"/>
              </a:rPr>
              <a:t>CNN 包括前向和反向传播，通常情况下神经网络会先通过向前传播，直到传播到最终层通过损失函数计算出预测图和真值图之间的误差值。然后通过神经网络的反向传播形成反馈，对整个网络中所有的可学习参数进行更新。</a:t>
            </a:r>
            <a:endParaRPr sz="2000">
              <a:latin typeface="宋体" panose="02010600030101010101" pitchFamily="2" charset="-122"/>
              <a:ea typeface="宋体" panose="02010600030101010101" pitchFamily="2" charset="-122"/>
            </a:endParaRPr>
          </a:p>
          <a:p>
            <a:endParaRPr sz="2000">
              <a:latin typeface="宋体" panose="02010600030101010101" pitchFamily="2" charset="-122"/>
              <a:ea typeface="宋体" panose="02010600030101010101" pitchFamily="2" charset="-122"/>
            </a:endParaRPr>
          </a:p>
          <a:p>
            <a:r>
              <a:rPr sz="2000">
                <a:latin typeface="宋体" panose="02010600030101010101" pitchFamily="2" charset="-122"/>
                <a:ea typeface="宋体" panose="02010600030101010101" pitchFamily="2" charset="-122"/>
              </a:rPr>
              <a:t>CNN 的模型训练实际上是通过不断反馈迭代使损失函数最小化，旨在让预测图和真值图逐渐接近，以获得一个鲁棒性强的网络模型来完成各种视觉任务。</a:t>
            </a:r>
            <a:endParaRPr sz="2000">
              <a:latin typeface="宋体" panose="02010600030101010101" pitchFamily="2" charset="-122"/>
              <a:ea typeface="宋体" panose="02010600030101010101" pitchFamily="2" charset="-122"/>
            </a:endParaRPr>
          </a:p>
        </p:txBody>
      </p:sp>
      <p:sp>
        <p:nvSpPr>
          <p:cNvPr id="3" name="文本框 2"/>
          <p:cNvSpPr txBox="1"/>
          <p:nvPr>
            <p:custDataLst>
              <p:tags r:id="rId1"/>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sz="2400" b="1">
                <a:latin typeface="宋体" panose="02010600030101010101" pitchFamily="2" charset="-122"/>
                <a:ea typeface="宋体" panose="02010600030101010101" pitchFamily="2" charset="-122"/>
              </a:rPr>
              <a:t>网络架构的基本组成</a:t>
            </a:r>
            <a:endParaRPr lang="zh-CN" sz="2400" b="1">
              <a:latin typeface="宋体" panose="02010600030101010101" pitchFamily="2" charset="-122"/>
              <a:ea typeface="宋体" panose="02010600030101010101" pitchFamily="2" charset="-122"/>
            </a:endParaRPr>
          </a:p>
        </p:txBody>
      </p:sp>
      <p:sp>
        <p:nvSpPr>
          <p:cNvPr id="4" name="文本框 3"/>
          <p:cNvSpPr txBox="1"/>
          <p:nvPr/>
        </p:nvSpPr>
        <p:spPr>
          <a:xfrm>
            <a:off x="1100455" y="1557655"/>
            <a:ext cx="10664825" cy="39878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现有的 COD 的基本网络架构通常由三个核心部分构：主干</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颈部</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头部。</a:t>
            </a:r>
            <a:r>
              <a:rPr lang="zh-CN" altLang="en-US" sz="2000">
                <a:latin typeface="宋体" panose="02010600030101010101" pitchFamily="2" charset="-122"/>
                <a:ea typeface="宋体" panose="02010600030101010101" pitchFamily="2" charset="-122"/>
                <a:cs typeface="宋体" panose="02010600030101010101" pitchFamily="2" charset="-122"/>
              </a:rPr>
              <a:t>如下图所示：</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1531620" y="2006600"/>
            <a:ext cx="9250045" cy="2427605"/>
          </a:xfrm>
          <a:prstGeom prst="rect">
            <a:avLst/>
          </a:prstGeom>
        </p:spPr>
      </p:pic>
      <p:sp>
        <p:nvSpPr>
          <p:cNvPr id="7" name="文本框 6"/>
          <p:cNvSpPr txBox="1"/>
          <p:nvPr/>
        </p:nvSpPr>
        <p:spPr>
          <a:xfrm>
            <a:off x="1100455" y="4933315"/>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常用的数据集</a:t>
            </a:r>
            <a:endParaRPr lang="zh-CN" altLang="en-US" sz="2400" b="1">
              <a:latin typeface="宋体" panose="02010600030101010101" pitchFamily="2" charset="-122"/>
              <a:ea typeface="宋体" panose="02010600030101010101" pitchFamily="2" charset="-122"/>
            </a:endParaRPr>
          </a:p>
        </p:txBody>
      </p:sp>
      <p:sp>
        <p:nvSpPr>
          <p:cNvPr id="9" name="文本框 8"/>
          <p:cNvSpPr txBox="1"/>
          <p:nvPr/>
        </p:nvSpPr>
        <p:spPr>
          <a:xfrm>
            <a:off x="1223645" y="5608955"/>
            <a:ext cx="9806940" cy="398780"/>
          </a:xfrm>
          <a:prstGeom prst="rect">
            <a:avLst/>
          </a:prstGeom>
          <a:noFill/>
        </p:spPr>
        <p:txBody>
          <a:bodyPr wrap="square" rtlCol="0">
            <a:spAutoFit/>
          </a:bodyPr>
          <a:p>
            <a:r>
              <a:rPr lang="en-US" altLang="zh-CN" sz="2000">
                <a:latin typeface="宋体" panose="02010600030101010101" pitchFamily="2" charset="-122"/>
                <a:ea typeface="宋体" panose="02010600030101010101" pitchFamily="2" charset="-122"/>
              </a:rPr>
              <a:t>CHAMELEON</a:t>
            </a:r>
            <a:r>
              <a:rPr lang="zh-CN" altLang="en-US" sz="2000">
                <a:latin typeface="宋体" panose="02010600030101010101" pitchFamily="2" charset="-122"/>
                <a:ea typeface="宋体" panose="02010600030101010101" pitchFamily="2" charset="-122"/>
              </a:rPr>
              <a:t>数据集</a:t>
            </a:r>
            <a:r>
              <a:rPr lang="en-US" altLang="zh-CN" sz="2000">
                <a:latin typeface="宋体" panose="02010600030101010101" pitchFamily="2" charset="-122"/>
                <a:ea typeface="宋体" panose="02010600030101010101" pitchFamily="2" charset="-122"/>
              </a:rPr>
              <a:t>; CAMO</a:t>
            </a:r>
            <a:r>
              <a:rPr lang="zh-CN" altLang="en-US" sz="2000">
                <a:latin typeface="宋体" panose="02010600030101010101" pitchFamily="2" charset="-122"/>
                <a:ea typeface="宋体" panose="02010600030101010101" pitchFamily="2" charset="-122"/>
              </a:rPr>
              <a:t>数据集</a:t>
            </a:r>
            <a:r>
              <a:rPr lang="en-US" altLang="zh-CN" sz="2000">
                <a:latin typeface="宋体" panose="02010600030101010101" pitchFamily="2" charset="-122"/>
                <a:ea typeface="宋体" panose="02010600030101010101" pitchFamily="2" charset="-122"/>
              </a:rPr>
              <a:t>; COD10K</a:t>
            </a:r>
            <a:r>
              <a:rPr lang="zh-CN" altLang="en-US" sz="2000">
                <a:latin typeface="宋体" panose="02010600030101010101" pitchFamily="2" charset="-122"/>
                <a:ea typeface="宋体" panose="02010600030101010101" pitchFamily="2" charset="-122"/>
              </a:rPr>
              <a:t>数据集</a:t>
            </a:r>
            <a:r>
              <a:rPr lang="en-US" altLang="zh-CN" sz="2000">
                <a:latin typeface="宋体" panose="02010600030101010101" pitchFamily="2" charset="-122"/>
                <a:ea typeface="宋体" panose="02010600030101010101" pitchFamily="2" charset="-122"/>
              </a:rPr>
              <a:t>; NC4K</a:t>
            </a:r>
            <a:r>
              <a:rPr lang="zh-CN" altLang="en-US" sz="2000">
                <a:latin typeface="宋体" panose="02010600030101010101" pitchFamily="2" charset="-122"/>
                <a:ea typeface="宋体" panose="02010600030101010101" pitchFamily="2" charset="-122"/>
              </a:rPr>
              <a:t>数据集</a:t>
            </a:r>
            <a:endParaRPr lang="zh-CN" altLang="en-US" sz="2000">
              <a:latin typeface="宋体" panose="02010600030101010101" pitchFamily="2" charset="-122"/>
              <a:ea typeface="宋体" panose="02010600030101010101" pitchFamily="2" charset="-122"/>
            </a:endParaRPr>
          </a:p>
        </p:txBody>
      </p:sp>
      <p:sp>
        <p:nvSpPr>
          <p:cNvPr id="3" name="文本框 2"/>
          <p:cNvSpPr txBox="1"/>
          <p:nvPr>
            <p:custDataLst>
              <p:tags r:id="rId3"/>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目录</a:t>
            </a:r>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en-US" altLang="zh-CN" sz="2800" b="1">
                <a:latin typeface="宋体" panose="02010600030101010101" pitchFamily="2" charset="-122"/>
                <a:ea typeface="宋体" panose="02010600030101010101" pitchFamily="2" charset="-122"/>
                <a:cs typeface="宋体" panose="02010600030101010101" pitchFamily="2" charset="-122"/>
              </a:rPr>
              <a:t>1.</a:t>
            </a:r>
            <a:r>
              <a:rPr lang="zh-CN" altLang="en-US" sz="2800" b="1">
                <a:latin typeface="宋体" panose="02010600030101010101" pitchFamily="2" charset="-122"/>
                <a:ea typeface="宋体" panose="02010600030101010101" pitchFamily="2" charset="-122"/>
                <a:cs typeface="宋体" panose="02010600030101010101" pitchFamily="2" charset="-122"/>
              </a:rPr>
              <a:t>伪装目标检测的研究背景</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2.</a:t>
            </a:r>
            <a:r>
              <a:rPr lang="zh-CN" altLang="en-US" sz="2800" b="1">
                <a:latin typeface="宋体" panose="02010600030101010101" pitchFamily="2" charset="-122"/>
                <a:ea typeface="宋体" panose="02010600030101010101" pitchFamily="2" charset="-122"/>
                <a:cs typeface="宋体" panose="02010600030101010101" pitchFamily="2" charset="-122"/>
              </a:rPr>
              <a:t>伪装目标检测的两种框架</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3.</a:t>
            </a:r>
            <a:r>
              <a:rPr lang="zh-CN" altLang="en-US" sz="2800" b="1">
                <a:latin typeface="宋体" panose="02010600030101010101" pitchFamily="2" charset="-122"/>
                <a:ea typeface="宋体" panose="02010600030101010101" pitchFamily="2" charset="-122"/>
                <a:cs typeface="宋体" panose="02010600030101010101" pitchFamily="2" charset="-122"/>
              </a:rPr>
              <a:t>卷积神经网络的基本理论</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4.</a:t>
            </a:r>
            <a:r>
              <a:rPr lang="zh-CN" altLang="en-US" sz="2800" b="1">
                <a:latin typeface="宋体" panose="02010600030101010101" pitchFamily="2" charset="-122"/>
                <a:ea typeface="宋体" panose="02010600030101010101" pitchFamily="2" charset="-122"/>
                <a:cs typeface="宋体" panose="02010600030101010101" pitchFamily="2" charset="-122"/>
              </a:rPr>
              <a:t>伪装目标检测的基础理论</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5.</a:t>
            </a:r>
            <a:r>
              <a:rPr lang="zh-CN" altLang="en-US" sz="2800" b="1">
                <a:latin typeface="宋体" panose="02010600030101010101" pitchFamily="2" charset="-122"/>
                <a:ea typeface="宋体" panose="02010600030101010101" pitchFamily="2" charset="-122"/>
                <a:cs typeface="宋体" panose="02010600030101010101" pitchFamily="2" charset="-122"/>
              </a:rPr>
              <a:t>视觉感知机制</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endParaRPr lang="zh-CN" altLang="en-US"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6.</a:t>
            </a:r>
            <a:r>
              <a:rPr lang="zh-CN" altLang="en-US" sz="2800" b="1">
                <a:latin typeface="宋体" panose="02010600030101010101" pitchFamily="2" charset="-122"/>
                <a:ea typeface="宋体" panose="02010600030101010101" pitchFamily="2" charset="-122"/>
                <a:cs typeface="宋体" panose="02010600030101010101" pitchFamily="2" charset="-122"/>
              </a:rPr>
              <a:t>多层特征聚合策略</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评估指标</a:t>
            </a:r>
            <a:endParaRPr lang="zh-CN" altLang="en-US" sz="2400" b="1">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4" name="文本框 3"/>
              <p:cNvSpPr txBox="1"/>
              <p:nvPr/>
            </p:nvSpPr>
            <p:spPr>
              <a:xfrm>
                <a:off x="1013460" y="1557655"/>
                <a:ext cx="10664825" cy="21672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精确率-召回率：是通过比较伪装目标预测图与人工标注真值图之间的差距</a:t>
                </a:r>
                <a:endParaRPr lang="zh-CN" altLang="en-US" sz="2000">
                  <a:latin typeface="宋体" panose="02010600030101010101" pitchFamily="2" charset="-122"/>
                  <a:ea typeface="宋体" panose="02010600030101010101" pitchFamily="2" charset="-122"/>
                  <a:cs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𝑃</m:t>
                      </m:r>
                      <m:r>
                        <a:rPr lang="en-US" altLang="zh-CN" sz="2000" i="1">
                          <a:latin typeface="Cambria Math" panose="02040503050406030204" charset="0"/>
                          <a:ea typeface="宋体" panose="02010600030101010101" pitchFamily="2" charset="-122"/>
                          <a:cs typeface="Cambria Math" panose="02040503050406030204" charset="0"/>
                        </a:rPr>
                        <m:t>𝑟𝑒𝑐𝑖𝑠𝑖𝑜𝑛</m:t>
                      </m:r>
                      <m:r>
                        <a:rPr lang="en-US" altLang="zh-CN" sz="2000" i="1">
                          <a:latin typeface="Cambria Math" panose="02040503050406030204" charset="0"/>
                          <a:ea typeface="宋体" panose="02010600030101010101" pitchFamily="2" charset="-122"/>
                          <a:cs typeface="Cambria Math" panose="02040503050406030204" charset="0"/>
                        </a:rPr>
                        <m:t> = </m:t>
                      </m:r>
                      <m:f>
                        <m:fPr>
                          <m:ctrlPr>
                            <a:rPr lang="en-US" altLang="zh-CN" sz="2000" i="1">
                              <a:latin typeface="Cambria Math" panose="02040503050406030204" charset="0"/>
                              <a:ea typeface="宋体" panose="02010600030101010101" pitchFamily="2" charset="-122"/>
                              <a:cs typeface="Cambria Math" panose="02040503050406030204" charset="0"/>
                            </a:rPr>
                          </m:ctrlPr>
                        </m:fPr>
                        <m:num>
                          <m:r>
                            <a:rPr lang="en-US" altLang="zh-CN" sz="2000" i="1">
                              <a:latin typeface="Cambria Math" panose="02040503050406030204" charset="0"/>
                              <a:ea typeface="宋体" panose="02010600030101010101" pitchFamily="2" charset="-122"/>
                              <a:cs typeface="Cambria Math" panose="02040503050406030204" charset="0"/>
                            </a:rPr>
                            <m:t>𝑇𝑃</m:t>
                          </m:r>
                        </m:num>
                        <m:den>
                          <m:r>
                            <a:rPr lang="en-US" altLang="zh-CN" sz="2000" i="1">
                              <a:latin typeface="Cambria Math" panose="02040503050406030204" charset="0"/>
                              <a:ea typeface="宋体" panose="02010600030101010101" pitchFamily="2" charset="-122"/>
                              <a:cs typeface="Cambria Math" panose="02040503050406030204" charset="0"/>
                            </a:rPr>
                            <m:t>𝑇𝑃</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𝐹𝑃</m:t>
                          </m:r>
                        </m:den>
                      </m:f>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宋体" panose="02010600030101010101" pitchFamily="2" charset="-122"/>
                          <a:cs typeface="Cambria Math" panose="02040503050406030204" charset="0"/>
                        </a:rPr>
                        <m:t>𝑅𝑒𝑐𝑎𝑙𝑙</m:t>
                      </m:r>
                      <m:r>
                        <a:rPr lang="en-US" altLang="zh-CN" sz="2000" i="1">
                          <a:latin typeface="Cambria Math" panose="02040503050406030204" charset="0"/>
                          <a:ea typeface="宋体" panose="02010600030101010101" pitchFamily="2" charset="-122"/>
                          <a:cs typeface="Cambria Math" panose="02040503050406030204" charset="0"/>
                        </a:rPr>
                        <m:t> = </m:t>
                      </m:r>
                      <m:f>
                        <m:fPr>
                          <m:ctrlPr>
                            <a:rPr lang="en-US" altLang="zh-CN" sz="2000" i="1">
                              <a:latin typeface="Cambria Math" panose="02040503050406030204" charset="0"/>
                              <a:ea typeface="宋体" panose="02010600030101010101" pitchFamily="2" charset="-122"/>
                              <a:cs typeface="Cambria Math" panose="02040503050406030204" charset="0"/>
                            </a:rPr>
                          </m:ctrlPr>
                        </m:fPr>
                        <m:num>
                          <m:r>
                            <a:rPr lang="en-US" altLang="zh-CN" sz="2000" i="1">
                              <a:latin typeface="Cambria Math" panose="02040503050406030204" charset="0"/>
                              <a:ea typeface="宋体" panose="02010600030101010101" pitchFamily="2" charset="-122"/>
                              <a:cs typeface="Cambria Math" panose="02040503050406030204" charset="0"/>
                            </a:rPr>
                            <m:t>𝑇𝑃</m:t>
                          </m:r>
                        </m:num>
                        <m:den>
                          <m:r>
                            <a:rPr lang="en-US" altLang="zh-CN" sz="2000" i="1">
                              <a:latin typeface="Cambria Math" panose="02040503050406030204" charset="0"/>
                              <a:ea typeface="宋体" panose="02010600030101010101" pitchFamily="2" charset="-122"/>
                              <a:cs typeface="Cambria Math" panose="02040503050406030204" charset="0"/>
                            </a:rPr>
                            <m:t>𝑇𝑃</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𝐹𝑁</m:t>
                          </m:r>
                        </m:den>
                      </m:f>
                    </m:oMath>
                  </m:oMathPara>
                </a14:m>
                <a:endParaRPr lang="en-US" altLang="zh-CN" sz="2000" i="1">
                  <a:latin typeface="Cambria Math" panose="02040503050406030204" charset="0"/>
                  <a:ea typeface="宋体" panose="02010600030101010101" pitchFamily="2" charset="-122"/>
                  <a:cs typeface="Cambria Math" panose="02040503050406030204" charset="0"/>
                </a:endParaRPr>
              </a:p>
              <a:p>
                <a:r>
                  <a:rPr lang="zh-CN" altLang="en-US" sz="2000">
                    <a:latin typeface="宋体" panose="02010600030101010101" pitchFamily="2" charset="-122"/>
                    <a:ea typeface="宋体" panose="02010600030101010101" pitchFamily="2" charset="-122"/>
                    <a:cs typeface="宋体" panose="02010600030101010101" pitchFamily="2" charset="-122"/>
                  </a:rPr>
                  <a:t>为了使模型的性能更加直观地表示，一般还要绘制</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精确率</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召回率</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的</a:t>
                </a:r>
                <a:r>
                  <a:rPr lang="zh-CN" altLang="en-US" sz="2000">
                    <a:latin typeface="宋体" panose="02010600030101010101" pitchFamily="2" charset="-122"/>
                    <a:ea typeface="宋体" panose="02010600030101010101" pitchFamily="2" charset="-122"/>
                    <a:cs typeface="宋体" panose="02010600030101010101" pitchFamily="2" charset="-122"/>
                  </a:rPr>
                  <a:t>曲线图。</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该曲线下方与横轴围成的面积越大，表示模型的性能越好。</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013460" y="1557655"/>
                <a:ext cx="10664825" cy="2167255"/>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文本框 2"/>
          <p:cNvSpPr txBox="1"/>
          <p:nvPr>
            <p:custDataLst>
              <p:tags r:id="rId2"/>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视觉感受野机制</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nvSpPr>
        <p:spPr>
          <a:xfrm>
            <a:off x="1013460" y="1557655"/>
            <a:ext cx="10664825" cy="163004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在视觉信息处理系统中，不同的细胞在视网膜上均有特定代表区域，这个区域即为该细胞的感受野范围。在视网膜上存在着各种不同功能的细胞，其感知范围都存在一定的差异性，从而影响感受野的范围。</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CNN 中的感受野代表了神经元感知输入图像的区域范围，即特征图的每个点都是由输入图像中感知到的一部分区域计算出来的。下图就是</a:t>
            </a:r>
            <a:r>
              <a:rPr lang="en-US" altLang="zh-CN" sz="2000">
                <a:latin typeface="宋体" panose="02010600030101010101" pitchFamily="2" charset="-122"/>
                <a:ea typeface="宋体" panose="02010600030101010101" pitchFamily="2" charset="-122"/>
                <a:cs typeface="宋体" panose="02010600030101010101" pitchFamily="2" charset="-122"/>
              </a:rPr>
              <a:t>CNN</a:t>
            </a:r>
            <a:r>
              <a:rPr lang="zh-CN" altLang="en-US" sz="2000">
                <a:latin typeface="宋体" panose="02010600030101010101" pitchFamily="2" charset="-122"/>
                <a:ea typeface="宋体" panose="02010600030101010101" pitchFamily="2" charset="-122"/>
                <a:cs typeface="宋体" panose="02010600030101010101" pitchFamily="2" charset="-122"/>
              </a:rPr>
              <a:t>中的感受野</a:t>
            </a:r>
            <a:r>
              <a:rPr lang="zh-CN" altLang="en-US" sz="2000">
                <a:latin typeface="宋体" panose="02010600030101010101" pitchFamily="2" charset="-122"/>
                <a:ea typeface="宋体" panose="02010600030101010101" pitchFamily="2" charset="-122"/>
                <a:cs typeface="宋体" panose="02010600030101010101" pitchFamily="2" charset="-122"/>
              </a:rPr>
              <a:t>示意图</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496820" y="3237865"/>
            <a:ext cx="5044440" cy="2781935"/>
          </a:xfrm>
          <a:prstGeom prst="rect">
            <a:avLst/>
          </a:prstGeom>
        </p:spPr>
      </p:pic>
      <p:sp>
        <p:nvSpPr>
          <p:cNvPr id="6" name="文本框 5"/>
          <p:cNvSpPr txBox="1"/>
          <p:nvPr>
            <p:custDataLst>
              <p:tags r:id="rId3"/>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视觉感受野机制</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nvSpPr>
        <p:spPr>
          <a:xfrm>
            <a:off x="1013460" y="1557655"/>
            <a:ext cx="10664825" cy="163004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目前，视觉感受野在深度学习中主要是同心圆感受野机制，在计算机视觉任务中尽可能使目标区域接近感知区域中心，这样网络模型在一定程度上能提升特征的表达能力以及鲁棒性。</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经典的感受野有起始块(Inception Block)、空洞空间金字塔池化(Atrous Spatial Pyramid Pooling, ASPP)和感受野块(Receptive Field Block, RFB)。</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custDataLst>
              <p:tags r:id="rId1"/>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视觉注意力</a:t>
            </a:r>
            <a:r>
              <a:rPr lang="zh-CN" altLang="en-US" sz="2400" b="1">
                <a:latin typeface="宋体" panose="02010600030101010101" pitchFamily="2" charset="-122"/>
                <a:ea typeface="宋体" panose="02010600030101010101" pitchFamily="2" charset="-122"/>
              </a:rPr>
              <a:t>机制</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nvSpPr>
        <p:spPr>
          <a:xfrm>
            <a:off x="1013460" y="1557655"/>
            <a:ext cx="10664825" cy="224536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当前，人类视觉注意力机制在深度学习中得到充分的实践，尤其是在图像与自然语言处理等领域成为了研究热点。通过深度学习的相关技术对人类视觉系统的选择性机制进行模拟，有效提取出感兴趣区域或更为关键和重要的部分的信息，而抑制不感兴趣的或贡献较小的背景区域，使得网络模型具有对输入特征的每个部分赋予不同的权重的能力，从而促使模型实现对感兴趣的目标区域进行关注，增大其与背景环境区域的差异，提升网络模型的鉴别能力。</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基础注意力机制组件包括通道注意力、空间注意力</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310515" y="4458970"/>
            <a:ext cx="5855335" cy="141795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363970" y="4458970"/>
            <a:ext cx="5152390" cy="1410335"/>
          </a:xfrm>
          <a:prstGeom prst="rect">
            <a:avLst/>
          </a:prstGeom>
        </p:spPr>
      </p:pic>
      <p:sp>
        <p:nvSpPr>
          <p:cNvPr id="7" name="文本框 6"/>
          <p:cNvSpPr txBox="1"/>
          <p:nvPr/>
        </p:nvSpPr>
        <p:spPr>
          <a:xfrm>
            <a:off x="1062990" y="6035040"/>
            <a:ext cx="4430395" cy="368300"/>
          </a:xfrm>
          <a:prstGeom prst="rect">
            <a:avLst/>
          </a:prstGeom>
          <a:noFill/>
        </p:spPr>
        <p:txBody>
          <a:bodyPr wrap="square" rtlCol="0">
            <a:spAutoFit/>
          </a:bodyPr>
          <a:p>
            <a:r>
              <a:rPr lang="zh-CN" altLang="en-US"/>
              <a:t>通道注意力机制</a:t>
            </a:r>
            <a:r>
              <a:rPr lang="zh-CN" altLang="en-US"/>
              <a:t>结构图</a:t>
            </a:r>
            <a:endParaRPr lang="zh-CN" altLang="en-US"/>
          </a:p>
        </p:txBody>
      </p:sp>
      <p:sp>
        <p:nvSpPr>
          <p:cNvPr id="8" name="文本框 7"/>
          <p:cNvSpPr txBox="1"/>
          <p:nvPr/>
        </p:nvSpPr>
        <p:spPr>
          <a:xfrm>
            <a:off x="7533640" y="6044565"/>
            <a:ext cx="4064000" cy="368300"/>
          </a:xfrm>
          <a:prstGeom prst="rect">
            <a:avLst/>
          </a:prstGeom>
          <a:noFill/>
        </p:spPr>
        <p:txBody>
          <a:bodyPr wrap="square" rtlCol="0">
            <a:spAutoFit/>
          </a:bodyPr>
          <a:p>
            <a:r>
              <a:rPr lang="zh-CN" altLang="en-US"/>
              <a:t>空间注意力机制结构图</a:t>
            </a:r>
            <a:endParaRPr lang="zh-CN" altLang="en-US"/>
          </a:p>
        </p:txBody>
      </p:sp>
      <p:sp>
        <p:nvSpPr>
          <p:cNvPr id="9" name="文本框 8"/>
          <p:cNvSpPr txBox="1"/>
          <p:nvPr>
            <p:custDataLst>
              <p:tags r:id="rId5"/>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基础理论</a:t>
            </a:r>
            <a:endParaRPr lang="zh-CN" altLang="en-US"/>
          </a:p>
        </p:txBody>
      </p:sp>
      <p:sp>
        <p:nvSpPr>
          <p:cNvPr id="5" name="文本框 4"/>
          <p:cNvSpPr txBox="1"/>
          <p:nvPr/>
        </p:nvSpPr>
        <p:spPr>
          <a:xfrm>
            <a:off x="1013460" y="1047115"/>
            <a:ext cx="1089533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多层特征聚合</a:t>
            </a:r>
            <a:r>
              <a:rPr lang="zh-CN" altLang="en-US" sz="2400" b="1">
                <a:latin typeface="宋体" panose="02010600030101010101" pitchFamily="2" charset="-122"/>
                <a:ea typeface="宋体" panose="02010600030101010101" pitchFamily="2" charset="-122"/>
              </a:rPr>
              <a:t>策略</a:t>
            </a:r>
            <a:endParaRPr lang="zh-CN" altLang="en-US" sz="2400" b="1">
              <a:latin typeface="宋体" panose="02010600030101010101" pitchFamily="2" charset="-122"/>
              <a:ea typeface="宋体" panose="02010600030101010101" pitchFamily="2" charset="-122"/>
            </a:endParaRPr>
          </a:p>
        </p:txBody>
      </p:sp>
      <p:sp>
        <p:nvSpPr>
          <p:cNvPr id="4" name="文本框 3"/>
          <p:cNvSpPr txBox="1"/>
          <p:nvPr/>
        </p:nvSpPr>
        <p:spPr>
          <a:xfrm>
            <a:off x="1013460" y="1557655"/>
            <a:ext cx="10664825" cy="316928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特征聚合策略是提升模型整体性能的一个重要方式，主干网络提取的特征通常具有尺度多样性以及信息多样性。一般来说，小尺寸特征图通常包含丰富的空间位置信息，有助于定位目标区域，被称为高层特征；而大尺度特征图通常包含大量的纹理细节信息，被称为低层特征；多层特征融合策略的优点在于可以充分利用多层特征中包含的有用信息，而不需要消耗额外的资源。</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为了实现多尺度、多层次特征的聚合，研究者</a:t>
            </a:r>
            <a:r>
              <a:rPr lang="zh-CN" altLang="en-US" sz="2000">
                <a:latin typeface="宋体" panose="02010600030101010101" pitchFamily="2" charset="-122"/>
                <a:ea typeface="宋体" panose="02010600030101010101" pitchFamily="2" charset="-122"/>
                <a:cs typeface="宋体" panose="02010600030101010101" pitchFamily="2" charset="-122"/>
              </a:rPr>
              <a:t>提出过许多的</a:t>
            </a:r>
            <a:r>
              <a:rPr lang="zh-CN" altLang="en-US" sz="2000">
                <a:latin typeface="宋体" panose="02010600030101010101" pitchFamily="2" charset="-122"/>
                <a:ea typeface="宋体" panose="02010600030101010101" pitchFamily="2" charset="-122"/>
                <a:cs typeface="宋体" panose="02010600030101010101" pitchFamily="2" charset="-122"/>
              </a:rPr>
              <a:t>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Lin </a:t>
            </a:r>
            <a:r>
              <a:rPr lang="zh-CN" altLang="en-US" sz="2000">
                <a:latin typeface="宋体" panose="02010600030101010101" pitchFamily="2" charset="-122"/>
                <a:ea typeface="宋体" panose="02010600030101010101" pitchFamily="2" charset="-122"/>
                <a:cs typeface="宋体" panose="02010600030101010101" pitchFamily="2" charset="-122"/>
              </a:rPr>
              <a:t>等人提出的特征金字塔网络(Feature Pyramid Network, FPN)</a:t>
            </a:r>
            <a:r>
              <a:rPr lang="zh-CN" altLang="en-US" sz="2000">
                <a:latin typeface="宋体" panose="02010600030101010101" pitchFamily="2" charset="-122"/>
                <a:ea typeface="宋体" panose="02010600030101010101" pitchFamily="2" charset="-122"/>
                <a:cs typeface="宋体" panose="02010600030101010101" pitchFamily="2" charset="-122"/>
              </a:rPr>
              <a:t>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Zhou 等人提出了一种 U 型网络(UNet++)</a:t>
            </a:r>
            <a:r>
              <a:rPr lang="zh-CN" altLang="en-US" sz="2000">
                <a:latin typeface="宋体" panose="02010600030101010101" pitchFamily="2" charset="-122"/>
                <a:ea typeface="宋体" panose="02010600030101010101" pitchFamily="2" charset="-122"/>
                <a:cs typeface="宋体" panose="02010600030101010101" pitchFamily="2" charset="-122"/>
              </a:rPr>
              <a:t>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Fan等人提出的 SINet</a:t>
            </a:r>
            <a:r>
              <a:rPr lang="zh-CN" altLang="en-US" sz="2000">
                <a:latin typeface="宋体" panose="02010600030101010101" pitchFamily="2" charset="-122"/>
                <a:ea typeface="宋体" panose="02010600030101010101" pitchFamily="2" charset="-122"/>
                <a:cs typeface="宋体" panose="02010600030101010101" pitchFamily="2" charset="-122"/>
              </a:rPr>
              <a:t>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Sun等人提出的 C2FNet 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custDataLst>
              <p:tags r:id="rId1"/>
            </p:custDataLst>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9985" y="2842895"/>
            <a:ext cx="9021445" cy="1014730"/>
          </a:xfrm>
          <a:prstGeom prst="rect">
            <a:avLst/>
          </a:prstGeom>
          <a:noFill/>
        </p:spPr>
        <p:txBody>
          <a:bodyPr wrap="square" rtlCol="0">
            <a:spAutoFit/>
          </a:bodyPr>
          <a:p>
            <a:r>
              <a:rPr lang="zh-CN" altLang="en-US" sz="6000">
                <a:latin typeface="宋体" panose="02010600030101010101" pitchFamily="2" charset="-122"/>
                <a:ea typeface="宋体" panose="02010600030101010101" pitchFamily="2" charset="-122"/>
              </a:rPr>
              <a:t>汇报结束，感谢聆听</a:t>
            </a:r>
            <a:endParaRPr lang="zh-CN" altLang="en-US" sz="600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研究背景</a:t>
            </a:r>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伪装是自然界中广泛存在的一种生物现象，它可以帮助自然界中的生物利用自身结构和生理特征</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来融入周围环境，从而躲避捕食者。除了自然界的生物伪装，还存在人工伪装，如军事中的迷彩伪装士兵以及艺术中的人体彩绘等。为了识别这些完美嵌入周围环境中的伪装生物和人工伪装目标，研究者们提出了许多伪装目标检测（camouflaged object detection，COD）方法。具体的视觉画面如下图所示：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p:cNvPicPr>
            <a:picLocks noChangeAspect="1"/>
          </p:cNvPicPr>
          <p:nvPr>
            <p:custDataLst>
              <p:tags r:id="rId1"/>
            </p:custDataLst>
          </p:nvPr>
        </p:nvPicPr>
        <p:blipFill>
          <a:blip r:embed="rId2"/>
          <a:stretch>
            <a:fillRect/>
          </a:stretch>
        </p:blipFill>
        <p:spPr>
          <a:xfrm>
            <a:off x="2116455" y="2487930"/>
            <a:ext cx="9399905" cy="3797935"/>
          </a:xfrm>
          <a:prstGeom prst="rect">
            <a:avLst/>
          </a:prstGeom>
        </p:spPr>
      </p:pic>
      <p:sp>
        <p:nvSpPr>
          <p:cNvPr id="11" name="文本框 10"/>
          <p:cNvSpPr txBox="1"/>
          <p:nvPr/>
        </p:nvSpPr>
        <p:spPr>
          <a:xfrm>
            <a:off x="843280" y="3199130"/>
            <a:ext cx="4064000" cy="460375"/>
          </a:xfrm>
          <a:prstGeom prst="rect">
            <a:avLst/>
          </a:prstGeom>
          <a:noFill/>
        </p:spPr>
        <p:txBody>
          <a:bodyPr wrap="square" rtlCol="0">
            <a:spAutoFit/>
          </a:bodyPr>
          <a:p>
            <a:r>
              <a:rPr lang="zh-CN" altLang="en-US" sz="2400"/>
              <a:t>原始图像</a:t>
            </a:r>
            <a:endParaRPr lang="zh-CN" altLang="en-US" sz="2400"/>
          </a:p>
        </p:txBody>
      </p:sp>
      <p:sp>
        <p:nvSpPr>
          <p:cNvPr id="12" name="文本框 11"/>
          <p:cNvSpPr txBox="1"/>
          <p:nvPr/>
        </p:nvSpPr>
        <p:spPr>
          <a:xfrm>
            <a:off x="843280" y="5249545"/>
            <a:ext cx="4064000" cy="460375"/>
          </a:xfrm>
          <a:prstGeom prst="rect">
            <a:avLst/>
          </a:prstGeom>
          <a:noFill/>
        </p:spPr>
        <p:txBody>
          <a:bodyPr wrap="square" rtlCol="0">
            <a:spAutoFit/>
          </a:bodyPr>
          <a:p>
            <a:r>
              <a:rPr lang="zh-CN" altLang="en-US" sz="2400"/>
              <a:t>真值图</a:t>
            </a:r>
            <a:endParaRPr lang="zh-CN" altLang="en-US" sz="2400"/>
          </a:p>
        </p:txBody>
      </p:sp>
      <p:sp>
        <p:nvSpPr>
          <p:cNvPr id="3" name="文本框 2"/>
          <p:cNvSpPr txBox="1"/>
          <p:nvPr/>
        </p:nvSpPr>
        <p:spPr>
          <a:xfrm>
            <a:off x="843280" y="6250940"/>
            <a:ext cx="10730865" cy="27559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史彩娟</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任弼娟</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王子雯</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闫巾玮</a:t>
            </a:r>
            <a:r>
              <a:rPr lang="en-US" altLang="zh-CN" sz="1200">
                <a:latin typeface="宋体" panose="02010600030101010101" pitchFamily="2" charset="-122"/>
                <a:ea typeface="宋体" panose="02010600030101010101" pitchFamily="2" charset="-122"/>
                <a:cs typeface="宋体" panose="02010600030101010101" pitchFamily="2" charset="-122"/>
              </a:rPr>
              <a:t>,</a:t>
            </a:r>
            <a:r>
              <a:rPr lang="zh-CN" altLang="en-US" sz="1200">
                <a:latin typeface="宋体" panose="02010600030101010101" pitchFamily="2" charset="-122"/>
                <a:ea typeface="宋体" panose="02010600030101010101" pitchFamily="2" charset="-122"/>
                <a:cs typeface="宋体" panose="02010600030101010101" pitchFamily="2" charset="-122"/>
              </a:rPr>
              <a:t>石泽</a:t>
            </a:r>
            <a:r>
              <a:rPr lang="en-US" altLang="zh-CN" sz="1200">
                <a:latin typeface="宋体" panose="02010600030101010101" pitchFamily="2" charset="-122"/>
                <a:ea typeface="宋体" panose="02010600030101010101" pitchFamily="2" charset="-122"/>
                <a:cs typeface="宋体" panose="02010600030101010101" pitchFamily="2" charset="-122"/>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研究背景</a:t>
            </a:r>
            <a:endParaRPr lang="zh-CN" altLang="en-US"/>
          </a:p>
        </p:txBody>
      </p:sp>
      <p:sp>
        <p:nvSpPr>
          <p:cNvPr id="9" name="文本框 8"/>
          <p:cNvSpPr txBox="1"/>
          <p:nvPr/>
        </p:nvSpPr>
        <p:spPr>
          <a:xfrm>
            <a:off x="984885" y="1065530"/>
            <a:ext cx="10175875" cy="510095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显而易见，这类图像的显著特征是目标区域的视觉特征与背景区域具有高度得相似性，而目前主流的计算机视觉检测算法，如显著性目标检测算法(Salient Object Detection, SOD)和通用目标检测算法(Generic Object Detection, GOD)的检测对象极大部分与周围环境具有明显的差异性，所以面对具有伪装特征的图像时检测结果常常会出现目标漏检、目标误检等问题，这不利于相关目标检测、识别系统的进一步发展。在此背景下，伪装目标检测算法应运而生，致力于检测“完美”地融入周围环境中的物体，具有较高的视觉特征辨别能力，可以有效提高目标检测系统的整体性能，是一项极具挑战性且必不可少的视觉任务。</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现有的检测框架可以大致可分为两类，基于传统手工特征的模型和基于深度学习的模型，下面将对这两类 COD</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模型分别进行介绍。</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基于传统手工</a:t>
            </a:r>
            <a:r>
              <a:rPr lang="zh-CN" altLang="en-US"/>
              <a:t>特征的</a:t>
            </a:r>
            <a:r>
              <a:rPr lang="zh-CN" altLang="en-US"/>
              <a:t>伪装目标检测</a:t>
            </a:r>
            <a:endParaRPr lang="zh-CN" altLang="en-US"/>
          </a:p>
        </p:txBody>
      </p:sp>
      <p:sp>
        <p:nvSpPr>
          <p:cNvPr id="7" name="文本框 6"/>
          <p:cNvSpPr txBox="1"/>
          <p:nvPr/>
        </p:nvSpPr>
        <p:spPr>
          <a:xfrm>
            <a:off x="1069975" y="1066165"/>
            <a:ext cx="10570845" cy="181483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基于传统手工特征的模型主要通过颜色、纹理、梯度和多模态融合等人工设计的特征来描述目标，从而捕获不同输入的统一特征。因此，根据人工设计的标志可以从输入图像中定位伪装目标。</a:t>
            </a:r>
            <a:endParaRPr lang="zh-CN" altLang="en-US" sz="2800">
              <a:latin typeface="宋体" panose="02010600030101010101" pitchFamily="2" charset="-122"/>
              <a:ea typeface="宋体" panose="02010600030101010101" pitchFamily="2" charset="-122"/>
            </a:endParaRPr>
          </a:p>
          <a:p>
            <a:endParaRPr lang="zh-CN" altLang="en-US" sz="2800">
              <a:latin typeface="宋体" panose="02010600030101010101" pitchFamily="2" charset="-122"/>
              <a:ea typeface="宋体" panose="02010600030101010101" pitchFamily="2" charset="-122"/>
              <a:sym typeface="+mn-ea"/>
            </a:endParaRPr>
          </a:p>
        </p:txBody>
      </p:sp>
      <p:sp>
        <p:nvSpPr>
          <p:cNvPr id="3" name="文本框 2"/>
          <p:cNvSpPr txBox="1"/>
          <p:nvPr>
            <p:custDataLst>
              <p:tags r:id="rId1"/>
            </p:custDataLst>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基于深度学习的伪装目标检测</a:t>
            </a:r>
            <a:endParaRPr lang="zh-CN" altLang="en-US"/>
          </a:p>
        </p:txBody>
      </p:sp>
      <p:sp>
        <p:nvSpPr>
          <p:cNvPr id="3" name="文本框 2"/>
          <p:cNvSpPr txBox="1"/>
          <p:nvPr/>
        </p:nvSpPr>
        <p:spPr>
          <a:xfrm>
            <a:off x="1108075" y="1047750"/>
            <a:ext cx="10551160" cy="2676525"/>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现有的大部分基于深度学习的伪装目标检测方法首先采用卷积神经网络（</a:t>
            </a:r>
            <a:r>
              <a:rPr lang="en-US" altLang="zh-CN" sz="2800">
                <a:latin typeface="宋体" panose="02010600030101010101" pitchFamily="2" charset="-122"/>
                <a:ea typeface="宋体" panose="02010600030101010101" pitchFamily="2" charset="-122"/>
                <a:cs typeface="宋体" panose="02010600030101010101" pitchFamily="2" charset="-122"/>
              </a:rPr>
              <a:t>C</a:t>
            </a:r>
            <a:r>
              <a:rPr lang="zh-CN" altLang="en-US" sz="2800">
                <a:latin typeface="宋体" panose="02010600030101010101" pitchFamily="2" charset="-122"/>
                <a:ea typeface="宋体" panose="02010600030101010101" pitchFamily="2" charset="-122"/>
                <a:cs typeface="宋体" panose="02010600030101010101" pitchFamily="2" charset="-122"/>
              </a:rPr>
              <a:t>onvolutional </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eural </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etwork，CNN），如 VGG（</a:t>
            </a:r>
            <a:r>
              <a:rPr lang="en-US" altLang="zh-CN" sz="2800">
                <a:latin typeface="宋体" panose="02010600030101010101" pitchFamily="2" charset="-122"/>
                <a:ea typeface="宋体" panose="02010600030101010101" pitchFamily="2" charset="-122"/>
                <a:cs typeface="宋体" panose="02010600030101010101" pitchFamily="2" charset="-122"/>
              </a:rPr>
              <a:t>V</a:t>
            </a:r>
            <a:r>
              <a:rPr lang="zh-CN" altLang="en-US" sz="2800">
                <a:latin typeface="宋体" panose="02010600030101010101" pitchFamily="2" charset="-122"/>
                <a:ea typeface="宋体" panose="02010600030101010101" pitchFamily="2" charset="-122"/>
                <a:cs typeface="宋体" panose="02010600030101010101" pitchFamily="2" charset="-122"/>
              </a:rPr>
              <a:t>isual </a:t>
            </a:r>
            <a:r>
              <a:rPr lang="en-US" altLang="zh-CN" sz="2800">
                <a:latin typeface="宋体" panose="02010600030101010101" pitchFamily="2" charset="-122"/>
                <a:ea typeface="宋体" panose="02010600030101010101" pitchFamily="2" charset="-122"/>
                <a:cs typeface="宋体" panose="02010600030101010101" pitchFamily="2" charset="-122"/>
              </a:rPr>
              <a:t>G</a:t>
            </a:r>
            <a:r>
              <a:rPr lang="zh-CN" altLang="en-US" sz="2800">
                <a:latin typeface="宋体" panose="02010600030101010101" pitchFamily="2" charset="-122"/>
                <a:ea typeface="宋体" panose="02010600030101010101" pitchFamily="2" charset="-122"/>
                <a:cs typeface="宋体" panose="02010600030101010101" pitchFamily="2" charset="-122"/>
              </a:rPr>
              <a:t>eometry </a:t>
            </a:r>
            <a:r>
              <a:rPr lang="en-US" altLang="zh-CN" sz="2800">
                <a:latin typeface="宋体" panose="02010600030101010101" pitchFamily="2" charset="-122"/>
                <a:ea typeface="宋体" panose="02010600030101010101" pitchFamily="2" charset="-122"/>
                <a:cs typeface="宋体" panose="02010600030101010101" pitchFamily="2" charset="-122"/>
              </a:rPr>
              <a:t>G</a:t>
            </a:r>
            <a:r>
              <a:rPr lang="zh-CN" altLang="en-US" sz="2800">
                <a:latin typeface="宋体" panose="02010600030101010101" pitchFamily="2" charset="-122"/>
                <a:ea typeface="宋体" panose="02010600030101010101" pitchFamily="2" charset="-122"/>
                <a:cs typeface="宋体" panose="02010600030101010101" pitchFamily="2" charset="-122"/>
              </a:rPr>
              <a:t>roup）、ResNet（</a:t>
            </a:r>
            <a:r>
              <a:rPr lang="en-US" altLang="zh-CN" sz="2800">
                <a:latin typeface="宋体" panose="02010600030101010101" pitchFamily="2" charset="-122"/>
                <a:ea typeface="宋体" panose="02010600030101010101" pitchFamily="2" charset="-122"/>
                <a:cs typeface="宋体" panose="02010600030101010101" pitchFamily="2" charset="-122"/>
              </a:rPr>
              <a:t>R</a:t>
            </a:r>
            <a:r>
              <a:rPr lang="zh-CN" altLang="en-US" sz="2800">
                <a:latin typeface="宋体" panose="02010600030101010101" pitchFamily="2" charset="-122"/>
                <a:ea typeface="宋体" panose="02010600030101010101" pitchFamily="2" charset="-122"/>
                <a:cs typeface="宋体" panose="02010600030101010101" pitchFamily="2" charset="-122"/>
              </a:rPr>
              <a:t>esidual </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eural </a:t>
            </a:r>
            <a:r>
              <a:rPr lang="en-US" altLang="zh-CN" sz="2800">
                <a:latin typeface="宋体" panose="02010600030101010101" pitchFamily="2" charset="-122"/>
                <a:ea typeface="宋体" panose="02010600030101010101" pitchFamily="2" charset="-122"/>
                <a:cs typeface="宋体" panose="02010600030101010101" pitchFamily="2" charset="-122"/>
              </a:rPr>
              <a:t>N</a:t>
            </a:r>
            <a:r>
              <a:rPr lang="zh-CN" altLang="en-US" sz="2800">
                <a:latin typeface="宋体" panose="02010600030101010101" pitchFamily="2" charset="-122"/>
                <a:ea typeface="宋体" panose="02010600030101010101" pitchFamily="2" charset="-122"/>
                <a:cs typeface="宋体" panose="02010600030101010101" pitchFamily="2" charset="-122"/>
              </a:rPr>
              <a:t>etwork）Res2Net等提取特征，然后采用由粗到细、多任务学习、置信感知学习、多源信息融合、Transformer 等不同策略来进一步增强特征，进而提升伪装目标检测性能。</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1"/>
            </p:custDataLst>
          </p:nvPr>
        </p:nvSpPr>
        <p:spPr>
          <a:xfrm>
            <a:off x="966470" y="6062345"/>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基于深度学习的伪装目标检测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851660" y="754380"/>
            <a:ext cx="8459470" cy="5566410"/>
          </a:xfrm>
          <a:prstGeom prst="rect">
            <a:avLst/>
          </a:prstGeom>
        </p:spPr>
      </p:pic>
      <p:sp>
        <p:nvSpPr>
          <p:cNvPr id="3" name="文本框 2"/>
          <p:cNvSpPr txBox="1"/>
          <p:nvPr>
            <p:custDataLst>
              <p:tags r:id="rId3"/>
            </p:custDataLst>
          </p:nvPr>
        </p:nvSpPr>
        <p:spPr>
          <a:xfrm>
            <a:off x="966470" y="6184900"/>
            <a:ext cx="10902950" cy="358775"/>
          </a:xfrm>
          <a:prstGeom prst="rect">
            <a:avLst/>
          </a:prstGeom>
          <a:noFill/>
        </p:spPr>
        <p:txBody>
          <a:bodyPr wrap="square" rtlCol="0">
            <a:no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史彩娟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任弼娟</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王子雯</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闫巾玮</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石泽</a:t>
            </a:r>
            <a:r>
              <a:rPr lang="en-US" altLang="zh-CN" sz="1200">
                <a:latin typeface="宋体" panose="02010600030101010101" pitchFamily="2" charset="-122"/>
                <a:ea typeface="宋体" panose="02010600030101010101" pitchFamily="2" charset="-122"/>
                <a:cs typeface="宋体" panose="02010600030101010101" pitchFamily="2" charset="-122"/>
                <a:sym typeface="+mn-ea"/>
              </a:rPr>
              <a:t> 基于深度学习的伪装目标检测综述.[J] 计算机科学与探索 2022</a:t>
            </a:r>
            <a:endParaRPr lang="en-US" altLang="zh-CN"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伪装目标检测的</a:t>
            </a:r>
            <a:r>
              <a:rPr lang="zh-CN" altLang="en-US"/>
              <a:t>相关基础</a:t>
            </a:r>
            <a:r>
              <a:rPr lang="zh-CN" altLang="en-US"/>
              <a:t>理论</a:t>
            </a:r>
            <a:endParaRPr lang="zh-CN" altLang="en-US"/>
          </a:p>
        </p:txBody>
      </p:sp>
      <p:sp>
        <p:nvSpPr>
          <p:cNvPr id="3" name="文本框 2"/>
          <p:cNvSpPr txBox="1"/>
          <p:nvPr/>
        </p:nvSpPr>
        <p:spPr>
          <a:xfrm>
            <a:off x="1013460" y="1861185"/>
            <a:ext cx="10740390" cy="267652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近年来，基于深度学习的方法成为 COD 算法的主流研究方向。其中，CNN 是一种经典的网络结构，其受生物视觉皮层组织和功能的启发，是为了模仿人脑神经元的工作方式，被广泛地应用于各种计算机视觉任务；</a:t>
            </a:r>
            <a:r>
              <a:rPr lang="en-US" altLang="zh-CN" sz="2400">
                <a:latin typeface="宋体" panose="02010600030101010101" pitchFamily="2" charset="-122"/>
                <a:ea typeface="宋体" panose="02010600030101010101" pitchFamily="2" charset="-122"/>
                <a:cs typeface="宋体" panose="02010600030101010101" pitchFamily="2" charset="-122"/>
              </a:rPr>
              <a:t>CNN</a:t>
            </a:r>
            <a:r>
              <a:rPr lang="zh-CN" altLang="en-US" sz="2400">
                <a:latin typeface="宋体" panose="02010600030101010101" pitchFamily="2" charset="-122"/>
                <a:ea typeface="宋体" panose="02010600030101010101" pitchFamily="2" charset="-122"/>
                <a:cs typeface="宋体" panose="02010600030101010101" pitchFamily="2" charset="-122"/>
              </a:rPr>
              <a:t>一般是由数据输入层、卷积层、池化层、激活层以及全连接层组成。而卷积神经网络的训练就是一个不断优化权重参数的过程；具体来说，先让输入图像经过上述网络层得到输出图像，然后，通过引入损失函数对预测图像和真值图进行误差计算，并反向传播对每层的参数进行更新与调整。</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013460" y="1151255"/>
            <a:ext cx="912622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卷积神经网络</a:t>
            </a:r>
            <a:r>
              <a:rPr lang="en-US" altLang="zh-CN"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Convolutional Neural Network，</a:t>
            </a:r>
            <a:r>
              <a:rPr lang="zh-CN" altLang="en-US" sz="2400" b="1">
                <a:latin typeface="宋体" panose="02010600030101010101" pitchFamily="2" charset="-122"/>
                <a:ea typeface="宋体" panose="02010600030101010101" pitchFamily="2" charset="-122"/>
              </a:rPr>
              <a:t>CNN）：</a:t>
            </a:r>
            <a:endParaRPr lang="en-US" altLang="zh-CN" sz="2400" b="1">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zh-CN" altLang="en-US"/>
              <a:t>卷积层</a:t>
            </a:r>
            <a:endParaRPr lang="zh-CN" altLang="en-US"/>
          </a:p>
        </p:txBody>
      </p:sp>
      <p:sp>
        <p:nvSpPr>
          <p:cNvPr id="15" name="文本框 14"/>
          <p:cNvSpPr txBox="1"/>
          <p:nvPr/>
        </p:nvSpPr>
        <p:spPr>
          <a:xfrm>
            <a:off x="947420" y="1141730"/>
            <a:ext cx="10568940" cy="4742180"/>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卷积层是 CNN 的基本组成部分，旨在学习并提取输入图像的局部特征；一般情况下，卷积运算具有权值共享和平移不变性的特点，利用卷积核经过逐元素相乘运算后相加可以得到该区域的特征表示。常见且有效的卷积运算有如下三种：</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(1)标准卷积，其中内核大小为 1×1、3×3 的卷积操作是常用的标准卷积。如图</a:t>
            </a:r>
            <a:r>
              <a:rPr lang="en-US" altLang="zh-CN">
                <a:latin typeface="宋体" panose="02010600030101010101" pitchFamily="2" charset="-122"/>
                <a:ea typeface="宋体" panose="02010600030101010101" pitchFamily="2" charset="-122"/>
                <a:cs typeface="宋体" panose="02010600030101010101" pitchFamily="2" charset="-122"/>
              </a:rPr>
              <a:t>(a)</a:t>
            </a:r>
            <a:r>
              <a:rPr lang="zh-CN" altLang="en-US">
                <a:latin typeface="宋体" panose="02010600030101010101" pitchFamily="2" charset="-122"/>
                <a:ea typeface="宋体" panose="02010600030101010101" pitchFamily="2" charset="-122"/>
                <a:cs typeface="宋体" panose="02010600030101010101" pitchFamily="2" charset="-122"/>
              </a:rPr>
              <a:t>所示，一幅尺寸为 5×5 的图像，通过 3×3 的标准卷积操作，主要是根据设定为 1的步长，卷积核按照从左到右、从上到下的顺序进行扫描，并对卷积核扫描的区域逐元素相乘运算后经相加操作，以此获得一个新的特征图。如果需要使输出特征与输入图像尺寸一致，通常会在输入图像的周围进行填充零的操作，如图</a:t>
            </a:r>
            <a:r>
              <a:rPr lang="en-US" altLang="zh-CN">
                <a:latin typeface="宋体" panose="02010600030101010101" pitchFamily="2" charset="-122"/>
                <a:ea typeface="宋体" panose="02010600030101010101" pitchFamily="2" charset="-122"/>
                <a:cs typeface="宋体" panose="02010600030101010101" pitchFamily="2" charset="-122"/>
              </a:rPr>
              <a:t>(b)</a:t>
            </a:r>
            <a:r>
              <a:rPr lang="zh-CN" altLang="en-US">
                <a:latin typeface="宋体" panose="02010600030101010101" pitchFamily="2" charset="-122"/>
                <a:ea typeface="宋体" panose="02010600030101010101" pitchFamily="2" charset="-122"/>
                <a:cs typeface="宋体" panose="02010600030101010101" pitchFamily="2" charset="-122"/>
              </a:rPr>
              <a:t>所示。值得注意的是，1×1 的卷积只是简单的对每个通道维度的像素进行数乘操作，通常被用来调节通道数；同时，也可以实现不同通道的信息进行交换，提高网络的表达能力。</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17" name="图片 16"/>
          <p:cNvPicPr>
            <a:picLocks noChangeAspect="1"/>
          </p:cNvPicPr>
          <p:nvPr>
            <p:custDataLst>
              <p:tags r:id="rId1"/>
            </p:custDataLst>
          </p:nvPr>
        </p:nvPicPr>
        <p:blipFill>
          <a:blip r:embed="rId2"/>
          <a:stretch>
            <a:fillRect/>
          </a:stretch>
        </p:blipFill>
        <p:spPr>
          <a:xfrm>
            <a:off x="2884170" y="3889375"/>
            <a:ext cx="2011045" cy="24345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7374255" y="3889375"/>
            <a:ext cx="2306320" cy="2434590"/>
          </a:xfrm>
          <a:prstGeom prst="rect">
            <a:avLst/>
          </a:prstGeom>
        </p:spPr>
      </p:pic>
      <p:sp>
        <p:nvSpPr>
          <p:cNvPr id="3" name="文本框 2"/>
          <p:cNvSpPr txBox="1"/>
          <p:nvPr/>
        </p:nvSpPr>
        <p:spPr>
          <a:xfrm>
            <a:off x="775335" y="6381115"/>
            <a:ext cx="11130915" cy="275590"/>
          </a:xfrm>
          <a:prstGeom prst="rect">
            <a:avLst/>
          </a:prstGeom>
          <a:noFill/>
        </p:spPr>
        <p:txBody>
          <a:bodyPr wrap="square" rtlCol="0" anchor="t">
            <a:spAutoFit/>
          </a:bodyPr>
          <a:p>
            <a:r>
              <a:rPr lang="zh-CN" altLang="en-US" sz="1200">
                <a:latin typeface="宋体" panose="02010600030101010101" pitchFamily="2" charset="-122"/>
                <a:ea typeface="宋体" panose="02010600030101010101" pitchFamily="2" charset="-122"/>
                <a:cs typeface="宋体" panose="02010600030101010101" pitchFamily="2" charset="-122"/>
              </a:rPr>
              <a:t>谭湘粤</a:t>
            </a:r>
            <a:r>
              <a:rPr lang="en-US" altLang="zh-CN" sz="1200">
                <a:latin typeface="宋体" panose="02010600030101010101" pitchFamily="2" charset="-122"/>
                <a:ea typeface="宋体" panose="02010600030101010101" pitchFamily="2" charset="-122"/>
                <a:cs typeface="宋体" panose="02010600030101010101" pitchFamily="2" charset="-122"/>
              </a:rPr>
              <a:t>. 基于多层特征聚合的伪装目标检测算法研究 </a:t>
            </a:r>
            <a:r>
              <a:rPr lang="zh-CN" altLang="en-US" sz="1200">
                <a:latin typeface="宋体" panose="02010600030101010101" pitchFamily="2" charset="-122"/>
                <a:ea typeface="宋体" panose="02010600030101010101" pitchFamily="2" charset="-122"/>
                <a:cs typeface="宋体" panose="02010600030101010101" pitchFamily="2" charset="-122"/>
              </a:rPr>
              <a:t>广州大学</a:t>
            </a:r>
            <a:r>
              <a:rPr lang="en-US" altLang="zh-CN" sz="1200">
                <a:latin typeface="宋体" panose="02010600030101010101" pitchFamily="2" charset="-122"/>
                <a:ea typeface="宋体" panose="02010600030101010101" pitchFamily="2" charset="-122"/>
                <a:cs typeface="宋体" panose="02010600030101010101" pitchFamily="2" charset="-122"/>
              </a:rPr>
              <a:t>, 2023.</a:t>
            </a:r>
            <a:endParaRPr lang="en-US" altLang="zh-CN"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COMMONDATA" val="eyJoZGlkIjoiZjRlNDZlMzY1MWE1ZTE2OTQ2OGI5NDI3Njk5MWM3ZjIifQ=="/>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9">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5037</Words>
  <Application>WPS 演示</Application>
  <PresentationFormat>宽屏</PresentationFormat>
  <Paragraphs>220</Paragraphs>
  <Slides>25</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思源黑体 CN Normal</vt:lpstr>
      <vt:lpstr>思源黑体 CN Bold</vt:lpstr>
      <vt:lpstr>阿里巴巴普惠体 B</vt:lpstr>
      <vt:lpstr>阿里巴巴普惠体 2.0 55 Regular</vt:lpstr>
      <vt:lpstr>阿里巴巴普惠体 2.0 65 Medium</vt:lpstr>
      <vt:lpstr>黑体</vt:lpstr>
      <vt:lpstr>微软雅黑</vt:lpstr>
      <vt:lpstr>Arial Unicode MS</vt:lpstr>
      <vt:lpstr>等线</vt:lpstr>
      <vt:lpstr>Cambria Math</vt:lpstr>
      <vt:lpstr>Calibri</vt:lpstr>
      <vt:lpstr>思源黑体 CN Bold</vt:lpstr>
      <vt:lpstr>思源黑体 CN Normal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深蓝色简约风毕业论文答辩ppt模板</dc:title>
  <dc:creator>啊米米米米</dc:creator>
  <cp:keywords>P界达人</cp:keywords>
  <dc:description>51PPT模板网，幻灯片演示模板及素材免费下载！
51PPT模板网 唯一访问网址：www.51pptmoban.com</dc:description>
  <cp:lastModifiedBy>旧城以西丶</cp:lastModifiedBy>
  <cp:revision>91</cp:revision>
  <dcterms:created xsi:type="dcterms:W3CDTF">2023-08-18T06:28:00Z</dcterms:created>
  <dcterms:modified xsi:type="dcterms:W3CDTF">2023-10-30T05:16:33Z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10E5CFC7CDEF440FB7C133FA9EA29295_13</vt:lpwstr>
  </property>
  <property fmtid="{D5CDD505-2E9C-101B-9397-08002B2CF9AE}" pid="3" name="KSOProductBuildVer">
    <vt:lpwstr>2052-12.1.0.15712</vt:lpwstr>
  </property>
</Properties>
</file>