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2" r:id="rId3"/>
    <p:sldId id="274" r:id="rId4"/>
    <p:sldId id="258" r:id="rId5"/>
    <p:sldId id="11089795" r:id="rId6"/>
    <p:sldId id="11090129" r:id="rId7"/>
    <p:sldId id="11090130" r:id="rId8"/>
    <p:sldId id="11090191" r:id="rId9"/>
    <p:sldId id="11090192" r:id="rId10"/>
    <p:sldId id="11090193" r:id="rId11"/>
    <p:sldId id="11089803" r:id="rId12"/>
    <p:sldId id="11089811" r:id="rId13"/>
    <p:sldId id="11090089" r:id="rId14"/>
    <p:sldId id="11089814" r:id="rId15"/>
    <p:sldId id="11089815" r:id="rId16"/>
    <p:sldId id="26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52"/>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29.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4.png"/><Relationship Id="rId2" Type="http://schemas.openxmlformats.org/officeDocument/2006/relationships/tags" Target="../tags/tag26.xml"/><Relationship Id="rId11" Type="http://schemas.openxmlformats.org/officeDocument/2006/relationships/slideLayout" Target="../slideLayouts/slideLayout7.xml"/><Relationship Id="rId10" Type="http://schemas.openxmlformats.org/officeDocument/2006/relationships/tags" Target="../tags/tag30.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185545"/>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Pure Voice: </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Efficient Speech Separation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Audio-Visual Attention</a:t>
            </a:r>
            <a:endParaRPr lang="en-US" altLang="zh-CN" sz="4400" dirty="0">
              <a:solidFill>
                <a:schemeClr val="bg1"/>
              </a:solidFill>
              <a:latin typeface="+mj-ea"/>
              <a:ea typeface="+mj-ea"/>
              <a:sym typeface="+mn-ea"/>
            </a:endParaRPr>
          </a:p>
        </p:txBody>
      </p:sp>
      <p:sp>
        <p:nvSpPr>
          <p:cNvPr id="4" name="文本框 3"/>
          <p:cNvSpPr txBox="1"/>
          <p:nvPr/>
        </p:nvSpPr>
        <p:spPr>
          <a:xfrm>
            <a:off x="3752849" y="3988134"/>
            <a:ext cx="4686300" cy="276860"/>
          </a:xfrm>
          <a:prstGeom prst="rect">
            <a:avLst/>
          </a:prstGeom>
          <a:noFill/>
        </p:spPr>
        <p:txBody>
          <a:bodyPr wrap="none" lIns="0" tIns="0" rIns="0" bIns="0" rtlCol="0" anchor="t">
            <a:spAutoFit/>
          </a:bodyPr>
          <a:lstStyle/>
          <a:p>
            <a:pPr algn="ctr"/>
            <a:r>
              <a:rPr dirty="0">
                <a:solidFill>
                  <a:schemeClr val="bg1"/>
                </a:solidFill>
                <a:latin typeface="+mn-ea"/>
                <a:sym typeface="+mn-ea"/>
              </a:rPr>
              <a:t>Wenlong Ma, Lianqiang Yang, Chunyan Zhang</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2024-07-11</a:t>
            </a:r>
            <a:endParaRPr lang="en-US" altLang="zh-CN" sz="1600" dirty="0">
              <a:solidFill>
                <a:schemeClr val="bg1"/>
              </a:solidFill>
              <a:latin typeface="+mn-ea"/>
            </a:endParaRPr>
          </a:p>
        </p:txBody>
      </p:sp>
      <p:cxnSp>
        <p:nvCxnSpPr>
          <p:cNvPr id="13" name="直接连接符 12"/>
          <p:cNvCxnSpPr/>
          <p:nvPr/>
        </p:nvCxnSpPr>
        <p:spPr>
          <a:xfrm flipH="1">
            <a:off x="1766316" y="110836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4283710" y="3434715"/>
            <a:ext cx="3628390" cy="368300"/>
          </a:xfrm>
          <a:prstGeom prst="rect">
            <a:avLst/>
          </a:prstGeom>
          <a:noFill/>
        </p:spPr>
        <p:txBody>
          <a:bodyPr wrap="square" rtlCol="0" anchor="t">
            <a:spAutoFit/>
          </a:bodyPr>
          <a:p>
            <a:r>
              <a:rPr>
                <a:solidFill>
                  <a:schemeClr val="bg1"/>
                </a:solidFill>
              </a:rPr>
              <a:t>纯语音:视听注意的高效语音分离</a:t>
            </a:r>
            <a:endParaRPr>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3148330"/>
          </a:xfrm>
          <a:prstGeom prst="rect">
            <a:avLst/>
          </a:prstGeom>
          <a:noFill/>
        </p:spPr>
        <p:txBody>
          <a:bodyPr wrap="square" rtlCol="0">
            <a:noAutofit/>
          </a:bodyPr>
          <a:p>
            <a:pPr algn="l"/>
            <a:r>
              <a:rPr sz="1600"/>
              <a:t>对于训练，</a:t>
            </a:r>
            <a:r>
              <a:rPr lang="zh-CN" sz="1600"/>
              <a:t>本文</a:t>
            </a:r>
            <a:r>
              <a:rPr sz="1600"/>
              <a:t>使用Adam优化器，权重衰减为10−4，初始学习率为10−4。将三元组损失函数中的参数b设为0.5。在总损失函数(8)中，𝜆1和𝜆2均配置为0.01。</a:t>
            </a:r>
            <a:endParaRPr sz="1600"/>
          </a:p>
          <a:p>
            <a:pPr algn="l"/>
            <a:endParaRPr sz="1600"/>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LRS2</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Voxceleb2</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评估指标：SDR</a:t>
            </a:r>
            <a:r>
              <a:rPr lang="en-US" altLang="zh-CN">
                <a:latin typeface="宋体" panose="02010600030101010101" pitchFamily="2" charset="-122"/>
                <a:ea typeface="宋体" panose="02010600030101010101" pitchFamily="2" charset="-122"/>
                <a:cs typeface="宋体" panose="02010600030101010101" pitchFamily="2" charset="-122"/>
                <a:sym typeface="+mn-ea"/>
              </a:rPr>
              <a:t>,S</a:t>
            </a:r>
            <a:r>
              <a:rPr lang="en-US" altLang="zh-CN">
                <a:latin typeface="宋体" panose="02010600030101010101" pitchFamily="2" charset="-122"/>
                <a:ea typeface="宋体" panose="02010600030101010101" pitchFamily="2" charset="-122"/>
                <a:cs typeface="宋体" panose="02010600030101010101" pitchFamily="2" charset="-122"/>
                <a:sym typeface="+mn-ea"/>
              </a:rPr>
              <a:t>AR,SIR,PESQ,STOI</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8648700" y="2425700"/>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pic>
        <p:nvPicPr>
          <p:cNvPr id="4" name="图片 3"/>
          <p:cNvPicPr>
            <a:picLocks noChangeAspect="1"/>
          </p:cNvPicPr>
          <p:nvPr/>
        </p:nvPicPr>
        <p:blipFill>
          <a:blip r:embed="rId6"/>
          <a:stretch>
            <a:fillRect/>
          </a:stretch>
        </p:blipFill>
        <p:spPr>
          <a:xfrm>
            <a:off x="3472180" y="920115"/>
            <a:ext cx="5253990" cy="1781175"/>
          </a:xfrm>
          <a:prstGeom prst="rect">
            <a:avLst/>
          </a:prstGeom>
        </p:spPr>
      </p:pic>
      <p:pic>
        <p:nvPicPr>
          <p:cNvPr id="10" name="图片 9"/>
          <p:cNvPicPr>
            <a:picLocks noChangeAspect="1"/>
          </p:cNvPicPr>
          <p:nvPr/>
        </p:nvPicPr>
        <p:blipFill>
          <a:blip r:embed="rId7"/>
          <a:stretch>
            <a:fillRect/>
          </a:stretch>
        </p:blipFill>
        <p:spPr>
          <a:xfrm>
            <a:off x="3571875" y="2771775"/>
            <a:ext cx="5154295" cy="1790700"/>
          </a:xfrm>
          <a:prstGeom prst="rect">
            <a:avLst/>
          </a:prstGeom>
        </p:spPr>
      </p:pic>
      <p:sp>
        <p:nvSpPr>
          <p:cNvPr id="12" name="文本框 11"/>
          <p:cNvSpPr txBox="1"/>
          <p:nvPr>
            <p:custDataLst>
              <p:tags r:id="rId8"/>
            </p:custDataLst>
          </p:nvPr>
        </p:nvSpPr>
        <p:spPr>
          <a:xfrm>
            <a:off x="8726170" y="4277360"/>
            <a:ext cx="361315" cy="275590"/>
          </a:xfrm>
          <a:prstGeom prst="rect">
            <a:avLst/>
          </a:prstGeom>
          <a:noFill/>
        </p:spPr>
        <p:txBody>
          <a:bodyPr wrap="square" rtlCol="0">
            <a:spAutoFit/>
          </a:bodyPr>
          <a:p>
            <a:r>
              <a:rPr lang="en-US" altLang="zh-CN" sz="1200"/>
              <a:t>[1]</a:t>
            </a:r>
            <a:endParaRPr lang="en-US" altLang="zh-CN" sz="1200"/>
          </a:p>
        </p:txBody>
      </p:sp>
      <p:pic>
        <p:nvPicPr>
          <p:cNvPr id="13" name="图片 12"/>
          <p:cNvPicPr>
            <a:picLocks noChangeAspect="1"/>
          </p:cNvPicPr>
          <p:nvPr/>
        </p:nvPicPr>
        <p:blipFill>
          <a:blip r:embed="rId9"/>
          <a:stretch>
            <a:fillRect/>
          </a:stretch>
        </p:blipFill>
        <p:spPr>
          <a:xfrm>
            <a:off x="4022090" y="4562475"/>
            <a:ext cx="4436745" cy="1633220"/>
          </a:xfrm>
          <a:prstGeom prst="rect">
            <a:avLst/>
          </a:prstGeom>
        </p:spPr>
      </p:pic>
      <p:sp>
        <p:nvSpPr>
          <p:cNvPr id="14" name="文本框 13"/>
          <p:cNvSpPr txBox="1"/>
          <p:nvPr>
            <p:custDataLst>
              <p:tags r:id="rId10"/>
            </p:custDataLst>
          </p:nvPr>
        </p:nvSpPr>
        <p:spPr>
          <a:xfrm>
            <a:off x="8458835" y="577977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1704340"/>
          </a:xfrm>
          <a:prstGeom prst="rect">
            <a:avLst/>
          </a:prstGeom>
          <a:noFill/>
        </p:spPr>
        <p:txBody>
          <a:bodyPr wrap="square" rtlCol="0">
            <a:noAutofit/>
          </a:bodyPr>
          <a:p>
            <a:pPr algn="l"/>
            <a:r>
              <a:rPr sz="2000">
                <a:sym typeface="+mn-ea"/>
              </a:rPr>
              <a:t>在本文中，介绍了一种新的视听语音分离方法，利用视觉信息来指导语音分离过程。这是通过静态面部特征和嘴唇运动特征的协同融合实现的。此外，还加入了一个视听注意模块，以进一步增强语音分离任务中视听特征的集成。实验证明了这种方法的显著有效性。展望未来，</a:t>
            </a:r>
            <a:r>
              <a:rPr lang="zh-CN" sz="2000">
                <a:sym typeface="+mn-ea"/>
              </a:rPr>
              <a:t>作者</a:t>
            </a:r>
            <a:r>
              <a:rPr sz="2000">
                <a:sym typeface="+mn-ea"/>
              </a:rPr>
              <a:t>设想进一步探索视觉特征，以解决分离多人语音的挑战性任务。此外，在分离的语音区域中解决噪声和处理缺失信息值得继续关注和研究。</a:t>
            </a:r>
            <a:endParaRPr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2024-07-11</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203009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在研究的早期阶段，主要重点是利用音频流进行语音分离</a:t>
            </a:r>
            <a:r>
              <a:rPr lang="zh-CN">
                <a:latin typeface="宋体" panose="02010600030101010101" pitchFamily="2" charset="-122"/>
                <a:ea typeface="宋体" panose="02010600030101010101" pitchFamily="2" charset="-122"/>
                <a:cs typeface="宋体" panose="02010600030101010101" pitchFamily="2" charset="-122"/>
              </a:rPr>
              <a:t>。随着深度学习的发展，研究者们开始</a:t>
            </a:r>
            <a:r>
              <a:rPr>
                <a:latin typeface="宋体" panose="02010600030101010101" pitchFamily="2" charset="-122"/>
                <a:ea typeface="宋体" panose="02010600030101010101" pitchFamily="2" charset="-122"/>
                <a:cs typeface="宋体" panose="02010600030101010101" pitchFamily="2" charset="-122"/>
              </a:rPr>
              <a:t>探索面部动作与语音片段的关联。值得注意的是，仅仅依靠面部和嘴唇运动作为指导可能并不总是产生可靠的结果，因为由于物体遮挡或说话者头部在分离过程中转弯而出现问题。</a:t>
            </a:r>
            <a:r>
              <a:rPr lang="zh-CN">
                <a:latin typeface="宋体" panose="02010600030101010101" pitchFamily="2" charset="-122"/>
                <a:ea typeface="宋体" panose="02010600030101010101" pitchFamily="2" charset="-122"/>
                <a:cs typeface="宋体" panose="02010600030101010101" pitchFamily="2" charset="-122"/>
              </a:rPr>
              <a:t>本文</a:t>
            </a:r>
            <a:r>
              <a:rPr lang="en-US">
                <a:latin typeface="宋体" panose="02010600030101010101" pitchFamily="2" charset="-122"/>
                <a:ea typeface="宋体" panose="02010600030101010101" pitchFamily="2" charset="-122"/>
                <a:cs typeface="宋体" panose="02010600030101010101" pitchFamily="2" charset="-122"/>
              </a:rPr>
              <a:t>的主要方法包括通过结合嘴唇运动数据和面部特征来生成视觉特征，然后将这些视觉特征与音频信息的跨模态融合。此外，</a:t>
            </a:r>
            <a:r>
              <a:rPr lang="zh-CN" altLang="en-US">
                <a:latin typeface="宋体" panose="02010600030101010101" pitchFamily="2" charset="-122"/>
                <a:ea typeface="宋体" panose="02010600030101010101" pitchFamily="2" charset="-122"/>
                <a:cs typeface="宋体" panose="02010600030101010101" pitchFamily="2" charset="-122"/>
              </a:rPr>
              <a:t>作者</a:t>
            </a:r>
            <a:r>
              <a:rPr lang="en-US">
                <a:latin typeface="宋体" panose="02010600030101010101" pitchFamily="2" charset="-122"/>
                <a:ea typeface="宋体" panose="02010600030101010101" pitchFamily="2" charset="-122"/>
                <a:cs typeface="宋体" panose="02010600030101010101" pitchFamily="2" charset="-122"/>
              </a:rPr>
              <a:t>引入了一个多尺度视听注意模块来强调关键的细节。为此，提出了 ESSAVA，这是一种专门为视听语音分离和跨模态说话人嵌入联合学习而设计的多任务学习架构。所提出的语音分离网络擅长提取与包含多个说话者和背景声音视频中的特定个体相关的不同音频片段。</a:t>
            </a:r>
            <a:r>
              <a:rPr lang="zh-CN" altLang="en-US">
                <a:latin typeface="宋体" panose="02010600030101010101" pitchFamily="2" charset="-122"/>
                <a:ea typeface="宋体" panose="02010600030101010101" pitchFamily="2" charset="-122"/>
                <a:cs typeface="宋体" panose="02010600030101010101" pitchFamily="2" charset="-122"/>
              </a:rPr>
              <a:t>本文的</a:t>
            </a:r>
            <a:r>
              <a:rPr lang="en-US">
                <a:latin typeface="宋体" panose="02010600030101010101" pitchFamily="2" charset="-122"/>
                <a:ea typeface="宋体" panose="02010600030101010101" pitchFamily="2" charset="-122"/>
                <a:cs typeface="宋体" panose="02010600030101010101" pitchFamily="2" charset="-122"/>
              </a:rPr>
              <a:t>网络有效地利用了面部外观、嘴唇运动和音频片段来解决语音分离任务，超越了传统的语音混合和分离技术。</a:t>
            </a:r>
            <a:endParaRPr lang="en-US">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041005" y="578104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pic>
        <p:nvPicPr>
          <p:cNvPr id="4" name="图片 3"/>
          <p:cNvPicPr>
            <a:picLocks noChangeAspect="1"/>
          </p:cNvPicPr>
          <p:nvPr/>
        </p:nvPicPr>
        <p:blipFill>
          <a:blip r:embed="rId5"/>
          <a:stretch>
            <a:fillRect/>
          </a:stretch>
        </p:blipFill>
        <p:spPr>
          <a:xfrm>
            <a:off x="2654300" y="3585845"/>
            <a:ext cx="5750560" cy="2470785"/>
          </a:xfrm>
          <a:prstGeom prst="rect">
            <a:avLst/>
          </a:prstGeom>
        </p:spPr>
      </p:pic>
      <p:sp>
        <p:nvSpPr>
          <p:cNvPr id="8" name="文本框 7"/>
          <p:cNvSpPr txBox="1"/>
          <p:nvPr/>
        </p:nvSpPr>
        <p:spPr>
          <a:xfrm>
            <a:off x="189865" y="982980"/>
            <a:ext cx="11884025" cy="1476375"/>
          </a:xfrm>
          <a:prstGeom prst="rect">
            <a:avLst/>
          </a:prstGeom>
          <a:noFill/>
        </p:spPr>
        <p:txBody>
          <a:bodyPr wrap="square" rtlCol="0" anchor="t">
            <a:spAutoFit/>
          </a:bodyPr>
          <a:p>
            <a:r>
              <a:rPr lang="zh-CN" altLang="en-US"/>
              <a:t>为了保证人脸属性分析网络的效率，本文选择了ResNet-18网络。该网络用于提取人脸嵌入，使用随机选择的人脸轨迹作为输入，编码说话人的面部特征。对于唇读网络，本文将N个感兴趣区域(</a:t>
            </a:r>
            <a:r>
              <a:rPr lang="en-US" altLang="zh-CN"/>
              <a:t>ROIs</a:t>
            </a:r>
            <a:r>
              <a:rPr lang="zh-CN" altLang="en-US"/>
              <a:t>)的嘴巴图像作为输入。随后，使用3d卷积网络与ShuffleNet V2</a:t>
            </a:r>
            <a:r>
              <a:rPr lang="zh-CN" altLang="en-US"/>
              <a:t>网络串联来提取每个时间索引序列的唇特征嵌入。然后使用时间卷积网络对这些特征向量进行进一步处理，以得出最终的脂动特征。为了整合这些唇动特征映射，将之前获得的面部特征扩展到时间维度，最终得到最终的视觉特征。</a:t>
            </a:r>
            <a:endParaRPr lang="zh-CN" altLang="en-US"/>
          </a:p>
        </p:txBody>
      </p:sp>
      <p:sp>
        <p:nvSpPr>
          <p:cNvPr id="13" name="文本框 12"/>
          <p:cNvSpPr txBox="1"/>
          <p:nvPr/>
        </p:nvSpPr>
        <p:spPr>
          <a:xfrm>
            <a:off x="8083550" y="578104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audio-visual attention module</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pic>
        <p:nvPicPr>
          <p:cNvPr id="3" name="图片 2"/>
          <p:cNvPicPr>
            <a:picLocks noChangeAspect="1"/>
          </p:cNvPicPr>
          <p:nvPr/>
        </p:nvPicPr>
        <p:blipFill>
          <a:blip r:embed="rId5"/>
          <a:stretch>
            <a:fillRect/>
          </a:stretch>
        </p:blipFill>
        <p:spPr>
          <a:xfrm>
            <a:off x="189865" y="1131570"/>
            <a:ext cx="3468370" cy="5013325"/>
          </a:xfrm>
          <a:prstGeom prst="rect">
            <a:avLst/>
          </a:prstGeom>
        </p:spPr>
      </p:pic>
      <p:sp>
        <p:nvSpPr>
          <p:cNvPr id="13" name="文本框 12"/>
          <p:cNvSpPr txBox="1"/>
          <p:nvPr/>
        </p:nvSpPr>
        <p:spPr>
          <a:xfrm>
            <a:off x="2938145" y="568579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81138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Cross-modal Matching and Speech Separation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mc:AlternateContent xmlns:mc="http://schemas.openxmlformats.org/markup-compatibility/2006">
        <mc:Choice xmlns:a14="http://schemas.microsoft.com/office/drawing/2010/main" Requires="a14">
          <p:sp>
            <p:nvSpPr>
              <p:cNvPr id="4" name="文本框 3"/>
              <p:cNvSpPr txBox="1"/>
              <p:nvPr/>
            </p:nvSpPr>
            <p:spPr>
              <a:xfrm>
                <a:off x="4766310" y="920115"/>
                <a:ext cx="7320280" cy="1198880"/>
              </a:xfrm>
              <a:prstGeom prst="rect">
                <a:avLst/>
              </a:prstGeom>
              <a:noFill/>
            </p:spPr>
            <p:txBody>
              <a:bodyPr wrap="square" rtlCol="0" anchor="t">
                <a:spAutoFit/>
              </a:bodyPr>
              <a:p>
                <a:r>
                  <a:rPr lang="zh-CN" altLang="en-US"/>
                  <a:t>如图所示，模型预测了复杂掩模，即</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1</m:t>
                        </m:r>
                      </m:sub>
                    </m:sSub>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2</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2</m:t>
                        </m:r>
                      </m:sub>
                    </m:sSub>
                  </m:oMath>
                </a14:m>
                <a:r>
                  <a:rPr lang="zh-CN" altLang="en-US"/>
                  <a:t>，它们有助于从混合音频中隔离纯说话者的语音。为了达到纯粹的说话人语音分离的目的，在训练阶段引入真正复杂的掩模约束是必要的。因此，得到以下损失函数:</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4766310" y="920115"/>
                <a:ext cx="7320280" cy="1198880"/>
              </a:xfrm>
              <a:prstGeom prst="rect">
                <a:avLst/>
              </a:prstGeom>
              <a:blipFill rotWithShape="1">
                <a:blip r:embed="rId5"/>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189865" y="1077595"/>
            <a:ext cx="4622165" cy="5026660"/>
          </a:xfrm>
          <a:prstGeom prst="rect">
            <a:avLst/>
          </a:prstGeom>
        </p:spPr>
      </p:pic>
      <p:pic>
        <p:nvPicPr>
          <p:cNvPr id="8" name="图片 7"/>
          <p:cNvPicPr>
            <a:picLocks noChangeAspect="1"/>
          </p:cNvPicPr>
          <p:nvPr/>
        </p:nvPicPr>
        <p:blipFill>
          <a:blip r:embed="rId7"/>
          <a:stretch>
            <a:fillRect/>
          </a:stretch>
        </p:blipFill>
        <p:spPr>
          <a:xfrm>
            <a:off x="6852285" y="2066925"/>
            <a:ext cx="3009900" cy="342900"/>
          </a:xfrm>
          <a:prstGeom prst="rect">
            <a:avLst/>
          </a:prstGeom>
        </p:spPr>
      </p:pic>
      <p:sp>
        <p:nvSpPr>
          <p:cNvPr id="13" name="文本框 12"/>
          <p:cNvSpPr txBox="1"/>
          <p:nvPr/>
        </p:nvSpPr>
        <p:spPr>
          <a:xfrm>
            <a:off x="4697730" y="565277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9862185" y="21342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1" name="文本框 10"/>
              <p:cNvSpPr txBox="1"/>
              <p:nvPr/>
            </p:nvSpPr>
            <p:spPr>
              <a:xfrm>
                <a:off x="4826000" y="2425065"/>
                <a:ext cx="7260590" cy="652780"/>
              </a:xfrm>
              <a:prstGeom prst="rect">
                <a:avLst/>
              </a:prstGeom>
              <a:noFill/>
            </p:spPr>
            <p:txBody>
              <a:bodyPr wrap="square" rtlCol="0" anchor="t">
                <a:spAutoFit/>
              </a:bodyPr>
              <a:p>
                <a:r>
                  <a:rPr lang="zh-CN" altLang="en-US"/>
                  <a:t>其中</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𝑔𝑡</m:t>
                        </m:r>
                      </m:sup>
                    </m:sSup>
                  </m:oMath>
                </a14:m>
                <a:r>
                  <a:rPr lang="zh-CN" altLang="en-US"/>
                  <a:t>表示真值复合掩模。这些掩模是通过取干净语音的频谱图与相应的混合语音频谱图的复杂比率来计算的。</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4826000" y="2425065"/>
                <a:ext cx="7260590" cy="65278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81138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Cross-modal Matching and Speech Separation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mc:AlternateContent xmlns:mc="http://schemas.openxmlformats.org/markup-compatibility/2006">
        <mc:Choice xmlns:a14="http://schemas.microsoft.com/office/drawing/2010/main" Requires="a14">
          <p:sp>
            <p:nvSpPr>
              <p:cNvPr id="4" name="文本框 3"/>
              <p:cNvSpPr txBox="1"/>
              <p:nvPr/>
            </p:nvSpPr>
            <p:spPr>
              <a:xfrm>
                <a:off x="4766310" y="920115"/>
                <a:ext cx="7320280" cy="2342515"/>
              </a:xfrm>
              <a:prstGeom prst="rect">
                <a:avLst/>
              </a:prstGeom>
              <a:noFill/>
            </p:spPr>
            <p:txBody>
              <a:bodyPr wrap="square" rtlCol="0" anchor="t">
                <a:spAutoFit/>
              </a:bodyPr>
              <a:p>
                <a:r>
                  <a:rPr lang="zh-CN"/>
                  <a:t>然后是</a:t>
                </a:r>
                <a:r>
                  <a:t>跨模态人脸-语音嵌入的联合学习，旨在捕获指导语音分离所需的跨模态面部特征。</a:t>
                </a:r>
                <a:r>
                  <a:rPr lang="zh-CN"/>
                  <a:t>与</a:t>
                </a:r>
                <a:r>
                  <a:rPr lang="en-US" altLang="zh-CN"/>
                  <a:t>”Visual Voice”</a:t>
                </a:r>
                <a:r>
                  <a:rPr lang="zh-CN" altLang="en-US"/>
                  <a:t>相比，</a:t>
                </a:r>
                <a:r>
                  <a:rPr lang="zh-CN"/>
                  <a:t>本文</a:t>
                </a:r>
                <a:r>
                  <a:t>的重点从身份识别转向源分离，其中音频包含多个资源。在这种情况下，继续</a:t>
                </a:r>
                <a:r>
                  <a:rPr lang="zh-CN"/>
                  <a:t>利用</a:t>
                </a:r>
                <a:r>
                  <a:t>ResNet-18网络作为音频属性分析网络。该网络使我们能够从分离的语音频谱中提取嵌入物</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1</m:t>
                            </m:r>
                          </m:sub>
                        </m:sSub>
                      </m:sub>
                    </m:sSub>
                  </m:oMath>
                </a14:m>
                <a:r>
                  <a:rPr lang="zh-CN" altLang="en-US"/>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2</m:t>
                            </m:r>
                          </m:sub>
                        </m:sSub>
                      </m:sub>
                    </m:sSub>
                  </m:oMath>
                </a14:m>
                <a:r>
                  <a:rPr lang="zh-CN" altLang="en-US" b="1">
                    <a:latin typeface="Cambria Math" panose="02040503050406030204" charset="0"/>
                    <a:cs typeface="Cambria Math" panose="02040503050406030204" charset="0"/>
                  </a:rP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1</m:t>
                            </m:r>
                          </m:sub>
                        </m:sSub>
                      </m:sub>
                    </m:sSub>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2</m:t>
                            </m:r>
                          </m:sub>
                        </m:sSub>
                      </m:sub>
                    </m:sSub>
                  </m:oMath>
                </a14:m>
                <a:r>
                  <a:t>。对于面部特征提取网络中得到的说话人面部特征，我们分别用</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𝑖</m:t>
                        </m:r>
                      </m:e>
                      <m:sub>
                        <m:r>
                          <a:rPr lang="en-US" i="1">
                            <a:latin typeface="Cambria Math" panose="02040503050406030204" charset="0"/>
                            <a:cs typeface="Cambria Math" panose="02040503050406030204" charset="0"/>
                          </a:rPr>
                          <m:t>𝐴</m:t>
                        </m:r>
                      </m:sub>
                    </m:sSub>
                  </m:oMath>
                </a14:m>
                <a:r>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𝑖</m:t>
                        </m:r>
                      </m:e>
                      <m:sub>
                        <m:r>
                          <a:rPr lang="en-US" i="1">
                            <a:latin typeface="Cambria Math" panose="02040503050406030204" charset="0"/>
                            <a:cs typeface="Cambria Math" panose="02040503050406030204" charset="0"/>
                          </a:rPr>
                          <m:t>𝐵</m:t>
                        </m:r>
                      </m:sub>
                    </m:sSub>
                  </m:oMath>
                </a14:m>
                <a:r>
                  <a:t>表示。这两个特征之间的余弦距离记为</a:t>
                </a:r>
                <a14:m>
                  <m:oMath xmlns:m="http://schemas.openxmlformats.org/officeDocument/2006/math">
                    <m:r>
                      <a:rPr lang="en-US" i="1">
                        <a:latin typeface="Cambria Math" panose="02040503050406030204" charset="0"/>
                        <a:cs typeface="Cambria Math" panose="02040503050406030204" charset="0"/>
                      </a:rPr>
                      <m:t>𝐷</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oMath>
                </a14:m>
                <a:r>
                  <a:t>，其中参数b定义了这个距离的边界。随后，</a:t>
                </a:r>
                <a:r>
                  <a:rPr lang="zh-CN"/>
                  <a:t>作者</a:t>
                </a:r>
                <a:r>
                  <a:t>定义了以下三重损失:</a:t>
                </a:r>
              </a:p>
            </p:txBody>
          </p:sp>
        </mc:Choice>
        <mc:Fallback>
          <p:sp>
            <p:nvSpPr>
              <p:cNvPr id="4" name="文本框 3"/>
              <p:cNvSpPr txBox="1">
                <a:spLocks noRot="1" noChangeAspect="1" noMove="1" noResize="1" noEditPoints="1" noAdjustHandles="1" noChangeArrowheads="1" noChangeShapeType="1" noTextEdit="1"/>
              </p:cNvSpPr>
              <p:nvPr/>
            </p:nvSpPr>
            <p:spPr>
              <a:xfrm>
                <a:off x="4766310" y="920115"/>
                <a:ext cx="7320280" cy="2342515"/>
              </a:xfrm>
              <a:prstGeom prst="rect">
                <a:avLst/>
              </a:prstGeom>
              <a:blipFill rotWithShape="1">
                <a:blip r:embed="rId5"/>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189865" y="1077595"/>
            <a:ext cx="4622165" cy="5026660"/>
          </a:xfrm>
          <a:prstGeom prst="rect">
            <a:avLst/>
          </a:prstGeom>
        </p:spPr>
      </p:pic>
      <p:sp>
        <p:nvSpPr>
          <p:cNvPr id="13" name="文本框 12"/>
          <p:cNvSpPr txBox="1"/>
          <p:nvPr/>
        </p:nvSpPr>
        <p:spPr>
          <a:xfrm>
            <a:off x="4697730" y="565277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10001250" y="3333115"/>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7"/>
          <a:stretch>
            <a:fillRect/>
          </a:stretch>
        </p:blipFill>
        <p:spPr>
          <a:xfrm>
            <a:off x="6019800" y="3248025"/>
            <a:ext cx="3981450" cy="361950"/>
          </a:xfrm>
          <a:prstGeom prst="rect">
            <a:avLst/>
          </a:prstGeom>
        </p:spPr>
      </p:pic>
      <p:sp>
        <p:nvSpPr>
          <p:cNvPr id="12" name="文本框 11"/>
          <p:cNvSpPr txBox="1"/>
          <p:nvPr/>
        </p:nvSpPr>
        <p:spPr>
          <a:xfrm>
            <a:off x="4812030" y="3609975"/>
            <a:ext cx="7189470" cy="368300"/>
          </a:xfrm>
          <a:prstGeom prst="rect">
            <a:avLst/>
          </a:prstGeom>
          <a:noFill/>
        </p:spPr>
        <p:txBody>
          <a:bodyPr wrap="square" rtlCol="0" anchor="t">
            <a:spAutoFit/>
          </a:bodyPr>
          <a:p>
            <a:r>
              <a:rPr lang="zh-CN" altLang="en-US"/>
              <a:t>据此，我们定义如下跨模态匹配损失:</a:t>
            </a:r>
            <a:endParaRPr lang="zh-CN" altLang="en-US"/>
          </a:p>
        </p:txBody>
      </p:sp>
      <p:pic>
        <p:nvPicPr>
          <p:cNvPr id="14" name="图片 13"/>
          <p:cNvPicPr>
            <a:picLocks noChangeAspect="1"/>
          </p:cNvPicPr>
          <p:nvPr/>
        </p:nvPicPr>
        <p:blipFill>
          <a:blip r:embed="rId8"/>
          <a:stretch>
            <a:fillRect/>
          </a:stretch>
        </p:blipFill>
        <p:spPr>
          <a:xfrm>
            <a:off x="6327775" y="3978275"/>
            <a:ext cx="3365500" cy="654050"/>
          </a:xfrm>
          <a:prstGeom prst="rect">
            <a:avLst/>
          </a:prstGeom>
        </p:spPr>
      </p:pic>
      <p:sp>
        <p:nvSpPr>
          <p:cNvPr id="15" name="文本框 14"/>
          <p:cNvSpPr txBox="1"/>
          <p:nvPr/>
        </p:nvSpPr>
        <p:spPr>
          <a:xfrm>
            <a:off x="9744710" y="432562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4812030" y="4681220"/>
            <a:ext cx="7274560" cy="922020"/>
          </a:xfrm>
          <a:prstGeom prst="rect">
            <a:avLst/>
          </a:prstGeom>
          <a:noFill/>
        </p:spPr>
        <p:txBody>
          <a:bodyPr wrap="square" rtlCol="0" anchor="t">
            <a:spAutoFit/>
          </a:bodyPr>
          <a:p>
            <a:r>
              <a:rPr lang="zh-CN" altLang="en-US"/>
              <a:t>这种损失的目的是指导网络学习标准化的跨模态人脸-语音嵌入。这是通过保证通过分离得到的语音嵌入与其对应的人脸嵌入之间的距离小于相同的语音嵌入与另一个说话人的人脸嵌入之间的距离来实现的。</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88314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altLang="zh-CN" sz="3200" noProof="0" dirty="0">
                <a:ln>
                  <a:noFill/>
                </a:ln>
                <a:solidFill>
                  <a:schemeClr val="accent1"/>
                </a:solidFill>
                <a:effectLst/>
                <a:uLnTx/>
                <a:uFillTx/>
                <a:latin typeface="+mj-ea"/>
                <a:ea typeface="+mj-ea"/>
                <a:sym typeface="+mn-ea"/>
              </a:rPr>
              <a:t>Cross-modal Matching and Speech Separation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sp>
        <p:nvSpPr>
          <p:cNvPr id="13" name="文本框 12"/>
          <p:cNvSpPr txBox="1"/>
          <p:nvPr/>
        </p:nvSpPr>
        <p:spPr>
          <a:xfrm>
            <a:off x="8029575" y="2015490"/>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90805" y="920115"/>
            <a:ext cx="12037060" cy="922020"/>
          </a:xfrm>
          <a:prstGeom prst="rect">
            <a:avLst/>
          </a:prstGeom>
          <a:noFill/>
        </p:spPr>
        <p:txBody>
          <a:bodyPr wrap="square" rtlCol="0" anchor="t">
            <a:spAutoFit/>
          </a:bodyPr>
          <a:p>
            <a:r>
              <a:rPr lang="zh-CN" altLang="en-US"/>
              <a:t>来自同一说话人的两个语音片段之间的相似性应该高于来自两个不同说话人的两个语音片段之间的相似性。在本文中，这一原则体现在这样一个事实中，即通过分离说话者A获得的两个音频片段彼此之间应该表现出比从说话者A和</a:t>
            </a:r>
            <a:r>
              <a:rPr lang="en-US" altLang="zh-CN"/>
              <a:t>B</a:t>
            </a:r>
            <a:r>
              <a:rPr lang="zh-CN" altLang="en-US"/>
              <a:t>获得的音频片段更大的相似性。因此，将这种损失表述为:</a:t>
            </a:r>
            <a:endParaRPr lang="zh-CN" altLang="en-US"/>
          </a:p>
        </p:txBody>
      </p:sp>
      <p:pic>
        <p:nvPicPr>
          <p:cNvPr id="5" name="图片 4"/>
          <p:cNvPicPr>
            <a:picLocks noChangeAspect="1"/>
          </p:cNvPicPr>
          <p:nvPr/>
        </p:nvPicPr>
        <p:blipFill>
          <a:blip r:embed="rId5"/>
          <a:stretch>
            <a:fillRect/>
          </a:stretch>
        </p:blipFill>
        <p:spPr>
          <a:xfrm>
            <a:off x="4162425" y="1912620"/>
            <a:ext cx="3867150" cy="317500"/>
          </a:xfrm>
          <a:prstGeom prst="rect">
            <a:avLst/>
          </a:prstGeom>
        </p:spPr>
      </p:pic>
      <p:sp>
        <p:nvSpPr>
          <p:cNvPr id="8" name="文本框 7"/>
          <p:cNvSpPr txBox="1"/>
          <p:nvPr/>
        </p:nvSpPr>
        <p:spPr>
          <a:xfrm>
            <a:off x="7402195" y="3004185"/>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231140" y="2564130"/>
            <a:ext cx="11857355" cy="368300"/>
          </a:xfrm>
          <a:prstGeom prst="rect">
            <a:avLst/>
          </a:prstGeom>
          <a:noFill/>
        </p:spPr>
        <p:txBody>
          <a:bodyPr wrap="square" rtlCol="0" anchor="t">
            <a:spAutoFit/>
          </a:bodyPr>
          <a:p>
            <a:r>
              <a:rPr lang="zh-CN" altLang="en-US"/>
              <a:t>因此，网络训练的总体目标函数为:</a:t>
            </a:r>
            <a:endParaRPr lang="zh-CN" altLang="en-US"/>
          </a:p>
        </p:txBody>
      </p:sp>
      <p:pic>
        <p:nvPicPr>
          <p:cNvPr id="11" name="图片 10"/>
          <p:cNvPicPr>
            <a:picLocks noChangeAspect="1"/>
          </p:cNvPicPr>
          <p:nvPr/>
        </p:nvPicPr>
        <p:blipFill>
          <a:blip r:embed="rId6"/>
          <a:stretch>
            <a:fillRect/>
          </a:stretch>
        </p:blipFill>
        <p:spPr>
          <a:xfrm>
            <a:off x="4861560" y="2932430"/>
            <a:ext cx="2495550" cy="30480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231140" y="3583305"/>
                <a:ext cx="11857355" cy="368300"/>
              </a:xfrm>
              <a:prstGeom prst="rect">
                <a:avLst/>
              </a:prstGeom>
              <a:noFill/>
            </p:spPr>
            <p:txBody>
              <a:bodyPr wrap="square" rtlCol="0" anchor="t">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𝜆</m:t>
                        </m:r>
                      </m:e>
                      <m:sub>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𝜆</m:t>
                        </m:r>
                      </m:e>
                      <m:sub>
                        <m:r>
                          <a:rPr lang="en-US" altLang="zh-CN" i="1">
                            <a:latin typeface="Cambria Math" panose="02040503050406030204" charset="0"/>
                            <a:cs typeface="Cambria Math" panose="02040503050406030204" charset="0"/>
                          </a:rPr>
                          <m:t>2</m:t>
                        </m:r>
                      </m:sub>
                    </m:sSub>
                  </m:oMath>
                </a14:m>
                <a:r>
                  <a:rPr lang="zh-CN" altLang="en-US"/>
                  <a:t>分别表示分配给跨模态匹配损失和语音一致性损失的权重。</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231140" y="3583305"/>
                <a:ext cx="11857355" cy="36830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4044</Words>
  <Application>WPS 演示</Application>
  <PresentationFormat>宽屏</PresentationFormat>
  <Paragraphs>132</Paragraphs>
  <Slides>15</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OPPOSans B</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143</cp:revision>
  <dcterms:created xsi:type="dcterms:W3CDTF">2023-08-17T12:45:00Z</dcterms:created>
  <dcterms:modified xsi:type="dcterms:W3CDTF">2024-07-08T07:40:51Z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