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9.svg" ContentType="image/svg+xml"/>
  <Override PartName="/ppt/media/image2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9"/>
  </p:notesMasterIdLst>
  <p:sldIdLst>
    <p:sldId id="259" r:id="rId5"/>
    <p:sldId id="470" r:id="rId6"/>
    <p:sldId id="256" r:id="rId7"/>
    <p:sldId id="290" r:id="rId8"/>
    <p:sldId id="469" r:id="rId10"/>
    <p:sldId id="445" r:id="rId11"/>
    <p:sldId id="442" r:id="rId12"/>
    <p:sldId id="443" r:id="rId13"/>
    <p:sldId id="462" r:id="rId14"/>
    <p:sldId id="468" r:id="rId15"/>
    <p:sldId id="464" r:id="rId16"/>
    <p:sldId id="465" r:id="rId17"/>
    <p:sldId id="429" r:id="rId18"/>
    <p:sldId id="275" r:id="rId19"/>
    <p:sldId id="382" r:id="rId20"/>
    <p:sldId id="444" r:id="rId21"/>
    <p:sldId id="267" r:id="rId22"/>
    <p:sldId id="426" r:id="rId23"/>
    <p:sldId id="427" r:id="rId24"/>
    <p:sldId id="364" r:id="rId25"/>
    <p:sldId id="474" r:id="rId26"/>
    <p:sldId id="475" r:id="rId27"/>
    <p:sldId id="415" r:id="rId28"/>
    <p:sldId id="471" r:id="rId29"/>
    <p:sldId id="472" r:id="rId30"/>
    <p:sldId id="262" r:id="rId31"/>
    <p:sldId id="476" r:id="rId32"/>
    <p:sldId id="473" r:id="rId33"/>
    <p:sldId id="477" r:id="rId34"/>
    <p:sldId id="430" r:id="rId35"/>
    <p:sldId id="276" r:id="rId36"/>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2"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02"/>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1" Type="http://schemas.openxmlformats.org/officeDocument/2006/relationships/tags" Target="tags/tag504.xml"/><Relationship Id="rId40" Type="http://schemas.openxmlformats.org/officeDocument/2006/relationships/commentAuthors" Target="commentAuthors.xml"/><Relationship Id="rId4" Type="http://schemas.openxmlformats.org/officeDocument/2006/relationships/slideMaster" Target="slideMasters/slideMaster3.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9.xml"/><Relationship Id="rId4" Type="http://schemas.openxmlformats.org/officeDocument/2006/relationships/tags" Target="../tags/tag351.xml"/><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tags" Target="../tags/tag404.xml"/><Relationship Id="rId7" Type="http://schemas.openxmlformats.org/officeDocument/2006/relationships/image" Target="../media/image26.png"/><Relationship Id="rId6" Type="http://schemas.openxmlformats.org/officeDocument/2006/relationships/tags" Target="../tags/tag403.xml"/><Relationship Id="rId5" Type="http://schemas.openxmlformats.org/officeDocument/2006/relationships/tags" Target="../tags/tag402.xml"/><Relationship Id="rId4" Type="http://schemas.openxmlformats.org/officeDocument/2006/relationships/tags" Target="../tags/tag401.xml"/><Relationship Id="rId3" Type="http://schemas.openxmlformats.org/officeDocument/2006/relationships/image" Target="../media/image22.png"/><Relationship Id="rId2" Type="http://schemas.openxmlformats.org/officeDocument/2006/relationships/tags" Target="../tags/tag400.xml"/><Relationship Id="rId11" Type="http://schemas.openxmlformats.org/officeDocument/2006/relationships/slideLayout" Target="../slideLayouts/slideLayout19.xml"/><Relationship Id="rId10" Type="http://schemas.openxmlformats.org/officeDocument/2006/relationships/tags" Target="../tags/tag405.xml"/><Relationship Id="rId1"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0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tags" Target="../tags/tag408.xml"/><Relationship Id="rId3" Type="http://schemas.openxmlformats.org/officeDocument/2006/relationships/tags" Target="../tags/tag407.xml"/><Relationship Id="rId2" Type="http://schemas.openxmlformats.org/officeDocument/2006/relationships/image" Target="../media/image22.png"/><Relationship Id="rId1" Type="http://schemas.openxmlformats.org/officeDocument/2006/relationships/tags" Target="../tags/tag406.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3.xml"/><Relationship Id="rId5" Type="http://schemas.openxmlformats.org/officeDocument/2006/relationships/tags" Target="../tags/tag412.xml"/><Relationship Id="rId4" Type="http://schemas.openxmlformats.org/officeDocument/2006/relationships/tags" Target="../tags/tag411.xml"/><Relationship Id="rId3" Type="http://schemas.openxmlformats.org/officeDocument/2006/relationships/image" Target="../media/image22.png"/><Relationship Id="rId2" Type="http://schemas.openxmlformats.org/officeDocument/2006/relationships/tags" Target="../tags/tag410.xml"/><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8.xml"/><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image" Target="../media/image22.png"/><Relationship Id="rId1" Type="http://schemas.openxmlformats.org/officeDocument/2006/relationships/tags" Target="../tags/tag414.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23.xml"/><Relationship Id="rId6" Type="http://schemas.openxmlformats.org/officeDocument/2006/relationships/tags" Target="../tags/tag422.xml"/><Relationship Id="rId5" Type="http://schemas.openxmlformats.org/officeDocument/2006/relationships/tags" Target="../tags/tag421.xml"/><Relationship Id="rId4" Type="http://schemas.openxmlformats.org/officeDocument/2006/relationships/tags" Target="../tags/tag420.xml"/><Relationship Id="rId3" Type="http://schemas.openxmlformats.org/officeDocument/2006/relationships/image" Target="../media/image22.png"/><Relationship Id="rId2" Type="http://schemas.openxmlformats.org/officeDocument/2006/relationships/tags" Target="../tags/tag419.xml"/><Relationship Id="rId1" Type="http://schemas.openxmlformats.org/officeDocument/2006/relationships/image" Target="../media/image30.pn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27.xml"/><Relationship Id="rId5" Type="http://schemas.openxmlformats.org/officeDocument/2006/relationships/image" Target="../media/image31.png"/><Relationship Id="rId4" Type="http://schemas.openxmlformats.org/officeDocument/2006/relationships/tags" Target="../tags/tag426.xml"/><Relationship Id="rId3" Type="http://schemas.openxmlformats.org/officeDocument/2006/relationships/tags" Target="../tags/tag425.xml"/><Relationship Id="rId2" Type="http://schemas.openxmlformats.org/officeDocument/2006/relationships/image" Target="../media/image22.png"/><Relationship Id="rId1" Type="http://schemas.openxmlformats.org/officeDocument/2006/relationships/tags" Target="../tags/tag424.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31.xml"/><Relationship Id="rId5" Type="http://schemas.openxmlformats.org/officeDocument/2006/relationships/tags" Target="../tags/tag430.xml"/><Relationship Id="rId4" Type="http://schemas.openxmlformats.org/officeDocument/2006/relationships/tags" Target="../tags/tag429.xml"/><Relationship Id="rId3" Type="http://schemas.openxmlformats.org/officeDocument/2006/relationships/image" Target="../media/image22.png"/><Relationship Id="rId2" Type="http://schemas.openxmlformats.org/officeDocument/2006/relationships/tags" Target="../tags/tag428.xml"/><Relationship Id="rId1" Type="http://schemas.openxmlformats.org/officeDocument/2006/relationships/image" Target="../media/image32.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36.xml"/><Relationship Id="rId5" Type="http://schemas.openxmlformats.org/officeDocument/2006/relationships/tags" Target="../tags/tag435.xml"/><Relationship Id="rId4" Type="http://schemas.openxmlformats.org/officeDocument/2006/relationships/tags" Target="../tags/tag434.xml"/><Relationship Id="rId3" Type="http://schemas.openxmlformats.org/officeDocument/2006/relationships/tags" Target="../tags/tag433.xml"/><Relationship Id="rId2" Type="http://schemas.openxmlformats.org/officeDocument/2006/relationships/image" Target="../media/image22.png"/><Relationship Id="rId1" Type="http://schemas.openxmlformats.org/officeDocument/2006/relationships/tags" Target="../tags/tag432.xml"/></Relationships>
</file>

<file path=ppt/slides/_rels/slide18.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svg"/><Relationship Id="rId7" Type="http://schemas.openxmlformats.org/officeDocument/2006/relationships/image" Target="../media/image20.png"/><Relationship Id="rId6" Type="http://schemas.openxmlformats.org/officeDocument/2006/relationships/tags" Target="../tags/tag440.xml"/><Relationship Id="rId5" Type="http://schemas.openxmlformats.org/officeDocument/2006/relationships/image" Target="../media/image19.svg"/><Relationship Id="rId4" Type="http://schemas.openxmlformats.org/officeDocument/2006/relationships/image" Target="../media/image18.png"/><Relationship Id="rId3" Type="http://schemas.openxmlformats.org/officeDocument/2006/relationships/tags" Target="../tags/tag439.xml"/><Relationship Id="rId2" Type="http://schemas.openxmlformats.org/officeDocument/2006/relationships/tags" Target="../tags/tag438.xml"/><Relationship Id="rId13" Type="http://schemas.openxmlformats.org/officeDocument/2006/relationships/slideLayout" Target="../slideLayouts/slideLayout1.xml"/><Relationship Id="rId12" Type="http://schemas.openxmlformats.org/officeDocument/2006/relationships/tags" Target="../tags/tag443.xml"/><Relationship Id="rId11" Type="http://schemas.openxmlformats.org/officeDocument/2006/relationships/tags" Target="../tags/tag442.xml"/><Relationship Id="rId10" Type="http://schemas.openxmlformats.org/officeDocument/2006/relationships/tags" Target="../tags/tag441.xml"/><Relationship Id="rId1" Type="http://schemas.openxmlformats.org/officeDocument/2006/relationships/tags" Target="../tags/tag437.xml"/></Relationships>
</file>

<file path=ppt/slides/_rels/slide19.xml.rels><?xml version="1.0" encoding="UTF-8" standalone="yes"?>
<Relationships xmlns="http://schemas.openxmlformats.org/package/2006/relationships"><Relationship Id="rId9" Type="http://schemas.openxmlformats.org/officeDocument/2006/relationships/tags" Target="../tags/tag451.xml"/><Relationship Id="rId8" Type="http://schemas.openxmlformats.org/officeDocument/2006/relationships/tags" Target="../tags/tag450.xml"/><Relationship Id="rId7" Type="http://schemas.openxmlformats.org/officeDocument/2006/relationships/tags" Target="../tags/tag449.xml"/><Relationship Id="rId6" Type="http://schemas.openxmlformats.org/officeDocument/2006/relationships/tags" Target="../tags/tag448.xml"/><Relationship Id="rId5" Type="http://schemas.openxmlformats.org/officeDocument/2006/relationships/tags" Target="../tags/tag447.xml"/><Relationship Id="rId4" Type="http://schemas.openxmlformats.org/officeDocument/2006/relationships/image" Target="../media/image23.png"/><Relationship Id="rId3" Type="http://schemas.openxmlformats.org/officeDocument/2006/relationships/tags" Target="../tags/tag446.xml"/><Relationship Id="rId2" Type="http://schemas.openxmlformats.org/officeDocument/2006/relationships/tags" Target="../tags/tag445.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452.xml"/><Relationship Id="rId1" Type="http://schemas.openxmlformats.org/officeDocument/2006/relationships/tags" Target="../tags/tag444.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56.xml"/><Relationship Id="rId5" Type="http://schemas.openxmlformats.org/officeDocument/2006/relationships/tags" Target="../tags/tag355.xml"/><Relationship Id="rId4" Type="http://schemas.openxmlformats.org/officeDocument/2006/relationships/tags" Target="../tags/tag354.xml"/><Relationship Id="rId3" Type="http://schemas.openxmlformats.org/officeDocument/2006/relationships/tags" Target="../tags/tag353.xml"/><Relationship Id="rId2" Type="http://schemas.openxmlformats.org/officeDocument/2006/relationships/tags" Target="../tags/tag352.xml"/><Relationship Id="rId1" Type="http://schemas.openxmlformats.org/officeDocument/2006/relationships/image" Target="../media/image17.pn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57.xml"/><Relationship Id="rId5" Type="http://schemas.openxmlformats.org/officeDocument/2006/relationships/tags" Target="../tags/tag456.xml"/><Relationship Id="rId4" Type="http://schemas.openxmlformats.org/officeDocument/2006/relationships/tags" Target="../tags/tag455.xml"/><Relationship Id="rId3" Type="http://schemas.openxmlformats.org/officeDocument/2006/relationships/tags" Target="../tags/tag454.xml"/><Relationship Id="rId2" Type="http://schemas.openxmlformats.org/officeDocument/2006/relationships/image" Target="../media/image22.png"/><Relationship Id="rId1" Type="http://schemas.openxmlformats.org/officeDocument/2006/relationships/tags" Target="../tags/tag453.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62.xml"/><Relationship Id="rId5" Type="http://schemas.openxmlformats.org/officeDocument/2006/relationships/tags" Target="../tags/tag461.xml"/><Relationship Id="rId4" Type="http://schemas.openxmlformats.org/officeDocument/2006/relationships/tags" Target="../tags/tag460.xml"/><Relationship Id="rId3" Type="http://schemas.openxmlformats.org/officeDocument/2006/relationships/tags" Target="../tags/tag459.xml"/><Relationship Id="rId2" Type="http://schemas.openxmlformats.org/officeDocument/2006/relationships/image" Target="../media/image22.png"/><Relationship Id="rId1" Type="http://schemas.openxmlformats.org/officeDocument/2006/relationships/tags" Target="../tags/tag458.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67.xml"/><Relationship Id="rId5" Type="http://schemas.openxmlformats.org/officeDocument/2006/relationships/tags" Target="../tags/tag466.xml"/><Relationship Id="rId4" Type="http://schemas.openxmlformats.org/officeDocument/2006/relationships/tags" Target="../tags/tag465.xml"/><Relationship Id="rId3" Type="http://schemas.openxmlformats.org/officeDocument/2006/relationships/tags" Target="../tags/tag464.xml"/><Relationship Id="rId2" Type="http://schemas.openxmlformats.org/officeDocument/2006/relationships/image" Target="../media/image22.png"/><Relationship Id="rId1" Type="http://schemas.openxmlformats.org/officeDocument/2006/relationships/tags" Target="../tags/tag463.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72.xml"/><Relationship Id="rId6" Type="http://schemas.openxmlformats.org/officeDocument/2006/relationships/image" Target="../media/image33.png"/><Relationship Id="rId5" Type="http://schemas.openxmlformats.org/officeDocument/2006/relationships/tags" Target="../tags/tag471.xml"/><Relationship Id="rId4" Type="http://schemas.openxmlformats.org/officeDocument/2006/relationships/tags" Target="../tags/tag470.xml"/><Relationship Id="rId3" Type="http://schemas.openxmlformats.org/officeDocument/2006/relationships/tags" Target="../tags/tag469.xml"/><Relationship Id="rId2" Type="http://schemas.openxmlformats.org/officeDocument/2006/relationships/image" Target="../media/image22.png"/><Relationship Id="rId1" Type="http://schemas.openxmlformats.org/officeDocument/2006/relationships/tags" Target="../tags/tag468.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76.xml"/><Relationship Id="rId6" Type="http://schemas.openxmlformats.org/officeDocument/2006/relationships/image" Target="../media/image35.png"/><Relationship Id="rId5" Type="http://schemas.openxmlformats.org/officeDocument/2006/relationships/tags" Target="../tags/tag475.xml"/><Relationship Id="rId4" Type="http://schemas.openxmlformats.org/officeDocument/2006/relationships/tags" Target="../tags/tag474.xml"/><Relationship Id="rId3" Type="http://schemas.openxmlformats.org/officeDocument/2006/relationships/image" Target="../media/image22.png"/><Relationship Id="rId2" Type="http://schemas.openxmlformats.org/officeDocument/2006/relationships/tags" Target="../tags/tag473.xml"/><Relationship Id="rId1" Type="http://schemas.openxmlformats.org/officeDocument/2006/relationships/image" Target="../media/image34.pn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80.xml"/><Relationship Id="rId6" Type="http://schemas.openxmlformats.org/officeDocument/2006/relationships/image" Target="../media/image37.png"/><Relationship Id="rId5" Type="http://schemas.openxmlformats.org/officeDocument/2006/relationships/tags" Target="../tags/tag479.xml"/><Relationship Id="rId4" Type="http://schemas.openxmlformats.org/officeDocument/2006/relationships/tags" Target="../tags/tag478.xml"/><Relationship Id="rId3" Type="http://schemas.openxmlformats.org/officeDocument/2006/relationships/image" Target="../media/image22.png"/><Relationship Id="rId2" Type="http://schemas.openxmlformats.org/officeDocument/2006/relationships/tags" Target="../tags/tag477.xml"/><Relationship Id="rId1" Type="http://schemas.openxmlformats.org/officeDocument/2006/relationships/image" Target="../media/image36.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84.xml"/><Relationship Id="rId4" Type="http://schemas.openxmlformats.org/officeDocument/2006/relationships/tags" Target="../tags/tag483.xml"/><Relationship Id="rId3" Type="http://schemas.openxmlformats.org/officeDocument/2006/relationships/tags" Target="../tags/tag482.xml"/><Relationship Id="rId2" Type="http://schemas.openxmlformats.org/officeDocument/2006/relationships/image" Target="../media/image22.png"/><Relationship Id="rId1" Type="http://schemas.openxmlformats.org/officeDocument/2006/relationships/tags" Target="../tags/tag481.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88.xml"/><Relationship Id="rId4" Type="http://schemas.openxmlformats.org/officeDocument/2006/relationships/tags" Target="../tags/tag487.xml"/><Relationship Id="rId3" Type="http://schemas.openxmlformats.org/officeDocument/2006/relationships/tags" Target="../tags/tag486.xml"/><Relationship Id="rId2" Type="http://schemas.openxmlformats.org/officeDocument/2006/relationships/image" Target="../media/image22.png"/><Relationship Id="rId1" Type="http://schemas.openxmlformats.org/officeDocument/2006/relationships/tags" Target="../tags/tag485.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9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tags" Target="../tags/tag491.xml"/><Relationship Id="rId3" Type="http://schemas.openxmlformats.org/officeDocument/2006/relationships/tags" Target="../tags/tag490.xml"/><Relationship Id="rId2" Type="http://schemas.openxmlformats.org/officeDocument/2006/relationships/image" Target="../media/image22.png"/><Relationship Id="rId1" Type="http://schemas.openxmlformats.org/officeDocument/2006/relationships/tags" Target="../tags/tag489.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9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tags" Target="../tags/tag495.xml"/><Relationship Id="rId3" Type="http://schemas.openxmlformats.org/officeDocument/2006/relationships/tags" Target="../tags/tag494.xml"/><Relationship Id="rId2" Type="http://schemas.openxmlformats.org/officeDocument/2006/relationships/image" Target="../media/image22.png"/><Relationship Id="rId1" Type="http://schemas.openxmlformats.org/officeDocument/2006/relationships/tags" Target="../tags/tag493.xml"/></Relationships>
</file>

<file path=ppt/slides/_rels/slide3.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svg"/><Relationship Id="rId7" Type="http://schemas.openxmlformats.org/officeDocument/2006/relationships/image" Target="../media/image20.png"/><Relationship Id="rId6" Type="http://schemas.openxmlformats.org/officeDocument/2006/relationships/tags" Target="../tags/tag360.xml"/><Relationship Id="rId5" Type="http://schemas.openxmlformats.org/officeDocument/2006/relationships/image" Target="../media/image19.svg"/><Relationship Id="rId4" Type="http://schemas.openxmlformats.org/officeDocument/2006/relationships/image" Target="../media/image18.png"/><Relationship Id="rId3" Type="http://schemas.openxmlformats.org/officeDocument/2006/relationships/tags" Target="../tags/tag359.xml"/><Relationship Id="rId2" Type="http://schemas.openxmlformats.org/officeDocument/2006/relationships/tags" Target="../tags/tag358.xml"/><Relationship Id="rId13" Type="http://schemas.openxmlformats.org/officeDocument/2006/relationships/slideLayout" Target="../slideLayouts/slideLayout1.xml"/><Relationship Id="rId12" Type="http://schemas.openxmlformats.org/officeDocument/2006/relationships/tags" Target="../tags/tag363.xml"/><Relationship Id="rId11" Type="http://schemas.openxmlformats.org/officeDocument/2006/relationships/tags" Target="../tags/tag362.xml"/><Relationship Id="rId10" Type="http://schemas.openxmlformats.org/officeDocument/2006/relationships/tags" Target="../tags/tag361.xml"/><Relationship Id="rId1" Type="http://schemas.openxmlformats.org/officeDocument/2006/relationships/tags" Target="../tags/tag357.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500.xml"/><Relationship Id="rId4" Type="http://schemas.openxmlformats.org/officeDocument/2006/relationships/tags" Target="../tags/tag499.xml"/><Relationship Id="rId3" Type="http://schemas.openxmlformats.org/officeDocument/2006/relationships/tags" Target="../tags/tag498.xml"/><Relationship Id="rId2" Type="http://schemas.openxmlformats.org/officeDocument/2006/relationships/image" Target="../media/image22.png"/><Relationship Id="rId1" Type="http://schemas.openxmlformats.org/officeDocument/2006/relationships/tags" Target="../tags/tag497.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0.xml"/><Relationship Id="rId3" Type="http://schemas.openxmlformats.org/officeDocument/2006/relationships/tags" Target="../tags/tag503.xml"/><Relationship Id="rId2" Type="http://schemas.openxmlformats.org/officeDocument/2006/relationships/tags" Target="../tags/tag502.xml"/><Relationship Id="rId1" Type="http://schemas.openxmlformats.org/officeDocument/2006/relationships/tags" Target="../tags/tag501.xml"/></Relationships>
</file>

<file path=ppt/slides/_rels/slide4.xml.rels><?xml version="1.0" encoding="UTF-8" standalone="yes"?>
<Relationships xmlns="http://schemas.openxmlformats.org/package/2006/relationships"><Relationship Id="rId9" Type="http://schemas.openxmlformats.org/officeDocument/2006/relationships/tags" Target="../tags/tag371.xml"/><Relationship Id="rId8" Type="http://schemas.openxmlformats.org/officeDocument/2006/relationships/tags" Target="../tags/tag370.xml"/><Relationship Id="rId7" Type="http://schemas.openxmlformats.org/officeDocument/2006/relationships/tags" Target="../tags/tag36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image" Target="../media/image23.png"/><Relationship Id="rId3" Type="http://schemas.openxmlformats.org/officeDocument/2006/relationships/tags" Target="../tags/tag366.xml"/><Relationship Id="rId2" Type="http://schemas.openxmlformats.org/officeDocument/2006/relationships/tags" Target="../tags/tag365.xml"/><Relationship Id="rId12" Type="http://schemas.openxmlformats.org/officeDocument/2006/relationships/notesSlide" Target="../notesSlides/notesSlide1.xml"/><Relationship Id="rId11" Type="http://schemas.openxmlformats.org/officeDocument/2006/relationships/slideLayout" Target="../slideLayouts/slideLayout17.xml"/><Relationship Id="rId10" Type="http://schemas.openxmlformats.org/officeDocument/2006/relationships/tags" Target="../tags/tag372.xml"/><Relationship Id="rId1" Type="http://schemas.openxmlformats.org/officeDocument/2006/relationships/tags" Target="../tags/tag364.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78.xml"/><Relationship Id="rId6" Type="http://schemas.openxmlformats.org/officeDocument/2006/relationships/tags" Target="../tags/tag377.xml"/><Relationship Id="rId5" Type="http://schemas.openxmlformats.org/officeDocument/2006/relationships/tags" Target="../tags/tag376.xml"/><Relationship Id="rId4" Type="http://schemas.openxmlformats.org/officeDocument/2006/relationships/tags" Target="../tags/tag375.xml"/><Relationship Id="rId3" Type="http://schemas.openxmlformats.org/officeDocument/2006/relationships/tags" Target="../tags/tag374.xml"/><Relationship Id="rId2" Type="http://schemas.openxmlformats.org/officeDocument/2006/relationships/image" Target="../media/image22.png"/><Relationship Id="rId1" Type="http://schemas.openxmlformats.org/officeDocument/2006/relationships/tags" Target="../tags/tag373.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4.xml"/><Relationship Id="rId6" Type="http://schemas.openxmlformats.org/officeDocument/2006/relationships/tags" Target="../tags/tag383.xml"/><Relationship Id="rId5" Type="http://schemas.openxmlformats.org/officeDocument/2006/relationships/tags" Target="../tags/tag382.xml"/><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image" Target="../media/image22.png"/><Relationship Id="rId1" Type="http://schemas.openxmlformats.org/officeDocument/2006/relationships/tags" Target="../tags/tag379.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88.xml"/><Relationship Id="rId5" Type="http://schemas.openxmlformats.org/officeDocument/2006/relationships/tags" Target="../tags/tag387.xml"/><Relationship Id="rId4" Type="http://schemas.openxmlformats.org/officeDocument/2006/relationships/tags" Target="../tags/tag386.xml"/><Relationship Id="rId3" Type="http://schemas.openxmlformats.org/officeDocument/2006/relationships/image" Target="../media/image22.png"/><Relationship Id="rId2" Type="http://schemas.openxmlformats.org/officeDocument/2006/relationships/tags" Target="../tags/tag385.xml"/><Relationship Id="rId1"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93.xml"/><Relationship Id="rId6" Type="http://schemas.openxmlformats.org/officeDocument/2006/relationships/image" Target="../media/image24.png"/><Relationship Id="rId5" Type="http://schemas.openxmlformats.org/officeDocument/2006/relationships/tags" Target="../tags/tag392.xml"/><Relationship Id="rId4" Type="http://schemas.openxmlformats.org/officeDocument/2006/relationships/tags" Target="../tags/tag391.xml"/><Relationship Id="rId3" Type="http://schemas.openxmlformats.org/officeDocument/2006/relationships/tags" Target="../tags/tag390.xml"/><Relationship Id="rId2" Type="http://schemas.openxmlformats.org/officeDocument/2006/relationships/image" Target="../media/image22.png"/><Relationship Id="rId1" Type="http://schemas.openxmlformats.org/officeDocument/2006/relationships/tags" Target="../tags/tag389.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99.xml"/><Relationship Id="rId6" Type="http://schemas.openxmlformats.org/officeDocument/2006/relationships/tags" Target="../tags/tag398.xml"/><Relationship Id="rId5" Type="http://schemas.openxmlformats.org/officeDocument/2006/relationships/tags" Target="../tags/tag397.xml"/><Relationship Id="rId4" Type="http://schemas.openxmlformats.org/officeDocument/2006/relationships/tags" Target="../tags/tag396.xml"/><Relationship Id="rId3" Type="http://schemas.openxmlformats.org/officeDocument/2006/relationships/tags" Target="../tags/tag395.xml"/><Relationship Id="rId2" Type="http://schemas.openxmlformats.org/officeDocument/2006/relationships/image" Target="../media/image22.png"/><Relationship Id="rId1" Type="http://schemas.openxmlformats.org/officeDocument/2006/relationships/tags" Target="../tags/tag394.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9" name="标题 3"/>
          <p:cNvSpPr>
            <a:spLocks noGrp="1"/>
          </p:cNvSpPr>
          <p:nvPr>
            <p:custDataLst>
              <p:tags r:id="rId1"/>
            </p:custDataLst>
          </p:nvPr>
        </p:nvSpPr>
        <p:spPr>
          <a:xfrm>
            <a:off x="70" y="29852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ctr">
              <a:buClrTx/>
              <a:buSzTx/>
              <a:buFontTx/>
            </a:pPr>
            <a:r>
              <a:rPr lang="zh-CN" altLang="en-US" sz="2800">
                <a:solidFill>
                  <a:schemeClr val="tx1"/>
                </a:solidFill>
                <a:effectLst>
                  <a:outerShdw blurRad="38100" dist="19050" dir="2700000" algn="tl" rotWithShape="0">
                    <a:schemeClr val="dk1">
                      <a:alpha val="40000"/>
                    </a:schemeClr>
                  </a:outerShdw>
                </a:effectLst>
              </a:rPr>
              <a:t>线性谱与梅尔</a:t>
            </a:r>
            <a:r>
              <a:rPr lang="zh-CN" altLang="en-US" sz="2800">
                <a:solidFill>
                  <a:schemeClr val="tx1"/>
                </a:solidFill>
                <a:effectLst>
                  <a:outerShdw blurRad="38100" dist="19050" dir="2700000" algn="tl" rotWithShape="0">
                    <a:schemeClr val="dk1">
                      <a:alpha val="40000"/>
                    </a:schemeClr>
                  </a:outerShdw>
                </a:effectLst>
              </a:rPr>
              <a:t>谱</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2"/>
            </p:custDataLst>
          </p:nvPr>
        </p:nvSpPr>
        <p:spPr>
          <a:xfrm>
            <a:off x="462915" y="1097280"/>
            <a:ext cx="11075670" cy="3784600"/>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en-US" sz="2000">
                <a:ln/>
                <a:solidFill>
                  <a:schemeClr val="accent1"/>
                </a:solidFill>
                <a:effectLst>
                  <a:outerShdw blurRad="38100" dist="25400" dir="5400000" algn="ctr" rotWithShape="0">
                    <a:srgbClr val="6E747A">
                      <a:alpha val="43000"/>
                    </a:srgbClr>
                  </a:outerShdw>
                </a:effectLst>
              </a:rPr>
              <a:t>线性谱</a:t>
            </a:r>
            <a:r>
              <a:rPr lang="en-US" sz="2000"/>
              <a:t>(Linear Spectrum)</a:t>
            </a:r>
            <a:endParaRPr lang="en-US" sz="2000"/>
          </a:p>
          <a:p>
            <a:pPr indent="457200" fontAlgn="auto">
              <a:lnSpc>
                <a:spcPct val="150000"/>
              </a:lnSpc>
              <a:buFont typeface="Wingdings" panose="05000000000000000000" charset="0"/>
              <a:buNone/>
            </a:pPr>
            <a:r>
              <a:rPr lang="en-US" sz="2000"/>
              <a:t>线性谱通常指的是通过快速傅里叶变换（FFT）从时间域信号得到的频谱。在这个谱中，频率的分布是线性的，也就是说，每个频率分量之间的距离是相等的。</a:t>
            </a:r>
            <a:endParaRPr lang="en-US" sz="2000"/>
          </a:p>
          <a:p>
            <a:pPr indent="0" fontAlgn="auto">
              <a:lnSpc>
                <a:spcPct val="150000"/>
              </a:lnSpc>
              <a:buFont typeface="Wingdings" panose="05000000000000000000" charset="0"/>
              <a:buNone/>
            </a:pPr>
            <a:endParaRPr lang="en-US" sz="2000"/>
          </a:p>
          <a:p>
            <a:pPr marL="342900" indent="-342900" fontAlgn="auto">
              <a:lnSpc>
                <a:spcPct val="150000"/>
              </a:lnSpc>
              <a:buFont typeface="Wingdings" panose="05000000000000000000" charset="0"/>
              <a:buChar char="l"/>
            </a:pPr>
            <a:r>
              <a:rPr lang="en-US" sz="2000">
                <a:ln/>
                <a:solidFill>
                  <a:schemeClr val="accent1"/>
                </a:solidFill>
                <a:effectLst>
                  <a:outerShdw blurRad="38100" dist="25400" dir="5400000" algn="ctr" rotWithShape="0">
                    <a:srgbClr val="6E747A">
                      <a:alpha val="43000"/>
                    </a:srgbClr>
                  </a:outerShdw>
                </a:effectLst>
              </a:rPr>
              <a:t>梅尔谱</a:t>
            </a:r>
            <a:r>
              <a:rPr lang="en-US" sz="2000"/>
              <a:t>(Mel Spectrum)</a:t>
            </a:r>
            <a:endParaRPr lang="en-US" sz="2000"/>
          </a:p>
          <a:p>
            <a:pPr indent="457200" fontAlgn="auto">
              <a:lnSpc>
                <a:spcPct val="150000"/>
              </a:lnSpc>
              <a:buFont typeface="Wingdings" panose="05000000000000000000" charset="0"/>
              <a:buNone/>
            </a:pPr>
            <a:r>
              <a:rPr lang="en-US" sz="2000"/>
              <a:t>梅尔谱是基于人类听觉感知的一种非线性频率尺度。人耳对频率的感知不是线性的，对低频声音的分辨能力比高频声音的分辨能力更好。因此，在梅尔谱中，频率分布是按照梅尔尺度来进行的，它近似于人耳的听觉响应。在低频区域，频率分辨率高，而在高频区域，频率分辨率低。</a:t>
            </a:r>
            <a:endParaRPr lang="en-US" sz="2000"/>
          </a:p>
        </p:txBody>
      </p:sp>
      <p:sp>
        <p:nvSpPr>
          <p:cNvPr id="4" name="矩形 3"/>
          <p:cNvSpPr/>
          <p:nvPr>
            <p:custDataLst>
              <p:tags r:id="rId3"/>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联想截图_20240324155730"/>
          <p:cNvPicPr>
            <a:picLocks noChangeAspect="1"/>
          </p:cNvPicPr>
          <p:nvPr/>
        </p:nvPicPr>
        <p:blipFill>
          <a:blip r:embed="rId1"/>
          <a:stretch>
            <a:fillRect/>
          </a:stretch>
        </p:blipFill>
        <p:spPr>
          <a:xfrm>
            <a:off x="2584450" y="4067175"/>
            <a:ext cx="4895850" cy="150495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en-US" altLang="zh-CN" sz="2800">
                <a:sym typeface="+mn-ea"/>
              </a:rPr>
              <a:t>建模语调强度</a:t>
            </a:r>
            <a:endParaRPr lang="en-US" altLang="zh-CN" sz="2800">
              <a:sym typeface="+mn-ea"/>
            </a:endParaRPr>
          </a:p>
        </p:txBody>
      </p:sp>
      <mc:AlternateContent xmlns:mc="http://schemas.openxmlformats.org/markup-compatibility/2006">
        <mc:Choice xmlns:a14="http://schemas.microsoft.com/office/drawing/2010/main" Requires="a14">
          <p:sp>
            <p:nvSpPr>
              <p:cNvPr id="2" name="文本框 1"/>
              <p:cNvSpPr txBox="1"/>
              <p:nvPr>
                <p:custDataLst>
                  <p:tags r:id="rId5"/>
                </p:custDataLst>
              </p:nvPr>
            </p:nvSpPr>
            <p:spPr>
              <a:xfrm>
                <a:off x="382270" y="1503680"/>
                <a:ext cx="11283315" cy="5124450"/>
              </a:xfrm>
              <a:prstGeom prst="rect">
                <a:avLst/>
              </a:prstGeom>
              <a:noFill/>
            </p:spPr>
            <p:txBody>
              <a:bodyPr wrap="square" rtlCol="0">
                <a:noAutofit/>
              </a:bodyPr>
              <a:p>
                <a:pPr indent="457200" fontAlgn="auto">
                  <a:lnSpc>
                    <a:spcPct val="150000"/>
                  </a:lnSpc>
                  <a:extLst>
                    <a:ext uri="{35155182-B16C-46BC-9424-99874614C6A1}">
                      <wpsdc:indentchars xmlns:wpsdc="http://www.wps.cn/officeDocument/2017/drawingmlCustomData" val="200" checksum="59296752"/>
                    </a:ext>
                  </a:extLst>
                </a:pPr>
                <a:r>
                  <a:rPr lang="zh-CN" altLang="en-US">
                    <a:sym typeface="+mn-ea"/>
                  </a:rPr>
                  <a:t>假设我们有一个训练集</a:t>
                </a:r>
                <a:r>
                  <a:rPr lang="en-US" altLang="zh-CN">
                    <a:sym typeface="+mn-ea"/>
                  </a:rPr>
                  <a:t>T=</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𝑋</m:t>
                        </m:r>
                      </m:e>
                      <m:sub>
                        <m:r>
                          <a:rPr lang="en-US" altLang="zh-CN" i="1">
                            <a:latin typeface="Cambria Math" panose="02040503050406030204" charset="0"/>
                            <a:cs typeface="Cambria Math" panose="02040503050406030204" charset="0"/>
                            <a:sym typeface="+mn-ea"/>
                          </a:rPr>
                          <m:t>𝑡</m:t>
                        </m:r>
                      </m:sub>
                    </m:sSub>
                  </m:oMath>
                </a14:m>
                <a:r>
                  <a:rPr lang="en-US">
                    <a:sym typeface="+mn-ea"/>
                  </a:rPr>
                  <a:t>,</a:t>
                </a:r>
                <a:r>
                  <a:rPr lang="zh-CN" altLang="en-US">
                    <a:sym typeface="+mn-ea"/>
                  </a:rPr>
                  <a:t>并且</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𝑋</m:t>
                        </m:r>
                      </m:e>
                      <m:sub>
                        <m:r>
                          <a:rPr lang="en-US" altLang="zh-CN" i="1">
                            <a:latin typeface="Cambria Math" panose="02040503050406030204" charset="0"/>
                            <a:cs typeface="Cambria Math" panose="02040503050406030204" charset="0"/>
                            <a:sym typeface="+mn-ea"/>
                          </a:rPr>
                          <m:t>𝑡</m:t>
                        </m:r>
                      </m:sub>
                    </m:sSub>
                  </m:oMath>
                </a14:m>
                <a:r>
                  <a:rPr lang="zh-CN" altLang="en-US">
                    <a:latin typeface="Cambria Math" panose="02040503050406030204" charset="0"/>
                    <a:cs typeface="Cambria Math" panose="02040503050406030204" charset="0"/>
                    <a:sym typeface="+mn-ea"/>
                  </a:rPr>
                  <a:t>表示第</a:t>
                </a:r>
                <a:r>
                  <a:rPr lang="en-US" altLang="zh-CN">
                    <a:latin typeface="Cambria Math" panose="02040503050406030204" charset="0"/>
                    <a:cs typeface="Cambria Math" panose="02040503050406030204" charset="0"/>
                    <a:sym typeface="+mn-ea"/>
                  </a:rPr>
                  <a:t>t</a:t>
                </a:r>
                <a:r>
                  <a:rPr lang="zh-CN" altLang="en-US">
                    <a:latin typeface="Cambria Math" panose="02040503050406030204" charset="0"/>
                    <a:cs typeface="Cambria Math" panose="02040503050406030204" charset="0"/>
                    <a:sym typeface="+mn-ea"/>
                  </a:rPr>
                  <a:t>个训练样本的声学特征。A和B分别是疑问句和陈述句集合。我们的目标是学习排名函数</a:t>
                </a:r>
                <a14:m>
                  <m:oMath xmlns:m="http://schemas.openxmlformats.org/officeDocument/2006/math">
                    <m:r>
                      <a:rPr lang="en-US" altLang="zh-CN" i="1">
                        <a:solidFill>
                          <a:srgbClr val="FF0000"/>
                        </a:solidFill>
                        <a:latin typeface="Cambria Math" panose="02040503050406030204" charset="0"/>
                        <a:cs typeface="Cambria Math" panose="02040503050406030204" charset="0"/>
                        <a:sym typeface="+mn-ea"/>
                      </a:rPr>
                      <m:t>𝑓</m:t>
                    </m:r>
                    <m:r>
                      <a:rPr lang="en-US" altLang="zh-CN" i="1">
                        <a:solidFill>
                          <a:srgbClr val="FF0000"/>
                        </a:solidFill>
                        <a:latin typeface="Cambria Math" panose="02040503050406030204" charset="0"/>
                        <a:cs typeface="Cambria Math" panose="02040503050406030204" charset="0"/>
                        <a:sym typeface="+mn-ea"/>
                      </a:rPr>
                      <m:t>(</m:t>
                    </m:r>
                    <m:sSub>
                      <m:sSubPr>
                        <m:ctrlPr>
                          <a:rPr lang="en-US" altLang="zh-CN" i="1">
                            <a:solidFill>
                              <a:srgbClr val="FF0000"/>
                            </a:solidFill>
                            <a:latin typeface="Cambria Math" panose="02040503050406030204" charset="0"/>
                            <a:cs typeface="Cambria Math" panose="02040503050406030204" charset="0"/>
                            <a:sym typeface="+mn-ea"/>
                          </a:rPr>
                        </m:ctrlPr>
                      </m:sSubPr>
                      <m:e>
                        <m:r>
                          <a:rPr lang="en-US" altLang="zh-CN" i="1">
                            <a:solidFill>
                              <a:srgbClr val="FF0000"/>
                            </a:solidFill>
                            <a:latin typeface="Cambria Math" panose="02040503050406030204" charset="0"/>
                            <a:cs typeface="Cambria Math" panose="02040503050406030204" charset="0"/>
                            <a:sym typeface="+mn-ea"/>
                          </a:rPr>
                          <m:t>𝑋</m:t>
                        </m:r>
                      </m:e>
                      <m:sub>
                        <m:r>
                          <a:rPr lang="en-US" altLang="zh-CN" i="1">
                            <a:solidFill>
                              <a:srgbClr val="FF0000"/>
                            </a:solidFill>
                            <a:latin typeface="Cambria Math" panose="02040503050406030204" charset="0"/>
                            <a:cs typeface="Cambria Math" panose="02040503050406030204" charset="0"/>
                            <a:sym typeface="+mn-ea"/>
                          </a:rPr>
                          <m:t>𝑡</m:t>
                        </m:r>
                      </m:sub>
                    </m:sSub>
                    <m:r>
                      <a:rPr lang="en-US" altLang="zh-CN" i="1">
                        <a:solidFill>
                          <a:srgbClr val="FF0000"/>
                        </a:solidFill>
                        <a:latin typeface="Cambria Math" panose="02040503050406030204" charset="0"/>
                        <a:cs typeface="Cambria Math" panose="02040503050406030204" charset="0"/>
                        <a:sym typeface="+mn-ea"/>
                      </a:rPr>
                      <m:t>)=</m:t>
                    </m:r>
                    <m:r>
                      <a:rPr lang="en-US" altLang="zh-CN" i="1">
                        <a:solidFill>
                          <a:srgbClr val="FF0000"/>
                        </a:solidFill>
                        <a:latin typeface="Cambria Math" panose="02040503050406030204" charset="0"/>
                        <a:cs typeface="Cambria Math" panose="02040503050406030204" charset="0"/>
                        <a:sym typeface="+mn-ea"/>
                      </a:rPr>
                      <m:t>𝑊</m:t>
                    </m:r>
                    <m:sSub>
                      <m:sSubPr>
                        <m:ctrlPr>
                          <a:rPr lang="en-US" altLang="zh-CN" i="1">
                            <a:solidFill>
                              <a:srgbClr val="FF0000"/>
                            </a:solidFill>
                            <a:latin typeface="Cambria Math" panose="02040503050406030204" charset="0"/>
                            <a:cs typeface="Cambria Math" panose="02040503050406030204" charset="0"/>
                            <a:sym typeface="+mn-ea"/>
                          </a:rPr>
                        </m:ctrlPr>
                      </m:sSubPr>
                      <m:e>
                        <m:r>
                          <a:rPr lang="en-US" altLang="zh-CN" i="1">
                            <a:solidFill>
                              <a:srgbClr val="FF0000"/>
                            </a:solidFill>
                            <a:latin typeface="Cambria Math" panose="02040503050406030204" charset="0"/>
                            <a:cs typeface="Cambria Math" panose="02040503050406030204" charset="0"/>
                            <a:sym typeface="+mn-ea"/>
                          </a:rPr>
                          <m:t>𝑋</m:t>
                        </m:r>
                      </m:e>
                      <m:sub>
                        <m:r>
                          <a:rPr lang="en-US" altLang="zh-CN" i="1">
                            <a:solidFill>
                              <a:srgbClr val="FF0000"/>
                            </a:solidFill>
                            <a:latin typeface="Cambria Math" panose="02040503050406030204" charset="0"/>
                            <a:cs typeface="Cambria Math" panose="02040503050406030204" charset="0"/>
                            <a:sym typeface="+mn-ea"/>
                          </a:rPr>
                          <m:t>𝑡</m:t>
                        </m:r>
                      </m:sub>
                    </m:sSub>
                  </m:oMath>
                </a14:m>
                <a:r>
                  <a:rPr lang="zh-CN" altLang="en-US">
                    <a:latin typeface="Cambria Math" panose="02040503050406030204" charset="0"/>
                    <a:cs typeface="Cambria Math" panose="02040503050406030204" charset="0"/>
                    <a:sym typeface="+mn-ea"/>
                  </a:rPr>
                  <a:t>。其中</a:t>
                </a:r>
                <a:r>
                  <a:rPr lang="en-US" altLang="zh-CN">
                    <a:latin typeface="Cambria Math" panose="02040503050406030204" charset="0"/>
                    <a:cs typeface="Cambria Math" panose="02040503050406030204" charset="0"/>
                    <a:sym typeface="+mn-ea"/>
                  </a:rPr>
                  <a:t>W</a:t>
                </a:r>
                <a:r>
                  <a:rPr lang="zh-CN" altLang="en-US">
                    <a:latin typeface="Cambria Math" panose="02040503050406030204" charset="0"/>
                    <a:cs typeface="Cambria Math" panose="02040503050406030204" charset="0"/>
                    <a:sym typeface="+mn-ea"/>
                  </a:rPr>
                  <a:t>是我们需要学习的权重矩阵。考虑到疑问句的语调强度应该始终高于陈述句的语调强度，我们必须满足以下限制：</a:t>
                </a:r>
                <a:endParaRPr lang="zh-CN" altLang="en-US">
                  <a:latin typeface="Cambria Math" panose="02040503050406030204" charset="0"/>
                  <a:cs typeface="Cambria Math" panose="02040503050406030204" charset="0"/>
                  <a:sym typeface="+mn-ea"/>
                </a:endParaRPr>
              </a:p>
              <a:p>
                <a:pPr indent="457200" fontAlgn="auto">
                  <a:lnSpc>
                    <a:spcPct val="150000"/>
                  </a:lnSpc>
                  <a:extLst>
                    <a:ext uri="{35155182-B16C-46BC-9424-99874614C6A1}">
                      <wpsdc:indentchars xmlns:wpsdc="http://www.wps.cn/officeDocument/2017/drawingmlCustomData" val="200" checksum="59296752"/>
                    </a:ext>
                  </a:extLst>
                </a:pPr>
                <a:endParaRPr lang="zh-CN" altLang="en-US">
                  <a:latin typeface="Cambria Math" panose="02040503050406030204" charset="0"/>
                  <a:cs typeface="Cambria Math" panose="02040503050406030204" charset="0"/>
                  <a:sym typeface="+mn-ea"/>
                </a:endParaRPr>
              </a:p>
              <a:p>
                <a:pPr indent="457200" fontAlgn="auto">
                  <a:lnSpc>
                    <a:spcPct val="150000"/>
                  </a:lnSpc>
                  <a:extLst>
                    <a:ext uri="{35155182-B16C-46BC-9424-99874614C6A1}">
                      <wpsdc:indentchars xmlns:wpsdc="http://www.wps.cn/officeDocument/2017/drawingmlCustomData" val="200" checksum="59296752"/>
                    </a:ext>
                  </a:extLst>
                </a:pPr>
                <a:endParaRPr lang="zh-CN" altLang="en-US">
                  <a:latin typeface="Cambria Math" panose="02040503050406030204" charset="0"/>
                  <a:cs typeface="Cambria Math" panose="02040503050406030204" charset="0"/>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a:latin typeface="Cambria Math" panose="02040503050406030204" charset="0"/>
                    <a:cs typeface="Cambria Math" panose="02040503050406030204" charset="0"/>
                    <a:sym typeface="+mn-ea"/>
                  </a:rPr>
                  <a:t>为了估计加权矩阵W，我们解决了以下问题</a:t>
                </a:r>
                <a:endParaRPr lang="zh-CN" altLang="en-US">
                  <a:latin typeface="Cambria Math" panose="02040503050406030204" charset="0"/>
                  <a:cs typeface="Cambria Math" panose="02040503050406030204" charset="0"/>
                  <a:sym typeface="+mn-ea"/>
                </a:endParaRPr>
              </a:p>
              <a:p>
                <a:pPr indent="457200" fontAlgn="auto">
                  <a:lnSpc>
                    <a:spcPct val="150000"/>
                  </a:lnSpc>
                  <a:extLst>
                    <a:ext uri="{35155182-B16C-46BC-9424-99874614C6A1}">
                      <wpsdc:indentchars xmlns:wpsdc="http://www.wps.cn/officeDocument/2017/drawingmlCustomData" val="200" checksum="59296752"/>
                    </a:ext>
                  </a:extLst>
                </a:pPr>
                <a:endParaRPr lang="zh-CN" altLang="en-US">
                  <a:latin typeface="Cambria Math" panose="02040503050406030204" charset="0"/>
                  <a:cs typeface="Cambria Math" panose="02040503050406030204" charset="0"/>
                  <a:sym typeface="+mn-ea"/>
                </a:endParaRPr>
              </a:p>
              <a:p>
                <a:pPr indent="457200" fontAlgn="auto">
                  <a:lnSpc>
                    <a:spcPct val="150000"/>
                  </a:lnSpc>
                  <a:extLst>
                    <a:ext uri="{35155182-B16C-46BC-9424-99874614C6A1}">
                      <wpsdc:indentchars xmlns:wpsdc="http://www.wps.cn/officeDocument/2017/drawingmlCustomData" val="200" checksum="59296752"/>
                    </a:ext>
                  </a:extLst>
                </a:pPr>
                <a:endParaRPr lang="zh-CN" altLang="en-US">
                  <a:latin typeface="Cambria Math" panose="02040503050406030204" charset="0"/>
                  <a:cs typeface="Cambria Math" panose="02040503050406030204" charset="0"/>
                  <a:sym typeface="+mn-ea"/>
                </a:endParaRPr>
              </a:p>
              <a:p>
                <a:pPr indent="457200" fontAlgn="auto">
                  <a:lnSpc>
                    <a:spcPct val="150000"/>
                  </a:lnSpc>
                  <a:extLst>
                    <a:ext uri="{35155182-B16C-46BC-9424-99874614C6A1}">
                      <wpsdc:indentchars xmlns:wpsdc="http://www.wps.cn/officeDocument/2017/drawingmlCustomData" val="200" checksum="59296752"/>
                    </a:ext>
                  </a:extLst>
                </a:pPr>
                <a:endParaRPr lang="zh-CN" altLang="en-US">
                  <a:latin typeface="Cambria Math" panose="02040503050406030204" charset="0"/>
                  <a:cs typeface="Cambria Math" panose="02040503050406030204" charset="0"/>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a:latin typeface="Cambria Math" panose="02040503050406030204" charset="0"/>
                    <a:cs typeface="Cambria Math" panose="02040503050406030204" charset="0"/>
                    <a:sym typeface="+mn-ea"/>
                  </a:rPr>
                  <a:t>其中 C 是边界与松弛变量</a:t>
                </a:r>
                <a14:m>
                  <m:oMath xmlns:m="http://schemas.openxmlformats.org/officeDocument/2006/math">
                    <m:sSubSup>
                      <m:sSubSupPr>
                        <m:ctrlPr>
                          <a:rPr lang="en-US" altLang="zh-CN" i="1">
                            <a:latin typeface="Cambria Math" panose="02040503050406030204" charset="0"/>
                            <a:cs typeface="Cambria Math" panose="02040503050406030204" charset="0"/>
                            <a:sym typeface="+mn-ea"/>
                          </a:rPr>
                        </m:ctrlPr>
                      </m:sSubSupPr>
                      <m:e>
                        <m:r>
                          <a:rPr lang="en-US" altLang="zh-CN" i="1">
                            <a:latin typeface="Cambria Math" panose="02040503050406030204" charset="0"/>
                            <a:cs typeface="Cambria Math" panose="02040503050406030204" charset="0"/>
                            <a:sym typeface="+mn-ea"/>
                          </a:rPr>
                          <m:t>𝜉</m:t>
                        </m:r>
                      </m:e>
                      <m:sub>
                        <m:r>
                          <a:rPr lang="en-US" altLang="zh-CN" i="1">
                            <a:latin typeface="Cambria Math" panose="02040503050406030204" charset="0"/>
                            <a:cs typeface="Cambria Math" panose="02040503050406030204" charset="0"/>
                            <a:sym typeface="+mn-ea"/>
                          </a:rPr>
                          <m:t>𝑎</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𝑏</m:t>
                        </m:r>
                      </m:sub>
                      <m:sup>
                        <m:r>
                          <a:rPr lang="en-US" altLang="zh-CN" i="1">
                            <a:latin typeface="Cambria Math" panose="02040503050406030204" charset="0"/>
                            <a:cs typeface="Cambria Math" panose="02040503050406030204" charset="0"/>
                            <a:sym typeface="+mn-ea"/>
                          </a:rPr>
                          <m:t>2</m:t>
                        </m:r>
                      </m:sup>
                    </m:sSubSup>
                  </m:oMath>
                </a14:m>
                <a:r>
                  <a:rPr lang="zh-CN" altLang="en-US">
                    <a:latin typeface="Cambria Math" panose="02040503050406030204" charset="0"/>
                    <a:cs typeface="Cambria Math" panose="02040503050406030204" charset="0"/>
                    <a:sym typeface="+mn-ea"/>
                  </a:rPr>
                  <a:t>和</a:t>
                </a:r>
                <a14:m>
                  <m:oMath xmlns:m="http://schemas.openxmlformats.org/officeDocument/2006/math">
                    <m:sSubSup>
                      <m:sSubSupPr>
                        <m:ctrlPr>
                          <a:rPr lang="en-US" altLang="zh-CN" i="1">
                            <a:latin typeface="Cambria Math" panose="02040503050406030204" charset="0"/>
                            <a:cs typeface="Cambria Math" panose="02040503050406030204" charset="0"/>
                            <a:sym typeface="+mn-ea"/>
                          </a:rPr>
                        </m:ctrlPr>
                      </m:sSubSupPr>
                      <m:e>
                        <m:r>
                          <a:rPr lang="en-US" altLang="zh-CN" i="1">
                            <a:latin typeface="Cambria Math" panose="02040503050406030204" charset="0"/>
                            <a:cs typeface="Cambria Math" panose="02040503050406030204" charset="0"/>
                            <a:sym typeface="+mn-ea"/>
                          </a:rPr>
                          <m:t>𝛾</m:t>
                        </m:r>
                      </m:e>
                      <m:sub>
                        <m:r>
                          <a:rPr lang="en-US" altLang="zh-CN" i="1">
                            <a:latin typeface="Cambria Math" panose="02040503050406030204" charset="0"/>
                            <a:cs typeface="Cambria Math" panose="02040503050406030204" charset="0"/>
                            <a:sym typeface="+mn-ea"/>
                          </a:rPr>
                          <m:t>𝑎</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𝑏</m:t>
                        </m:r>
                      </m:sub>
                      <m:sup>
                        <m:r>
                          <a:rPr lang="en-US" altLang="zh-CN" i="1">
                            <a:latin typeface="Cambria Math" panose="02040503050406030204" charset="0"/>
                            <a:cs typeface="Cambria Math" panose="02040503050406030204" charset="0"/>
                            <a:sym typeface="+mn-ea"/>
                          </a:rPr>
                          <m:t>2</m:t>
                        </m:r>
                      </m:sup>
                    </m:sSubSup>
                  </m:oMath>
                </a14:m>
                <a:r>
                  <a:rPr lang="zh-CN" altLang="en-US">
                    <a:latin typeface="Cambria Math" panose="02040503050406030204" charset="0"/>
                    <a:cs typeface="Cambria Math" panose="02040503050406030204" charset="0"/>
                    <a:sym typeface="+mn-ea"/>
                  </a:rPr>
                  <a:t>大小之间的权衡。一旦相对排名函数</a:t>
                </a:r>
                <a:r>
                  <a:rPr lang="en-US" altLang="zh-CN">
                    <a:latin typeface="Cambria Math" panose="02040503050406030204" charset="0"/>
                    <a:cs typeface="Cambria Math" panose="02040503050406030204" charset="0"/>
                    <a:sym typeface="+mn-ea"/>
                  </a:rPr>
                  <a:t>f(x) 被训练，就可以为一个语音样本计算一个范围在 [0, 1] 内的标准化相对属性。这个属性随后被输入到一个全连接层，产生强度嵌入</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h</m:t>
                        </m:r>
                      </m:e>
                      <m:sub>
                        <m:r>
                          <a:rPr lang="en-US" altLang="zh-CN" i="1">
                            <a:latin typeface="Cambria Math" panose="02040503050406030204" charset="0"/>
                            <a:cs typeface="Cambria Math" panose="02040503050406030204" charset="0"/>
                            <a:sym typeface="+mn-ea"/>
                          </a:rPr>
                          <m:t>𝑖</m:t>
                        </m:r>
                      </m:sub>
                    </m:sSub>
                  </m:oMath>
                </a14:m>
                <a:r>
                  <a:rPr lang="en-US" altLang="zh-CN">
                    <a:latin typeface="Cambria Math" panose="02040503050406030204" charset="0"/>
                    <a:cs typeface="Cambria Math" panose="02040503050406030204" charset="0"/>
                    <a:sym typeface="+mn-ea"/>
                  </a:rPr>
                  <a:t>。在推断阶段可以通过使用参考语音或手动指令实现精细化的语调控制。</a:t>
                </a:r>
                <a:endParaRPr lang="en-US">
                  <a:sym typeface="+mn-ea"/>
                </a:endParaRPr>
              </a:p>
            </p:txBody>
          </p:sp>
        </mc:Choice>
        <mc:Fallback>
          <p:sp>
            <p:nvSpPr>
              <p:cNvPr id="2" name="文本框 1"/>
              <p:cNvSpPr txBox="1">
                <a:spLocks noRot="1" noChangeAspect="1" noMove="1" noResize="1" noEditPoints="1" noAdjustHandles="1" noChangeArrowheads="1" noChangeShapeType="1" noTextEdit="1"/>
              </p:cNvSpPr>
              <p:nvPr>
                <p:custDataLst>
                  <p:tags r:id="rId6"/>
                </p:custDataLst>
              </p:nvPr>
            </p:nvSpPr>
            <p:spPr>
              <a:xfrm>
                <a:off x="382270" y="1503680"/>
                <a:ext cx="11283315" cy="5124450"/>
              </a:xfrm>
              <a:prstGeom prst="rect">
                <a:avLst/>
              </a:prstGeom>
              <a:blipFill rotWithShape="1">
                <a:blip r:embed="rId7"/>
                <a:stretch>
                  <a:fillRect/>
                </a:stretch>
              </a:blipFill>
            </p:spPr>
            <p:txBody>
              <a:bodyPr/>
              <a:lstStyle/>
              <a:p>
                <a:r>
                  <a:rPr lang="zh-CN" altLang="en-US">
                    <a:noFill/>
                  </a:rPr>
                  <a:t> </a:t>
                </a:r>
              </a:p>
            </p:txBody>
          </p:sp>
        </mc:Fallback>
      </mc:AlternateContent>
      <p:sp>
        <p:nvSpPr>
          <p:cNvPr id="4" name="矩形 3"/>
          <p:cNvSpPr/>
          <p:nvPr>
            <p:custDataLst>
              <p:tags r:id="rId8"/>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 name="图片 2" descr="联想截图_20240324155237"/>
          <p:cNvPicPr>
            <a:picLocks noChangeAspect="1"/>
          </p:cNvPicPr>
          <p:nvPr/>
        </p:nvPicPr>
        <p:blipFill>
          <a:blip r:embed="rId9"/>
          <a:stretch>
            <a:fillRect/>
          </a:stretch>
        </p:blipFill>
        <p:spPr>
          <a:xfrm>
            <a:off x="2933700" y="2838450"/>
            <a:ext cx="4686300" cy="774700"/>
          </a:xfrm>
          <a:prstGeom prst="rect">
            <a:avLst/>
          </a:prstGeom>
        </p:spPr>
      </p:pic>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预测</a:t>
            </a:r>
            <a:r>
              <a:rPr lang="zh-CN" altLang="en-US" sz="2800">
                <a:solidFill>
                  <a:schemeClr val="tx1"/>
                </a:solidFill>
                <a:effectLst>
                  <a:outerShdw blurRad="38100" dist="19050" dir="2700000" algn="tl" rotWithShape="0">
                    <a:schemeClr val="dk1">
                      <a:alpha val="40000"/>
                    </a:schemeClr>
                  </a:outerShdw>
                </a:effectLst>
              </a:rPr>
              <a:t>任务</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7" name="文本框 6"/>
              <p:cNvSpPr txBox="1"/>
              <p:nvPr/>
            </p:nvSpPr>
            <p:spPr>
              <a:xfrm>
                <a:off x="752475" y="1402715"/>
                <a:ext cx="10017760" cy="4695825"/>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zh-CN" altLang="en-US" sz="2000">
                    <a:sym typeface="+mn-ea"/>
                  </a:rPr>
                  <a:t>作者</a:t>
                </a:r>
                <a:r>
                  <a:rPr lang="en-US" sz="2000">
                    <a:sym typeface="+mn-ea"/>
                  </a:rPr>
                  <a:t>增加了情绪和语调预测任务，</a:t>
                </a:r>
                <a:r>
                  <a:rPr lang="zh-CN" altLang="en-US" sz="2000">
                    <a:sym typeface="+mn-ea"/>
                  </a:rPr>
                  <a:t>让</a:t>
                </a:r>
                <a:r>
                  <a:rPr lang="en-US" sz="2000">
                    <a:sym typeface="+mn-ea"/>
                  </a:rPr>
                  <a:t>每个级别的模块更加注重学习相应的风格。交叉熵(CE,</a:t>
                </a:r>
                <a:r>
                  <a:rPr lang="zh-CN" altLang="en-US" sz="2000">
                    <a:sym typeface="+mn-ea"/>
                  </a:rPr>
                  <a:t>cross-entropy</a:t>
                </a:r>
                <a:r>
                  <a:rPr lang="en-US" sz="2000">
                    <a:sym typeface="+mn-ea"/>
                  </a:rPr>
                  <a:t>)损失</a:t>
                </a:r>
                <a:r>
                  <a:rPr lang="zh-CN" altLang="en-US" sz="2000">
                    <a:sym typeface="+mn-ea"/>
                  </a:rPr>
                  <a:t>用于情绪预测器</a:t>
                </a:r>
                <a:r>
                  <a:rPr lang="en-US" sz="2000">
                    <a:sym typeface="+mn-ea"/>
                  </a:rPr>
                  <a:t>。由于</a:t>
                </a:r>
                <a:r>
                  <a:rPr lang="zh-CN" altLang="en-US" sz="2000">
                    <a:sym typeface="+mn-ea"/>
                  </a:rPr>
                  <a:t>问题</a:t>
                </a:r>
                <a:r>
                  <a:rPr lang="en-US" sz="2000">
                    <a:sym typeface="+mn-ea"/>
                  </a:rPr>
                  <a:t>标签稀疏，使用加权交叉熵函数作为语调损失函数</a:t>
                </a:r>
                <a:r>
                  <a:rPr lang="zh-CN" altLang="en-US" sz="2000">
                    <a:sym typeface="+mn-ea"/>
                  </a:rPr>
                  <a:t>：</a:t>
                </a:r>
                <a:endParaRPr lang="zh-CN" altLang="en-US" sz="2000">
                  <a:sym typeface="+mn-ea"/>
                </a:endParaRPr>
              </a:p>
              <a:p>
                <a:pPr indent="508000" fontAlgn="auto">
                  <a:lnSpc>
                    <a:spcPct val="150000"/>
                  </a:lnSpc>
                  <a:extLst>
                    <a:ext uri="{35155182-B16C-46BC-9424-99874614C6A1}">
                      <wpsdc:indentchars xmlns:wpsdc="http://www.wps.cn/officeDocument/2017/drawingmlCustomData" val="200" checksum="282533468"/>
                    </a:ext>
                  </a:extLst>
                </a:pPr>
                <a:endParaRPr lang="en-US" sz="2000"/>
              </a:p>
              <a:p>
                <a:pPr indent="508000" fontAlgn="auto">
                  <a:lnSpc>
                    <a:spcPct val="150000"/>
                  </a:lnSpc>
                  <a:extLst>
                    <a:ext uri="{35155182-B16C-46BC-9424-99874614C6A1}">
                      <wpsdc:indentchars xmlns:wpsdc="http://www.wps.cn/officeDocument/2017/drawingmlCustomData" val="200" checksum="282533468"/>
                    </a:ext>
                  </a:extLst>
                </a:pPr>
                <a:endParaRPr lang="zh-CN" altLang="en-US" sz="2000">
                  <a:sym typeface="+mn-ea"/>
                </a:endParaRPr>
              </a:p>
              <a:p>
                <a:pPr indent="508000" fontAlgn="auto">
                  <a:lnSpc>
                    <a:spcPct val="150000"/>
                  </a:lnSpc>
                  <a:extLst>
                    <a:ext uri="{35155182-B16C-46BC-9424-99874614C6A1}">
                      <wpsdc:indentchars xmlns:wpsdc="http://www.wps.cn/officeDocument/2017/drawingmlCustomData" val="200" checksum="282533468"/>
                    </a:ext>
                  </a:extLst>
                </a:pPr>
                <a:r>
                  <a:rPr lang="zh-CN" altLang="en-US" sz="2000">
                    <a:sym typeface="+mn-ea"/>
                  </a:rPr>
                  <a:t>作者设计了一个对抗性内容预测网络，旨在从多风格嵌入中分离重叠的内容信息。这个网络由一个梯度反转层</a:t>
                </a:r>
                <a:r>
                  <a:rPr lang="en-US" altLang="zh-CN" sz="2000">
                    <a:sym typeface="+mn-ea"/>
                  </a:rPr>
                  <a:t>（GRL</a:t>
                </a:r>
                <a:r>
                  <a:rPr lang="zh-CN" altLang="en-US" sz="2000">
                    <a:sym typeface="+mn-ea"/>
                  </a:rPr>
                  <a:t>，gradient reversal layer</a:t>
                </a:r>
                <a:r>
                  <a:rPr lang="en-US" altLang="zh-CN" sz="2000">
                    <a:sym typeface="+mn-ea"/>
                  </a:rPr>
                  <a:t>）</a:t>
                </a:r>
                <a:r>
                  <a:rPr lang="zh-CN" altLang="en-US" sz="2000">
                    <a:sym typeface="+mn-ea"/>
                  </a:rPr>
                  <a:t>和一个内容预测器组成。内容预测器的目标是通过最小化损失函数</a:t>
                </a:r>
                <a14:m>
                  <m:oMath xmlns:m="http://schemas.openxmlformats.org/officeDocument/2006/math">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𝐿</m:t>
                        </m:r>
                      </m:e>
                      <m:sub>
                        <m:r>
                          <a:rPr lang="en-US" altLang="zh-CN" sz="2000" i="1">
                            <a:latin typeface="Cambria Math" panose="02040503050406030204" charset="0"/>
                            <a:cs typeface="Cambria Math" panose="02040503050406030204" charset="0"/>
                            <a:sym typeface="+mn-ea"/>
                          </a:rPr>
                          <m:t>con𝑡𝑒𝑛𝑡</m:t>
                        </m:r>
                      </m:sub>
                    </m:sSub>
                    <m:r>
                      <a:rPr lang="en-US" altLang="zh-CN" sz="2000" i="1">
                        <a:latin typeface="Cambria Math" panose="02040503050406030204" charset="0"/>
                        <a:cs typeface="Cambria Math" panose="02040503050406030204" charset="0"/>
                        <a:sym typeface="+mn-ea"/>
                      </a:rPr>
                      <m:t>=</m:t>
                    </m:r>
                    <m:d>
                      <m:dPr>
                        <m:begChr m:val="‖"/>
                        <m:endChr m:val=""/>
                        <m:ctrlPr>
                          <a:rPr lang="en-US" altLang="zh-CN" sz="2000" i="1">
                            <a:latin typeface="Cambria Math" panose="02040503050406030204" charset="0"/>
                            <a:cs typeface="Cambria Math" panose="02040503050406030204" charset="0"/>
                            <a:sym typeface="+mn-ea"/>
                          </a:rPr>
                        </m:ctrlPr>
                      </m:dPr>
                      <m:e>
                        <m:acc>
                          <m:accPr>
                            <m:ctrlPr>
                              <a:rPr lang="en-US" altLang="zh-CN" sz="2000" i="1">
                                <a:latin typeface="Cambria Math" panose="02040503050406030204" charset="0"/>
                                <a:cs typeface="Cambria Math" panose="02040503050406030204" charset="0"/>
                                <a:sym typeface="+mn-ea"/>
                              </a:rPr>
                            </m:ctrlPr>
                          </m:accPr>
                          <m:e>
                            <m:r>
                              <a:rPr lang="en-US" altLang="zh-CN" sz="2000" i="1">
                                <a:latin typeface="Cambria Math" panose="02040503050406030204" charset="0"/>
                                <a:cs typeface="Cambria Math" panose="02040503050406030204" charset="0"/>
                                <a:sym typeface="+mn-ea"/>
                              </a:rPr>
                              <m:t>𝑐</m:t>
                            </m:r>
                          </m:e>
                        </m:acc>
                      </m:e>
                    </m:d>
                    <m:r>
                      <a:rPr lang="en-US" altLang="zh-CN" sz="2000" i="1">
                        <a:latin typeface="Cambria Math" panose="02040503050406030204" charset="0"/>
                        <a:cs typeface="Cambria Math" panose="02040503050406030204" charset="0"/>
                        <a:sym typeface="+mn-ea"/>
                      </a:rPr>
                      <m:t>−</m:t>
                    </m:r>
                    <m:sSub>
                      <m:sSubPr>
                        <m:ctrlPr>
                          <a:rPr lang="en-US" altLang="zh-CN" sz="2000" i="1">
                            <a:latin typeface="Cambria Math" panose="02040503050406030204" charset="0"/>
                            <a:cs typeface="Cambria Math" panose="02040503050406030204" charset="0"/>
                            <a:sym typeface="+mn-ea"/>
                          </a:rPr>
                        </m:ctrlPr>
                      </m:sSubPr>
                      <m:e>
                        <m:d>
                          <m:dPr>
                            <m:begChr m:val=""/>
                            <m:endChr m:val="‖"/>
                            <m:ctrlPr>
                              <a:rPr lang="en-US" altLang="zh-CN" sz="2000" i="1">
                                <a:latin typeface="Cambria Math" panose="02040503050406030204" charset="0"/>
                                <a:cs typeface="Cambria Math" panose="02040503050406030204" charset="0"/>
                                <a:sym typeface="+mn-ea"/>
                              </a:rPr>
                            </m:ctrlPr>
                          </m:dPr>
                          <m:e>
                            <m:r>
                              <a:rPr lang="en-US" altLang="zh-CN" sz="2000" i="1">
                                <a:latin typeface="Cambria Math" panose="02040503050406030204" charset="0"/>
                                <a:cs typeface="Cambria Math" panose="02040503050406030204" charset="0"/>
                                <a:sym typeface="+mn-ea"/>
                              </a:rPr>
                              <m:t>𝑐</m:t>
                            </m:r>
                          </m:e>
                        </m:d>
                      </m:e>
                      <m:sub>
                        <m:r>
                          <a:rPr lang="en-US" altLang="zh-CN" sz="2000" i="1">
                            <a:latin typeface="Cambria Math" panose="02040503050406030204" charset="0"/>
                            <a:cs typeface="Cambria Math" panose="02040503050406030204" charset="0"/>
                            <a:sym typeface="+mn-ea"/>
                          </a:rPr>
                          <m:t>1</m:t>
                        </m:r>
                      </m:sub>
                    </m:sSub>
                  </m:oMath>
                </a14:m>
                <a:r>
                  <a:rPr lang="zh-CN" altLang="en-US" sz="2000">
                    <a:sym typeface="+mn-ea"/>
                  </a:rPr>
                  <a:t>来尽可能准确地预测内容的表示，其中由音素编码器生成的内容嵌入表示为</a:t>
                </a:r>
                <a:r>
                  <a:rPr lang="en-US" altLang="zh-CN" sz="2000">
                    <a:sym typeface="+mn-ea"/>
                  </a:rPr>
                  <a:t>c</a:t>
                </a:r>
                <a:r>
                  <a:rPr lang="zh-CN" altLang="en-US" sz="2000">
                    <a:sym typeface="+mn-ea"/>
                  </a:rPr>
                  <a:t>，</a:t>
                </a:r>
                <a:r>
                  <a:rPr lang="en-US" altLang="zh-CN" sz="2000">
                    <a:sym typeface="+mn-ea"/>
                  </a:rPr>
                  <a:t>而对抗性内容预测器的输出表示为</a:t>
                </a:r>
                <a14:m>
                  <m:oMath xmlns:m="http://schemas.openxmlformats.org/officeDocument/2006/math">
                    <m:acc>
                      <m:accPr>
                        <m:ctrlPr>
                          <a:rPr lang="en-US" altLang="zh-CN" sz="2000" i="1">
                            <a:latin typeface="Cambria Math" panose="02040503050406030204" charset="0"/>
                            <a:cs typeface="Cambria Math" panose="02040503050406030204" charset="0"/>
                            <a:sym typeface="+mn-ea"/>
                          </a:rPr>
                        </m:ctrlPr>
                      </m:accPr>
                      <m:e>
                        <m:r>
                          <a:rPr lang="en-US" altLang="zh-CN" sz="2000" i="1">
                            <a:latin typeface="Cambria Math" panose="02040503050406030204" charset="0"/>
                            <a:cs typeface="Cambria Math" panose="02040503050406030204" charset="0"/>
                            <a:sym typeface="+mn-ea"/>
                          </a:rPr>
                          <m:t>𝑐</m:t>
                        </m:r>
                      </m:e>
                    </m:acc>
                  </m:oMath>
                </a14:m>
                <a:r>
                  <a:rPr lang="zh-CN" altLang="en-US" sz="2000">
                    <a:latin typeface="Cambria Math" panose="02040503050406030204" charset="0"/>
                    <a:cs typeface="Cambria Math" panose="02040503050406030204" charset="0"/>
                    <a:sym typeface="+mn-ea"/>
                  </a:rPr>
                  <a:t>。</a:t>
                </a:r>
                <a:r>
                  <a:rPr lang="en-US" altLang="zh-CN" sz="2000">
                    <a:sym typeface="+mn-ea"/>
                  </a:rPr>
                  <a:t>在反向传播之前，梯度会被反转，从而最小化多风格嵌入中包含的内容信息。</a:t>
                </a:r>
                <a:endParaRPr lang="en-US" altLang="zh-CN" sz="2000">
                  <a:sym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752475" y="1402715"/>
                <a:ext cx="10017760" cy="4695825"/>
              </a:xfrm>
              <a:prstGeom prst="rect">
                <a:avLst/>
              </a:prstGeom>
              <a:blipFill rotWithShape="1">
                <a:blip r:embed="rId5"/>
                <a:stretch>
                  <a:fillRect/>
                </a:stretch>
              </a:blipFill>
            </p:spPr>
            <p:txBody>
              <a:bodyPr/>
              <a:lstStyle/>
              <a:p>
                <a:r>
                  <a:rPr lang="zh-CN" altLang="en-US">
                    <a:noFill/>
                  </a:rPr>
                  <a:t> </a:t>
                </a:r>
              </a:p>
            </p:txBody>
          </p:sp>
        </mc:Fallback>
      </mc:AlternateContent>
      <p:pic>
        <p:nvPicPr>
          <p:cNvPr id="3" name="图片 2" descr="联想截图_20240324122151"/>
          <p:cNvPicPr>
            <a:picLocks noChangeAspect="1"/>
          </p:cNvPicPr>
          <p:nvPr/>
        </p:nvPicPr>
        <p:blipFill>
          <a:blip r:embed="rId6"/>
          <a:stretch>
            <a:fillRect/>
          </a:stretch>
        </p:blipFill>
        <p:spPr>
          <a:xfrm>
            <a:off x="3154680" y="2578735"/>
            <a:ext cx="4098925" cy="68262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联想截图_20240323221007"/>
          <p:cNvPicPr>
            <a:picLocks noChangeAspect="1"/>
          </p:cNvPicPr>
          <p:nvPr/>
        </p:nvPicPr>
        <p:blipFill>
          <a:blip r:embed="rId1"/>
          <a:srcRect l="5951" r="6768" b="1477"/>
          <a:stretch>
            <a:fillRect/>
          </a:stretch>
        </p:blipFill>
        <p:spPr>
          <a:xfrm>
            <a:off x="39370" y="1172845"/>
            <a:ext cx="6167755" cy="440372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6336665" y="798195"/>
            <a:ext cx="5741035" cy="5492750"/>
          </a:xfrm>
          <a:prstGeom prst="rect">
            <a:avLst/>
          </a:prstGeom>
          <a:noFill/>
        </p:spPr>
        <p:txBody>
          <a:bodyPr wrap="square" rtlCol="0">
            <a:spAutoFit/>
          </a:bodyPr>
          <a:p>
            <a:pPr indent="457200" fontAlgn="auto">
              <a:lnSpc>
                <a:spcPct val="150000"/>
              </a:lnSpc>
              <a:extLst>
                <a:ext uri="{35155182-B16C-46BC-9424-99874614C6A1}">
                  <wpsdc:indentchars xmlns:wpsdc="http://www.wps.cn/officeDocument/2017/drawingmlCustomData" val="200" checksum="59296752"/>
                </a:ext>
              </a:extLst>
            </a:pPr>
            <a:r>
              <a:rPr lang="en-US">
                <a:sym typeface="+mn-ea"/>
              </a:rPr>
              <a:t>音素嵌入（</a:t>
            </a:r>
            <a:r>
              <a:rPr lang="en-US">
                <a:ln/>
                <a:solidFill>
                  <a:schemeClr val="accent1"/>
                </a:solidFill>
                <a:effectLst>
                  <a:outerShdw blurRad="38100" dist="25400" dir="5400000" algn="ctr" rotWithShape="0">
                    <a:srgbClr val="6E747A">
                      <a:alpha val="43000"/>
                    </a:srgbClr>
                  </a:outerShdw>
                </a:effectLst>
                <a:sym typeface="+mn-ea"/>
              </a:rPr>
              <a:t>Phoneme Embedding</a:t>
            </a:r>
            <a:r>
              <a:rPr lang="en-US">
                <a:sym typeface="+mn-ea"/>
              </a:rPr>
              <a:t>）</a:t>
            </a:r>
            <a:r>
              <a:rPr lang="zh-CN" altLang="en-US">
                <a:sym typeface="+mn-ea"/>
              </a:rPr>
              <a:t>：输入文本首先被转换为音素或音素的表示形式。音素是语言中最小的可区分语音单位。</a:t>
            </a:r>
            <a:endParaRPr lang="zh-CN" altLang="en-US">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a:sym typeface="+mn-ea"/>
              </a:rPr>
              <a:t>位置编码（</a:t>
            </a:r>
            <a:r>
              <a:rPr lang="zh-CN" altLang="en-US">
                <a:ln/>
                <a:solidFill>
                  <a:schemeClr val="accent1"/>
                </a:solidFill>
                <a:effectLst>
                  <a:outerShdw blurRad="38100" dist="25400" dir="5400000" algn="ctr" rotWithShape="0">
                    <a:srgbClr val="6E747A">
                      <a:alpha val="43000"/>
                    </a:srgbClr>
                  </a:outerShdw>
                </a:effectLst>
                <a:sym typeface="+mn-ea"/>
              </a:rPr>
              <a:t>Position Encoding</a:t>
            </a:r>
            <a:r>
              <a:rPr lang="zh-CN" altLang="en-US">
                <a:sym typeface="+mn-ea"/>
              </a:rPr>
              <a:t>）：为了保持序列中音素的顺序信息，位置编码被添加到音素嵌入中。</a:t>
            </a:r>
            <a:endParaRPr lang="zh-CN" altLang="en-US">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a:sym typeface="+mn-ea"/>
              </a:rPr>
              <a:t>音素编码器（</a:t>
            </a:r>
            <a:r>
              <a:rPr lang="zh-CN" altLang="en-US">
                <a:ln/>
                <a:solidFill>
                  <a:schemeClr val="accent1"/>
                </a:solidFill>
                <a:effectLst>
                  <a:outerShdw blurRad="38100" dist="25400" dir="5400000" algn="ctr" rotWithShape="0">
                    <a:srgbClr val="6E747A">
                      <a:alpha val="43000"/>
                    </a:srgbClr>
                  </a:outerShdw>
                </a:effectLst>
                <a:sym typeface="+mn-ea"/>
              </a:rPr>
              <a:t>Phoneme Encoder</a:t>
            </a:r>
            <a:r>
              <a:rPr lang="zh-CN" altLang="en-US">
                <a:sym typeface="+mn-ea"/>
              </a:rPr>
              <a:t>）：经过位置编码的音素嵌入被送入音素编码器，音素编码器进一步处理这些信息，以便将它们转换成语音。</a:t>
            </a:r>
            <a:endParaRPr lang="zh-CN" altLang="en-US">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a:sym typeface="+mn-ea"/>
              </a:rPr>
              <a:t>方差调节器（</a:t>
            </a:r>
            <a:r>
              <a:rPr lang="zh-CN" altLang="en-US">
                <a:ln/>
                <a:solidFill>
                  <a:schemeClr val="accent1"/>
                </a:solidFill>
                <a:effectLst>
                  <a:outerShdw blurRad="38100" dist="25400" dir="5400000" algn="ctr" rotWithShape="0">
                    <a:srgbClr val="6E747A">
                      <a:alpha val="43000"/>
                    </a:srgbClr>
                  </a:outerShdw>
                </a:effectLst>
                <a:sym typeface="+mn-ea"/>
              </a:rPr>
              <a:t>Variance Adaptor</a:t>
            </a:r>
            <a:r>
              <a:rPr lang="zh-CN" altLang="en-US">
                <a:sym typeface="+mn-ea"/>
              </a:rPr>
              <a:t>）：方差调节器调整音素嵌入的音调和节奏等属性，以适应不同的语音样式和语境。</a:t>
            </a:r>
            <a:endParaRPr lang="zh-CN" altLang="en-US">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a:sym typeface="+mn-ea"/>
              </a:rPr>
              <a:t>解码器（</a:t>
            </a:r>
            <a:r>
              <a:rPr lang="zh-CN" altLang="en-US">
                <a:ln/>
                <a:solidFill>
                  <a:schemeClr val="accent1"/>
                </a:solidFill>
                <a:effectLst>
                  <a:outerShdw blurRad="38100" dist="25400" dir="5400000" algn="ctr" rotWithShape="0">
                    <a:srgbClr val="6E747A">
                      <a:alpha val="43000"/>
                    </a:srgbClr>
                  </a:outerShdw>
                </a:effectLst>
                <a:sym typeface="+mn-ea"/>
              </a:rPr>
              <a:t>Decoder</a:t>
            </a:r>
            <a:r>
              <a:rPr lang="zh-CN" altLang="en-US">
                <a:sym typeface="+mn-ea"/>
              </a:rPr>
              <a:t>）：将音素编码和多风格嵌入结合起来，生成语音的频谱表示，也就是Mel频谱。</a:t>
            </a:r>
            <a:endParaRPr lang="zh-CN" altLang="en-US">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329690"/>
            <a:ext cx="10786110" cy="3268345"/>
          </a:xfrm>
          <a:prstGeom prst="rect">
            <a:avLst/>
          </a:prstGeom>
          <a:noFill/>
        </p:spPr>
        <p:txBody>
          <a:bodyPr wrap="square" rtlCol="0">
            <a:noAutofit/>
          </a:bodyPr>
          <a:p>
            <a:pPr indent="457200" fontAlgn="auto">
              <a:lnSpc>
                <a:spcPct val="150000"/>
              </a:lnSpc>
              <a:buFont typeface="Wingdings" panose="05000000000000000000" charset="0"/>
              <a:buNone/>
            </a:pPr>
            <a:r>
              <a:rPr lang="zh-CN" altLang="en-US" sz="2000"/>
              <a:t>选取 ESD 数据集</a:t>
            </a:r>
            <a:r>
              <a:rPr lang="zh-CN" altLang="en-US" sz="2000" baseline="30000"/>
              <a:t> [</a:t>
            </a:r>
            <a:r>
              <a:rPr lang="en-US" altLang="zh-CN" sz="2000" baseline="30000"/>
              <a:t>1</a:t>
            </a:r>
            <a:r>
              <a:rPr lang="zh-CN" altLang="en-US" sz="2000" baseline="30000"/>
              <a:t>] </a:t>
            </a:r>
            <a:r>
              <a:rPr lang="zh-CN" altLang="en-US" sz="2000"/>
              <a:t>的英语部分，其中包含 10 名母语英语（5 名男性和 5 名女性）所说的五种情绪：中性、悲伤、快乐、愤怒和惊讶。采用与 ESD 中提供的相同的数据分区。同时借助K-Means方法添加了“陈述”和“问题”标签，每个说话人平均有310个</a:t>
            </a:r>
            <a:r>
              <a:rPr lang="en-US" altLang="zh-CN" sz="2000"/>
              <a:t>“</a:t>
            </a:r>
            <a:r>
              <a:rPr lang="zh-CN" altLang="en-US" sz="2000">
                <a:sym typeface="+mn-ea"/>
              </a:rPr>
              <a:t>问题</a:t>
            </a:r>
            <a:r>
              <a:rPr lang="en-US" altLang="zh-CN" sz="2000"/>
              <a:t>”</a:t>
            </a:r>
            <a:r>
              <a:rPr lang="zh-CN" altLang="en-US" sz="2000"/>
              <a:t>。</a:t>
            </a:r>
            <a:endParaRPr lang="zh-CN" altLang="en-US" sz="2000"/>
          </a:p>
          <a:p>
            <a:pPr indent="457200" fontAlgn="auto">
              <a:lnSpc>
                <a:spcPct val="150000"/>
              </a:lnSpc>
              <a:buFont typeface="Wingdings" panose="05000000000000000000" charset="0"/>
              <a:buNone/>
            </a:pPr>
            <a:r>
              <a:rPr lang="zh-CN" altLang="en-US" sz="2000"/>
              <a:t>遵循了一个公开版本的相对属性</a:t>
            </a:r>
            <a:r>
              <a:rPr lang="zh-CN" altLang="en-US" sz="2000" baseline="30000"/>
              <a:t>[</a:t>
            </a:r>
            <a:r>
              <a:rPr lang="en-US" altLang="zh-CN" sz="2000" baseline="30000"/>
              <a:t>2</a:t>
            </a:r>
            <a:r>
              <a:rPr lang="zh-CN" altLang="en-US" sz="2000" baseline="30000"/>
              <a:t>]</a:t>
            </a:r>
            <a:r>
              <a:rPr lang="zh-CN" altLang="en-US" sz="2000"/>
              <a:t>来训练用于询问语调强度的排名函数。在实际操作中，使用陈述和问题的最后一个音节的声学特征来计算强度。这些声学特征是通过openSMILE</a:t>
            </a:r>
            <a:r>
              <a:rPr lang="zh-CN" altLang="en-US" sz="2000" baseline="30000"/>
              <a:t>[</a:t>
            </a:r>
            <a:r>
              <a:rPr lang="en-US" altLang="zh-CN" sz="2000" baseline="30000"/>
              <a:t>3</a:t>
            </a:r>
            <a:r>
              <a:rPr lang="zh-CN" altLang="en-US" sz="2000" baseline="30000"/>
              <a:t>]</a:t>
            </a:r>
            <a:r>
              <a:rPr lang="zh-CN" altLang="en-US" sz="2000"/>
              <a:t>提取的。QI-TTS进行了350,000次迭代训练，批次大小为16。使用了Hifi-Gan作为声码器，从生成的Mel频谱图合成波形。</a:t>
            </a:r>
            <a:endParaRPr lang="zh-CN" altLang="en-US" sz="2000"/>
          </a:p>
        </p:txBody>
      </p:sp>
      <p:sp>
        <p:nvSpPr>
          <p:cNvPr id="3" name="文本框 2"/>
          <p:cNvSpPr txBox="1"/>
          <p:nvPr>
            <p:custDataLst>
              <p:tags r:id="rId4"/>
            </p:custDataLst>
          </p:nvPr>
        </p:nvSpPr>
        <p:spPr>
          <a:xfrm>
            <a:off x="-635" y="5572125"/>
            <a:ext cx="12192000" cy="1151890"/>
          </a:xfrm>
          <a:prstGeom prst="rect">
            <a:avLst/>
          </a:prstGeom>
          <a:noFill/>
        </p:spPr>
        <p:txBody>
          <a:bodyPr wrap="square" rtlCol="0">
            <a:noAutofit/>
          </a:bodyPr>
          <a:p>
            <a:r>
              <a:rPr lang="en-US" altLang="zh-CN" sz="1400">
                <a:solidFill>
                  <a:schemeClr val="tx1"/>
                </a:solidFill>
                <a:effectLst/>
                <a:sym typeface="+mn-ea"/>
              </a:rPr>
              <a:t>[1]</a:t>
            </a:r>
            <a:r>
              <a:rPr lang="zh-CN" altLang="en-US" sz="1400">
                <a:effectLst/>
                <a:sym typeface="+mn-ea"/>
              </a:rPr>
              <a:t>Kun Zhou, Berrak Sisman, Rui Liu, and Haizhou Li, “Seen and unseen emotional style transfer for voice conversion with a new emotional speech dataset,” in ICASSP. IEEE, 2021, pp. 920–924.</a:t>
            </a:r>
            <a:endParaRPr lang="zh-CN" altLang="en-US" sz="1400">
              <a:solidFill>
                <a:schemeClr val="tx1"/>
              </a:solidFill>
              <a:effectLst/>
              <a:sym typeface="+mn-ea"/>
            </a:endParaRPr>
          </a:p>
          <a:p>
            <a:r>
              <a:rPr lang="en-US" altLang="zh-CN" sz="1400">
                <a:solidFill>
                  <a:schemeClr val="tx1"/>
                </a:solidFill>
                <a:effectLst/>
                <a:sym typeface="+mn-ea"/>
              </a:rPr>
              <a:t>[2]Devi Parikh and Kristen Grauman, “Relative attributes,” in 2011 International Conference on Computer Vision (ICCV). IEEE, 2011, pp. 503–510.</a:t>
            </a:r>
            <a:endParaRPr lang="en-US" altLang="zh-CN" sz="1400">
              <a:solidFill>
                <a:schemeClr val="tx1"/>
              </a:solidFill>
              <a:effectLst/>
              <a:sym typeface="+mn-ea"/>
            </a:endParaRPr>
          </a:p>
          <a:p>
            <a:r>
              <a:rPr lang="en-US" altLang="zh-CN" sz="1400">
                <a:solidFill>
                  <a:schemeClr val="tx1"/>
                </a:solidFill>
                <a:effectLst/>
                <a:sym typeface="+mn-ea"/>
              </a:rPr>
              <a:t>[3]Florian Eyben, Martin W¨ollmer, and Bj¨orn Schuller, “Opensmile: the munich versatile and fast open-source audio feature extractor,” in Proceedings of the 18th ACMinternational conference on Multimedia, 2010, pp. 1459–1462.</a:t>
            </a:r>
            <a:endParaRPr lang="en-US" altLang="zh-CN" sz="1400">
              <a:solidFill>
                <a:schemeClr val="tx1"/>
              </a:solidFill>
              <a:effectLst/>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descr="联想截图_20240323220425"/>
          <p:cNvPicPr>
            <a:picLocks noChangeAspect="1"/>
          </p:cNvPicPr>
          <p:nvPr/>
        </p:nvPicPr>
        <p:blipFill>
          <a:blip r:embed="rId1"/>
          <a:srcRect t="32902"/>
          <a:stretch>
            <a:fillRect/>
          </a:stretch>
        </p:blipFill>
        <p:spPr>
          <a:xfrm>
            <a:off x="1240155" y="1503680"/>
            <a:ext cx="9711690" cy="207454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custDataLst>
              <p:tags r:id="rId6"/>
            </p:custDataLst>
          </p:nvPr>
        </p:nvSpPr>
        <p:spPr>
          <a:xfrm>
            <a:off x="-635" y="5770880"/>
            <a:ext cx="12192000" cy="953135"/>
          </a:xfrm>
          <a:prstGeom prst="rect">
            <a:avLst/>
          </a:prstGeom>
          <a:noFill/>
        </p:spPr>
        <p:txBody>
          <a:bodyPr wrap="square" rtlCol="0">
            <a:spAutoFit/>
          </a:bodyPr>
          <a:p>
            <a:r>
              <a:rPr lang="en-US" altLang="zh-CN" sz="1400">
                <a:solidFill>
                  <a:schemeClr val="tx1"/>
                </a:solidFill>
                <a:effectLst/>
                <a:sym typeface="+mn-ea"/>
              </a:rPr>
              <a:t>[20]</a:t>
            </a:r>
            <a:r>
              <a:rPr lang="zh-CN" altLang="en-US" sz="1400">
                <a:solidFill>
                  <a:schemeClr val="tx1"/>
                </a:solidFill>
                <a:effectLst/>
                <a:sym typeface="+mn-ea"/>
              </a:rPr>
              <a:t>Chenye Cui, Yi Ren, Jinglin Liu, Feiyang Chen, Rongjie Huang, Ming Lei, and Zhou Zhao, “Emovie: A mandarin emotion speech dataset with a simple emotional text-to-speech model,” in Interspeech, 2021, pp. 2766– 2770.</a:t>
            </a:r>
            <a:endParaRPr lang="zh-CN" altLang="en-US" sz="1400">
              <a:solidFill>
                <a:schemeClr val="tx1"/>
              </a:solidFill>
              <a:effectLst/>
              <a:sym typeface="+mn-ea"/>
            </a:endParaRPr>
          </a:p>
          <a:p>
            <a:r>
              <a:rPr lang="en-US" altLang="zh-CN" sz="1400">
                <a:solidFill>
                  <a:schemeClr val="tx1"/>
                </a:solidFill>
                <a:effectLst/>
                <a:sym typeface="+mn-ea"/>
              </a:rPr>
              <a:t>[21]Keon Lee, Kyumin Park, and Daeyoung Kim, “Styler: Style factor modeling with rapidity and robustness via speech decomposition for expressive and controllable neural text to speech,” in Interspeech, 2021, pp. 3431– 3435.</a:t>
            </a:r>
            <a:endParaRPr lang="en-US" altLang="zh-CN" sz="1400">
              <a:solidFill>
                <a:schemeClr val="tx1"/>
              </a:solidFill>
              <a:effectLst/>
              <a:sym typeface="+mn-ea"/>
            </a:endParaRPr>
          </a:p>
        </p:txBody>
      </p:sp>
      <p:sp>
        <p:nvSpPr>
          <p:cNvPr id="6" name="文本框 5"/>
          <p:cNvSpPr txBox="1"/>
          <p:nvPr/>
        </p:nvSpPr>
        <p:spPr>
          <a:xfrm>
            <a:off x="387350" y="3530600"/>
            <a:ext cx="11245850" cy="2032635"/>
          </a:xfrm>
          <a:prstGeom prst="rect">
            <a:avLst/>
          </a:prstGeom>
          <a:noFill/>
        </p:spPr>
        <p:txBody>
          <a:bodyPr wrap="square" rtlCol="0">
            <a:noAutofit/>
          </a:bodyPr>
          <a:p>
            <a:pPr indent="457200"/>
            <a:r>
              <a:rPr lang="en-US" altLang="zh-CN">
                <a:ln/>
                <a:solidFill>
                  <a:schemeClr val="accent1"/>
                </a:solidFill>
                <a:effectLst>
                  <a:outerShdw blurRad="38100" dist="25400" dir="5400000" algn="ctr" rotWithShape="0">
                    <a:srgbClr val="6E747A">
                      <a:alpha val="43000"/>
                    </a:srgbClr>
                  </a:outerShdw>
                </a:effectLst>
              </a:rPr>
              <a:t>Intonation</a:t>
            </a:r>
            <a:r>
              <a:rPr lang="en-US" altLang="zh-CN"/>
              <a:t>：语调感知的准确性</a:t>
            </a:r>
            <a:r>
              <a:rPr lang="zh-CN" altLang="en-US"/>
              <a:t>。</a:t>
            </a:r>
            <a:endParaRPr lang="zh-CN" altLang="en-US"/>
          </a:p>
          <a:p>
            <a:pPr indent="457200"/>
            <a:r>
              <a:rPr lang="zh-CN" altLang="en-US">
                <a:ln/>
                <a:solidFill>
                  <a:schemeClr val="accent1"/>
                </a:solidFill>
                <a:effectLst>
                  <a:outerShdw blurRad="38100" dist="25400" dir="5400000" algn="ctr" rotWithShape="0">
                    <a:srgbClr val="6E747A">
                      <a:alpha val="43000"/>
                    </a:srgbClr>
                  </a:outerShdw>
                </a:effectLst>
              </a:rPr>
              <a:t>MCD (Mel Cepstral Distortion，</a:t>
            </a:r>
            <a:r>
              <a:rPr lang="zh-CN" altLang="en-US">
                <a:ln/>
                <a:solidFill>
                  <a:schemeClr val="accent1"/>
                </a:solidFill>
                <a:effectLst>
                  <a:outerShdw blurRad="38100" dist="25400" dir="5400000" algn="ctr" rotWithShape="0">
                    <a:srgbClr val="6E747A">
                      <a:alpha val="43000"/>
                    </a:srgbClr>
                  </a:outerShdw>
                </a:effectLst>
                <a:sym typeface="+mn-ea"/>
              </a:rPr>
              <a:t>梅尔倒谱失真</a:t>
            </a:r>
            <a:r>
              <a:rPr lang="zh-CN" altLang="en-US">
                <a:ln/>
                <a:solidFill>
                  <a:schemeClr val="accent1"/>
                </a:solidFill>
                <a:effectLst>
                  <a:outerShdw blurRad="38100" dist="25400" dir="5400000" algn="ctr" rotWithShape="0">
                    <a:srgbClr val="6E747A">
                      <a:alpha val="43000"/>
                    </a:srgbClr>
                  </a:outerShdw>
                </a:effectLst>
              </a:rPr>
              <a:t>)</a:t>
            </a:r>
            <a:r>
              <a:rPr lang="zh-CN" altLang="en-US"/>
              <a:t>：衡量的是合成语音和真实语音在梅尔频率倒谱系数上的差异。数值越低，说明合成语音和真实语音越接近。</a:t>
            </a:r>
            <a:endParaRPr lang="zh-CN" altLang="en-US"/>
          </a:p>
          <a:p>
            <a:pPr indent="457200"/>
            <a:r>
              <a:rPr lang="zh-CN" altLang="en-US">
                <a:ln/>
                <a:solidFill>
                  <a:schemeClr val="accent1"/>
                </a:solidFill>
                <a:effectLst>
                  <a:outerShdw blurRad="38100" dist="25400" dir="5400000" algn="ctr" rotWithShape="0">
                    <a:srgbClr val="6E747A">
                      <a:alpha val="43000"/>
                    </a:srgbClr>
                  </a:outerShdw>
                </a:effectLst>
              </a:rPr>
              <a:t>FFE (F0 Frame Error)</a:t>
            </a:r>
            <a:r>
              <a:rPr lang="zh-CN" altLang="en-US"/>
              <a:t>：基频（F0）帧错误，衡量的是语音的基频轨迹预测的准确性。值越低，准确性越高。</a:t>
            </a:r>
            <a:endParaRPr lang="zh-CN" altLang="en-US"/>
          </a:p>
          <a:p>
            <a:pPr indent="457200"/>
            <a:r>
              <a:rPr lang="zh-CN" altLang="en-US">
                <a:ln/>
                <a:solidFill>
                  <a:schemeClr val="accent1"/>
                </a:solidFill>
                <a:effectLst>
                  <a:outerShdw blurRad="38100" dist="25400" dir="5400000" algn="ctr" rotWithShape="0">
                    <a:srgbClr val="6E747A">
                      <a:alpha val="43000"/>
                    </a:srgbClr>
                  </a:outerShdw>
                </a:effectLst>
              </a:rPr>
              <a:t>Duration MSE (Mean Squared Error)</a:t>
            </a:r>
            <a:r>
              <a:rPr lang="zh-CN" altLang="en-US"/>
              <a:t>：时长均方误差，衡量的是合成语音的时长和真实语音的时长之间的差异。值越低，时长预测的准确性越高。</a:t>
            </a:r>
            <a:endParaRPr lang="zh-CN" altLang="en-US"/>
          </a:p>
          <a:p>
            <a:pPr indent="457200"/>
            <a:endParaRPr lang="zh-CN" altLang="en-US"/>
          </a:p>
          <a:p>
            <a:pPr indent="457200"/>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消融</a:t>
            </a:r>
            <a:r>
              <a:rPr lang="zh-CN" altLang="en-US" sz="2800">
                <a:solidFill>
                  <a:schemeClr val="tx1"/>
                </a:solidFill>
                <a:effectLst>
                  <a:outerShdw blurRad="38100" dist="19050" dir="2700000" algn="tl" rotWithShape="0">
                    <a:schemeClr val="dk1">
                      <a:alpha val="40000"/>
                    </a:schemeClr>
                  </a:outerShdw>
                </a:effectLst>
              </a:rPr>
              <a:t>实验</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 name="图片 1" descr="联想截图_20240323220806"/>
          <p:cNvPicPr>
            <a:picLocks noChangeAspect="1"/>
          </p:cNvPicPr>
          <p:nvPr/>
        </p:nvPicPr>
        <p:blipFill>
          <a:blip r:embed="rId5"/>
          <a:srcRect t="21184"/>
          <a:stretch>
            <a:fillRect/>
          </a:stretch>
        </p:blipFill>
        <p:spPr>
          <a:xfrm>
            <a:off x="2227422" y="2082800"/>
            <a:ext cx="6712585" cy="2525395"/>
          </a:xfrm>
          <a:prstGeom prst="rect">
            <a:avLst/>
          </a:prstGeom>
        </p:spPr>
      </p:pic>
      <p:sp>
        <p:nvSpPr>
          <p:cNvPr id="3" name="文本框 2"/>
          <p:cNvSpPr txBox="1"/>
          <p:nvPr/>
        </p:nvSpPr>
        <p:spPr>
          <a:xfrm>
            <a:off x="2717007" y="1606550"/>
            <a:ext cx="5733415" cy="368300"/>
          </a:xfrm>
          <a:prstGeom prst="rect">
            <a:avLst/>
          </a:prstGeom>
          <a:noFill/>
        </p:spPr>
        <p:txBody>
          <a:bodyPr wrap="square" rtlCol="0">
            <a:spAutoFit/>
          </a:bodyPr>
          <a:p>
            <a:r>
              <a:rPr lang="zh-CN" altLang="en-US">
                <a:solidFill>
                  <a:srgbClr val="FF0000"/>
                </a:solidFill>
              </a:rPr>
              <a:t>消融研究的 CSMOS</a:t>
            </a:r>
            <a:r>
              <a:rPr lang="en-US" altLang="zh-CN">
                <a:solidFill>
                  <a:srgbClr val="FF0000"/>
                </a:solidFill>
              </a:rPr>
              <a:t>(comparative similarity MOS)</a:t>
            </a:r>
            <a:r>
              <a:rPr lang="zh-CN" altLang="en-US">
                <a:solidFill>
                  <a:srgbClr val="FF0000"/>
                </a:solidFill>
              </a:rPr>
              <a:t> 比较</a:t>
            </a:r>
            <a:endParaRPr lang="zh-CN" altLang="en-US">
              <a:solidFill>
                <a:srgbClr val="FF0000"/>
              </a:solidFill>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联想截图_20240323225416"/>
          <p:cNvPicPr>
            <a:picLocks noChangeAspect="1"/>
          </p:cNvPicPr>
          <p:nvPr/>
        </p:nvPicPr>
        <p:blipFill>
          <a:blip r:embed="rId1"/>
          <a:stretch>
            <a:fillRect/>
          </a:stretch>
        </p:blipFill>
        <p:spPr>
          <a:xfrm>
            <a:off x="609600" y="1717675"/>
            <a:ext cx="4368800" cy="395605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语调强度控制</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5511800" y="1651000"/>
            <a:ext cx="5962650" cy="4342130"/>
          </a:xfrm>
          <a:prstGeom prst="rect">
            <a:avLst/>
          </a:prstGeom>
          <a:noFill/>
        </p:spPr>
        <p:txBody>
          <a:bodyPr wrap="square" rtlCol="0">
            <a:noAutofit/>
          </a:bodyPr>
          <a:p>
            <a:pPr indent="457200" fontAlgn="auto">
              <a:lnSpc>
                <a:spcPct val="150000"/>
              </a:lnSpc>
            </a:pPr>
            <a:r>
              <a:rPr lang="en-US" altLang="zh-CN"/>
              <a:t>为了评估语调强度控制，选择了三个不同的强度值：0.3、0.6 和 0.9，分别对应于弱、中和强强度水平。最佳-最差</a:t>
            </a:r>
            <a:r>
              <a:rPr lang="zh-CN" altLang="en-US"/>
              <a:t>评分</a:t>
            </a:r>
            <a:r>
              <a:rPr lang="en-US" altLang="zh-CN"/>
              <a:t>（Best-Worst Scaling</a:t>
            </a:r>
            <a:r>
              <a:rPr lang="zh-CN" altLang="en-US"/>
              <a:t>，</a:t>
            </a:r>
            <a:r>
              <a:rPr lang="en-US" altLang="zh-CN"/>
              <a:t>BWS）测试是为了评估每个情感类别中具有不同提问强度的生成音频的语调和情感感知。要求评估者根据他们的感知选择最能和最差地代表特定情绪或语调的语音样本。</a:t>
            </a:r>
            <a:endParaRPr lang="en-US" altLang="zh-CN"/>
          </a:p>
          <a:p>
            <a:pPr indent="457200" fontAlgn="auto">
              <a:lnSpc>
                <a:spcPct val="150000"/>
              </a:lnSpc>
            </a:pPr>
            <a:r>
              <a:rPr lang="en-US" altLang="zh-CN"/>
              <a:t>“Best”列显示了评估员选择为最能代表提问语调的样本百分比。“Worst”列显示了评估员选择为最不能代表提问语调的样本百分比。</a:t>
            </a:r>
            <a:endParaRPr lang="en-US" altLang="zh-CN"/>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869315" y="1536700"/>
            <a:ext cx="10555605" cy="1476375"/>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zh-CN" altLang="en-US" sz="2000"/>
              <a:t>作者提出了QI-TTS，一种多风格传输模型，可以更好地从参考音频中传输情感和语调，并实现表达性TTS的语调强度控制。实验结果表明，QI-TTS 在表达性语音合成和语调强度控制任务上表现更好。</a:t>
            </a:r>
            <a:endParaRPr lang="zh-CN" altLang="en-US" sz="2000"/>
          </a:p>
        </p:txBody>
      </p:sp>
      <p:sp>
        <p:nvSpPr>
          <p:cNvPr id="3" name="文本框 2"/>
          <p:cNvSpPr txBox="1"/>
          <p:nvPr>
            <p:custDataLst>
              <p:tags r:id="rId5"/>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Tang H, Zhang X, Wang J, et al. Qi-tts: Questioning intonation control for emotional speech synthesis[C]//ICASSP 2023-2023 IEEE International Conference on Acoustics, Speech and Signal Processing (ICASSP). IEEE, 2023: 1-5.</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p>
            <a:pPr algn="ctr"/>
            <a:r>
              <a:rPr sz="3600">
                <a:latin typeface="等线" panose="02010600030101010101" charset="-122"/>
                <a:ea typeface="等线" panose="02010600030101010101" charset="-122"/>
              </a:rPr>
              <a:t>SponTTS: modeling and transferring spontaneous style for TTS</a:t>
            </a:r>
            <a:endParaRPr sz="360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p>
            <a:r>
              <a:t>SponTTS: 面向自发风格的语音合成与风格迁移</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p>
            <a:r>
              <a:rPr lang="en-US" altLang="zh-CN"/>
              <a:t>2024</a:t>
            </a:r>
            <a:r>
              <a:rPr lang="zh-CN" altLang="en-US"/>
              <a:t>年</a:t>
            </a:r>
            <a:r>
              <a:rPr lang="en-US" altLang="zh-CN"/>
              <a:t>3</a:t>
            </a:r>
            <a:r>
              <a:rPr lang="zh-CN" altLang="en-US"/>
              <a:t>月</a:t>
            </a:r>
            <a:r>
              <a:rPr lang="en-US" altLang="zh-CN"/>
              <a:t>25</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635" y="6183630"/>
            <a:ext cx="12192000" cy="58356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Li H, Zhu X, Xue L, et al. SponTTS: modeling and transferring spontaneous style for TTS[J]. arXiv preprint arXiv:2311.07179, 2023.</a:t>
            </a:r>
            <a:endParaRPr lang="en-US" altLang="zh-CN" sz="1600">
              <a:solidFill>
                <a:schemeClr val="tx1"/>
              </a:solidFill>
              <a:effectLst>
                <a:outerShdw blurRad="38100" dist="19050" dir="2700000" algn="tl" rotWithShape="0">
                  <a:schemeClr val="dk1">
                    <a:alpha val="40000"/>
                  </a:schemeClr>
                </a:outerShdw>
              </a:effectLst>
              <a:sym typeface="+mn-ea"/>
            </a:endParaRPr>
          </a:p>
          <a:p>
            <a:pPr indent="457200"/>
            <a:r>
              <a:rPr lang="zh-CN" sz="1600">
                <a:solidFill>
                  <a:schemeClr val="tx1"/>
                </a:solidFill>
                <a:effectLst>
                  <a:outerShdw blurRad="38100" dist="19050" dir="2700000" algn="tl" rotWithShape="0">
                    <a:schemeClr val="dk1">
                      <a:alpha val="40000"/>
                    </a:schemeClr>
                  </a:outerShdw>
                </a:effectLst>
                <a:sym typeface="+mn-ea"/>
              </a:rPr>
              <a:t>被</a:t>
            </a:r>
            <a:r>
              <a:rPr sz="1600">
                <a:solidFill>
                  <a:schemeClr val="tx1"/>
                </a:solidFill>
                <a:effectLst>
                  <a:outerShdw blurRad="38100" dist="19050" dir="2700000" algn="tl" rotWithShape="0">
                    <a:schemeClr val="dk1">
                      <a:alpha val="40000"/>
                    </a:schemeClr>
                  </a:outerShdw>
                </a:effectLst>
                <a:sym typeface="+mn-ea"/>
              </a:rPr>
              <a:t>ICASSP2024</a:t>
            </a:r>
            <a:r>
              <a:rPr lang="zh-CN" sz="1600">
                <a:solidFill>
                  <a:schemeClr val="tx1"/>
                </a:solidFill>
                <a:effectLst>
                  <a:outerShdw blurRad="38100" dist="19050" dir="2700000" algn="tl" rotWithShape="0">
                    <a:schemeClr val="dk1">
                      <a:alpha val="40000"/>
                    </a:schemeClr>
                  </a:outerShdw>
                </a:effectLst>
                <a:sym typeface="+mn-ea"/>
              </a:rPr>
              <a:t>接收</a:t>
            </a:r>
            <a:endParaRPr lang="zh-CN" sz="160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100" name="图片 99"/>
          <p:cNvPicPr/>
          <p:nvPr/>
        </p:nvPicPr>
        <p:blipFill>
          <a:blip r:embed="rId1"/>
          <a:srcRect t="34821"/>
          <a:stretch>
            <a:fillRect/>
          </a:stretch>
        </p:blipFill>
        <p:spPr>
          <a:xfrm>
            <a:off x="0" y="1604010"/>
            <a:ext cx="6636385" cy="3532505"/>
          </a:xfrm>
          <a:prstGeom prst="rect">
            <a:avLst/>
          </a:prstGeom>
          <a:noFill/>
          <a:ln w="9525">
            <a:noFill/>
          </a:ln>
        </p:spPr>
      </p:pic>
      <p:sp>
        <p:nvSpPr>
          <p:cNvPr id="9" name="标题 3"/>
          <p:cNvSpPr>
            <a:spLocks noGrp="1"/>
          </p:cNvSpPr>
          <p:nvPr>
            <p:custDataLst>
              <p:tags r:id="rId2"/>
            </p:custDataLst>
          </p:nvPr>
        </p:nvSpPr>
        <p:spPr>
          <a:xfrm>
            <a:off x="70" y="29852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ctr">
              <a:buClrTx/>
              <a:buSzTx/>
              <a:buFontTx/>
            </a:pPr>
            <a:r>
              <a:rPr lang="zh-CN" altLang="en-US" sz="2800">
                <a:solidFill>
                  <a:schemeClr val="tx1"/>
                </a:solidFill>
                <a:effectLst>
                  <a:outerShdw blurRad="38100" dist="19050" dir="2700000" algn="tl" rotWithShape="0">
                    <a:schemeClr val="dk1">
                      <a:alpha val="40000"/>
                    </a:schemeClr>
                  </a:outerShdw>
                </a:effectLst>
              </a:rPr>
              <a:t>线性谱与梅尔</a:t>
            </a:r>
            <a:r>
              <a:rPr lang="zh-CN" altLang="en-US" sz="2800">
                <a:solidFill>
                  <a:schemeClr val="tx1"/>
                </a:solidFill>
                <a:effectLst>
                  <a:outerShdw blurRad="38100" dist="19050" dir="2700000" algn="tl" rotWithShape="0">
                    <a:schemeClr val="dk1">
                      <a:alpha val="40000"/>
                    </a:schemeClr>
                  </a:outerShdw>
                </a:effectLst>
              </a:rPr>
              <a:t>谱</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3"/>
            </p:custDataLst>
          </p:nvPr>
        </p:nvSpPr>
        <p:spPr>
          <a:xfrm>
            <a:off x="6691630" y="1097280"/>
            <a:ext cx="5094605" cy="4246245"/>
          </a:xfrm>
          <a:prstGeom prst="rect">
            <a:avLst/>
          </a:prstGeom>
          <a:noFill/>
        </p:spPr>
        <p:txBody>
          <a:bodyPr wrap="square" rtlCol="0">
            <a:spAutoFit/>
          </a:bodyPr>
          <a:p>
            <a:pPr indent="457200" fontAlgn="auto">
              <a:lnSpc>
                <a:spcPct val="150000"/>
              </a:lnSpc>
              <a:extLst>
                <a:ext uri="{35155182-B16C-46BC-9424-99874614C6A1}">
                  <wpsdc:indentchars xmlns:wpsdc="http://www.wps.cn/officeDocument/2017/drawingmlCustomData" val="200" checksum="59296752"/>
                </a:ext>
              </a:extLst>
            </a:pPr>
            <a:r>
              <a:rPr lang="en-US">
                <a:ln/>
                <a:solidFill>
                  <a:schemeClr val="accent1"/>
                </a:solidFill>
                <a:effectLst>
                  <a:outerShdw blurRad="38100" dist="25400" dir="5400000" algn="ctr" rotWithShape="0">
                    <a:srgbClr val="6E747A">
                      <a:alpha val="43000"/>
                    </a:srgbClr>
                  </a:outerShdw>
                </a:effectLst>
                <a:sym typeface="+mn-ea"/>
              </a:rPr>
              <a:t>预加重</a:t>
            </a:r>
            <a:r>
              <a:rPr lang="en-US">
                <a:ln/>
                <a:solidFill>
                  <a:schemeClr val="accent1"/>
                </a:solidFill>
                <a:effectLst>
                  <a:outerShdw blurRad="38100" dist="25400" dir="5400000" algn="ctr" rotWithShape="0">
                    <a:srgbClr val="6E747A">
                      <a:alpha val="43000"/>
                    </a:srgbClr>
                  </a:outerShdw>
                </a:effectLst>
              </a:rPr>
              <a:t>(</a:t>
            </a:r>
            <a:r>
              <a:rPr lang="en-US">
                <a:ln/>
                <a:solidFill>
                  <a:schemeClr val="accent1"/>
                </a:solidFill>
                <a:effectLst>
                  <a:outerShdw blurRad="38100" dist="25400" dir="5400000" algn="ctr" rotWithShape="0">
                    <a:srgbClr val="6E747A">
                      <a:alpha val="43000"/>
                    </a:srgbClr>
                  </a:outerShdw>
                </a:effectLst>
                <a:sym typeface="+mn-ea"/>
              </a:rPr>
              <a:t>Preemphasis</a:t>
            </a:r>
            <a:r>
              <a:rPr lang="en-US">
                <a:ln/>
                <a:solidFill>
                  <a:schemeClr val="accent1"/>
                </a:solidFill>
                <a:effectLst>
                  <a:outerShdw blurRad="38100" dist="25400" dir="5400000" algn="ctr" rotWithShape="0">
                    <a:srgbClr val="6E747A">
                      <a:alpha val="43000"/>
                    </a:srgbClr>
                  </a:outerShdw>
                </a:effectLst>
              </a:rPr>
              <a:t>):</a:t>
            </a:r>
            <a:r>
              <a:rPr lang="en-US"/>
              <a:t>由于语音信号中高频部分信号较弱，通过该环节可以提高高频信号，从而平衡高低频信号，这样避免傅里叶变换中数值运算问题。另外还可以提高信噪比。</a:t>
            </a:r>
            <a:endParaRPr lang="en-US"/>
          </a:p>
          <a:p>
            <a:pPr indent="457200" fontAlgn="auto">
              <a:lnSpc>
                <a:spcPct val="150000"/>
              </a:lnSpc>
              <a:extLst>
                <a:ext uri="{35155182-B16C-46BC-9424-99874614C6A1}">
                  <wpsdc:indentchars xmlns:wpsdc="http://www.wps.cn/officeDocument/2017/drawingmlCustomData" val="200" checksum="59296752"/>
                </a:ext>
              </a:extLst>
            </a:pPr>
            <a:r>
              <a:rPr lang="en-US">
                <a:ln/>
                <a:solidFill>
                  <a:schemeClr val="accent1"/>
                </a:solidFill>
                <a:effectLst>
                  <a:outerShdw blurRad="38100" dist="25400" dir="5400000" algn="ctr" rotWithShape="0">
                    <a:srgbClr val="6E747A">
                      <a:alpha val="43000"/>
                    </a:srgbClr>
                  </a:outerShdw>
                </a:effectLst>
              </a:rPr>
              <a:t>窗函数(Hann Window）和STFT（短时傅里叶变换)</a:t>
            </a:r>
            <a:r>
              <a:rPr lang="en-US"/>
              <a:t>:短时傅里叶变换，对信号在时域上对信号进行滑窗傅里叶变换。而在傅里叶变换前，为了防止能量泄露会使用窗函数，一般使用汉宁窗函数。经过 STFT 处理后就得到语音信号的线性谱。线性谱维度较高一般设为1024.</a:t>
            </a:r>
            <a:endParaRPr lang="en-US"/>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768350" y="5343525"/>
            <a:ext cx="10528300" cy="922020"/>
          </a:xfrm>
          <a:prstGeom prst="rect">
            <a:avLst/>
          </a:prstGeom>
          <a:noFill/>
        </p:spPr>
        <p:txBody>
          <a:bodyPr wrap="square" rtlCol="0">
            <a:spAutoFit/>
          </a:bodyPr>
          <a:p>
            <a:pPr indent="457200" fontAlgn="auto">
              <a:lnSpc>
                <a:spcPct val="100000"/>
              </a:lnSpc>
              <a:extLst>
                <a:ext uri="{35155182-B16C-46BC-9424-99874614C6A1}">
                  <wpsdc:indentchars xmlns:wpsdc="http://www.wps.cn/officeDocument/2017/drawingmlCustomData" val="200" checksum="59296752"/>
                </a:ext>
              </a:extLst>
            </a:pPr>
            <a:r>
              <a:rPr lang="en-US">
                <a:ln/>
                <a:solidFill>
                  <a:schemeClr val="accent1"/>
                </a:solidFill>
                <a:effectLst>
                  <a:outerShdw blurRad="38100" dist="25400" dir="5400000" algn="ctr" rotWithShape="0">
                    <a:srgbClr val="6E747A">
                      <a:alpha val="43000"/>
                    </a:srgbClr>
                  </a:outerShdw>
                </a:effectLst>
                <a:sym typeface="+mn-ea"/>
              </a:rPr>
              <a:t>梅尔频率倒谱系数(</a:t>
            </a:r>
            <a:r>
              <a:rPr lang="en-US">
                <a:solidFill>
                  <a:schemeClr val="accent1"/>
                </a:solidFill>
                <a:effectLst>
                  <a:outerShdw blurRad="38100" dist="25400" dir="5400000" algn="ctr" rotWithShape="0">
                    <a:srgbClr val="6E747A">
                      <a:alpha val="43000"/>
                    </a:srgbClr>
                  </a:outerShdw>
                </a:effectLst>
                <a:sym typeface="+mn-ea"/>
              </a:rPr>
              <a:t>MFCC,</a:t>
            </a:r>
            <a:r>
              <a:rPr lang="en-US">
                <a:ln/>
                <a:solidFill>
                  <a:schemeClr val="accent1"/>
                </a:solidFill>
                <a:effectLst>
                  <a:outerShdw blurRad="38100" dist="25400" dir="5400000" algn="ctr" rotWithShape="0">
                    <a:srgbClr val="6E747A">
                      <a:alpha val="43000"/>
                    </a:srgbClr>
                  </a:outerShdw>
                </a:effectLst>
                <a:sym typeface="+mn-ea"/>
              </a:rPr>
              <a:t>Mel Frequency Cepstral coefficients)</a:t>
            </a:r>
            <a:r>
              <a:rPr lang="en-US">
                <a:sym typeface="+mn-ea"/>
              </a:rPr>
              <a:t> 广泛用于语音信号特征提取，为了模拟人耳对高频信号的抑制，利用一组包含多个三角滤波器的 filter bank对线性谱进行处理得到低维特征，并强调低频部分，弱化高频部，最后得到梅尔谱。</a:t>
            </a:r>
            <a:endParaRPr lang="zh-CN" altLang="en-US"/>
          </a:p>
        </p:txBody>
      </p:sp>
      <p:sp>
        <p:nvSpPr>
          <p:cNvPr id="3" name="文本框 2"/>
          <p:cNvSpPr txBox="1"/>
          <p:nvPr>
            <p:custDataLst>
              <p:tags r:id="rId5"/>
            </p:custDataLst>
          </p:nvPr>
        </p:nvSpPr>
        <p:spPr>
          <a:xfrm>
            <a:off x="0" y="6386830"/>
            <a:ext cx="12192000" cy="337185"/>
          </a:xfrm>
          <a:prstGeom prst="rect">
            <a:avLst/>
          </a:prstGeom>
          <a:noFill/>
        </p:spPr>
        <p:txBody>
          <a:bodyPr wrap="square" rtlCol="0">
            <a:spAutoFit/>
          </a:bodyPr>
          <a:p>
            <a:r>
              <a:rPr lang="en-US" altLang="zh-CN" sz="1600">
                <a:solidFill>
                  <a:schemeClr val="tx1"/>
                </a:solidFill>
                <a:effectLst/>
                <a:sym typeface="+mn-ea"/>
              </a:rPr>
              <a:t>https://blog.csdn.net/taotaofu/article/details/86575151</a:t>
            </a:r>
            <a:endParaRPr lang="en-US" altLang="zh-CN" sz="1600">
              <a:solidFill>
                <a:schemeClr val="tx1"/>
              </a:solidFill>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4707890"/>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sz="2000"/>
              <a:t>语音合成（Speech synthesis）的一个重要目标是生成尽可能自然、贴近真人的语音，而自发语音合成（Spontaneous speech synthesis）的目的正是模拟自然说话方式，包括语气语调和多样的自发行为。随着深度学习的发展，语音合成的自然度不断提升，合成的语音质量已经达到接近人类的水平。然而，现有的语音合成技术大多是合成朗读式或者特定“人设”（如客服）的语音，无法生成足够自然的自发风格的语音。</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过去的研究主要考虑显式建模自发现象，如填充停顿、延长音、重读等，这些方法可以有效实现自发语音合成，且具备良好的可控性，但是忽略了自发风格中多样的韵律变化，例如语调语速以及笑声这样的非言语部分，导致合成的自发语音表现力受限。一些研究使用韵律特征来描述自发语音的风格，但是没考虑到各种精细化的自发现象，导致合成的语音中缺乏自发现象的表达。</a:t>
            </a:r>
            <a:endParaRPr lang="en-US" sz="200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4246245"/>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sz="2000"/>
              <a:t>自发风格语音的自发性和多变性会影响推理阶段语音风格韵律的预测。通过基于文本的自发现象预测器可以在推理阶段获得自发现象标签，但预测不合理时生成的语音会非常不自然。人工指定每个自发现象标签的方式非常耗时耗力，不实用。最近一项研究通过预测自发现象标签嵌入解决累计误差。与之不同的是，我们预测自发风格潜在表征，该表征能同时关注自发现象和自发韵律。</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自发风格迁移是指为没有自发风格数据的说话人合成自发风格的语音，可以有效缓解自发风格数据稀缺问题，提升合成语音表现力。然而由于存在很多独属于自发风格的语言表达，自发风格和说话人音色往往耦合在一起，二者的解耦比较困难。先前的研究探索借助语音转换的方法扩充数据，实现自发风格迁移，但效果往往受限于语音转换模型的性能。</a:t>
            </a:r>
            <a:endParaRPr lang="en-US" sz="200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3524250"/>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en-US" sz="2000"/>
              <a:t>为了解决以上问题，</a:t>
            </a:r>
            <a:r>
              <a:rPr lang="zh-CN" altLang="en-US" sz="2000"/>
              <a:t>作者</a:t>
            </a:r>
            <a:r>
              <a:rPr lang="en-US" sz="2000"/>
              <a:t>提出了 SponTTS，一种基于瓶颈层特征（BN</a:t>
            </a:r>
            <a:r>
              <a:rPr lang="zh-CN" altLang="en-US" sz="2000"/>
              <a:t>，Bottleneck </a:t>
            </a:r>
            <a:r>
              <a:rPr lang="en-US" sz="2000"/>
              <a:t>）的两段式模型，在语音合成中建模和迁移自发风格。在第一阶段，使用条件变分自动编码器（CVAE）来学习自发风格表征，具体来说，</a:t>
            </a:r>
            <a:r>
              <a:rPr lang="zh-CN" altLang="en-US" sz="2000"/>
              <a:t>就是</a:t>
            </a:r>
            <a:r>
              <a:rPr lang="en-US" sz="2000"/>
              <a:t>从 BN 特征中捕捉自发风格韵律，并增加自发现象嵌入预测损失来约束自发风格表征，使其能够捕捉语音中的自发现象。在第二阶段，采用类似 VITS结构，将第一阶段学习到的自发风格迁移到目标说话人音色上。</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实验表明 SponTTS 可以有效模拟语音中的自发风格，同时迁移到集内或集外音色的说话人上，实现高自然度、高表现力、高音色相似度的自发语音合成与风格迁移。</a:t>
            </a:r>
            <a:endParaRPr lang="en-US" sz="2000"/>
          </a:p>
          <a:p>
            <a:pPr indent="508000" fontAlgn="auto">
              <a:lnSpc>
                <a:spcPct val="150000"/>
              </a:lnSpc>
              <a:extLst>
                <a:ext uri="{35155182-B16C-46BC-9424-99874614C6A1}">
                  <wpsdc:indentchars xmlns:wpsdc="http://www.wps.cn/officeDocument/2017/drawingmlCustomData" val="200" checksum="282533468"/>
                </a:ext>
              </a:extLst>
            </a:pPr>
            <a:endParaRPr lang="en-US" sz="200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总体</a:t>
            </a:r>
            <a:r>
              <a:rPr lang="zh-CN" altLang="en-US" sz="2800">
                <a:solidFill>
                  <a:schemeClr val="tx1"/>
                </a:solidFill>
                <a:effectLst>
                  <a:outerShdw blurRad="38100" dist="19050" dir="2700000" algn="tl" rotWithShape="0">
                    <a:schemeClr val="dk1">
                      <a:alpha val="40000"/>
                    </a:schemeClr>
                  </a:outerShdw>
                </a:effectLst>
              </a:rPr>
              <a:t>框架</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custDataLst>
              <p:tags r:id="rId4"/>
            </p:custDataLst>
          </p:nvPr>
        </p:nvSpPr>
        <p:spPr>
          <a:xfrm>
            <a:off x="616585" y="3580130"/>
            <a:ext cx="10042525" cy="2744470"/>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en-US" sz="2000"/>
              <a:t>SponTTS 以瓶颈层特征（BN）作为中间表征，分为两个模块：第一部分是文本到瓶颈层特征（Text2BN）模块，该模块从 BN 和自发现象标签中学习自发风格表征，并将文本映射到说话人无关的瓶颈层特征，其中自发风格标签和真实瓶颈层特征仅在训练阶段使用；第二部分是瓶颈层特征到波形（BN2Wave）模块，该模块旨在以说话人嵌入为条件，以瓶颈层特征为输入来生成波形，借助说话人嵌入，该模块还可以生成训练时没见过的说话人音色的音频。</a:t>
            </a:r>
            <a:endParaRPr lang="en-US" sz="200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 name="图片 2" descr="联想截图_20240325001444"/>
          <p:cNvPicPr>
            <a:picLocks noChangeAspect="1"/>
          </p:cNvPicPr>
          <p:nvPr/>
        </p:nvPicPr>
        <p:blipFill>
          <a:blip r:embed="rId6"/>
          <a:stretch>
            <a:fillRect/>
          </a:stretch>
        </p:blipFill>
        <p:spPr>
          <a:xfrm>
            <a:off x="1706245" y="1607820"/>
            <a:ext cx="8766810" cy="182118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Text2BN"/>
          <p:cNvPicPr>
            <a:picLocks noChangeAspect="1"/>
          </p:cNvPicPr>
          <p:nvPr/>
        </p:nvPicPr>
        <p:blipFill>
          <a:blip r:embed="rId1"/>
          <a:stretch>
            <a:fillRect/>
          </a:stretch>
        </p:blipFill>
        <p:spPr>
          <a:xfrm>
            <a:off x="396875" y="1393190"/>
            <a:ext cx="4464050" cy="511175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---文本转BN模块</a:t>
            </a:r>
            <a:endParaRPr lang="en-US" altLang="zh-CN"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6" name="文本框 5"/>
              <p:cNvSpPr txBox="1"/>
              <p:nvPr/>
            </p:nvSpPr>
            <p:spPr>
              <a:xfrm>
                <a:off x="5054600" y="1574800"/>
                <a:ext cx="6813550" cy="4269740"/>
              </a:xfrm>
              <a:prstGeom prst="rect">
                <a:avLst/>
              </a:prstGeom>
              <a:noFill/>
            </p:spPr>
            <p:txBody>
              <a:bodyPr wrap="square" rtlCol="0">
                <a:spAutoFit/>
              </a:bodyPr>
              <a:p>
                <a:pPr indent="457200" fontAlgn="auto">
                  <a:lnSpc>
                    <a:spcPct val="150000"/>
                  </a:lnSpc>
                </a:pPr>
                <a:r>
                  <a:rPr lang="en-US" altLang="zh-CN"/>
                  <a:t>Text2BN模块以 FastSpeech作为模型主干。为了建模语音中的自发风格，引入一种 CVAE 结构，借助自发后验编码器从瓶颈层特征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x</m:t>
                        </m:r>
                      </m:e>
                      <m:sub>
                        <m:r>
                          <a:rPr lang="en-US" altLang="zh-CN" i="1">
                            <a:latin typeface="Cambria Math" panose="02040503050406030204" charset="0"/>
                            <a:cs typeface="Cambria Math" panose="02040503050406030204" charset="0"/>
                          </a:rPr>
                          <m:t>𝑏𝑛</m:t>
                        </m:r>
                      </m:sub>
                    </m:sSub>
                  </m:oMath>
                </a14:m>
                <a:r>
                  <a:rPr lang="en-US" altLang="zh-CN"/>
                  <a:t>中学习后验分布</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𝑞</m:t>
                        </m:r>
                      </m:e>
                      <m:sub>
                        <m:r>
                          <a:rPr lang="en-US" altLang="zh-CN" i="1">
                            <a:latin typeface="Cambria Math" panose="02040503050406030204" charset="0"/>
                            <a:cs typeface="Cambria Math" panose="02040503050406030204" charset="0"/>
                          </a:rPr>
                          <m:t>𝜙</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𝑧</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𝑏𝑛</m:t>
                        </m:r>
                      </m:sub>
                    </m:sSub>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。自发后验编码器将参考编码器学习到的帧级表征按照音素时长信息平均池化到音素级，同时为了使后验分布学习到自发现象，我们引入自发现象预测器从 </a:t>
                </a:r>
                <a:r>
                  <a:rPr lang="en-US" altLang="zh-CN">
                    <a:latin typeface="Cambria Math" panose="02040503050406030204" charset="0"/>
                    <a:cs typeface="Cambria Math" panose="02040503050406030204" charset="0"/>
                  </a:rPr>
                  <a:t>z中预测自发现象标签的嵌入，损失函数使用余弦损失函数。为了在推理阶段模型能够从文本预测出更加丰富的自发风格韵律变化，我们参考 VITS 引入了一个基于 normalized flow 的自发先验编码器，该先验编码器以文本编码器的输出c作为输入，将先验分布 </a:t>
                </a:r>
                <a14:m>
                  <m:oMath xmlns:m="http://schemas.openxmlformats.org/officeDocument/2006/math">
                    <m:r>
                      <a:rPr lang="en-US" altLang="zh-CN" i="1">
                        <a:latin typeface="Cambria Math" panose="02040503050406030204" charset="0"/>
                        <a:cs typeface="Cambria Math" panose="02040503050406030204" charset="0"/>
                      </a:rPr>
                      <m:t>𝑝</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θ</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z)|</m:t>
                    </m:r>
                    <m:r>
                      <a:rPr lang="en-US" altLang="zh-CN" i="1">
                        <a:latin typeface="Cambria Math" panose="02040503050406030204" charset="0"/>
                        <a:cs typeface="Cambria Math" panose="02040503050406030204" charset="0"/>
                      </a:rPr>
                      <m:t>𝑐</m:t>
                    </m:r>
                    <m:r>
                      <a:rPr lang="en-US" altLang="zh-CN" i="1">
                        <a:latin typeface="Cambria Math" panose="02040503050406030204" charset="0"/>
                        <a:cs typeface="Cambria Math" panose="02040503050406030204" charset="0"/>
                      </a:rPr>
                      <m:t>)</m:t>
                    </m:r>
                  </m:oMath>
                </a14:m>
                <a:r>
                  <a:rPr lang="en-US" altLang="zh-CN">
                    <a:latin typeface="Cambria Math" panose="02040503050406030204" charset="0"/>
                    <a:cs typeface="Cambria Math" panose="02040503050406030204" charset="0"/>
                  </a:rPr>
                  <a:t>映射到更复杂的分布。</a:t>
                </a:r>
                <a:endParaRPr lang="en-US" altLang="zh-CN">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5054600" y="1574800"/>
                <a:ext cx="6813550" cy="4269740"/>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BN2Wave"/>
          <p:cNvPicPr>
            <a:picLocks noChangeAspect="1"/>
          </p:cNvPicPr>
          <p:nvPr/>
        </p:nvPicPr>
        <p:blipFill>
          <a:blip r:embed="rId1"/>
          <a:stretch>
            <a:fillRect/>
          </a:stretch>
        </p:blipFill>
        <p:spPr>
          <a:xfrm>
            <a:off x="456565" y="1654175"/>
            <a:ext cx="4165600" cy="391795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---BN 到 Wave 模块</a:t>
            </a:r>
            <a:endParaRPr lang="en-US" altLang="zh-CN"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7" name="文本框 6"/>
              <p:cNvSpPr txBox="1"/>
              <p:nvPr/>
            </p:nvSpPr>
            <p:spPr>
              <a:xfrm>
                <a:off x="5207000" y="1606550"/>
                <a:ext cx="6565900" cy="2999740"/>
              </a:xfrm>
              <a:prstGeom prst="rect">
                <a:avLst/>
              </a:prstGeom>
              <a:noFill/>
            </p:spPr>
            <p:txBody>
              <a:bodyPr wrap="square" rtlCol="0">
                <a:spAutoFit/>
              </a:bodyPr>
              <a:p>
                <a:pPr indent="457200" fontAlgn="auto">
                  <a:lnSpc>
                    <a:spcPct val="150000"/>
                  </a:lnSpc>
                </a:pPr>
                <a:r>
                  <a:rPr lang="en-US" altLang="zh-CN"/>
                  <a:t>BN2Wave模块按照 VITS 结构构建，主要由先验编码器、后验编码器和解码器组成。瓶颈层特征编码器和 flow 结构以瓶颈层特征以及说话人嵌入作为条件，生成 CVAE 的先验分布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θ</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𝑧</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𝑐</m:t>
                    </m:r>
                    <m:r>
                      <a:rPr lang="en-US" altLang="zh-CN" i="1">
                        <a:latin typeface="Cambria Math" panose="02040503050406030204" charset="0"/>
                        <a:cs typeface="Cambria Math" panose="02040503050406030204" charset="0"/>
                      </a:rPr>
                      <m:t>’)</m:t>
                    </m:r>
                  </m:oMath>
                </a14:m>
                <a:r>
                  <a:rPr lang="en-US" altLang="zh-CN"/>
                  <a:t> </a:t>
                </a:r>
                <a:r>
                  <a:rPr lang="zh-CN" altLang="en-US"/>
                  <a:t>。后验编码器以线性谱</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𝑙𝑖𝑛</m:t>
                        </m:r>
                      </m:sub>
                    </m:sSub>
                  </m:oMath>
                </a14:m>
                <a:r>
                  <a:rPr lang="zh-CN" altLang="en-US"/>
                  <a:t>作为输入得到后验分布</a:t>
                </a:r>
                <a14:m>
                  <m:oMath xmlns:m="http://schemas.openxmlformats.org/officeDocument/2006/math">
                    <m:r>
                      <a:rPr lang="en-US" altLang="zh-CN" i="1">
                        <a:latin typeface="Cambria Math" panose="02040503050406030204" charset="0"/>
                        <a:cs typeface="Cambria Math" panose="02040503050406030204" charset="0"/>
                      </a:rPr>
                      <m:t>𝑞</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𝑧</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𝑙𝑖𝑛</m:t>
                        </m:r>
                      </m:sub>
                    </m:sSub>
                    <m:r>
                      <a:rPr lang="en-US" altLang="zh-CN" i="1">
                        <a:latin typeface="Cambria Math" panose="02040503050406030204" charset="0"/>
                        <a:cs typeface="Cambria Math" panose="02040503050406030204" charset="0"/>
                      </a:rPr>
                      <m:t>)</m:t>
                    </m:r>
                  </m:oMath>
                </a14:m>
                <a:r>
                  <a:rPr lang="zh-CN" altLang="en-US"/>
                  <a:t>。最后，由 HiFiGAN解码器来生成音频波形，这里我们并没有使用说话人查找表而是使用说话人嵌入，这样在解码时能够自适应生成未见说话人音色的音频。</a:t>
                </a:r>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5207000" y="1606550"/>
                <a:ext cx="6565900" cy="2999740"/>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635760"/>
            <a:ext cx="10786110" cy="3461385"/>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en-US" sz="2000"/>
              <a:t>实验数据</a:t>
            </a:r>
            <a:endParaRPr lang="en-US" sz="2000"/>
          </a:p>
          <a:p>
            <a:pPr marL="800100" lvl="1" indent="-342900" fontAlgn="auto">
              <a:lnSpc>
                <a:spcPct val="150000"/>
              </a:lnSpc>
              <a:buFont typeface="Wingdings" panose="05000000000000000000" charset="0"/>
              <a:buChar char="Ø"/>
            </a:pPr>
            <a:r>
              <a:rPr lang="en-US" sz="2000"/>
              <a:t>Text2BN：使用</a:t>
            </a:r>
            <a:r>
              <a:rPr lang="en-US" sz="2000">
                <a:ln/>
                <a:solidFill>
                  <a:schemeClr val="accent1"/>
                </a:solidFill>
                <a:effectLst>
                  <a:outerShdw blurRad="38100" dist="25400" dir="5400000" algn="ctr" rotWithShape="0">
                    <a:srgbClr val="6E747A">
                      <a:alpha val="43000"/>
                    </a:srgbClr>
                  </a:outerShdw>
                </a:effectLst>
              </a:rPr>
              <a:t>内部中文自发风格语音数据集</a:t>
            </a:r>
            <a:r>
              <a:rPr lang="en-US" sz="2000"/>
              <a:t>，包含一名女性发音人 16.7 小时的对话风格语音，数据集包含五种自发现象标签，包括静音停顿、延长音、快语速、连读和重读，其中静音停顿不同于韵律停顿，可以出现在句子任一音素之后，并且重读被进一步分为无重读、次重读、主重读。</a:t>
            </a:r>
            <a:endParaRPr lang="en-US" sz="2000"/>
          </a:p>
          <a:p>
            <a:pPr marL="800100" lvl="1" indent="-342900" fontAlgn="auto">
              <a:lnSpc>
                <a:spcPct val="150000"/>
              </a:lnSpc>
              <a:buFont typeface="Wingdings" panose="05000000000000000000" charset="0"/>
              <a:buChar char="Ø"/>
            </a:pPr>
            <a:r>
              <a:rPr lang="en-US" sz="2000"/>
              <a:t>BN2Wave：除了 Text2BN 所用的数据外，还加入了</a:t>
            </a:r>
            <a:r>
              <a:rPr lang="en-US" sz="2000">
                <a:ln/>
                <a:solidFill>
                  <a:schemeClr val="accent1"/>
                </a:solidFill>
                <a:effectLst>
                  <a:outerShdw blurRad="38100" dist="25400" dir="5400000" algn="ctr" rotWithShape="0">
                    <a:srgbClr val="6E747A">
                      <a:alpha val="43000"/>
                    </a:srgbClr>
                  </a:outerShdw>
                </a:effectLst>
              </a:rPr>
              <a:t>内部多说话人朗读风格语音数据</a:t>
            </a:r>
            <a:r>
              <a:rPr lang="en-US" sz="2000"/>
              <a:t>，包括 340 个说话人，每人 200 到 1000 句话，共计 294 小时。</a:t>
            </a:r>
            <a:endParaRPr lang="en-US" sz="200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比较</a:t>
            </a:r>
            <a:r>
              <a:rPr lang="zh-CN" altLang="en-US" sz="2800">
                <a:solidFill>
                  <a:schemeClr val="tx1"/>
                </a:solidFill>
                <a:effectLst>
                  <a:outerShdw blurRad="38100" dist="19050" dir="2700000" algn="tl" rotWithShape="0">
                    <a:schemeClr val="dk1">
                      <a:alpha val="40000"/>
                    </a:schemeClr>
                  </a:outerShdw>
                </a:effectLst>
              </a:rPr>
              <a:t>模型</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635760"/>
            <a:ext cx="10786110" cy="4484370"/>
          </a:xfrm>
          <a:prstGeom prst="rect">
            <a:avLst/>
          </a:prstGeom>
          <a:noFill/>
        </p:spPr>
        <p:txBody>
          <a:bodyPr wrap="square" rtlCol="0">
            <a:noAutofit/>
          </a:bodyPr>
          <a:p>
            <a:pPr indent="457200" fontAlgn="auto">
              <a:lnSpc>
                <a:spcPct val="150000"/>
              </a:lnSpc>
              <a:buFont typeface="Wingdings" panose="05000000000000000000" charset="0"/>
              <a:buNone/>
            </a:pPr>
            <a:r>
              <a:rPr lang="en-US" sz="2000"/>
              <a:t>为了公平比较，</a:t>
            </a:r>
            <a:r>
              <a:rPr lang="zh-CN" altLang="en-US" sz="2000"/>
              <a:t>作者</a:t>
            </a:r>
            <a:r>
              <a:rPr lang="en-US" sz="2000"/>
              <a:t>将提出的模型 SponTTS 与基于 SponTTS 构建的以下三个模型进行比较：</a:t>
            </a:r>
            <a:endParaRPr lang="en-US" sz="2000"/>
          </a:p>
          <a:p>
            <a:pPr marL="800100" lvl="1" indent="-342900" fontAlgn="auto">
              <a:lnSpc>
                <a:spcPct val="150000"/>
              </a:lnSpc>
              <a:buFont typeface="Wingdings" panose="05000000000000000000" charset="0"/>
              <a:buChar char="Ø"/>
            </a:pPr>
            <a:r>
              <a:rPr lang="en-US"/>
              <a:t>Baseline：两段式模型，Text2BN 只包括 FastSpeech 部分</a:t>
            </a:r>
            <a:r>
              <a:rPr lang="zh-CN" altLang="en-US"/>
              <a:t>。也就是从 SponTTS 中删除了自发后编码器和先验编码器，SponTTS 是一个没有自发风格建模的普通两阶段 TTS 框架。</a:t>
            </a:r>
            <a:endParaRPr lang="zh-CN" altLang="en-US" sz="2000"/>
          </a:p>
          <a:p>
            <a:pPr marL="800100" lvl="1" indent="-342900" fontAlgn="auto">
              <a:lnSpc>
                <a:spcPct val="150000"/>
              </a:lnSpc>
              <a:buFont typeface="Wingdings" panose="05000000000000000000" charset="0"/>
              <a:buChar char="Ø"/>
            </a:pPr>
            <a:r>
              <a:rPr lang="zh-CN" altLang="en-US"/>
              <a:t>TP：删除参考编码器和变分的过程，从文本编码器的输出直接预测自发现象嵌入，即只关注自发现象。</a:t>
            </a:r>
            <a:endParaRPr lang="zh-CN" altLang="en-US"/>
          </a:p>
          <a:p>
            <a:pPr marL="800100" lvl="1" indent="-342900" fontAlgn="auto">
              <a:lnSpc>
                <a:spcPct val="150000"/>
              </a:lnSpc>
              <a:buFont typeface="Wingdings" panose="05000000000000000000" charset="0"/>
              <a:buChar char="Ø"/>
            </a:pPr>
            <a:r>
              <a:rPr lang="zh-CN" altLang="en-US"/>
              <a:t>TPVAE：删除自发现象编码器和自发现象预测器，即只关注自发韵律。</a:t>
            </a:r>
            <a:endParaRPr lang="zh-CN" altLang="en-US"/>
          </a:p>
          <a:p>
            <a:pPr marL="800100" lvl="1" indent="-342900" fontAlgn="auto">
              <a:lnSpc>
                <a:spcPct val="150000"/>
              </a:lnSpc>
              <a:buFont typeface="Wingdings" panose="05000000000000000000" charset="0"/>
              <a:buChar char="Ø"/>
            </a:pPr>
            <a:r>
              <a:rPr lang="zh-CN" altLang="en-US"/>
              <a:t>SponTTS：完整的本文方案</a:t>
            </a:r>
            <a:endParaRPr lang="zh-CN" altLang="en-US"/>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主客观评估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片 5" descr="联想截图_20240325005652"/>
          <p:cNvPicPr>
            <a:picLocks noChangeAspect="1"/>
          </p:cNvPicPr>
          <p:nvPr/>
        </p:nvPicPr>
        <p:blipFill>
          <a:blip r:embed="rId5"/>
          <a:stretch>
            <a:fillRect/>
          </a:stretch>
        </p:blipFill>
        <p:spPr>
          <a:xfrm>
            <a:off x="456565" y="4402455"/>
            <a:ext cx="5086350" cy="2052955"/>
          </a:xfrm>
          <a:prstGeom prst="rect">
            <a:avLst/>
          </a:prstGeom>
        </p:spPr>
      </p:pic>
      <p:pic>
        <p:nvPicPr>
          <p:cNvPr id="7" name="图片 6" descr="联想截图_20240325005753"/>
          <p:cNvPicPr>
            <a:picLocks noChangeAspect="1"/>
          </p:cNvPicPr>
          <p:nvPr/>
        </p:nvPicPr>
        <p:blipFill>
          <a:blip r:embed="rId6"/>
          <a:srcRect t="2613" r="1289" b="4442"/>
          <a:stretch>
            <a:fillRect/>
          </a:stretch>
        </p:blipFill>
        <p:spPr>
          <a:xfrm>
            <a:off x="393065" y="1911350"/>
            <a:ext cx="5086350" cy="1752600"/>
          </a:xfrm>
          <a:prstGeom prst="rect">
            <a:avLst/>
          </a:prstGeom>
        </p:spPr>
      </p:pic>
      <p:sp>
        <p:nvSpPr>
          <p:cNvPr id="8" name="文本框 7"/>
          <p:cNvSpPr txBox="1"/>
          <p:nvPr/>
        </p:nvSpPr>
        <p:spPr>
          <a:xfrm>
            <a:off x="5708650" y="1388110"/>
            <a:ext cx="6178550" cy="2799715"/>
          </a:xfrm>
          <a:prstGeom prst="rect">
            <a:avLst/>
          </a:prstGeom>
          <a:noFill/>
        </p:spPr>
        <p:txBody>
          <a:bodyPr wrap="square" rtlCol="0">
            <a:spAutoFit/>
          </a:bodyPr>
          <a:p>
            <a:pPr indent="457200"/>
            <a:r>
              <a:rPr lang="zh-CN" altLang="en-US" sz="1600">
                <a:ln/>
                <a:solidFill>
                  <a:schemeClr val="accent1"/>
                </a:solidFill>
                <a:effectLst>
                  <a:outerShdw blurRad="38100" dist="25400" dir="5400000" algn="ctr" rotWithShape="0">
                    <a:srgbClr val="6E747A">
                      <a:alpha val="43000"/>
                    </a:srgbClr>
                  </a:outerShdw>
                </a:effectLst>
              </a:rPr>
              <a:t>N-MOS（Naturalness Mean Opinion Score）</a:t>
            </a:r>
            <a:r>
              <a:rPr lang="zh-CN" altLang="en-US" sz="1600"/>
              <a:t>：表示语音自然度的平均评价分数。它是通过听众对合成语音自然度的主观评价计算得出的，分数越高表示语音听起来越自然。这里，分数是在1到5之间，误差条表示95%的置信区间。</a:t>
            </a:r>
            <a:endParaRPr lang="zh-CN" altLang="en-US" sz="1600"/>
          </a:p>
          <a:p>
            <a:pPr indent="457200"/>
            <a:r>
              <a:rPr lang="zh-CN" altLang="en-US" sz="1600">
                <a:ln/>
                <a:solidFill>
                  <a:schemeClr val="accent1"/>
                </a:solidFill>
                <a:effectLst>
                  <a:outerShdw blurRad="38100" dist="25400" dir="5400000" algn="ctr" rotWithShape="0">
                    <a:srgbClr val="6E747A">
                      <a:alpha val="43000"/>
                    </a:srgbClr>
                  </a:outerShdw>
                </a:effectLst>
              </a:rPr>
              <a:t>S-MOS（Speaker similarity Mean Opinion Score）</a:t>
            </a:r>
            <a:r>
              <a:rPr lang="zh-CN" altLang="en-US" sz="1600"/>
              <a:t>：表示说话人相似度的平均评价分数。它是根据听众对合成语音与目标说话人声音相似度的主观评价计算得出的。同样，分数越高，说明合成语音与目标说话人的声音相似度越高。</a:t>
            </a:r>
            <a:endParaRPr lang="zh-CN" altLang="en-US" sz="1600"/>
          </a:p>
          <a:p>
            <a:pPr indent="457200"/>
            <a:r>
              <a:rPr lang="zh-CN" altLang="en-US" sz="1600">
                <a:ln/>
                <a:solidFill>
                  <a:schemeClr val="accent1"/>
                </a:solidFill>
                <a:effectLst>
                  <a:outerShdw blurRad="38100" dist="25400" dir="5400000" algn="ctr" rotWithShape="0">
                    <a:srgbClr val="6E747A">
                      <a:alpha val="43000"/>
                    </a:srgbClr>
                  </a:outerShdw>
                </a:effectLst>
              </a:rPr>
              <a:t>S-Cosine</a:t>
            </a:r>
            <a:r>
              <a:rPr lang="zh-CN" altLang="en-US" sz="1600"/>
              <a:t>：表示说话人验证模型得出的说话人嵌入的余弦相似度。这个指标衡量合成语音与目标说话人的声音在嵌入空间中的接近程度，值在-1到1之间变化，接近1表示非常相似。</a:t>
            </a:r>
            <a:endParaRPr lang="zh-CN" altLang="en-US" sz="1600"/>
          </a:p>
        </p:txBody>
      </p:sp>
      <p:sp>
        <p:nvSpPr>
          <p:cNvPr id="10" name="文本框 9"/>
          <p:cNvSpPr txBox="1"/>
          <p:nvPr/>
        </p:nvSpPr>
        <p:spPr>
          <a:xfrm>
            <a:off x="5759450" y="4086225"/>
            <a:ext cx="6184900" cy="2417445"/>
          </a:xfrm>
          <a:prstGeom prst="rect">
            <a:avLst/>
          </a:prstGeom>
          <a:noFill/>
        </p:spPr>
        <p:txBody>
          <a:bodyPr wrap="square" rtlCol="0">
            <a:noAutofit/>
          </a:bodyPr>
          <a:p>
            <a:pPr indent="457200"/>
            <a:r>
              <a:rPr lang="en-US" altLang="zh-CN">
                <a:ln/>
                <a:solidFill>
                  <a:schemeClr val="accent1"/>
                </a:solidFill>
                <a:effectLst>
                  <a:outerShdw blurRad="38100" dist="25400" dir="5400000" algn="ctr" rotWithShape="0">
                    <a:srgbClr val="6E747A">
                      <a:alpha val="43000"/>
                    </a:srgbClr>
                  </a:outerShdw>
                </a:effectLst>
              </a:rPr>
              <a:t>F0 std（基频标准差）</a:t>
            </a:r>
            <a:r>
              <a:rPr lang="en-US" altLang="zh-CN"/>
              <a:t>：衡量语音基频（音高）的变异性。基频标准差越大，表明语音的音高变化越大，通常与更自然或更具表现力的语音相关。</a:t>
            </a:r>
            <a:endParaRPr lang="en-US" altLang="zh-CN"/>
          </a:p>
          <a:p>
            <a:pPr indent="457200"/>
            <a:r>
              <a:rPr lang="en-US" altLang="zh-CN">
                <a:ln/>
                <a:solidFill>
                  <a:schemeClr val="accent1"/>
                </a:solidFill>
                <a:effectLst>
                  <a:outerShdw blurRad="38100" dist="25400" dir="5400000" algn="ctr" rotWithShape="0">
                    <a:srgbClr val="6E747A">
                      <a:alpha val="43000"/>
                    </a:srgbClr>
                  </a:outerShdw>
                </a:effectLst>
              </a:rPr>
              <a:t>Dur. std（持续时间标准差）</a:t>
            </a:r>
            <a:r>
              <a:rPr lang="en-US" altLang="zh-CN"/>
              <a:t>：衡量语音持续时间变异性的指标。与基频标准差类似，持续时间标准差较大表明语音节奏的变化范围较大，也是更自然语音的特征。</a:t>
            </a:r>
            <a:endParaRPr lang="en-US" altLang="zh-CN"/>
          </a:p>
          <a:p>
            <a:pPr indent="457200"/>
            <a:r>
              <a:rPr lang="en-US" altLang="zh-CN">
                <a:ln/>
                <a:solidFill>
                  <a:schemeClr val="accent1"/>
                </a:solidFill>
                <a:effectLst>
                  <a:outerShdw blurRad="38100" dist="25400" dir="5400000" algn="ctr" rotWithShape="0">
                    <a:srgbClr val="6E747A">
                      <a:alpha val="43000"/>
                    </a:srgbClr>
                  </a:outerShdw>
                </a:effectLst>
              </a:rPr>
              <a:t>CER（字符错误率）</a:t>
            </a:r>
            <a:r>
              <a:rPr lang="en-US" altLang="zh-CN"/>
              <a:t>：评价合成语音的准确性。它是通过将合成语音转录为文本后，比较转录结果和原始文本的不一致度得出的。</a:t>
            </a:r>
            <a:endParaRPr lang="en-US" altLang="zh-CN"/>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 name="图片 1" descr="自发风格偏好测试结果"/>
          <p:cNvPicPr>
            <a:picLocks noChangeAspect="1"/>
          </p:cNvPicPr>
          <p:nvPr/>
        </p:nvPicPr>
        <p:blipFill>
          <a:blip r:embed="rId5"/>
          <a:stretch>
            <a:fillRect/>
          </a:stretch>
        </p:blipFill>
        <p:spPr>
          <a:xfrm>
            <a:off x="3848100" y="2188845"/>
            <a:ext cx="4495800" cy="1524000"/>
          </a:xfrm>
          <a:prstGeom prst="rect">
            <a:avLst/>
          </a:prstGeom>
        </p:spPr>
      </p:pic>
      <p:pic>
        <p:nvPicPr>
          <p:cNvPr id="3" name="图片 2" descr="对看不见的说话人进行95%可信区间和说话人余弦相似度主观评价的结果"/>
          <p:cNvPicPr>
            <a:picLocks noChangeAspect="1"/>
          </p:cNvPicPr>
          <p:nvPr/>
        </p:nvPicPr>
        <p:blipFill>
          <a:blip r:embed="rId6"/>
          <a:stretch>
            <a:fillRect/>
          </a:stretch>
        </p:blipFill>
        <p:spPr>
          <a:xfrm>
            <a:off x="3867150" y="4993005"/>
            <a:ext cx="4457700" cy="1352550"/>
          </a:xfrm>
          <a:prstGeom prst="rect">
            <a:avLst/>
          </a:prstGeom>
        </p:spPr>
      </p:pic>
      <p:sp>
        <p:nvSpPr>
          <p:cNvPr id="10" name="文本框 9"/>
          <p:cNvSpPr txBox="1"/>
          <p:nvPr/>
        </p:nvSpPr>
        <p:spPr>
          <a:xfrm>
            <a:off x="4540568" y="1722120"/>
            <a:ext cx="3110865" cy="337185"/>
          </a:xfrm>
          <a:prstGeom prst="rect">
            <a:avLst/>
          </a:prstGeom>
          <a:noFill/>
        </p:spPr>
        <p:txBody>
          <a:bodyPr wrap="square" rtlCol="0">
            <a:spAutoFit/>
          </a:bodyPr>
          <a:p>
            <a:r>
              <a:rPr sz="1600">
                <a:solidFill>
                  <a:srgbClr val="FF0000"/>
                </a:solidFill>
              </a:rPr>
              <a:t>自发风格偏好测试的结果。</a:t>
            </a:r>
            <a:endParaRPr sz="1600">
              <a:solidFill>
                <a:srgbClr val="FF0000"/>
              </a:solidFill>
            </a:endParaRPr>
          </a:p>
        </p:txBody>
      </p:sp>
      <p:sp>
        <p:nvSpPr>
          <p:cNvPr id="11" name="文本框 10"/>
          <p:cNvSpPr txBox="1"/>
          <p:nvPr/>
        </p:nvSpPr>
        <p:spPr>
          <a:xfrm>
            <a:off x="4540568" y="4649470"/>
            <a:ext cx="3110865" cy="337185"/>
          </a:xfrm>
          <a:prstGeom prst="rect">
            <a:avLst/>
          </a:prstGeom>
          <a:noFill/>
        </p:spPr>
        <p:txBody>
          <a:bodyPr wrap="square" rtlCol="0">
            <a:spAutoFit/>
          </a:bodyPr>
          <a:p>
            <a:r>
              <a:rPr sz="1600">
                <a:solidFill>
                  <a:srgbClr val="FF0000"/>
                </a:solidFill>
              </a:rPr>
              <a:t>未见过的说话人的主观评价结果</a:t>
            </a:r>
            <a:endParaRPr sz="1600">
              <a:solidFill>
                <a:srgbClr val="FF0000"/>
              </a:solidFill>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p>
            <a:pPr algn="ctr"/>
            <a:r>
              <a:rPr sz="3600">
                <a:latin typeface="等线" panose="02010600030101010101" charset="-122"/>
                <a:ea typeface="等线" panose="02010600030101010101" charset="-122"/>
              </a:rPr>
              <a:t>Qi-tts: Questioning intonation control for emotional speech synthesis</a:t>
            </a:r>
            <a:endParaRPr sz="360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p>
            <a:r>
              <a:t>QI-TTS：情感语音合成的提问语调控制</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p>
            <a:r>
              <a:rPr lang="en-US" altLang="zh-CN"/>
              <a:t>2024</a:t>
            </a:r>
            <a:r>
              <a:rPr lang="zh-CN" altLang="en-US"/>
              <a:t>年</a:t>
            </a:r>
            <a:r>
              <a:rPr lang="en-US" altLang="zh-CN"/>
              <a:t>3</a:t>
            </a:r>
            <a:r>
              <a:rPr lang="zh-CN" altLang="en-US"/>
              <a:t>月</a:t>
            </a:r>
            <a:r>
              <a:rPr lang="en-US" altLang="zh-CN"/>
              <a:t>25</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Tang H, Zhang X, Wang J, et al. Qi-tts: Questioning intonation control for emotional speech synthesis[C]//ICASSP 2023-2023 IEEE International Conference on Acoustics, Speech and Signal Processing (ICASSP). IEEE, 2023: 1-5.</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565150" y="1471930"/>
            <a:ext cx="10786110" cy="2546985"/>
          </a:xfrm>
          <a:prstGeom prst="rect">
            <a:avLst/>
          </a:prstGeom>
          <a:noFill/>
        </p:spPr>
        <p:txBody>
          <a:bodyPr wrap="square" rtlCol="0">
            <a:noAutofit/>
          </a:bodyPr>
          <a:p>
            <a:pPr indent="457200" fontAlgn="auto">
              <a:lnSpc>
                <a:spcPct val="150000"/>
              </a:lnSpc>
              <a:buFont typeface="Wingdings" panose="05000000000000000000" charset="0"/>
              <a:buNone/>
            </a:pPr>
            <a:r>
              <a:rPr lang="en-US" sz="2000"/>
              <a:t>本文提出了SponTTS，旨在文本到语音合成（TTS）中建模和传递自发风格。具体来说，采用了条件变分自编码器（CVAE）来捕获多样化的自发韵律，并同时学习自发现象。此外，还利用基于流的预测器来丰富文本预测的韵律和特定上下文的现象。通过客观和主观实验表明，SponTTS有效地建模了自发风格，并成功地将自发说话风格转移到已见和未见的说话者，生成具有高说话者相似度的自然且富有表现力的语音。</a:t>
            </a:r>
            <a:endParaRPr lang="en-US" sz="2000"/>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3784600"/>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sz="2000"/>
              <a:t>由于序列到序列（seq2seq）建模架构的快速发展，风格转换文本到语音（TTS）</a:t>
            </a:r>
            <a:r>
              <a:rPr lang="en-US" sz="2000">
                <a:sym typeface="+mn-ea"/>
              </a:rPr>
              <a:t>近年来</a:t>
            </a:r>
            <a:r>
              <a:rPr lang="zh-CN" altLang="en-US" sz="2000">
                <a:sym typeface="+mn-ea"/>
              </a:rPr>
              <a:t>已</a:t>
            </a:r>
            <a:r>
              <a:rPr lang="en-US" sz="2000"/>
              <a:t>成为了情绪语音合成的一种流行方法。这种方法使用参考音频来指定所需的语音风格，其目的是生成模仿参考音频风格的语音。基于参考的风格转换涉及通过表达性样本无监督学习固定长度的风格嵌入，然后利用它来模拟参考音频的说话风格。</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然而，仅使用学习到的句子级别风格嵌入在情感转换中是不足以完全表达说话者态度的。</a:t>
            </a:r>
            <a:r>
              <a:rPr sz="2000"/>
              <a:t>情感嵌入缺乏对情感和互斥语调的组合进行准确建模的能力，如“愤怒的陈述”和“愤怒的问题”。</a:t>
            </a:r>
            <a:r>
              <a:rPr lang="en-US" sz="2000"/>
              <a:t>通过使用疑问语调，说话人可以以陈述性问句的形式表达陈述</a:t>
            </a:r>
            <a:r>
              <a:rPr lang="en-US" sz="2000"/>
              <a:t>。例如，“你这次考试</a:t>
            </a:r>
            <a:r>
              <a:rPr lang="zh-CN" altLang="en-US" sz="2000"/>
              <a:t>不及格</a:t>
            </a:r>
            <a:r>
              <a:rPr lang="en-US" sz="2000"/>
              <a:t>。”到“你这次考试</a:t>
            </a:r>
            <a:r>
              <a:rPr lang="zh-CN" altLang="en-US" sz="2000"/>
              <a:t>不及格</a:t>
            </a:r>
            <a:r>
              <a:rPr lang="en-US" sz="2000"/>
              <a:t>？”。</a:t>
            </a:r>
            <a:endParaRPr lang="en-US" sz="200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sym typeface="+mn-ea"/>
              </a:rPr>
              <a:t>Tang H, Zhang X, Wang J, et al. Qi-tts: Questioning intonation control for emotional speech synthesis[C]//ICASSP 2023-2023 IEEE International Conference on Acoustics, Speech and Signal Processing (ICASSP). IEEE, 2023: 1-5.</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4246245"/>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sz="2000">
                <a:sym typeface="+mn-ea"/>
              </a:rPr>
              <a:t>因此，仅从单一方面模拟语音韵律是不够的，语调对于明确意图至关重要。</a:t>
            </a:r>
            <a:r>
              <a:rPr lang="zh-CN" altLang="en-US" sz="2000">
                <a:sym typeface="+mn-ea"/>
              </a:rPr>
              <a:t>作者</a:t>
            </a:r>
            <a:r>
              <a:rPr lang="en-US" sz="2000">
                <a:sym typeface="+mn-ea"/>
              </a:rPr>
              <a:t>希望解决三个问题：</a:t>
            </a:r>
            <a:endParaRPr lang="en-US" sz="2000">
              <a:sym typeface="+mn-ea"/>
            </a:endParaRPr>
          </a:p>
          <a:p>
            <a:pPr indent="508000" fontAlgn="auto">
              <a:lnSpc>
                <a:spcPct val="150000"/>
              </a:lnSpc>
              <a:extLst>
                <a:ext uri="{35155182-B16C-46BC-9424-99874614C6A1}">
                  <wpsdc:indentchars xmlns:wpsdc="http://www.wps.cn/officeDocument/2017/drawingmlCustomData" val="200" checksum="282533468"/>
                </a:ext>
              </a:extLst>
            </a:pPr>
            <a:r>
              <a:rPr lang="en-US" sz="2000">
                <a:sym typeface="+mn-ea"/>
              </a:rPr>
              <a:t>1) 现有的情绪建模框架只考虑了普通陈述，并缺乏模拟每种情绪中的多种差异性韵律（如</a:t>
            </a:r>
            <a:r>
              <a:rPr lang="zh-CN" altLang="en-US" sz="2000">
                <a:sym typeface="+mn-ea"/>
              </a:rPr>
              <a:t>提问</a:t>
            </a:r>
            <a:r>
              <a:rPr lang="en-US" sz="2000">
                <a:sym typeface="+mn-ea"/>
              </a:rPr>
              <a:t>）的能力；</a:t>
            </a:r>
            <a:endParaRPr lang="en-US" sz="2000">
              <a:sym typeface="+mn-ea"/>
            </a:endParaRPr>
          </a:p>
          <a:p>
            <a:pPr indent="508000" fontAlgn="auto">
              <a:lnSpc>
                <a:spcPct val="150000"/>
              </a:lnSpc>
              <a:extLst>
                <a:ext uri="{35155182-B16C-46BC-9424-99874614C6A1}">
                  <wpsdc:indentchars xmlns:wpsdc="http://www.wps.cn/officeDocument/2017/drawingmlCustomData" val="200" checksum="282533468"/>
                </a:ext>
              </a:extLst>
            </a:pPr>
            <a:r>
              <a:rPr lang="en-US" sz="2000">
                <a:sym typeface="+mn-ea"/>
              </a:rPr>
              <a:t>2) 人类语言中存在的语调表达是细腻的，强度各异。因此，希望能够灵活地以特定强度传递询问语调；</a:t>
            </a:r>
            <a:endParaRPr lang="en-US" sz="2000">
              <a:sym typeface="+mn-ea"/>
            </a:endParaRPr>
          </a:p>
          <a:p>
            <a:pPr indent="508000" fontAlgn="auto">
              <a:lnSpc>
                <a:spcPct val="150000"/>
              </a:lnSpc>
              <a:extLst>
                <a:ext uri="{35155182-B16C-46BC-9424-99874614C6A1}">
                  <wpsdc:indentchars xmlns:wpsdc="http://www.wps.cn/officeDocument/2017/drawingmlCustomData" val="200" checksum="282533468"/>
                </a:ext>
              </a:extLst>
            </a:pPr>
            <a:r>
              <a:rPr lang="en-US" sz="2000">
                <a:sym typeface="+mn-ea"/>
              </a:rPr>
              <a:t>3) 难以从内容等其他属性中分离韵律，导致质量下降和表达不稳定。</a:t>
            </a:r>
            <a:endParaRPr lang="en-US" sz="2000">
              <a:sym typeface="+mn-ea"/>
            </a:endParaRPr>
          </a:p>
          <a:p>
            <a:pPr indent="508000" fontAlgn="auto">
              <a:lnSpc>
                <a:spcPct val="150000"/>
              </a:lnSpc>
              <a:extLst>
                <a:ext uri="{35155182-B16C-46BC-9424-99874614C6A1}">
                  <wpsdc:indentchars xmlns:wpsdc="http://www.wps.cn/officeDocument/2017/drawingmlCustomData" val="200" checksum="282533468"/>
                </a:ext>
              </a:extLst>
            </a:pPr>
            <a:endParaRPr lang="en-US" sz="2000">
              <a:sym typeface="+mn-ea"/>
            </a:endParaRPr>
          </a:p>
          <a:p>
            <a:pPr indent="508000" fontAlgn="auto">
              <a:lnSpc>
                <a:spcPct val="150000"/>
              </a:lnSpc>
              <a:extLst>
                <a:ext uri="{35155182-B16C-46BC-9424-99874614C6A1}">
                  <wpsdc:indentchars xmlns:wpsdc="http://www.wps.cn/officeDocument/2017/drawingmlCustomData" val="200" checksum="282533468"/>
                </a:ext>
              </a:extLst>
            </a:pPr>
            <a:r>
              <a:rPr sz="2000">
                <a:sym typeface="+mn-ea"/>
              </a:rPr>
              <a:t>针对上述问题，</a:t>
            </a:r>
            <a:r>
              <a:rPr lang="zh-CN" sz="2000">
                <a:sym typeface="+mn-ea"/>
              </a:rPr>
              <a:t>作者</a:t>
            </a:r>
            <a:r>
              <a:rPr sz="2000">
                <a:sym typeface="+mn-ea"/>
              </a:rPr>
              <a:t>提出了建立在非自回归TTS系统</a:t>
            </a:r>
            <a:r>
              <a:rPr sz="2000">
                <a:solidFill>
                  <a:srgbClr val="FF0000"/>
                </a:solidFill>
                <a:effectLst>
                  <a:outerShdw blurRad="38100" dist="25400" dir="5400000" algn="ctr" rotWithShape="0">
                    <a:srgbClr val="6E747A">
                      <a:alpha val="43000"/>
                    </a:srgbClr>
                  </a:outerShdw>
                </a:effectLst>
                <a:sym typeface="+mn-ea"/>
              </a:rPr>
              <a:t>FastSpeech</a:t>
            </a:r>
            <a:r>
              <a:rPr lang="en-US" sz="2000">
                <a:solidFill>
                  <a:srgbClr val="FF0000"/>
                </a:solidFill>
                <a:effectLst>
                  <a:outerShdw blurRad="38100" dist="25400" dir="5400000" algn="ctr" rotWithShape="0">
                    <a:srgbClr val="6E747A">
                      <a:alpha val="43000"/>
                    </a:srgbClr>
                  </a:outerShdw>
                </a:effectLst>
                <a:sym typeface="+mn-ea"/>
              </a:rPr>
              <a:t> </a:t>
            </a:r>
            <a:r>
              <a:rPr sz="2000">
                <a:solidFill>
                  <a:srgbClr val="FF0000"/>
                </a:solidFill>
                <a:effectLst>
                  <a:outerShdw blurRad="38100" dist="25400" dir="5400000" algn="ctr" rotWithShape="0">
                    <a:srgbClr val="6E747A">
                      <a:alpha val="43000"/>
                    </a:srgbClr>
                  </a:outerShdw>
                </a:effectLst>
                <a:sym typeface="+mn-ea"/>
              </a:rPr>
              <a:t>2</a:t>
            </a:r>
            <a:r>
              <a:rPr lang="en-US" sz="2000" baseline="30000">
                <a:solidFill>
                  <a:srgbClr val="FF0000"/>
                </a:solidFill>
                <a:effectLst>
                  <a:outerShdw blurRad="38100" dist="25400" dir="5400000" algn="ctr" rotWithShape="0">
                    <a:srgbClr val="6E747A">
                      <a:alpha val="43000"/>
                    </a:srgbClr>
                  </a:outerShdw>
                </a:effectLst>
                <a:sym typeface="+mn-ea"/>
              </a:rPr>
              <a:t>[1]</a:t>
            </a:r>
            <a:r>
              <a:rPr sz="2000">
                <a:sym typeface="+mn-ea"/>
              </a:rPr>
              <a:t>上的</a:t>
            </a:r>
            <a:r>
              <a:rPr sz="2000">
                <a:solidFill>
                  <a:srgbClr val="FF0000"/>
                </a:solidFill>
                <a:sym typeface="+mn-ea"/>
              </a:rPr>
              <a:t>QI-TTS</a:t>
            </a:r>
            <a:r>
              <a:rPr sz="2000">
                <a:sym typeface="+mn-ea"/>
              </a:rPr>
              <a:t>模型。</a:t>
            </a:r>
            <a:endParaRPr lang="en-US" sz="2000">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custDataLst>
              <p:tags r:id="rId6"/>
            </p:custDataLst>
          </p:nvPr>
        </p:nvSpPr>
        <p:spPr>
          <a:xfrm>
            <a:off x="0" y="6140450"/>
            <a:ext cx="12192000" cy="583565"/>
          </a:xfrm>
          <a:prstGeom prst="rect">
            <a:avLst/>
          </a:prstGeom>
          <a:noFill/>
        </p:spPr>
        <p:txBody>
          <a:bodyPr wrap="square" rtlCol="0">
            <a:spAutoFit/>
          </a:bodyPr>
          <a:p>
            <a:r>
              <a:rPr lang="en-US" altLang="zh-CN" sz="1600">
                <a:solidFill>
                  <a:schemeClr val="tx1"/>
                </a:solidFill>
                <a:effectLst/>
                <a:sym typeface="+mn-ea"/>
              </a:rPr>
              <a:t>[1]Yi Ren, Chenxu Hu, Xu Tan, Tao Qin, Sheng Zhao, Zhou Zhao, and Tie-Yan Liu, “Fastspeech 2: Fast and high-quality end-to-end text to speech,” in ICML, 2020.</a:t>
            </a:r>
            <a:endParaRPr lang="en-US" altLang="zh-CN"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联想截图_20240323221007"/>
          <p:cNvPicPr>
            <a:picLocks noChangeAspect="1"/>
          </p:cNvPicPr>
          <p:nvPr/>
        </p:nvPicPr>
        <p:blipFill>
          <a:blip r:embed="rId1"/>
          <a:srcRect l="5951" r="6768" b="1477"/>
          <a:stretch>
            <a:fillRect/>
          </a:stretch>
        </p:blipFill>
        <p:spPr>
          <a:xfrm>
            <a:off x="382270" y="1172845"/>
            <a:ext cx="7460615" cy="440372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总体</a:t>
            </a:r>
            <a:r>
              <a:rPr lang="zh-CN" altLang="en-US" sz="2800">
                <a:solidFill>
                  <a:schemeClr val="tx1"/>
                </a:solidFill>
                <a:effectLst>
                  <a:outerShdw blurRad="38100" dist="19050" dir="2700000" algn="tl" rotWithShape="0">
                    <a:schemeClr val="dk1">
                      <a:alpha val="40000"/>
                    </a:schemeClr>
                  </a:outerShdw>
                </a:effectLst>
              </a:rPr>
              <a:t>架构</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7791450" y="1003300"/>
            <a:ext cx="4286250" cy="5077460"/>
          </a:xfrm>
          <a:prstGeom prst="rect">
            <a:avLst/>
          </a:prstGeom>
          <a:noFill/>
        </p:spPr>
        <p:txBody>
          <a:bodyPr wrap="square" rtlCol="0">
            <a:spAutoFit/>
          </a:bodyPr>
          <a:p>
            <a:pPr indent="457200" fontAlgn="auto">
              <a:lnSpc>
                <a:spcPct val="150000"/>
              </a:lnSpc>
              <a:extLst>
                <a:ext uri="{35155182-B16C-46BC-9424-99874614C6A1}">
                  <wpsdc:indentchars xmlns:wpsdc="http://www.wps.cn/officeDocument/2017/drawingmlCustomData" val="200" checksum="59296752"/>
                </a:ext>
              </a:extLst>
            </a:pPr>
            <a:r>
              <a:rPr lang="en-US" altLang="zh-CN">
                <a:sym typeface="+mn-ea"/>
              </a:rPr>
              <a:t>基于FastSpeech 2</a:t>
            </a:r>
            <a:r>
              <a:rPr lang="zh-CN" altLang="en-US">
                <a:sym typeface="+mn-ea"/>
              </a:rPr>
              <a:t>的</a:t>
            </a:r>
            <a:r>
              <a:rPr lang="en-US" altLang="zh-CN"/>
              <a:t>QI-TTS的整体架构主要可以分为两部分，，一是具有排名功能的多风格提取器，二是带有梯度反转层（GRL</a:t>
            </a:r>
            <a:r>
              <a:rPr lang="zh-CN" altLang="en-US"/>
              <a:t>，gradient reversal layer</a:t>
            </a:r>
            <a:r>
              <a:rPr lang="en-US" altLang="zh-CN"/>
              <a:t>）的内容预测器。</a:t>
            </a:r>
            <a:br>
              <a:rPr lang="en-US" altLang="zh-CN"/>
            </a:br>
            <a:r>
              <a:rPr lang="en-US" altLang="zh-CN"/>
              <a:t>         </a:t>
            </a:r>
            <a:r>
              <a:rPr lang="en-US" altLang="zh-CN">
                <a:sym typeface="+mn-ea"/>
              </a:rPr>
              <a:t>多风格提取器</a:t>
            </a:r>
            <a:r>
              <a:rPr lang="en-US" altLang="zh-CN"/>
              <a:t>用于提取嵌入在句子和音节层面的情感和语调。排序函数输出相对语调强度并将其编码为语调强度嵌入，该语调强度嵌入与模仿和语调嵌入串联形成多风格嵌入。GRL内容预测器用于进一步将内容信息从多样式嵌入中分离出来。</a:t>
            </a:r>
            <a:endParaRPr lang="en-US" altLang="zh-CN"/>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en-US" altLang="zh-CN" sz="2800">
                <a:sym typeface="+mn-ea"/>
              </a:rPr>
              <a:t>多风格提取器</a:t>
            </a:r>
            <a:endParaRPr lang="en-US" altLang="zh-CN"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custDataLst>
              <p:tags r:id="rId4"/>
            </p:custDataLst>
          </p:nvPr>
        </p:nvSpPr>
        <p:spPr>
          <a:xfrm>
            <a:off x="4661535" y="1370965"/>
            <a:ext cx="7162800" cy="4605655"/>
          </a:xfrm>
          <a:prstGeom prst="rect">
            <a:avLst/>
          </a:prstGeom>
          <a:noFill/>
        </p:spPr>
        <p:txBody>
          <a:bodyPr wrap="square" rtlCol="0">
            <a:noAutofit/>
          </a:bodyPr>
          <a:p>
            <a:pPr indent="457200" fontAlgn="auto">
              <a:lnSpc>
                <a:spcPct val="150000"/>
              </a:lnSpc>
              <a:extLst>
                <a:ext uri="{35155182-B16C-46BC-9424-99874614C6A1}">
                  <wpsdc:indentchars xmlns:wpsdc="http://www.wps.cn/officeDocument/2017/drawingmlCustomData" val="200" checksum="59296752"/>
                </a:ext>
              </a:extLst>
            </a:pPr>
            <a:r>
              <a:rPr lang="en-US"/>
              <a:t>多风格提取器(</a:t>
            </a:r>
            <a:r>
              <a:rPr lang="en-US">
                <a:ln/>
                <a:solidFill>
                  <a:schemeClr val="accent1"/>
                </a:solidFill>
                <a:effectLst>
                  <a:outerShdw blurRad="38100" dist="25400" dir="5400000" algn="ctr" rotWithShape="0">
                    <a:srgbClr val="6E747A">
                      <a:alpha val="43000"/>
                    </a:srgbClr>
                  </a:outerShdw>
                </a:effectLst>
              </a:rPr>
              <a:t>Muti-Style Extractor</a:t>
            </a:r>
            <a:r>
              <a:rPr lang="en-US"/>
              <a:t>)</a:t>
            </a:r>
            <a:r>
              <a:rPr lang="zh-CN" altLang="en-US"/>
              <a:t>，用来从参考语音中提取情感和语调信息。</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句子的Mel频谱图和其最后一个音节的Mel频谱图分别送入它们对应的参考编码器中。</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Rs和Rf分别代表句子参考嵌入和最终音节参考嵌入。然而，最终音节参考嵌入的效果与句子参考嵌入的效果有所重叠，因为情感和语调之间的关系并不是完全层级化的。为了减少这种重叠，我们使用Rf - Rs来表示最终音节级别的残差嵌入。</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情感风格嵌入Gs和语调风格嵌入Gf是通过将Rf和Rf - Rs传递给相应的风格标记层</a:t>
            </a:r>
            <a:r>
              <a:rPr lang="en-US" altLang="zh-CN"/>
              <a:t>(style token layers)</a:t>
            </a:r>
            <a:r>
              <a:rPr lang="zh-CN" altLang="en-US"/>
              <a:t>形成的。这些嵌入然后与代表语调强度的排名嵌入进行连接，以创建多风格嵌入。</a:t>
            </a:r>
            <a:endParaRPr lang="zh-CN" altLang="en-US"/>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片 5" descr="联想截图_20240323221007"/>
          <p:cNvPicPr>
            <a:picLocks noChangeAspect="1"/>
          </p:cNvPicPr>
          <p:nvPr/>
        </p:nvPicPr>
        <p:blipFill>
          <a:blip r:embed="rId6"/>
          <a:srcRect l="46980" t="3466" r="7385" b="-1805"/>
          <a:stretch>
            <a:fillRect/>
          </a:stretch>
        </p:blipFill>
        <p:spPr>
          <a:xfrm>
            <a:off x="456565" y="1370965"/>
            <a:ext cx="3900805" cy="4395470"/>
          </a:xfrm>
          <a:prstGeom prst="rect">
            <a:avLst/>
          </a:prstGeom>
        </p:spPr>
      </p:pic>
      <p:sp>
        <p:nvSpPr>
          <p:cNvPr id="3" name="文本框 2"/>
          <p:cNvSpPr txBox="1"/>
          <p:nvPr/>
        </p:nvSpPr>
        <p:spPr>
          <a:xfrm>
            <a:off x="298450" y="6216650"/>
            <a:ext cx="11493500" cy="368300"/>
          </a:xfrm>
          <a:prstGeom prst="rect">
            <a:avLst/>
          </a:prstGeom>
          <a:noFill/>
        </p:spPr>
        <p:txBody>
          <a:bodyPr wrap="square" rtlCol="0">
            <a:spAutoFit/>
          </a:bodyPr>
          <a:p>
            <a:r>
              <a:rPr lang="en-US" altLang="zh-CN"/>
              <a:t>GST(Global Style Tokens,全局风格标记):是一种用于捕捉和表示语音中不同风格特征的技术.</a:t>
            </a:r>
            <a:endParaRPr lang="en-US" altLang="zh-CN"/>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en-US" altLang="zh-CN" sz="2800">
                <a:sym typeface="+mn-ea"/>
              </a:rPr>
              <a:t>建模语调强度</a:t>
            </a:r>
            <a:endParaRPr lang="en-US" altLang="zh-CN" sz="2800">
              <a:sym typeface="+mn-ea"/>
            </a:endParaRPr>
          </a:p>
        </p:txBody>
      </p:sp>
      <p:sp>
        <p:nvSpPr>
          <p:cNvPr id="2" name="文本框 1"/>
          <p:cNvSpPr txBox="1"/>
          <p:nvPr>
            <p:custDataLst>
              <p:tags r:id="rId4"/>
            </p:custDataLst>
          </p:nvPr>
        </p:nvSpPr>
        <p:spPr>
          <a:xfrm>
            <a:off x="922020" y="1503680"/>
            <a:ext cx="9848850" cy="3639820"/>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zh-CN" altLang="en-US" sz="2000">
                <a:sym typeface="+mn-ea"/>
              </a:rPr>
              <a:t>作者</a:t>
            </a:r>
            <a:r>
              <a:rPr lang="en-US" sz="2000">
                <a:sym typeface="+mn-ea"/>
              </a:rPr>
              <a:t>目标是进行精细化的提问语调控制，但是语调强度的标签并不容易获得。因此，使用了一种基于排名的方法，称为相对属性</a:t>
            </a:r>
            <a:r>
              <a:rPr lang="en-US" sz="2000" baseline="30000">
                <a:sym typeface="+mn-ea"/>
              </a:rPr>
              <a:t>[1]</a:t>
            </a:r>
            <a:r>
              <a:rPr lang="en-US" sz="2000">
                <a:sym typeface="+mn-ea"/>
              </a:rPr>
              <a:t>，用于无监督的强度建模。我们将提问语调强度视为一种语音属性，这可以通过学习到的相对属性来描述。一个句子的提问强度应该是零，因为它没有任何疑问语调的变化。因此，我们认为提问强度是陈述和提问之间的相对差异。</a:t>
            </a:r>
            <a:endParaRPr lang="en-US" sz="2000">
              <a:sym typeface="+mn-ea"/>
            </a:endParaRPr>
          </a:p>
          <a:p>
            <a:pPr indent="508000" fontAlgn="auto">
              <a:lnSpc>
                <a:spcPct val="150000"/>
              </a:lnSpc>
              <a:extLst>
                <a:ext uri="{35155182-B16C-46BC-9424-99874614C6A1}">
                  <wpsdc:indentchars xmlns:wpsdc="http://www.wps.cn/officeDocument/2017/drawingmlCustomData" val="200" checksum="282533468"/>
                </a:ext>
              </a:extLst>
            </a:pPr>
            <a:endParaRPr lang="en-US" sz="2000">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custDataLst>
              <p:tags r:id="rId6"/>
            </p:custDataLst>
          </p:nvPr>
        </p:nvSpPr>
        <p:spPr>
          <a:xfrm>
            <a:off x="0" y="6423025"/>
            <a:ext cx="12192000" cy="300990"/>
          </a:xfrm>
          <a:prstGeom prst="rect">
            <a:avLst/>
          </a:prstGeom>
          <a:noFill/>
        </p:spPr>
        <p:txBody>
          <a:bodyPr wrap="square" rtlCol="0">
            <a:noAutofit/>
          </a:bodyPr>
          <a:p>
            <a:r>
              <a:rPr lang="en-US" altLang="zh-CN" sz="1400">
                <a:solidFill>
                  <a:schemeClr val="tx1"/>
                </a:solidFill>
                <a:effectLst/>
                <a:sym typeface="+mn-ea"/>
              </a:rPr>
              <a:t>[1]Devi Parikh and Kristen Grauman, “Relative attributes,” in 2011 International Conference on Computer Vision (ICCV). IEEE, 2011, pp. 503–510.</a:t>
            </a:r>
            <a:endParaRPr lang="en-US" altLang="zh-CN" sz="1400">
              <a:solidFill>
                <a:schemeClr val="tx1"/>
              </a:solidFill>
              <a:effectLst/>
              <a:sym typeface="+mn-ea"/>
            </a:endParaRPr>
          </a:p>
          <a:p>
            <a:endParaRPr lang="en-US" altLang="zh-CN" sz="14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wm#"/>
  <p:tag name="KSO_WM_TEMPLATE_CATEGORY" val="custom"/>
  <p:tag name="KSO_WM_TEMPLATE_INDEX" val="20204613"/>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wm#"/>
  <p:tag name="KSO_WM_TEMPLATE_CATEGORY" val="custom"/>
  <p:tag name="KSO_WM_TEMPLATE_INDEX" val="20204613"/>
</p:tagLst>
</file>

<file path=ppt/tags/tag35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5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65.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wm#"/>
  <p:tag name="KSO_WM_TEMPLATE_CATEGORY" val="custom"/>
  <p:tag name="KSO_WM_TEMPLATE_INDEX" val="20204613"/>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wm#"/>
  <p:tag name="KSO_WM_TEMPLATE_CATEGORY" val="custom"/>
  <p:tag name="KSO_WM_TEMPLATE_INDEX" val="20204613"/>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wm#"/>
  <p:tag name="KSO_WM_TEMPLATE_CATEGORY" val="custom"/>
  <p:tag name="KSO_WM_TEMPLATE_INDEX" val="20204613"/>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wm#"/>
  <p:tag name="KSO_WM_TEMPLATE_CATEGORY" val="custom"/>
  <p:tag name="KSO_WM_TEMPLATE_INDEX" val="20204613"/>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wm#"/>
  <p:tag name="KSO_WM_TEMPLATE_CATEGORY" val="custom"/>
  <p:tag name="KSO_WM_TEMPLATE_INDEX" val="20204613"/>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wm#"/>
  <p:tag name="KSO_WM_TEMPLATE_CATEGORY" val="custom"/>
  <p:tag name="KSO_WM_TEMPLATE_INDEX" val="20204613"/>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wm#"/>
  <p:tag name="KSO_WM_TEMPLATE_CATEGORY" val="custom"/>
  <p:tag name="KSO_WM_TEMPLATE_INDEX" val="20204613"/>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wm#"/>
  <p:tag name="KSO_WM_TEMPLATE_CATEGORY" val="custom"/>
  <p:tag name="KSO_WM_TEMPLATE_INDEX" val="20204613"/>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wm#"/>
  <p:tag name="KSO_WM_TEMPLATE_CATEGORY" val="custom"/>
  <p:tag name="KSO_WM_TEMPLATE_INDEX" val="20204613"/>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wm#"/>
  <p:tag name="KSO_WM_TEMPLATE_CATEGORY" val="custom"/>
  <p:tag name="KSO_WM_TEMPLATE_INDEX" val="20204613"/>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wm#"/>
  <p:tag name="KSO_WM_TEMPLATE_CATEGORY" val="custom"/>
  <p:tag name="KSO_WM_TEMPLATE_INDEX" val="20204613"/>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wm#"/>
  <p:tag name="KSO_WM_TEMPLATE_CATEGORY" val="custom"/>
  <p:tag name="KSO_WM_TEMPLATE_INDEX" val="20204613"/>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wm#"/>
  <p:tag name="KSO_WM_TEMPLATE_CATEGORY" val="custom"/>
  <p:tag name="KSO_WM_TEMPLATE_INDEX" val="20204613"/>
</p:tagLst>
</file>

<file path=ppt/tags/tag43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3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445.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4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4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wm#"/>
  <p:tag name="KSO_WM_TEMPLATE_CATEGORY" val="custom"/>
  <p:tag name="KSO_WM_TEMPLATE_INDEX" val="20204613"/>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wm#"/>
  <p:tag name="KSO_WM_TEMPLATE_CATEGORY" val="custom"/>
  <p:tag name="KSO_WM_TEMPLATE_INDEX" val="20204613"/>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wm#"/>
  <p:tag name="KSO_WM_TEMPLATE_CATEGORY" val="custom"/>
  <p:tag name="KSO_WM_TEMPLATE_INDEX" val="20204613"/>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wm#"/>
  <p:tag name="KSO_WM_TEMPLATE_CATEGORY" val="custom"/>
  <p:tag name="KSO_WM_TEMPLATE_INDEX" val="20204613"/>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wm#"/>
  <p:tag name="KSO_WM_TEMPLATE_CATEGORY" val="custom"/>
  <p:tag name="KSO_WM_TEMPLATE_INDEX" val="20204613"/>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BEAUTIFY_FLAG" val="#wm#"/>
  <p:tag name="KSO_WM_TEMPLATE_CATEGORY" val="custom"/>
  <p:tag name="KSO_WM_TEMPLATE_INDEX" val="20204613"/>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wm#"/>
  <p:tag name="KSO_WM_TEMPLATE_CATEGORY" val="custom"/>
  <p:tag name="KSO_WM_TEMPLATE_INDEX" val="20204613"/>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wm#"/>
  <p:tag name="KSO_WM_TEMPLATE_CATEGORY" val="custom"/>
  <p:tag name="KSO_WM_TEMPLATE_INDEX" val="20204613"/>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wm#"/>
  <p:tag name="KSO_WM_TEMPLATE_CATEGORY" val="custom"/>
  <p:tag name="KSO_WM_TEMPLATE_INDEX" val="20204613"/>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wm#"/>
  <p:tag name="KSO_WM_TEMPLATE_CATEGORY" val="custom"/>
  <p:tag name="KSO_WM_TEMPLATE_INDEX" val="20204613"/>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BEAUTIFY_FLAG" val="#wm#"/>
  <p:tag name="KSO_WM_TEMPLATE_CATEGORY" val="custom"/>
  <p:tag name="KSO_WM_TEMPLATE_INDEX" val="20204613"/>
</p:tagLst>
</file>

<file path=ppt/tags/tag501.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504.xml><?xml version="1.0" encoding="utf-8"?>
<p:tagLst xmlns:p="http://schemas.openxmlformats.org/presentationml/2006/main">
  <p:tag name="commondata" val="eyJoZGlkIjoiZmVkMjkyZWJhMzIxYTIyMjczMDE5M2M3ZWEyNGQyMDgifQ=="/>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9364</Words>
  <Application>WPS 演示</Application>
  <PresentationFormat>宽屏</PresentationFormat>
  <Paragraphs>223</Paragraphs>
  <Slides>31</Slides>
  <Notes>4</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31</vt:i4>
      </vt:variant>
    </vt:vector>
  </HeadingPairs>
  <TitlesOfParts>
    <vt:vector size="45" baseType="lpstr">
      <vt:lpstr>Arial</vt:lpstr>
      <vt:lpstr>宋体</vt:lpstr>
      <vt:lpstr>Wingdings</vt:lpstr>
      <vt:lpstr>Wingdings</vt:lpstr>
      <vt:lpstr>微软雅黑</vt:lpstr>
      <vt:lpstr>汉仪旗黑-85S</vt:lpstr>
      <vt:lpstr>黑体</vt:lpstr>
      <vt:lpstr>等线</vt:lpstr>
      <vt:lpstr>Arial Unicode MS</vt:lpstr>
      <vt:lpstr>Calibri</vt:lpstr>
      <vt:lpstr>Cambria Math</vt:lpstr>
      <vt:lpstr>WPS</vt:lpstr>
      <vt:lpstr>1_Office 主题​​</vt:lpstr>
      <vt:lpstr>2_Office 主题​​</vt:lpstr>
      <vt:lpstr>PowerPoint 演示文稿</vt:lpstr>
      <vt:lpstr>PowerPoint 演示文稿</vt:lpstr>
      <vt:lpstr>Qi-tts: Questioning intonation control for emotional speech synthesis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HiFi-GAN: Generative Adversarial Networks for Efficient and High Fidelity Speech Synthesis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255</cp:revision>
  <dcterms:created xsi:type="dcterms:W3CDTF">2019-06-19T02:08:00Z</dcterms:created>
  <dcterms:modified xsi:type="dcterms:W3CDTF">2024-03-24T18:29:50Z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409F94131C5541A7874ACE0A1B95EA98_13</vt:lpwstr>
  </property>
</Properties>
</file>