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121" r:id="rId9"/>
    <p:sldId id="11090122" r:id="rId10"/>
    <p:sldId id="11090123" r:id="rId11"/>
    <p:sldId id="11090124" r:id="rId12"/>
    <p:sldId id="11090125" r:id="rId13"/>
    <p:sldId id="11089803" r:id="rId14"/>
    <p:sldId id="11089811" r:id="rId15"/>
    <p:sldId id="11089812" r:id="rId16"/>
    <p:sldId id="11090126" r:id="rId17"/>
    <p:sldId id="11090127" r:id="rId18"/>
    <p:sldId id="11089814" r:id="rId19"/>
    <p:sldId id="11089815" r:id="rId20"/>
    <p:sldId id="267"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50.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png"/><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14.png"/><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0" Type="http://schemas.openxmlformats.org/officeDocument/2006/relationships/notesSlide" Target="../notesSlides/notesSlide6.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6.xml"/><Relationship Id="rId7" Type="http://schemas.openxmlformats.org/officeDocument/2006/relationships/image" Target="../media/image17.png"/><Relationship Id="rId6" Type="http://schemas.openxmlformats.org/officeDocument/2006/relationships/tags" Target="../tags/tag35.xml"/><Relationship Id="rId5" Type="http://schemas.openxmlformats.org/officeDocument/2006/relationships/image" Target="../media/image16.png"/><Relationship Id="rId4" Type="http://schemas.openxmlformats.org/officeDocument/2006/relationships/tags" Target="../tags/tag34.xml"/><Relationship Id="rId3" Type="http://schemas.openxmlformats.org/officeDocument/2006/relationships/image" Target="../media/image4.png"/><Relationship Id="rId2" Type="http://schemas.openxmlformats.org/officeDocument/2006/relationships/tags" Target="../tags/tag33.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image" Target="../media/image4.png"/><Relationship Id="rId2" Type="http://schemas.openxmlformats.org/officeDocument/2006/relationships/tags" Target="../tags/tag38.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4.png"/><Relationship Id="rId2" Type="http://schemas.openxmlformats.org/officeDocument/2006/relationships/tags" Target="../tags/tag43.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6.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8.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0.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0" Type="http://schemas.openxmlformats.org/officeDocument/2006/relationships/notesSlide" Target="../notesSlides/notesSlide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SEEING THROUGH THE CONVERSATION: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AUDIO-VISUAL SPEECH SEPARATION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BASED ON DIFFUSION MODEL</a:t>
            </a:r>
            <a:endParaRPr lang="en-US" altLang="zh-CN" sz="4400" dirty="0">
              <a:solidFill>
                <a:schemeClr val="bg1"/>
              </a:solidFill>
              <a:latin typeface="+mj-ea"/>
              <a:ea typeface="+mj-ea"/>
              <a:sym typeface="+mn-ea"/>
            </a:endParaRPr>
          </a:p>
        </p:txBody>
      </p:sp>
      <p:sp>
        <p:nvSpPr>
          <p:cNvPr id="4" name="文本框 3"/>
          <p:cNvSpPr txBox="1"/>
          <p:nvPr/>
        </p:nvSpPr>
        <p:spPr>
          <a:xfrm>
            <a:off x="2187574" y="3928444"/>
            <a:ext cx="8001000" cy="276860"/>
          </a:xfrm>
          <a:prstGeom prst="rect">
            <a:avLst/>
          </a:prstGeom>
          <a:noFill/>
        </p:spPr>
        <p:txBody>
          <a:bodyPr wrap="none" lIns="0" tIns="0" rIns="0" bIns="0" rtlCol="0" anchor="t">
            <a:spAutoFit/>
          </a:bodyPr>
          <a:lstStyle/>
          <a:p>
            <a:pPr algn="l"/>
            <a:r>
              <a:rPr dirty="0">
                <a:solidFill>
                  <a:schemeClr val="bg1"/>
                </a:solidFill>
                <a:latin typeface="+mn-ea"/>
                <a:sym typeface="+mn-ea"/>
              </a:rPr>
              <a:t>Suyeon Lee, Chaeyoung Jung, Youngjoon Jang, Jaehun Kim, Joon Son Chung</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2024-05-20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808730" y="3441700"/>
            <a:ext cx="4759960" cy="368300"/>
          </a:xfrm>
          <a:prstGeom prst="rect">
            <a:avLst/>
          </a:prstGeom>
          <a:noFill/>
        </p:spPr>
        <p:txBody>
          <a:bodyPr wrap="square" rtlCol="0" anchor="t">
            <a:spAutoFit/>
          </a:bodyPr>
          <a:p>
            <a:r>
              <a:rPr lang="zh-CN" altLang="en-US">
                <a:solidFill>
                  <a:schemeClr val="bg1"/>
                </a:solidFill>
              </a:rPr>
              <a:t>透视对话:基于扩散模型的视听语音分离</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47371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accent1"/>
                </a:solidFill>
                <a:effectLst/>
                <a:uLnTx/>
                <a:uFillTx/>
                <a:latin typeface="+mj-ea"/>
                <a:ea typeface="+mj-ea"/>
                <a:sym typeface="+mn-ea"/>
              </a:rPr>
              <a:t>Loss Function</a:t>
            </a:r>
            <a:endParaRPr kumimoji="0" lang="en-US" altLang="zh-CN" sz="28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302260" y="5274945"/>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13" name="文本框 12"/>
              <p:cNvSpPr txBox="1"/>
              <p:nvPr/>
            </p:nvSpPr>
            <p:spPr>
              <a:xfrm>
                <a:off x="189865" y="1028700"/>
                <a:ext cx="11811000" cy="1521460"/>
              </a:xfrm>
              <a:prstGeom prst="rect">
                <a:avLst/>
              </a:prstGeom>
              <a:noFill/>
            </p:spPr>
            <p:txBody>
              <a:bodyPr wrap="square" rtlCol="0" anchor="t">
                <a:spAutoFit/>
              </a:bodyPr>
              <a:p>
                <a:r>
                  <a:t>对于预测模型</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𝐷</m:t>
                        </m:r>
                      </m:e>
                      <m:sub>
                        <m:r>
                          <a:rPr lang="en-US" i="1">
                            <a:latin typeface="Cambria Math" panose="02040503050406030204" charset="0"/>
                            <a:cs typeface="Cambria Math" panose="02040503050406030204" charset="0"/>
                          </a:rPr>
                          <m:t>𝜃</m:t>
                        </m:r>
                        <m:r>
                          <a:rPr lang="en-US" i="1">
                            <a:latin typeface="Cambria Math" panose="02040503050406030204" charset="0"/>
                            <a:cs typeface="Cambria Math" panose="02040503050406030204" charset="0"/>
                          </a:rPr>
                          <m:t> </m:t>
                        </m:r>
                      </m:sub>
                    </m:sSub>
                  </m:oMath>
                </a14:m>
                <a:r>
                  <a:t>和生成阶段</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𝐺</m:t>
                        </m:r>
                      </m:e>
                      <m:sub>
                        <m:r>
                          <a:rPr lang="en-US" i="1">
                            <a:latin typeface="Cambria Math" panose="02040503050406030204" charset="0"/>
                            <a:cs typeface="Cambria Math" panose="02040503050406030204" charset="0"/>
                          </a:rPr>
                          <m:t>𝜑</m:t>
                        </m:r>
                      </m:sub>
                    </m:sSub>
                  </m:oMath>
                </a14:m>
                <a:r>
                  <a:rPr lang="en-US"/>
                  <a:t> </a:t>
                </a:r>
                <a:r>
                  <a:t>的联合训练，</a:t>
                </a:r>
                <a:r>
                  <a:rPr lang="zh-CN"/>
                  <a:t>本文</a:t>
                </a:r>
                <a:r>
                  <a:t>采用了多任务学习策略。</a:t>
                </a:r>
                <a:r>
                  <a:rPr lang="zh-CN"/>
                  <a:t>公式</a:t>
                </a:r>
                <a:r>
                  <a:t>(3)-(5)概括了整个训练过程。预测器</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𝐷</m:t>
                        </m:r>
                      </m:e>
                      <m:sub>
                        <m:r>
                          <a:rPr lang="en-US" i="1">
                            <a:latin typeface="Cambria Math" panose="02040503050406030204" charset="0"/>
                            <a:cs typeface="Cambria Math" panose="02040503050406030204" charset="0"/>
                          </a:rPr>
                          <m:t>𝜃</m:t>
                        </m:r>
                        <m:r>
                          <a:rPr lang="en-US" i="1">
                            <a:latin typeface="Cambria Math" panose="02040503050406030204" charset="0"/>
                            <a:cs typeface="Cambria Math" panose="02040503050406030204" charset="0"/>
                          </a:rPr>
                          <m:t> </m:t>
                        </m:r>
                      </m:sub>
                    </m:sSub>
                  </m:oMath>
                </a14:m>
                <a:r>
                  <a:rPr lang="en-US"/>
                  <a:t> </a:t>
                </a:r>
                <a:r>
                  <a:t>被训练成借助</a:t>
                </a:r>
                <a:r>
                  <a:rPr lang="en-US"/>
                  <a:t> </a:t>
                </a:r>
                <a14:m>
                  <m:oMath xmlns:m="http://schemas.openxmlformats.org/officeDocument/2006/math">
                    <m:r>
                      <m:rPr>
                        <m:sty m:val="p"/>
                      </m:rPr>
                      <a:rPr lang="en-US">
                        <a:latin typeface="Cambria Math" panose="02040503050406030204" charset="0"/>
                        <a:cs typeface="Cambria Math" panose="02040503050406030204" charset="0"/>
                      </a:rPr>
                      <m:t>v</m:t>
                    </m:r>
                  </m:oMath>
                </a14:m>
                <a:r>
                  <a:rPr lang="en-US"/>
                  <a:t> </a:t>
                </a:r>
                <a:r>
                  <a:t>直接将期望的语音与带噪声的语音</a:t>
                </a:r>
                <a:r>
                  <a:rPr lang="en-US"/>
                  <a:t> </a:t>
                </a:r>
                <a14:m>
                  <m:oMath xmlns:m="http://schemas.openxmlformats.org/officeDocument/2006/math">
                    <m:r>
                      <m:rPr>
                        <m:sty m:val="p"/>
                      </m:rPr>
                      <a:rPr lang="en-US">
                        <a:latin typeface="Cambria Math" panose="02040503050406030204" charset="0"/>
                        <a:cs typeface="Cambria Math" panose="02040503050406030204" charset="0"/>
                      </a:rPr>
                      <m:t>y</m:t>
                    </m:r>
                  </m:oMath>
                </a14:m>
                <a:r>
                  <a:rPr lang="en-US"/>
                  <a:t> </a:t>
                </a:r>
                <a:r>
                  <a:t>分离。</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𝐷</m:t>
                        </m:r>
                      </m:e>
                      <m:sub>
                        <m:r>
                          <a:rPr lang="en-US" i="1">
                            <a:latin typeface="Cambria Math" panose="02040503050406030204" charset="0"/>
                            <a:cs typeface="Cambria Math" panose="02040503050406030204" charset="0"/>
                          </a:rPr>
                          <m:t>𝜃</m:t>
                        </m:r>
                        <m:r>
                          <a:rPr lang="en-US" i="1">
                            <a:latin typeface="Cambria Math" panose="02040503050406030204" charset="0"/>
                            <a:cs typeface="Cambria Math" panose="02040503050406030204" charset="0"/>
                          </a:rPr>
                          <m:t> </m:t>
                        </m:r>
                      </m:sub>
                    </m:sSub>
                  </m:oMath>
                </a14:m>
                <a:r>
                  <a:t>的损失函数用</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𝐿</m:t>
                        </m:r>
                      </m:e>
                      <m:sub>
                        <m:r>
                          <a:rPr lang="en-US" i="1">
                            <a:latin typeface="Cambria Math" panose="02040503050406030204" charset="0"/>
                            <a:cs typeface="Cambria Math" panose="02040503050406030204" charset="0"/>
                          </a:rPr>
                          <m:t>𝑝𝑟𝑒𝑑</m:t>
                        </m:r>
                      </m:sub>
                    </m:sSub>
                  </m:oMath>
                </a14:m>
                <a:r>
                  <a:rPr lang="en-US"/>
                  <a:t> </a:t>
                </a:r>
                <a:r>
                  <a:t>表示，它是在初始预测</a:t>
                </a:r>
                <a:r>
                  <a:rPr 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m:t>
                    </m:r>
                  </m:oMath>
                </a14:m>
                <a:r>
                  <a:rPr lang="en-US"/>
                  <a:t> </a:t>
                </a:r>
                <a:r>
                  <a:t>和</a:t>
                </a:r>
                <a:r>
                  <a:rPr lang="en-US"/>
                  <a:t> </a:t>
                </a:r>
                <a:r>
                  <a:t>真值</a:t>
                </a:r>
                <a:r>
                  <a:rPr lang="en-US"/>
                  <a:t> </a:t>
                </a:r>
                <a14:m>
                  <m:oMath xmlns:m="http://schemas.openxmlformats.org/officeDocument/2006/math">
                    <m:r>
                      <a:rPr lang="en-US" i="1">
                        <a:latin typeface="Cambria Math" panose="02040503050406030204" charset="0"/>
                        <a:cs typeface="Cambria Math" panose="02040503050406030204" charset="0"/>
                      </a:rPr>
                      <m:t>x</m:t>
                    </m:r>
                  </m:oMath>
                </a14:m>
                <a:r>
                  <a:rPr lang="en-US"/>
                  <a:t> </a:t>
                </a:r>
                <a:r>
                  <a:t>之间计算的</a:t>
                </a:r>
                <a:r>
                  <a:rPr lang="en-US"/>
                  <a:t> </a:t>
                </a:r>
                <a:r>
                  <a:t>L2</a:t>
                </a:r>
                <a:r>
                  <a:rPr lang="en-US"/>
                  <a:t> </a:t>
                </a:r>
                <a:r>
                  <a:t>损失。</a:t>
                </a:r>
                <a:r>
                  <a:rPr lang="zh-CN"/>
                  <a:t>通过</a:t>
                </a:r>
                <a:r>
                  <a:t>[0,T]均匀采样的给定时间步长τ，确定第二阶段</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𝐿</m:t>
                        </m:r>
                      </m:e>
                      <m:sub>
                        <m:r>
                          <a:rPr lang="en-US" i="1">
                            <a:latin typeface="Cambria Math" panose="02040503050406030204" charset="0"/>
                            <a:cs typeface="Cambria Math" panose="02040503050406030204" charset="0"/>
                          </a:rPr>
                          <m:t>𝑑𝑖𝑓𝑓</m:t>
                        </m:r>
                      </m:sub>
                    </m:sSub>
                  </m:oMath>
                </a14:m>
                <a:r>
                  <a:rPr lang="en-US"/>
                  <a:t> </a:t>
                </a:r>
                <a:r>
                  <a:t>的损失函数。分数模型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r>
                          <a:rPr lang="en-US" i="1">
                            <a:latin typeface="Cambria Math" panose="02040503050406030204" charset="0"/>
                            <a:cs typeface="Cambria Math" panose="02040503050406030204" charset="0"/>
                          </a:rPr>
                          <m:t>𝜑</m:t>
                        </m:r>
                      </m:sub>
                    </m:sSub>
                  </m:oMath>
                </a14:m>
                <a:r>
                  <a:t> 使用 [2] 中引入的去噪分数匹配目标 [</a:t>
                </a:r>
                <a:r>
                  <a:rPr lang="en-US"/>
                  <a:t>3</a:t>
                </a:r>
                <a:r>
                  <a:t>] 进行训练，用于时间步长 </a:t>
                </a:r>
                <a14:m>
                  <m:oMath xmlns:m="http://schemas.openxmlformats.org/officeDocument/2006/math">
                    <m:r>
                      <a:rPr lang="en-US" i="1">
                        <a:latin typeface="Cambria Math" panose="02040503050406030204" charset="0"/>
                        <a:cs typeface="Cambria Math" panose="02040503050406030204" charset="0"/>
                      </a:rPr>
                      <m:t>𝜏</m:t>
                    </m:r>
                  </m:oMath>
                </a14:m>
                <a:r>
                  <a:t> 的噪声尺度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𝜎</m:t>
                        </m:r>
                      </m:e>
                      <m:sub>
                        <m:r>
                          <a:rPr lang="en-US" i="1">
                            <a:latin typeface="Cambria Math" panose="02040503050406030204" charset="0"/>
                            <a:cs typeface="Cambria Math" panose="02040503050406030204" charset="0"/>
                          </a:rPr>
                          <m:t>𝜏</m:t>
                        </m:r>
                      </m:sub>
                    </m:sSub>
                  </m:oMath>
                </a14:m>
                <a:r>
                  <a:t>。这两个目标的权值分别为λ1和λ2，则平衡训练的总损失</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𝐿</m:t>
                        </m:r>
                      </m:e>
                      <m:sub>
                        <m:r>
                          <a:rPr lang="en-US" i="1">
                            <a:latin typeface="Cambria Math" panose="02040503050406030204" charset="0"/>
                            <a:cs typeface="Cambria Math" panose="02040503050406030204" charset="0"/>
                          </a:rPr>
                          <m:t>𝑡𝑜𝑡𝑎𝑙</m:t>
                        </m:r>
                      </m:sub>
                    </m:sSub>
                  </m:oMath>
                </a14:m>
                <a:r>
                  <a:rPr lang="en-US"/>
                  <a:t> </a:t>
                </a:r>
                <a:r>
                  <a:t>为:</a:t>
                </a:r>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1521460"/>
              </a:xfrm>
              <a:prstGeom prst="rect">
                <a:avLst/>
              </a:prstGeom>
              <a:blipFill rotWithShape="1">
                <a:blip r:embed="rId5"/>
                <a:stretch>
                  <a:fillRect/>
                </a:stretch>
              </a:blipFill>
            </p:spPr>
            <p:txBody>
              <a:bodyPr/>
              <a:lstStyle/>
              <a:p>
                <a:r>
                  <a:rPr lang="zh-CN" altLang="en-US">
                    <a:noFill/>
                  </a:rPr>
                  <a:t> </a:t>
                </a:r>
              </a:p>
            </p:txBody>
          </p:sp>
        </mc:Fallback>
      </mc:AlternateContent>
      <p:sp>
        <p:nvSpPr>
          <p:cNvPr id="8" name="文本框 7"/>
          <p:cNvSpPr txBox="1"/>
          <p:nvPr/>
        </p:nvSpPr>
        <p:spPr>
          <a:xfrm>
            <a:off x="8841740" y="3895725"/>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6"/>
            </p:custDataLst>
          </p:nvPr>
        </p:nvSpPr>
        <p:spPr>
          <a:xfrm>
            <a:off x="302260" y="5739765"/>
            <a:ext cx="11892280" cy="250825"/>
          </a:xfrm>
          <a:prstGeom prst="rect">
            <a:avLst/>
          </a:prstGeom>
          <a:noFill/>
        </p:spPr>
        <p:txBody>
          <a:bodyPr wrap="square" rtlCol="0">
            <a:noAutofit/>
          </a:bodyPr>
          <a:p>
            <a:r>
              <a:rPr lang="en-US" altLang="zh-CN" sz="1200"/>
              <a:t>[2]</a:t>
            </a:r>
            <a:r>
              <a:rPr sz="1200"/>
              <a:t>Yang Song, Jascha Sohl-Dickstein, Diederik P Kingma, Abhishek Kumar, Stefano Ermon, and Ben Poole, "Score-based generative modeling through stochastic differential equations," in Proc. ICLR, 2021.</a:t>
            </a:r>
            <a:endParaRPr sz="1200"/>
          </a:p>
        </p:txBody>
      </p:sp>
      <p:sp>
        <p:nvSpPr>
          <p:cNvPr id="3" name="文本框 2"/>
          <p:cNvSpPr txBox="1"/>
          <p:nvPr>
            <p:custDataLst>
              <p:tags r:id="rId7"/>
            </p:custDataLst>
          </p:nvPr>
        </p:nvSpPr>
        <p:spPr>
          <a:xfrm>
            <a:off x="302260" y="6184265"/>
            <a:ext cx="11892280" cy="250825"/>
          </a:xfrm>
          <a:prstGeom prst="rect">
            <a:avLst/>
          </a:prstGeom>
          <a:noFill/>
        </p:spPr>
        <p:txBody>
          <a:bodyPr wrap="square" rtlCol="0">
            <a:noAutofit/>
          </a:bodyPr>
          <a:p>
            <a:r>
              <a:rPr lang="en-US" altLang="zh-CN" sz="1200"/>
              <a:t>[3]</a:t>
            </a:r>
            <a:r>
              <a:rPr sz="1200"/>
              <a:t>Pascal Vincent, "A connection between score matching and denoising autoencoders," Neural computation, vol. 23, no. 7, pp. 1661–1674, 2011.</a:t>
            </a:r>
            <a:endParaRPr sz="1200"/>
          </a:p>
        </p:txBody>
      </p:sp>
      <p:pic>
        <p:nvPicPr>
          <p:cNvPr id="4" name="图片 3"/>
          <p:cNvPicPr>
            <a:picLocks noChangeAspect="1"/>
          </p:cNvPicPr>
          <p:nvPr/>
        </p:nvPicPr>
        <p:blipFill>
          <a:blip r:embed="rId8"/>
          <a:stretch>
            <a:fillRect/>
          </a:stretch>
        </p:blipFill>
        <p:spPr>
          <a:xfrm>
            <a:off x="3429000" y="2727325"/>
            <a:ext cx="5334000" cy="14033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172075"/>
          </a:xfrm>
          <a:prstGeom prst="rect">
            <a:avLst/>
          </a:prstGeom>
          <a:noFill/>
        </p:spPr>
        <p:txBody>
          <a:bodyPr wrap="square" rtlCol="0">
            <a:noAutofit/>
          </a:bodyPr>
          <a:p>
            <a:pPr algn="l"/>
            <a:r>
              <a:rPr lang="zh-CN"/>
              <a:t>本文</a:t>
            </a:r>
            <a:r>
              <a:t>对U-net使用ncsn++ M，对U-net上的交叉注意机制进行了修改。对于扩散过程，将反扩散步骤N设置为30。视觉编码器的输入是一系列面部裁剪的灰度图像，大小调整为112×112。模型使用Adam优化器更新，网络参数的指数移动平均值衰减为0.999，学习率初始化为10−4。Lpred和Ldif的权重值λ1和λ2都设置为0.5。使用4个RTX A5000 gpu进行训练，有效批处理大小为16。训练网络30次，大约需要24天。</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tLang="zh-CN">
                <a:latin typeface="宋体" panose="02010600030101010101" pitchFamily="2" charset="-122"/>
                <a:ea typeface="宋体" panose="02010600030101010101" pitchFamily="2" charset="-122"/>
                <a:cs typeface="宋体" panose="02010600030101010101" pitchFamily="2" charset="-122"/>
                <a:sym typeface="+mn-ea"/>
              </a:rPr>
              <a:t>VoxCeleb2</a:t>
            </a:r>
            <a:r>
              <a:rPr 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LRS3</a:t>
            </a:r>
            <a:endParaRPr>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评估指标：Perceptual Evaluation of Speech Quality (PESQ)，Scale-Invariant Signal-to-Distortion Ratio (SI-SDR)，Extended Short-Time Objective Intelligibility (ESTOI)，Mean Opinion Score (MOS)</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9233535" y="2513330"/>
            <a:ext cx="36131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3388995" y="1385570"/>
            <a:ext cx="5772150" cy="1403350"/>
          </a:xfrm>
          <a:prstGeom prst="rect">
            <a:avLst/>
          </a:prstGeom>
        </p:spPr>
      </p:pic>
      <p:sp>
        <p:nvSpPr>
          <p:cNvPr id="10" name="文本框 9"/>
          <p:cNvSpPr txBox="1"/>
          <p:nvPr>
            <p:custDataLst>
              <p:tags r:id="rId6"/>
            </p:custDataLst>
          </p:nvPr>
        </p:nvSpPr>
        <p:spPr>
          <a:xfrm>
            <a:off x="189865" y="6181090"/>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p:pic>
        <p:nvPicPr>
          <p:cNvPr id="5" name="图片 4"/>
          <p:cNvPicPr>
            <a:picLocks noChangeAspect="1"/>
          </p:cNvPicPr>
          <p:nvPr/>
        </p:nvPicPr>
        <p:blipFill>
          <a:blip r:embed="rId7"/>
          <a:stretch>
            <a:fillRect/>
          </a:stretch>
        </p:blipFill>
        <p:spPr>
          <a:xfrm>
            <a:off x="3388995" y="3223260"/>
            <a:ext cx="5778500" cy="1403350"/>
          </a:xfrm>
          <a:prstGeom prst="rect">
            <a:avLst/>
          </a:prstGeom>
        </p:spPr>
      </p:pic>
      <p:sp>
        <p:nvSpPr>
          <p:cNvPr id="11" name="文本框 10"/>
          <p:cNvSpPr txBox="1"/>
          <p:nvPr>
            <p:custDataLst>
              <p:tags r:id="rId8"/>
            </p:custDataLst>
          </p:nvPr>
        </p:nvSpPr>
        <p:spPr>
          <a:xfrm>
            <a:off x="9294495" y="434721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8808085" y="3150870"/>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189865" y="6181090"/>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p:sp>
        <p:nvSpPr>
          <p:cNvPr id="11" name="文本框 10"/>
          <p:cNvSpPr txBox="1"/>
          <p:nvPr>
            <p:custDataLst>
              <p:tags r:id="rId6"/>
            </p:custDataLst>
          </p:nvPr>
        </p:nvSpPr>
        <p:spPr>
          <a:xfrm>
            <a:off x="8808085" y="480441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7"/>
          <a:stretch>
            <a:fillRect/>
          </a:stretch>
        </p:blipFill>
        <p:spPr>
          <a:xfrm>
            <a:off x="3844925" y="1713230"/>
            <a:ext cx="4286250" cy="1384300"/>
          </a:xfrm>
          <a:prstGeom prst="rect">
            <a:avLst/>
          </a:prstGeom>
        </p:spPr>
      </p:pic>
      <p:pic>
        <p:nvPicPr>
          <p:cNvPr id="3" name="图片 2"/>
          <p:cNvPicPr>
            <a:picLocks noChangeAspect="1"/>
          </p:cNvPicPr>
          <p:nvPr/>
        </p:nvPicPr>
        <p:blipFill>
          <a:blip r:embed="rId8"/>
          <a:stretch>
            <a:fillRect/>
          </a:stretch>
        </p:blipFill>
        <p:spPr>
          <a:xfrm>
            <a:off x="3844925" y="3693795"/>
            <a:ext cx="4318000" cy="13398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89865" y="6181090"/>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p:sp>
        <p:nvSpPr>
          <p:cNvPr id="13" name="文本框 12"/>
          <p:cNvSpPr txBox="1"/>
          <p:nvPr>
            <p:custDataLst>
              <p:tags r:id="rId5"/>
            </p:custDataLst>
          </p:nvPr>
        </p:nvSpPr>
        <p:spPr>
          <a:xfrm>
            <a:off x="8953500" y="4890770"/>
            <a:ext cx="36131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2654300" y="1559560"/>
            <a:ext cx="6248400" cy="3606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在这项工作中，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提出了AVDiffuSS，一个基于扩散模型的视听语音分离框架。</a:t>
            </a:r>
            <a:r>
              <a:rPr lang="zh-CN" sz="2000">
                <a:latin typeface="宋体" panose="02010600030101010101" pitchFamily="2" charset="-122"/>
                <a:ea typeface="宋体" panose="02010600030101010101" pitchFamily="2" charset="-122"/>
                <a:cs typeface="宋体" panose="02010600030101010101" pitchFamily="2" charset="-122"/>
                <a:sym typeface="+mn-ea"/>
              </a:rPr>
              <a:t>本文的</a:t>
            </a:r>
            <a:r>
              <a:rPr sz="2000">
                <a:latin typeface="宋体" panose="02010600030101010101" pitchFamily="2" charset="-122"/>
                <a:ea typeface="宋体" panose="02010600030101010101" pitchFamily="2" charset="-122"/>
                <a:cs typeface="宋体" panose="02010600030101010101" pitchFamily="2" charset="-122"/>
                <a:sym typeface="+mn-ea"/>
              </a:rPr>
              <a:t>方法利用视觉线索来准确地提取目标说话者的语音，并利用扩散模型来产生高度自然的声音输出。</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设计了一个任务特征融合机制来整合目标说话人的视觉信息。所提出的模型在自然度和可理解性方面展示了最先进的视听语音分离性能。</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nvSpPr>
        <p:spPr>
          <a:xfrm>
            <a:off x="90805" y="5639435"/>
            <a:ext cx="11744960" cy="368300"/>
          </a:xfrm>
          <a:prstGeom prst="rect">
            <a:avLst/>
          </a:prstGeom>
          <a:noFill/>
        </p:spPr>
        <p:txBody>
          <a:bodyPr wrap="square" rtlCol="0" anchor="t">
            <a:spAutoFit/>
          </a:bodyPr>
          <a:p>
            <a:r>
              <a:rPr lang="zh-CN" altLang="en-US"/>
              <a:t>https://mm.kaist.ac.kr/projects/avdiffuss/</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2024-05-20</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20115"/>
            <a:ext cx="11667490" cy="286131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视听语音分离(AVSS)旨在模仿人类的这种能力，利用视觉信息从集体音景中区分每种声音。除了增强听者的听觉清晰度外，该技术还可以作为各种语音相关任务的预处理步骤，包括级联语音识别和说话人二值化。因此，由于多模态数据集的可访问性和高性能计算，视听语音分离取得了重大进展。随着深度学习技术的进步，生成模型在AVSS领域已经有了成功的应用。生成式AVSS模型通过学习从潜在空间到干净语音分布的映射来生成真实的样本。尽管这些方法已经证明了成功的性能，但它们在生成不同的样本和精确的数据估计方面面临困难，经常产生带有不良伪影的语音。这表明需要生成对人类来说听起来更自然的样本。为此，</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利用了基于扩散的生成模型的生成能力。早期研究提出并发展的扩散模型以其在跨各个领域生成多样化和自然样本的潜力而闻名，包括纯音频语音分离。在这项工作中，</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提出了一个基于扩散的AVSS模型，称为AVDiffuSS，用于重建自然且可理解的话语。在生成语音的过程中，将音频和视觉模式融合在一起，以吸收来自视频的额外信息。在广泛使用的特征融合策略中，减轻了对编码器和解码器预训练的要求。</a:t>
            </a:r>
            <a:r>
              <a:rPr lang="zh-CN">
                <a:latin typeface="宋体" panose="02010600030101010101" pitchFamily="2" charset="-122"/>
                <a:ea typeface="宋体" panose="02010600030101010101" pitchFamily="2" charset="-122"/>
                <a:cs typeface="宋体" panose="02010600030101010101" pitchFamily="2" charset="-122"/>
              </a:rPr>
              <a:t>该</a:t>
            </a:r>
            <a:r>
              <a:rPr>
                <a:latin typeface="宋体" panose="02010600030101010101" pitchFamily="2" charset="-122"/>
                <a:ea typeface="宋体" panose="02010600030101010101" pitchFamily="2" charset="-122"/>
                <a:cs typeface="宋体" panose="02010600030101010101" pitchFamily="2" charset="-122"/>
              </a:rPr>
              <a:t>方法支持音频特征的频域压缩，无需任何额外的处理步骤，实现端到端训练。</a:t>
            </a:r>
            <a:endParaRPr>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108585" y="6199505"/>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1270615" y="5869305"/>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p:pic>
        <p:nvPicPr>
          <p:cNvPr id="12" name="图片 11"/>
          <p:cNvPicPr>
            <a:picLocks noChangeAspect="1"/>
          </p:cNvPicPr>
          <p:nvPr/>
        </p:nvPicPr>
        <p:blipFill>
          <a:blip r:embed="rId5"/>
          <a:stretch>
            <a:fillRect/>
          </a:stretch>
        </p:blipFill>
        <p:spPr>
          <a:xfrm>
            <a:off x="189865" y="3881120"/>
            <a:ext cx="11080750" cy="2139315"/>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189865" y="1028700"/>
                <a:ext cx="11811000" cy="1486535"/>
              </a:xfrm>
              <a:prstGeom prst="rect">
                <a:avLst/>
              </a:prstGeom>
              <a:noFill/>
            </p:spPr>
            <p:txBody>
              <a:bodyPr wrap="square" rtlCol="0" anchor="t">
                <a:spAutoFit/>
              </a:bodyPr>
              <a:p>
                <a:r>
                  <a:rPr lang="zh-CN" altLang="en-US"/>
                  <a:t>将目标说话人的人脸裁剪图像送入视觉编码器，得到视觉嵌入v。将两个语音信号的混合物通过STFT变换成频谱图y，该模型分为两个阶段:1)预测阶段，2)生成阶段。每个阶段由U-net架构和交叉</a:t>
                </a:r>
                <a:r>
                  <a:rPr lang="zh-CN" altLang="en-US"/>
                  <a:t>注意力层组成。对于生成阶段的输入，将第一阶段的输出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m:t>
                    </m:r>
                  </m:oMath>
                </a14:m>
                <a:r>
                  <a:rPr lang="zh-CN" altLang="en-US"/>
                  <a:t>与从</a:t>
                </a:r>
                <a14:m>
                  <m:oMath xmlns:m="http://schemas.openxmlformats.org/officeDocument/2006/math">
                    <m:r>
                      <a:rPr lang="en-US" altLang="zh-CN">
                        <a:latin typeface="Cambria Math" panose="02040503050406030204" charset="0"/>
                        <a:cs typeface="Cambria Math" panose="02040503050406030204" charset="0"/>
                      </a:rPr>
                      <m:t>𝒩</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𝜎</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𝐼</m:t>
                    </m:r>
                    <m:r>
                      <a:rPr lang="en-US" altLang="zh-CN" i="1">
                        <a:latin typeface="Cambria Math" panose="02040503050406030204" charset="0"/>
                        <a:cs typeface="Cambria Math" panose="02040503050406030204" charset="0"/>
                      </a:rPr>
                      <m:t>)</m:t>
                    </m:r>
                  </m:oMath>
                </a14:m>
                <a:r>
                  <a:rPr lang="zh-CN" altLang="en-US"/>
                  <a:t>中采样的</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𝑇</m:t>
                        </m:r>
                      </m:sub>
                    </m:sSub>
                  </m:oMath>
                </a14:m>
                <a:r>
                  <a:rPr lang="zh-CN" altLang="en-US"/>
                  <a:t>串联起来。</a:t>
                </a:r>
                <a:r>
                  <a:rPr lang="zh-CN" altLang="en-US">
                    <a:sym typeface="+mn-ea"/>
                  </a:rPr>
                  <a:t>生成阶段采用基于扩散的模型。</a:t>
                </a:r>
                <a:r>
                  <a:rPr lang="zh-CN" altLang="en-US"/>
                  <a:t>在这一阶段，通过迭代去噪过程进一步增强初始预测。请注意，这两个阶段都通过使用特定于任务的交叉注意模块来改进视听对齐，从而生成更自然的样本。</a:t>
                </a:r>
                <a:r>
                  <a:rPr lang="en-US" altLang="zh-CN"/>
                  <a:t>||</a:t>
                </a:r>
                <a:r>
                  <a:rPr lang="zh-CN" altLang="en-US"/>
                  <a:t>表示连接。</a:t>
                </a:r>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1486535"/>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Visual Encoder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53035" y="5404485"/>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p:sp>
        <p:nvSpPr>
          <p:cNvPr id="13" name="文本框 12"/>
          <p:cNvSpPr txBox="1"/>
          <p:nvPr/>
        </p:nvSpPr>
        <p:spPr>
          <a:xfrm>
            <a:off x="189865" y="1028700"/>
            <a:ext cx="11811000" cy="1198880"/>
          </a:xfrm>
          <a:prstGeom prst="rect">
            <a:avLst/>
          </a:prstGeom>
          <a:noFill/>
        </p:spPr>
        <p:txBody>
          <a:bodyPr wrap="square" rtlCol="0" anchor="t">
            <a:spAutoFit/>
          </a:bodyPr>
          <a:p>
            <a:r>
              <a:t>视觉情态在视听语音分离中起着两个关键作用:(1)通过唇形动作同步语音以捕捉语音细节;(2)基于面部属性(如性别、年龄和国籍)识别目标说话人。受一项主动说话人检测研究的启发[</a:t>
            </a:r>
            <a:r>
              <a:rPr lang="en-US"/>
              <a:t>2</a:t>
            </a:r>
            <a:r>
              <a:t>]，一种既能保持时间动态又能结合视觉线索的视觉编码器可以实现上述目标。</a:t>
            </a:r>
            <a:r>
              <a:rPr lang="zh-CN"/>
              <a:t>本文</a:t>
            </a:r>
            <a:r>
              <a:t>采用了[</a:t>
            </a:r>
            <a:r>
              <a:rPr lang="en-US"/>
              <a:t>2</a:t>
            </a:r>
            <a:r>
              <a:t>]中的编码器架构，该架构由一系列ResNet18层和[</a:t>
            </a:r>
            <a:r>
              <a:rPr lang="en-US"/>
              <a:t>3</a:t>
            </a:r>
            <a:r>
              <a:t>]中的时间卷积网络组成。在这些模块之上，附加了一维卷积层以减小通道尺寸。因此，编码器输出帧级时空特征。</a:t>
            </a:r>
          </a:p>
        </p:txBody>
      </p:sp>
      <p:sp>
        <p:nvSpPr>
          <p:cNvPr id="2" name="文本框 1"/>
          <p:cNvSpPr txBox="1"/>
          <p:nvPr>
            <p:custDataLst>
              <p:tags r:id="rId5"/>
            </p:custDataLst>
          </p:nvPr>
        </p:nvSpPr>
        <p:spPr>
          <a:xfrm>
            <a:off x="153035" y="5836285"/>
            <a:ext cx="11892280" cy="250825"/>
          </a:xfrm>
          <a:prstGeom prst="rect">
            <a:avLst/>
          </a:prstGeom>
          <a:noFill/>
        </p:spPr>
        <p:txBody>
          <a:bodyPr wrap="square" rtlCol="0">
            <a:noAutofit/>
          </a:bodyPr>
          <a:p>
            <a:r>
              <a:rPr lang="en-US" altLang="zh-CN" sz="1200"/>
              <a:t>[2]</a:t>
            </a:r>
            <a:r>
              <a:rPr sz="1200"/>
              <a:t>Ruijie Tao, Zexu Pan, Rohan Kumar Das, Xinyuan Qian, Mike Zheng Shou, and Haizhou Li, "Is someone speaking? exploring long-term temporal features for audio-visual active speaker detection," in Proc. ACM MM, 2021.</a:t>
            </a:r>
            <a:endParaRPr sz="1200"/>
          </a:p>
        </p:txBody>
      </p:sp>
      <p:sp>
        <p:nvSpPr>
          <p:cNvPr id="3" name="文本框 2"/>
          <p:cNvSpPr txBox="1"/>
          <p:nvPr>
            <p:custDataLst>
              <p:tags r:id="rId6"/>
            </p:custDataLst>
          </p:nvPr>
        </p:nvSpPr>
        <p:spPr>
          <a:xfrm>
            <a:off x="149860" y="6268085"/>
            <a:ext cx="11892280" cy="250825"/>
          </a:xfrm>
          <a:prstGeom prst="rect">
            <a:avLst/>
          </a:prstGeom>
          <a:noFill/>
        </p:spPr>
        <p:txBody>
          <a:bodyPr wrap="square" rtlCol="0">
            <a:noAutofit/>
          </a:bodyPr>
          <a:p>
            <a:r>
              <a:rPr lang="en-US" sz="1200"/>
              <a:t>[3]</a:t>
            </a:r>
            <a:r>
              <a:rPr sz="1200"/>
              <a:t>Brais Martinez, Pingchuan Ma, Stavros Petridis, and Maja Pantic, "Lipreading using temporal convolutional networks," inProc. ICASSP, 2020.</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47371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accent1"/>
                </a:solidFill>
                <a:effectLst/>
                <a:uLnTx/>
                <a:uFillTx/>
                <a:latin typeface="+mj-ea"/>
                <a:ea typeface="+mj-ea"/>
                <a:sym typeface="+mn-ea"/>
              </a:rPr>
              <a:t>Encoder-Decoder Free Conditioning by Cross-Attention</a:t>
            </a:r>
            <a:endParaRPr kumimoji="0" lang="zh-CN" altLang="en-US" sz="28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49225" y="6244590"/>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13" name="文本框 12"/>
              <p:cNvSpPr txBox="1"/>
              <p:nvPr/>
            </p:nvSpPr>
            <p:spPr>
              <a:xfrm>
                <a:off x="189865" y="1028700"/>
                <a:ext cx="11811000" cy="2943225"/>
              </a:xfrm>
              <a:prstGeom prst="rect">
                <a:avLst/>
              </a:prstGeom>
              <a:noFill/>
            </p:spPr>
            <p:txBody>
              <a:bodyPr wrap="square" rtlCol="0" anchor="t">
                <a:spAutoFit/>
              </a:bodyPr>
              <a:p>
                <a:r>
                  <a:t>为了利用视觉模态有效地分离所需的语音，必须在整个融合过程中保持听觉和视觉特征的时间特征。在此基础上，</a:t>
                </a:r>
                <a:r>
                  <a:rPr lang="zh-CN"/>
                  <a:t>本文</a:t>
                </a:r>
                <a:r>
                  <a:t>关注交叉注意机制，使模型能够从两种不同的模态中学习顺序信息之间的对应关系。由于交叉注意通过乘法计算不同模态之间的相关性，因此需要大量的计算成本。为此，</a:t>
                </a:r>
                <a:r>
                  <a:rPr lang="zh-CN"/>
                  <a:t>作者</a:t>
                </a:r>
                <a:r>
                  <a:t>提出了一种使用交叉注意的特征融合方法，消除了对涉及编码器-解码器架构的复杂特征压缩过程的需求。</a:t>
                </a:r>
              </a:p>
              <a:p/>
              <a:p>
                <a:r>
                  <a:t>所提出的特征融合方法在预测阶段和生成阶段进行。在每个阶段，目标是获取视觉和音频嵌入之间的对应关系。</a:t>
                </a:r>
                <a:r>
                  <a:rPr lang="zh-CN"/>
                  <a:t>本文</a:t>
                </a:r>
                <a:r>
                  <a:t>采用 U-net 架构作为两个阶段的主干，音频嵌入可以表示为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𝑒</m:t>
                        </m:r>
                      </m:e>
                      <m:sub>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𝑖</m:t>
                            </m:r>
                          </m:sub>
                        </m:sSub>
                      </m:sup>
                    </m:sSup>
                  </m:oMath>
                </a14:m>
                <a:r>
                  <a:t>。这里，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𝑖</m:t>
                        </m:r>
                      </m:sub>
                    </m:sSub>
                  </m:oMath>
                </a14:m>
                <a:r>
                  <a:t>表示第 i 个 U-net 层的通道数、帧长度和频率长度。通过将频率轴池化应用于音频特征，</a:t>
                </a:r>
                <a:r>
                  <a:rPr lang="zh-CN"/>
                  <a:t>就</a:t>
                </a:r>
                <a:r>
                  <a:t>获得了池化音频特征，表示为 </a:t>
                </a:r>
                <a14:m>
                  <m:oMath xmlns:m="http://schemas.openxmlformats.org/officeDocument/2006/math">
                    <m:sSub>
                      <m:sSubPr>
                        <m:ctrlPr>
                          <a:rPr i="1">
                            <a:latin typeface="Cambria Math" panose="02040503050406030204" charset="0"/>
                            <a:cs typeface="Cambria Math" panose="02040503050406030204" charset="0"/>
                          </a:rPr>
                        </m:ctrlPr>
                      </m:sSubPr>
                      <m:e>
                        <m:acc>
                          <m:accPr>
                            <m:chr m:val="̅"/>
                            <m:ctrlPr>
                              <a:rPr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𝑒</m:t>
                            </m:r>
                          </m:e>
                        </m:acc>
                      </m:e>
                      <m:sub>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𝑖</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𝑖</m:t>
                            </m:r>
                          </m:sub>
                        </m:sSub>
                      </m:sup>
                    </m:sSup>
                  </m:oMath>
                </a14:m>
                <a:r>
                  <a:t> ，用作查询，而视觉特征用作键和值。交叉注意模块的输出重复</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𝑖</m:t>
                        </m:r>
                      </m:sub>
                    </m:sSub>
                  </m:oMath>
                </a14:m>
                <a:r>
                  <a:t>次，以便在各频率平均之前恢复输入的原始形状。通过这个过程，模型在增强目标说话者的声音的同时去噪不需要的语音。</a:t>
                </a:r>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294322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47371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accent1"/>
                </a:solidFill>
                <a:effectLst/>
                <a:uLnTx/>
                <a:uFillTx/>
                <a:latin typeface="+mj-ea"/>
                <a:ea typeface="+mj-ea"/>
                <a:sym typeface="+mn-ea"/>
              </a:rPr>
              <a:t>Audio-Visual Speech Separation with Diffusion</a:t>
            </a:r>
            <a:endParaRPr kumimoji="0" lang="zh-CN" altLang="en-US" sz="28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259715" y="5909310"/>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13" name="文本框 12"/>
              <p:cNvSpPr txBox="1"/>
              <p:nvPr/>
            </p:nvSpPr>
            <p:spPr>
              <a:xfrm>
                <a:off x="189865" y="1028700"/>
                <a:ext cx="11811000" cy="2354580"/>
              </a:xfrm>
              <a:prstGeom prst="rect">
                <a:avLst/>
              </a:prstGeom>
              <a:noFill/>
            </p:spPr>
            <p:txBody>
              <a:bodyPr wrap="square" rtlCol="0" anchor="t">
                <a:spAutoFit/>
              </a:bodyPr>
              <a:p>
                <a:r>
                  <a:rPr b="1"/>
                  <a:t>Predictive stage</a:t>
                </a:r>
                <a:r>
                  <a:t>.在第一阶段，预测模型</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𝐷</m:t>
                        </m:r>
                      </m:e>
                      <m:sub>
                        <m:r>
                          <a:rPr lang="en-US" i="1">
                            <a:latin typeface="Cambria Math" panose="02040503050406030204" charset="0"/>
                            <a:cs typeface="Cambria Math" panose="02040503050406030204" charset="0"/>
                          </a:rPr>
                          <m:t>𝜃</m:t>
                        </m:r>
                      </m:sub>
                    </m:sSub>
                  </m:oMath>
                </a14:m>
                <a:r>
                  <a:t>预测一次分离的语音。上述视觉编码器和交叉注意机制在这一阶段被</a:t>
                </a:r>
                <a:r>
                  <a:rPr lang="zh-CN"/>
                  <a:t>使</a:t>
                </a:r>
                <a:r>
                  <a:t>用。初始预测</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m:t>
                    </m:r>
                  </m:oMath>
                </a14:m>
                <a:r>
                  <a:t>作为第二阶段的条件因子。</a:t>
                </a:r>
              </a:p>
              <a:p/>
              <a:p>
                <a:r>
                  <a:rPr b="1"/>
                  <a:t>Generative stage</a:t>
                </a:r>
                <a:r>
                  <a:t>.生成阶段的扩散过程包括两个过程:正向过程和反向过程。在以连续时间变量</a:t>
                </a:r>
                <a:r>
                  <a:rPr lang="en-US"/>
                  <a:t> </a:t>
                </a:r>
                <a14:m>
                  <m:oMath xmlns:m="http://schemas.openxmlformats.org/officeDocument/2006/math">
                    <m:r>
                      <m:rPr>
                        <m:sty m:val="p"/>
                      </m:rPr>
                      <a:rPr lang="en-US">
                        <a:latin typeface="Cambria Math" panose="02040503050406030204" charset="0"/>
                        <a:cs typeface="Cambria Math" panose="02040503050406030204" charset="0"/>
                      </a:rPr>
                      <m:t>τ</m:t>
                    </m:r>
                  </m:oMath>
                </a14:m>
                <a:r>
                  <a:rPr lang="en-US"/>
                  <a:t> </a:t>
                </a:r>
                <a:r>
                  <a:t>为索引的前向过程</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x</m:t>
                            </m:r>
                          </m:e>
                          <m:sub>
                            <m:r>
                              <a:rPr lang="en-US" i="1">
                                <a:latin typeface="Cambria Math" panose="02040503050406030204" charset="0"/>
                                <a:cs typeface="Cambria Math" panose="02040503050406030204" charset="0"/>
                              </a:rPr>
                              <m:t>𝜏</m:t>
                            </m:r>
                          </m:sub>
                        </m:sSub>
                        <m:r>
                          <a:rPr lang="en-US" i="1">
                            <a:latin typeface="Cambria Math" panose="02040503050406030204" charset="0"/>
                            <a:cs typeface="Cambria Math" panose="02040503050406030204" charset="0"/>
                          </a:rPr>
                          <m:t>}</m:t>
                        </m:r>
                      </m:e>
                      <m:sub>
                        <m:r>
                          <a:rPr lang="en-US" i="1">
                            <a:latin typeface="Cambria Math" panose="02040503050406030204" charset="0"/>
                            <a:cs typeface="Cambria Math" panose="02040503050406030204" charset="0"/>
                          </a:rPr>
                          <m:t>𝜏</m:t>
                        </m:r>
                      </m:sub>
                      <m:sup>
                        <m:r>
                          <a:rPr lang="en-US" i="1">
                            <a:latin typeface="Cambria Math" panose="02040503050406030204" charset="0"/>
                            <a:cs typeface="Cambria Math" panose="02040503050406030204" charset="0"/>
                          </a:rPr>
                          <m:t>𝑇</m:t>
                        </m:r>
                      </m:sup>
                    </m:sSubSup>
                  </m:oMath>
                </a14:m>
                <a:r>
                  <a:t>中，数据</a:t>
                </a:r>
                <a:r>
                  <a:rPr lang="en-US"/>
                  <a:t> </a:t>
                </a:r>
                <a14:m>
                  <m:oMath xmlns:m="http://schemas.openxmlformats.org/officeDocument/2006/math">
                    <m:r>
                      <a:rPr lang="en-US" i="1">
                        <a:latin typeface="Cambria Math" panose="02040503050406030204" charset="0"/>
                        <a:cs typeface="Cambria Math" panose="02040503050406030204" charset="0"/>
                      </a:rPr>
                      <m:t>x</m:t>
                    </m:r>
                  </m:oMath>
                </a14:m>
                <a:r>
                  <a:rPr lang="en-US"/>
                  <a:t> </a:t>
                </a:r>
                <a:r>
                  <a:t>通过将来自干净数据</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x</m:t>
                        </m:r>
                      </m:e>
                      <m:sub>
                        <m:r>
                          <a:rPr lang="en-US" i="1">
                            <a:latin typeface="Cambria Math" panose="02040503050406030204" charset="0"/>
                            <a:cs typeface="Cambria Math" panose="02040503050406030204" charset="0"/>
                          </a:rPr>
                          <m:t>0</m:t>
                        </m:r>
                      </m:sub>
                    </m:sSub>
                  </m:oMath>
                </a14:m>
                <a:r>
                  <a:rPr lang="en-US"/>
                  <a:t> </a:t>
                </a:r>
                <a:r>
                  <a:t>的高斯噪声添加到噪声数据</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x</m:t>
                        </m:r>
                      </m:e>
                      <m:sub>
                        <m:r>
                          <a:rPr lang="en-US" i="1">
                            <a:latin typeface="Cambria Math" panose="02040503050406030204" charset="0"/>
                            <a:cs typeface="Cambria Math" panose="02040503050406030204" charset="0"/>
                          </a:rPr>
                          <m:t>𝑇</m:t>
                        </m:r>
                      </m:sub>
                    </m:sSub>
                  </m:oMath>
                </a14:m>
                <a:r>
                  <a:rPr lang="en-US"/>
                  <a:t> </a:t>
                </a:r>
                <a:r>
                  <a:t>中而逐渐受到扰动。扩散模型被用来逆转这一过程，最终从一个有噪声的先验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x</m:t>
                        </m:r>
                      </m:e>
                      <m:sub>
                        <m:r>
                          <a:rPr lang="en-US" i="1">
                            <a:latin typeface="Cambria Math" panose="02040503050406030204" charset="0"/>
                            <a:cs typeface="Cambria Math" panose="02040503050406030204" charset="0"/>
                          </a:rPr>
                          <m:t>𝑇</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𝑝</m:t>
                        </m:r>
                      </m:e>
                      <m:sub>
                        <m:r>
                          <a:rPr lang="en-US" i="1">
                            <a:latin typeface="Cambria Math" panose="02040503050406030204" charset="0"/>
                            <a:cs typeface="Cambria Math" panose="02040503050406030204" charset="0"/>
                          </a:rPr>
                          <m:t>𝑇</m:t>
                        </m:r>
                      </m:sub>
                    </m:sSub>
                  </m:oMath>
                </a14:m>
                <a:r>
                  <a:t>生成一个干净的数据点</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x</m:t>
                        </m:r>
                      </m:e>
                      <m:sub>
                        <m:r>
                          <a:rPr lang="en-US" i="1">
                            <a:latin typeface="Cambria Math" panose="02040503050406030204" charset="0"/>
                            <a:cs typeface="Cambria Math" panose="02040503050406030204" charset="0"/>
                          </a:rPr>
                          <m:t>0</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𝑝</m:t>
                        </m:r>
                      </m:e>
                      <m:sub>
                        <m:r>
                          <a:rPr lang="en-US" i="1">
                            <a:latin typeface="Cambria Math" panose="02040503050406030204" charset="0"/>
                            <a:cs typeface="Cambria Math" panose="02040503050406030204" charset="0"/>
                          </a:rPr>
                          <m:t>0</m:t>
                        </m:r>
                      </m:sub>
                    </m:sSub>
                  </m:oMath>
                </a14:m>
                <a:r>
                  <a:t>。在基于分数的生成模型中，训练一个记为</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𝑠</m:t>
                        </m:r>
                      </m:e>
                      <m:sub>
                        <m:r>
                          <m:rPr>
                            <m:sty m:val="p"/>
                          </m:rPr>
                          <a:rPr lang="en-US">
                            <a:latin typeface="Cambria Math" panose="02040503050406030204" charset="0"/>
                            <a:cs typeface="Cambria Math" panose="02040503050406030204" charset="0"/>
                          </a:rPr>
                          <m:t>φ</m:t>
                        </m:r>
                      </m:sub>
                    </m:sSub>
                  </m:oMath>
                </a14:m>
                <a:r>
                  <a:rPr lang="en-US"/>
                  <a:t> </a:t>
                </a:r>
                <a:r>
                  <a:t>的分数模型来估计</a:t>
                </a:r>
                <a:r>
                  <a:rPr lang="en-US"/>
                  <a:t> </a:t>
                </a:r>
                <a14:m>
                  <m:oMath xmlns:m="http://schemas.openxmlformats.org/officeDocument/2006/math">
                    <m:sSub>
                      <m:sSubPr>
                        <m:ctrlPr>
                          <a:rPr lang="en-US" i="1">
                            <a:latin typeface="Cambria Math" panose="02040503050406030204" charset="0"/>
                            <a:cs typeface="Cambria Math" panose="02040503050406030204" charset="0"/>
                          </a:rPr>
                        </m:ctrlPr>
                      </m:sSubPr>
                      <m:e>
                        <m:r>
                          <a:rPr>
                            <a:latin typeface="Cambria Math" panose="02040503050406030204" charset="0"/>
                            <a:sym typeface="+mn-ea"/>
                          </a:rPr>
                          <m:t>𝛻</m:t>
                        </m:r>
                      </m:e>
                      <m:sub>
                        <m:r>
                          <a:rPr lang="en-US">
                            <a:latin typeface="Cambria Math" panose="02040503050406030204" charset="0"/>
                            <a:cs typeface="Cambria Math" panose="02040503050406030204" charset="0"/>
                            <a:sym typeface="+mn-ea"/>
                          </a:rPr>
                          <m:t>x</m:t>
                        </m:r>
                      </m:sub>
                    </m:sSub>
                    <m:func>
                      <m:funcPr>
                        <m:ctrlPr>
                          <a:rPr lang="en-US">
                            <a:latin typeface="Cambria Math" panose="02040503050406030204" charset="0"/>
                            <a:cs typeface="Cambria Math" panose="02040503050406030204" charset="0"/>
                          </a:rPr>
                        </m:ctrlPr>
                      </m:funcPr>
                      <m:fName>
                        <m:r>
                          <m:rPr>
                            <m:sty m:val="p"/>
                          </m:rPr>
                          <a:rPr lang="en-US">
                            <a:latin typeface="Cambria Math" panose="02040503050406030204" charset="0"/>
                            <a:cs typeface="Cambria Math" panose="02040503050406030204" charset="0"/>
                          </a:rPr>
                          <m:t>log</m:t>
                        </m:r>
                      </m:fName>
                      <m:e>
                        <m:r>
                          <a:rPr lang="en-US" i="1">
                            <a:latin typeface="Cambria Math" panose="02040503050406030204" charset="0"/>
                            <a:cs typeface="Cambria Math" panose="02040503050406030204" charset="0"/>
                          </a:rPr>
                          <m:t>𝑝</m:t>
                        </m:r>
                        <m:r>
                          <a:rPr lang="en-US" i="1">
                            <a:latin typeface="Cambria Math" panose="02040503050406030204" charset="0"/>
                            <a:cs typeface="Cambria Math" panose="02040503050406030204" charset="0"/>
                          </a:rPr>
                          <m:t>(x)</m:t>
                        </m:r>
                      </m:e>
                    </m:func>
                  </m:oMath>
                </a14:m>
                <a:r>
                  <a:t>，它对应于数据密度函数梯度对数据</a:t>
                </a:r>
                <a:r>
                  <a:rPr lang="en-US"/>
                  <a:t> </a:t>
                </a:r>
                <a14:m>
                  <m:oMath xmlns:m="http://schemas.openxmlformats.org/officeDocument/2006/math">
                    <m:r>
                      <a:rPr lang="en-US" i="1">
                        <a:latin typeface="Cambria Math" panose="02040503050406030204" charset="0"/>
                        <a:cs typeface="Cambria Math" panose="02040503050406030204" charset="0"/>
                      </a:rPr>
                      <m:t>x</m:t>
                    </m:r>
                  </m:oMath>
                </a14:m>
                <a:r>
                  <a:rPr lang="en-US"/>
                  <a:t> </a:t>
                </a:r>
                <a:r>
                  <a:t>的对数。正</a:t>
                </a:r>
                <a:r>
                  <a:rPr lang="zh-CN"/>
                  <a:t>向</a:t>
                </a:r>
                <a:r>
                  <a:t>过程使用随机微分方程(Stochastic Differential Equation</a:t>
                </a:r>
                <a:r>
                  <a:rPr lang="zh-CN"/>
                  <a:t>，</a:t>
                </a:r>
                <a:r>
                  <a:t>SDE)进行数学建模，定义如下:</a:t>
                </a:r>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2354580"/>
              </a:xfrm>
              <a:prstGeom prst="rect">
                <a:avLst/>
              </a:prstGeom>
              <a:blipFill rotWithShape="1">
                <a:blip r:embed="rId5"/>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4072255" y="3358515"/>
            <a:ext cx="3719830" cy="377190"/>
          </a:xfrm>
          <a:prstGeom prst="rect">
            <a:avLst/>
          </a:prstGeom>
        </p:spPr>
      </p:pic>
      <p:sp>
        <p:nvSpPr>
          <p:cNvPr id="8" name="文本框 7"/>
          <p:cNvSpPr txBox="1"/>
          <p:nvPr/>
        </p:nvSpPr>
        <p:spPr>
          <a:xfrm>
            <a:off x="8135620" y="356235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189230" y="4138930"/>
                <a:ext cx="11812270" cy="922020"/>
              </a:xfrm>
              <a:prstGeom prst="rect">
                <a:avLst/>
              </a:prstGeom>
              <a:noFill/>
            </p:spPr>
            <p:txBody>
              <a:bodyPr wrap="square" rtlCol="0" anchor="t">
                <a:spAutoFit/>
              </a:bodyPr>
              <a:p>
                <a:r>
                  <a:rPr lang="zh-CN" altLang="en-US"/>
                  <a:t>其中，</a:t>
                </a:r>
                <a14:m>
                  <m:oMath xmlns:m="http://schemas.openxmlformats.org/officeDocument/2006/math">
                    <m:r>
                      <m:rPr>
                        <m:sty m:val="p"/>
                      </m:rPr>
                      <a:rPr lang="en-US" altLang="zh-CN">
                        <a:latin typeface="Cambria Math" panose="02040503050406030204" charset="0"/>
                        <a:cs typeface="Cambria Math" panose="02040503050406030204" charset="0"/>
                      </a:rPr>
                      <m:t>w</m:t>
                    </m:r>
                  </m:oMath>
                </a14:m>
                <a:r>
                  <a:rPr lang="en-US" altLang="zh-CN"/>
                  <a:t> </a:t>
                </a:r>
                <a:r>
                  <a:rPr lang="zh-CN" altLang="en-US"/>
                  <a:t>表示标准维纳过程，</a:t>
                </a:r>
                <a14:m>
                  <m:oMath xmlns:m="http://schemas.openxmlformats.org/officeDocument/2006/math">
                    <m:r>
                      <a:rPr lang="en-US" altLang="zh-CN" i="1">
                        <a:latin typeface="Cambria Math" panose="02040503050406030204" charset="0"/>
                        <a:cs typeface="Cambria Math" panose="02040503050406030204" charset="0"/>
                      </a:rPr>
                      <m:t>𝑓</m:t>
                    </m:r>
                  </m:oMath>
                </a14:m>
                <a:r>
                  <a:rPr lang="en-US" altLang="zh-CN"/>
                  <a:t> </a:t>
                </a:r>
                <a:r>
                  <a:rPr lang="zh-CN" altLang="en-US"/>
                  <a:t>作为</a:t>
                </a:r>
                <a:r>
                  <a:rPr lang="en-US" altLang="zh-CN"/>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x</m:t>
                        </m:r>
                      </m:e>
                      <m:sub>
                        <m:r>
                          <a:rPr lang="en-US" i="1">
                            <a:latin typeface="Cambria Math" panose="02040503050406030204" charset="0"/>
                            <a:cs typeface="Cambria Math" panose="02040503050406030204" charset="0"/>
                          </a:rPr>
                          <m:t>𝜏</m:t>
                        </m:r>
                      </m:sub>
                    </m:sSub>
                  </m:oMath>
                </a14:m>
                <a:r>
                  <a:rPr lang="en-US" altLang="zh-CN"/>
                  <a:t> </a:t>
                </a:r>
                <a:r>
                  <a:rPr lang="zh-CN" altLang="en-US"/>
                  <a:t>的漂移系数，</a:t>
                </a:r>
                <a14:m>
                  <m:oMath xmlns:m="http://schemas.openxmlformats.org/officeDocument/2006/math">
                    <m:r>
                      <a:rPr lang="en-US" altLang="zh-CN" i="1">
                        <a:latin typeface="Cambria Math" panose="02040503050406030204" charset="0"/>
                        <a:cs typeface="Cambria Math" panose="02040503050406030204" charset="0"/>
                      </a:rPr>
                      <m:t>𝑔</m:t>
                    </m:r>
                  </m:oMath>
                </a14:m>
                <a:r>
                  <a:rPr lang="zh-CN" altLang="en-US"/>
                  <a:t>作为控制每一步附加高斯噪声大小的扩散系数。本文的模型利用来自 Ornstein Uhlenbeck SDE [2] 类的 SDE，漂移系数 </a:t>
                </a:r>
                <a14:m>
                  <m:oMath xmlns:m="http://schemas.openxmlformats.org/officeDocument/2006/math">
                    <m:r>
                      <a:rPr lang="en-US" altLang="zh-CN" i="1">
                        <a:latin typeface="Cambria Math" panose="02040503050406030204" charset="0"/>
                        <a:cs typeface="Cambria Math" panose="02040503050406030204" charset="0"/>
                      </a:rPr>
                      <m:t>𝑓</m:t>
                    </m:r>
                  </m:oMath>
                </a14:m>
                <a:r>
                  <a:rPr lang="zh-CN" altLang="en-US"/>
                  <a:t> 定义为 </a:t>
                </a:r>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x</m:t>
                        </m:r>
                      </m:e>
                      <m:sub>
                        <m:r>
                          <a:rPr lang="en-US" altLang="zh-CN" i="1">
                            <a:latin typeface="Cambria Math" panose="02040503050406030204" charset="0"/>
                            <a:cs typeface="Cambria Math" panose="02040503050406030204" charset="0"/>
                          </a:rPr>
                          <m:t>𝜏</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𝜏</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𝛾</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x</m:t>
                        </m:r>
                      </m:e>
                      <m:sub>
                        <m:r>
                          <a:rPr lang="en-US" altLang="zh-CN" i="1">
                            <a:latin typeface="Cambria Math" panose="02040503050406030204" charset="0"/>
                            <a:cs typeface="Cambria Math" panose="02040503050406030204" charset="0"/>
                          </a:rPr>
                          <m:t>𝜏</m:t>
                        </m:r>
                      </m:sub>
                    </m:sSub>
                    <m:r>
                      <a:rPr lang="en-US" altLang="zh-CN" i="1">
                        <a:latin typeface="Cambria Math" panose="02040503050406030204" charset="0"/>
                        <a:cs typeface="Cambria Math" panose="02040503050406030204" charset="0"/>
                      </a:rPr>
                      <m:t>)</m:t>
                    </m:r>
                  </m:oMath>
                </a14:m>
                <a:r>
                  <a:rPr lang="zh-CN" altLang="en-US"/>
                  <a:t>，其中 </a:t>
                </a:r>
                <a14:m>
                  <m:oMath xmlns:m="http://schemas.openxmlformats.org/officeDocument/2006/math">
                    <m:r>
                      <m:rPr>
                        <m:sty m:val="p"/>
                      </m:rPr>
                      <a:rPr lang="en-US" altLang="zh-CN">
                        <a:latin typeface="Cambria Math" panose="02040503050406030204" charset="0"/>
                        <a:cs typeface="Cambria Math" panose="02040503050406030204" charset="0"/>
                      </a:rPr>
                      <m:t>γ</m:t>
                    </m:r>
                  </m:oMath>
                </a14:m>
                <a:r>
                  <a:rPr lang="zh-CN" altLang="en-US"/>
                  <a:t> 表示刚度参数。</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189230" y="4138930"/>
                <a:ext cx="11812270" cy="922020"/>
              </a:xfrm>
              <a:prstGeom prst="rect">
                <a:avLst/>
              </a:prstGeom>
              <a:blipFill rotWithShape="1">
                <a:blip r:embed="rId7"/>
                <a:stretch>
                  <a:fillRect/>
                </a:stretch>
              </a:blipFill>
            </p:spPr>
            <p:txBody>
              <a:bodyPr/>
              <a:lstStyle/>
              <a:p>
                <a:r>
                  <a:rPr lang="zh-CN" altLang="en-US">
                    <a:noFill/>
                  </a:rPr>
                  <a:t> </a:t>
                </a:r>
              </a:p>
            </p:txBody>
          </p:sp>
        </mc:Fallback>
      </mc:AlternateContent>
      <p:sp>
        <p:nvSpPr>
          <p:cNvPr id="4" name="文本框 3"/>
          <p:cNvSpPr txBox="1"/>
          <p:nvPr>
            <p:custDataLst>
              <p:tags r:id="rId8"/>
            </p:custDataLst>
          </p:nvPr>
        </p:nvSpPr>
        <p:spPr>
          <a:xfrm>
            <a:off x="259715" y="6244590"/>
            <a:ext cx="11892280" cy="250825"/>
          </a:xfrm>
          <a:prstGeom prst="rect">
            <a:avLst/>
          </a:prstGeom>
          <a:noFill/>
        </p:spPr>
        <p:txBody>
          <a:bodyPr wrap="square" rtlCol="0">
            <a:noAutofit/>
          </a:bodyPr>
          <a:p>
            <a:r>
              <a:rPr lang="en-US" altLang="zh-CN" sz="1200"/>
              <a:t>[2]</a:t>
            </a:r>
            <a:r>
              <a:rPr sz="1200"/>
              <a:t>B Oksendal, Stochastic differential equations: an introduction with applications, Journal of the American Statistical Association, 2000.</a:t>
            </a:r>
            <a:endParaRPr sz="1200"/>
          </a:p>
        </p:txBody>
      </p:sp>
      <p:sp>
        <p:nvSpPr>
          <p:cNvPr id="5" name="文本框 4"/>
          <p:cNvSpPr txBox="1"/>
          <p:nvPr/>
        </p:nvSpPr>
        <p:spPr>
          <a:xfrm>
            <a:off x="7835900" y="3358515"/>
            <a:ext cx="530225" cy="368300"/>
          </a:xfrm>
          <a:prstGeom prst="rect">
            <a:avLst/>
          </a:prstGeom>
          <a:noFill/>
        </p:spPr>
        <p:txBody>
          <a:bodyPr wrap="square" rtlCol="0">
            <a:spAutoFit/>
          </a:bodyPr>
          <a:p>
            <a:r>
              <a:rPr lang="en-US" altLang="zh-CN"/>
              <a:t>(1)</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47371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accent1"/>
                </a:solidFill>
                <a:effectLst/>
                <a:uLnTx/>
                <a:uFillTx/>
                <a:latin typeface="+mj-ea"/>
                <a:ea typeface="+mj-ea"/>
                <a:sym typeface="+mn-ea"/>
              </a:rPr>
              <a:t>Audio-Visual Speech Separation with Diffusion</a:t>
            </a:r>
            <a:endParaRPr kumimoji="0" lang="zh-CN" altLang="en-US" sz="28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299720" y="6147435"/>
            <a:ext cx="11892280" cy="250825"/>
          </a:xfrm>
          <a:prstGeom prst="rect">
            <a:avLst/>
          </a:prstGeom>
          <a:noFill/>
        </p:spPr>
        <p:txBody>
          <a:bodyPr wrap="square" rtlCol="0">
            <a:noAutofit/>
          </a:bodyPr>
          <a:p>
            <a:r>
              <a:rPr lang="en-US" altLang="zh-CN" sz="1200"/>
              <a:t>[1]</a:t>
            </a:r>
            <a:r>
              <a:rPr sz="1200"/>
              <a:t>Suyeon Lee, Chaeyoung Jung, Youngjoon Jang, Jaehun Kim, Joon Son Chung</a:t>
            </a:r>
            <a:r>
              <a:rPr sz="1200"/>
              <a:t>. SEEING THROUGH THE CONVERSATION: AUDIO-VISUAL SPEECH SEPARATION BASED ON DIFFUSION MODEL. In </a:t>
            </a:r>
            <a:r>
              <a:rPr lang="en-US" sz="1200"/>
              <a:t>ICASSP</a:t>
            </a:r>
            <a:r>
              <a:rPr sz="1200"/>
              <a:t>, </a:t>
            </a:r>
            <a:r>
              <a:rPr lang="en-US" sz="1200"/>
              <a:t>2024</a:t>
            </a:r>
            <a:r>
              <a:rPr sz="1200"/>
              <a:t>.</a:t>
            </a:r>
            <a:endParaRPr sz="1200"/>
          </a:p>
        </p:txBody>
      </p:sp>
      <mc:AlternateContent xmlns:mc="http://schemas.openxmlformats.org/markup-compatibility/2006">
        <mc:Choice xmlns:a14="http://schemas.microsoft.com/office/drawing/2010/main" Requires="a14">
          <p:sp>
            <p:nvSpPr>
              <p:cNvPr id="13" name="文本框 12"/>
              <p:cNvSpPr txBox="1"/>
              <p:nvPr/>
            </p:nvSpPr>
            <p:spPr>
              <a:xfrm>
                <a:off x="189865" y="1028700"/>
                <a:ext cx="11811000" cy="922020"/>
              </a:xfrm>
              <a:prstGeom prst="rect">
                <a:avLst/>
              </a:prstGeom>
              <a:noFill/>
            </p:spPr>
            <p:txBody>
              <a:bodyPr wrap="square" rtlCol="0" anchor="t">
                <a:spAutoFit/>
              </a:bodyPr>
              <a:p>
                <a:r>
                  <a:t>在</a:t>
                </a:r>
                <a:r>
                  <a:rPr lang="zh-CN"/>
                  <a:t>公式</a:t>
                </a:r>
                <a:r>
                  <a:rPr lang="en-US" altLang="zh-CN"/>
                  <a:t>(1)</a:t>
                </a:r>
                <a:r>
                  <a:t>的正</a:t>
                </a:r>
                <a:r>
                  <a:rPr lang="zh-CN"/>
                  <a:t>向</a:t>
                </a:r>
                <a:r>
                  <a:t>过程中，当τ从0到T时，</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x</m:t>
                        </m:r>
                      </m:e>
                      <m:sub>
                        <m:r>
                          <a:rPr lang="en-US" i="1">
                            <a:latin typeface="Cambria Math" panose="02040503050406030204" charset="0"/>
                            <a:cs typeface="Cambria Math" panose="02040503050406030204" charset="0"/>
                          </a:rPr>
                          <m:t>𝜏</m:t>
                        </m:r>
                      </m:sub>
                    </m:sSub>
                  </m:oMath>
                </a14:m>
                <a:r>
                  <a:rPr lang="en-US"/>
                  <a:t> </a:t>
                </a:r>
                <a:r>
                  <a:t>接近</a:t>
                </a:r>
                <a:r>
                  <a:rPr 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m:t>
                    </m:r>
                  </m:oMath>
                </a14:m>
                <a:r>
                  <a:t>，高斯噪声累积。在</a:t>
                </a:r>
                <a:r>
                  <a:rPr lang="zh-CN"/>
                  <a:t>本文</a:t>
                </a:r>
                <a:r>
                  <a:t>的模型中，反向扩散过程以初始预测</a:t>
                </a:r>
                <a:r>
                  <a:rPr 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𝜃</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r>
                      <a:rPr lang="en-US" altLang="zh-CN" i="1">
                        <a:latin typeface="Cambria Math" panose="02040503050406030204" charset="0"/>
                        <a:cs typeface="Cambria Math" panose="02040503050406030204" charset="0"/>
                      </a:rPr>
                      <m:t>)</m:t>
                    </m:r>
                  </m:oMath>
                </a14:m>
                <a:r>
                  <a:rPr lang="en-US"/>
                  <a:t> </a:t>
                </a:r>
                <a:r>
                  <a:t>为指导，该预测被训练成与</a:t>
                </a:r>
                <a:r>
                  <a:rPr lang="zh-CN"/>
                  <a:t>真值</a:t>
                </a:r>
                <a:r>
                  <a:rPr lang="en-US" altLang="zh-CN"/>
                  <a:t> </a:t>
                </a:r>
                <a14:m>
                  <m:oMath xmlns:m="http://schemas.openxmlformats.org/officeDocument/2006/math">
                    <m:r>
                      <a:rPr lang="en-US" altLang="zh-CN" i="1">
                        <a:latin typeface="Cambria Math" panose="02040503050406030204" charset="0"/>
                        <a:cs typeface="Cambria Math" panose="02040503050406030204" charset="0"/>
                      </a:rPr>
                      <m:t>x</m:t>
                    </m:r>
                  </m:oMath>
                </a14:m>
                <a:r>
                  <a:rPr lang="en-US"/>
                  <a:t> </a:t>
                </a:r>
                <a:r>
                  <a:t>相似。在反向过程中，训练模型求解相应的逆时SDE，其表示为:</a:t>
                </a:r>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922020"/>
              </a:xfrm>
              <a:prstGeom prst="rect">
                <a:avLst/>
              </a:prstGeom>
              <a:blipFill rotWithShape="1">
                <a:blip r:embed="rId5"/>
                <a:stretch>
                  <a:fillRect/>
                </a:stretch>
              </a:blipFill>
            </p:spPr>
            <p:txBody>
              <a:bodyPr/>
              <a:lstStyle/>
              <a:p>
                <a:r>
                  <a:rPr lang="zh-CN" altLang="en-US">
                    <a:noFill/>
                  </a:rPr>
                  <a:t> </a:t>
                </a:r>
              </a:p>
            </p:txBody>
          </p:sp>
        </mc:Fallback>
      </mc:AlternateContent>
      <p:sp>
        <p:nvSpPr>
          <p:cNvPr id="8" name="文本框 7"/>
          <p:cNvSpPr txBox="1"/>
          <p:nvPr/>
        </p:nvSpPr>
        <p:spPr>
          <a:xfrm>
            <a:off x="9010650" y="2129790"/>
            <a:ext cx="42735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6"/>
          <a:stretch>
            <a:fillRect/>
          </a:stretch>
        </p:blipFill>
        <p:spPr>
          <a:xfrm>
            <a:off x="2598420" y="1754505"/>
            <a:ext cx="6412230" cy="452755"/>
          </a:xfrm>
          <a:prstGeom prst="rect">
            <a:avLst/>
          </a:prstGeom>
        </p:spPr>
      </p:pic>
      <p:sp>
        <p:nvSpPr>
          <p:cNvPr id="11" name="文本框 10"/>
          <p:cNvSpPr txBox="1"/>
          <p:nvPr/>
        </p:nvSpPr>
        <p:spPr>
          <a:xfrm>
            <a:off x="9217660" y="1797050"/>
            <a:ext cx="496570" cy="368300"/>
          </a:xfrm>
          <a:prstGeom prst="rect">
            <a:avLst/>
          </a:prstGeom>
          <a:noFill/>
        </p:spPr>
        <p:txBody>
          <a:bodyPr wrap="square" rtlCol="0">
            <a:spAutoFit/>
          </a:bodyPr>
          <a:p>
            <a:r>
              <a:rPr lang="en-US" altLang="zh-CN"/>
              <a:t>(2)</a:t>
            </a:r>
            <a:endParaRPr lang="en-US" altLang="zh-CN"/>
          </a:p>
        </p:txBody>
      </p:sp>
      <mc:AlternateContent xmlns:mc="http://schemas.openxmlformats.org/markup-compatibility/2006">
        <mc:Choice xmlns:a14="http://schemas.microsoft.com/office/drawing/2010/main" Requires="a14">
          <p:sp>
            <p:nvSpPr>
              <p:cNvPr id="12" name="文本框 11"/>
              <p:cNvSpPr txBox="1"/>
              <p:nvPr/>
            </p:nvSpPr>
            <p:spPr>
              <a:xfrm>
                <a:off x="189865" y="2483485"/>
                <a:ext cx="11811000" cy="645160"/>
              </a:xfrm>
              <a:prstGeom prst="rect">
                <a:avLst/>
              </a:prstGeom>
              <a:noFill/>
            </p:spPr>
            <p:txBody>
              <a:bodyPr wrap="square" rtlCol="0" anchor="t">
                <a:spAutoFit/>
              </a:bodyPr>
              <a:p>
                <a:r>
                  <a:rPr lang="zh-CN" altLang="en-US"/>
                  <a:t>其中，</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𝑤</m:t>
                        </m:r>
                      </m:e>
                    </m:acc>
                  </m:oMath>
                </a14:m>
                <a:r>
                  <a:rPr lang="en-US" altLang="zh-CN"/>
                  <a:t> </a:t>
                </a:r>
                <a:r>
                  <a:rPr lang="zh-CN" altLang="en-US"/>
                  <a:t>表示从</a:t>
                </a:r>
                <a:r>
                  <a:rPr lang="en-US" altLang="zh-CN"/>
                  <a:t> </a:t>
                </a:r>
                <a:r>
                  <a:rPr lang="zh-CN" altLang="en-US"/>
                  <a:t>T</a:t>
                </a:r>
                <a:r>
                  <a:rPr lang="en-US" altLang="zh-CN"/>
                  <a:t> </a:t>
                </a:r>
                <a:r>
                  <a:rPr lang="zh-CN" altLang="en-US"/>
                  <a:t>到</a:t>
                </a:r>
                <a:r>
                  <a:rPr lang="en-US" altLang="zh-CN"/>
                  <a:t> </a:t>
                </a:r>
                <a:r>
                  <a:rPr lang="zh-CN" altLang="en-US"/>
                  <a:t>0</a:t>
                </a:r>
                <a:r>
                  <a:rPr lang="en-US" altLang="zh-CN"/>
                  <a:t> </a:t>
                </a:r>
                <a:r>
                  <a:rPr lang="zh-CN" altLang="en-US"/>
                  <a:t>的反向时间流的标准维纳过程，</a:t>
                </a:r>
                <a14:m>
                  <m:oMath xmlns:m="http://schemas.openxmlformats.org/officeDocument/2006/math">
                    <m:r>
                      <a:rPr lang="en-US" altLang="zh-CN" i="1">
                        <a:latin typeface="Cambria Math" panose="02040503050406030204" charset="0"/>
                        <a:cs typeface="Cambria Math" panose="02040503050406030204" charset="0"/>
                      </a:rPr>
                      <m:t>𝑑</m:t>
                    </m:r>
                    <m:r>
                      <a:rPr lang="en-US" altLang="zh-CN" i="1">
                        <a:latin typeface="Cambria Math" panose="02040503050406030204" charset="0"/>
                        <a:cs typeface="Cambria Math" panose="02040503050406030204" charset="0"/>
                      </a:rPr>
                      <m:t>𝜏</m:t>
                    </m:r>
                  </m:oMath>
                </a14:m>
                <a:r>
                  <a:rPr lang="en-US" altLang="zh-CN"/>
                  <a:t> </a:t>
                </a:r>
                <a:r>
                  <a:rPr lang="zh-CN" altLang="en-US"/>
                  <a:t>表示无穷小的负时间步长。通过相反的过程，从一个有噪声的先验</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𝑇</m:t>
                        </m:r>
                      </m:sub>
                    </m:sSub>
                  </m:oMath>
                </a14:m>
                <a:r>
                  <a:rPr lang="en-US" altLang="zh-CN"/>
                  <a:t> </a:t>
                </a:r>
                <a:r>
                  <a:rPr lang="zh-CN" altLang="en-US"/>
                  <a:t>生成一个自然且可理解的语音</a:t>
                </a:r>
                <a:r>
                  <a:rPr lang="en-US" altLang="zh-CN"/>
                  <a:t> </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𝑥</m:t>
                        </m:r>
                      </m:e>
                    </m:acc>
                  </m:oMath>
                </a14:m>
                <a:r>
                  <a:rPr lang="zh-CN" altLang="en-US"/>
                  <a:t>。</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189865" y="2483485"/>
                <a:ext cx="11811000" cy="64516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6438</Words>
  <Application>WPS 演示</Application>
  <PresentationFormat>宽屏</PresentationFormat>
  <Paragraphs>152</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127</cp:revision>
  <dcterms:created xsi:type="dcterms:W3CDTF">2023-08-17T12:45:00Z</dcterms:created>
  <dcterms:modified xsi:type="dcterms:W3CDTF">2024-05-19T17:19:55Z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