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06" r:id="rId2"/>
    <p:sldId id="2614" r:id="rId3"/>
    <p:sldId id="2595" r:id="rId4"/>
    <p:sldId id="2686" r:id="rId5"/>
    <p:sldId id="2687" r:id="rId6"/>
    <p:sldId id="2621" r:id="rId7"/>
    <p:sldId id="2688" r:id="rId8"/>
    <p:sldId id="2689" r:id="rId9"/>
    <p:sldId id="2691" r:id="rId10"/>
    <p:sldId id="2692" r:id="rId11"/>
    <p:sldId id="2708" r:id="rId12"/>
    <p:sldId id="2693" r:id="rId13"/>
    <p:sldId id="2694" r:id="rId14"/>
    <p:sldId id="2709" r:id="rId15"/>
    <p:sldId id="2695" r:id="rId16"/>
    <p:sldId id="2710" r:id="rId17"/>
    <p:sldId id="2697" r:id="rId18"/>
    <p:sldId id="2703" r:id="rId19"/>
    <p:sldId id="2698" r:id="rId20"/>
    <p:sldId id="2712" r:id="rId21"/>
    <p:sldId id="2713" r:id="rId22"/>
    <p:sldId id="2711" r:id="rId23"/>
    <p:sldId id="2714" r:id="rId24"/>
    <p:sldId id="2699" r:id="rId25"/>
    <p:sldId id="2705" r:id="rId26"/>
    <p:sldId id="2706" r:id="rId27"/>
    <p:sldId id="2518"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F5597"/>
    <a:srgbClr val="FFFFFF"/>
    <a:srgbClr val="1736FF"/>
    <a:srgbClr val="E4E6E7"/>
    <a:srgbClr val="BFBEBD"/>
    <a:srgbClr val="F16005"/>
    <a:srgbClr val="FE0000"/>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14"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2023/11/19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7734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12179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38799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83162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4412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21683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22963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550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51101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333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7719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2077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27</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2023/11/19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9.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0.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1.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2.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3.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4.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806129"/>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Semantic-Aware Implicit Neural </a:t>
            </a:r>
          </a:p>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Audio-Driven Video Portrait Generation</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2023.11.17</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Xian Liu, </a:t>
            </a:r>
            <a:r>
              <a:rPr lang="en-US" altLang="zh-CN" sz="1600" dirty="0" err="1">
                <a:latin typeface="微软雅黑 Light" panose="020B0502040204020203" pitchFamily="34" charset="-122"/>
                <a:ea typeface="微软雅黑 Light" panose="020B0502040204020203" pitchFamily="34" charset="-122"/>
              </a:rPr>
              <a:t>Yinghao</a:t>
            </a:r>
            <a:r>
              <a:rPr lang="en-US" altLang="zh-CN" sz="1600" dirty="0">
                <a:latin typeface="微软雅黑 Light" panose="020B0502040204020203" pitchFamily="34" charset="-122"/>
                <a:ea typeface="微软雅黑 Light" panose="020B0502040204020203" pitchFamily="34" charset="-122"/>
              </a:rPr>
              <a:t> Xu, </a:t>
            </a:r>
            <a:r>
              <a:rPr lang="en-US" altLang="zh-CN" sz="1600" dirty="0" err="1">
                <a:latin typeface="微软雅黑 Light" panose="020B0502040204020203" pitchFamily="34" charset="-122"/>
                <a:ea typeface="微软雅黑 Light" panose="020B0502040204020203" pitchFamily="34" charset="-122"/>
              </a:rPr>
              <a:t>Qianyi</a:t>
            </a:r>
            <a:r>
              <a:rPr lang="en-US" altLang="zh-CN" sz="1600" dirty="0">
                <a:latin typeface="微软雅黑 Light" panose="020B0502040204020203" pitchFamily="34" charset="-122"/>
                <a:ea typeface="微软雅黑 Light" panose="020B0502040204020203" pitchFamily="34" charset="-122"/>
              </a:rPr>
              <a:t> Wu, Hang Zhou, Wayne Wu, </a:t>
            </a:r>
            <a:r>
              <a:rPr lang="en-US" altLang="zh-CN" sz="1600" dirty="0" err="1">
                <a:latin typeface="微软雅黑 Light" panose="020B0502040204020203" pitchFamily="34" charset="-122"/>
                <a:ea typeface="微软雅黑 Light" panose="020B0502040204020203" pitchFamily="34" charset="-122"/>
              </a:rPr>
              <a:t>Bolei</a:t>
            </a:r>
            <a:r>
              <a:rPr lang="en-US" altLang="zh-CN" sz="1600" dirty="0">
                <a:latin typeface="微软雅黑 Light" panose="020B0502040204020203" pitchFamily="34" charset="-122"/>
                <a:ea typeface="微软雅黑 Light" panose="020B0502040204020203" pitchFamily="34" charset="-122"/>
              </a:rPr>
              <a:t> Zhou</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Semantic-Aware Dynamic Ray Sampling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0899449" y="39459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使用语义信息来动态地指导射线采样过程</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66C229E-014B-8B76-8FF3-181204DEFDF5}"/>
                  </a:ext>
                </a:extLst>
              </p:cNvPr>
              <p:cNvSpPr txBox="1"/>
              <p:nvPr/>
            </p:nvSpPr>
            <p:spPr>
              <a:xfrm>
                <a:off x="832904" y="2302284"/>
                <a:ext cx="10365943" cy="1593513"/>
              </a:xfrm>
              <a:prstGeom prst="rect">
                <a:avLst/>
              </a:prstGeom>
              <a:noFill/>
            </p:spPr>
            <p:txBody>
              <a:bodyPr wrap="square">
                <a:spAutoFit/>
              </a:bodyPr>
              <a:lstStyle/>
              <a:p>
                <a:pPr indent="304800" algn="just"/>
                <a:r>
                  <a:rPr lang="zh-CN" altLang="zh-CN" sz="2400" dirty="0">
                    <a:latin typeface="宋体" panose="02010600030101010101" pitchFamily="2" charset="-122"/>
                    <a:ea typeface="宋体" panose="02010600030101010101" pitchFamily="2" charset="-122"/>
                    <a:cs typeface="Times New Roman" panose="02020603050405020304" pitchFamily="18" charset="0"/>
                  </a:rPr>
                  <a:t>本文将表示在图像上采样的所有点为</a:t>
                </a:r>
                <a14:m>
                  <m:oMath xmlns:m="http://schemas.openxmlformats.org/officeDocument/2006/math">
                    <m:r>
                      <m:rPr>
                        <m:sty m:val="p"/>
                      </m:rPr>
                      <a:rPr lang="zh-CN" altLang="zh-CN" sz="2400">
                        <a:latin typeface="Cambria Math" panose="02040503050406030204" pitchFamily="18" charset="0"/>
                        <a:ea typeface="宋体" panose="02010600030101010101" pitchFamily="2" charset="-122"/>
                        <a:cs typeface="Times New Roman" panose="02020603050405020304" pitchFamily="18" charset="0"/>
                      </a:rPr>
                      <m:t>Ω</m:t>
                    </m:r>
                    <m:r>
                      <a:rPr lang="en-US" altLang="zh-CN" sz="240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sz="240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a:latin typeface="Cambria Math" panose="02040503050406030204" pitchFamily="18" charset="0"/>
                            <a:ea typeface="宋体" panose="02010600030101010101" pitchFamily="2" charset="-122"/>
                            <a:cs typeface="Times New Roman" panose="02020603050405020304" pitchFamily="18" charset="0"/>
                          </a:rPr>
                          <m:t>=</m:t>
                        </m:r>
                        <m:r>
                          <a:rPr lang="en-US" altLang="zh-CN" sz="24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a:latin typeface="Cambria Math" panose="02040503050406030204" pitchFamily="18" charset="0"/>
                            <a:ea typeface="宋体" panose="02010600030101010101" pitchFamily="2" charset="-122"/>
                            <a:cs typeface="Times New Roman" panose="02020603050405020304" pitchFamily="18" charset="0"/>
                          </a:rPr>
                          <m:t>𝐾</m:t>
                        </m:r>
                      </m:sup>
                      <m:e>
                        <m:sSub>
                          <m:sSub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zh-CN" altLang="zh-CN" sz="2400">
                                <a:latin typeface="Cambria Math" panose="02040503050406030204" pitchFamily="18" charset="0"/>
                                <a:ea typeface="宋体" panose="02010600030101010101" pitchFamily="2" charset="-122"/>
                                <a:cs typeface="Times New Roman" panose="02020603050405020304" pitchFamily="18" charset="0"/>
                              </a:rPr>
                              <m:t>Ω</m:t>
                            </m:r>
                          </m:e>
                          <m:sub>
                            <m:r>
                              <a:rPr lang="en-US" altLang="zh-CN" sz="2400">
                                <a:latin typeface="Cambria Math" panose="02040503050406030204" pitchFamily="18" charset="0"/>
                                <a:ea typeface="宋体" panose="02010600030101010101" pitchFamily="2" charset="-122"/>
                                <a:cs typeface="Times New Roman" panose="02020603050405020304" pitchFamily="18" charset="0"/>
                              </a:rPr>
                              <m:t>𝑖</m:t>
                            </m:r>
                          </m:sub>
                        </m:sSub>
                      </m:e>
                    </m:nary>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，其中</a:t>
                </a:r>
                <a:r>
                  <a:rPr lang="en-US" altLang="zh-CN" sz="2400" dirty="0">
                    <a:latin typeface="宋体" panose="02010600030101010101" pitchFamily="2" charset="-122"/>
                    <a:ea typeface="宋体" panose="02010600030101010101" pitchFamily="2" charset="-122"/>
                    <a:cs typeface="Times New Roman" panose="02020603050405020304" pitchFamily="18" charset="0"/>
                  </a:rPr>
                  <a:t>K</a:t>
                </a:r>
                <a:r>
                  <a:rPr lang="zh-CN" altLang="zh-CN" sz="2400" dirty="0">
                    <a:latin typeface="宋体" panose="02010600030101010101" pitchFamily="2" charset="-122"/>
                    <a:ea typeface="宋体" panose="02010600030101010101" pitchFamily="2" charset="-122"/>
                    <a:cs typeface="Times New Roman" panose="02020603050405020304" pitchFamily="18" charset="0"/>
                  </a:rPr>
                  <a:t>是解析映射中语义类别的总数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Ω</a:t>
                </a:r>
                <a:r>
                  <a:rPr lang="en-US" altLang="zh-CN" sz="2400" baseline="-25000" dirty="0" err="1">
                    <a:latin typeface="宋体" panose="02010600030101010101" pitchFamily="2" charset="-122"/>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是在第</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个语义类上采样的点的集合。在训练阶段，作者计算前一个域的每个类别</a:t>
                </a:r>
                <a:r>
                  <a:rPr lang="en-US" altLang="zh-CN" sz="2400" dirty="0">
                    <a:latin typeface="宋体" panose="02010600030101010101" pitchFamily="2" charset="-122"/>
                    <a:ea typeface="宋体" panose="02010600030101010101" pitchFamily="2" charset="-122"/>
                    <a:cs typeface="Times New Roman" panose="02020603050405020304" pitchFamily="18" charset="0"/>
                  </a:rPr>
                  <a:t>L</a:t>
                </a:r>
                <a:r>
                  <a:rPr lang="en-US" altLang="zh-CN" sz="2400" baseline="-25000" dirty="0">
                    <a:latin typeface="宋体" panose="02010600030101010101" pitchFamily="2" charset="-122"/>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的平均损失，然后通过以下方式动态采样</a:t>
                </a:r>
                <a:r>
                  <a:rPr lang="en-US" altLang="zh-CN" sz="2400" dirty="0">
                    <a:latin typeface="宋体" panose="02010600030101010101" pitchFamily="2" charset="-122"/>
                    <a:ea typeface="宋体" panose="02010600030101010101" pitchFamily="2" charset="-122"/>
                    <a:cs typeface="Times New Roman" panose="02020603050405020304" pitchFamily="18" charset="0"/>
                  </a:rPr>
                  <a:t>K</a:t>
                </a:r>
                <a:r>
                  <a:rPr lang="zh-CN" altLang="zh-CN" sz="2400" dirty="0">
                    <a:latin typeface="宋体" panose="02010600030101010101" pitchFamily="2" charset="-122"/>
                    <a:ea typeface="宋体" panose="02010600030101010101" pitchFamily="2" charset="-122"/>
                    <a:cs typeface="Times New Roman" panose="02020603050405020304" pitchFamily="18" charset="0"/>
                  </a:rPr>
                  <a:t>个类别的射线：</a:t>
                </a:r>
              </a:p>
            </p:txBody>
          </p:sp>
        </mc:Choice>
        <mc:Fallback xmlns="">
          <p:sp>
            <p:nvSpPr>
              <p:cNvPr id="10" name="文本框 9">
                <a:extLst>
                  <a:ext uri="{FF2B5EF4-FFF2-40B4-BE49-F238E27FC236}">
                    <a16:creationId xmlns:a16="http://schemas.microsoft.com/office/drawing/2014/main" id="{D66C229E-014B-8B76-8FF3-181204DEFDF5}"/>
                  </a:ext>
                </a:extLst>
              </p:cNvPr>
              <p:cNvSpPr txBox="1">
                <a:spLocks noRot="1" noChangeAspect="1" noMove="1" noResize="1" noEditPoints="1" noAdjustHandles="1" noChangeArrowheads="1" noChangeShapeType="1" noTextEdit="1"/>
              </p:cNvSpPr>
              <p:nvPr/>
            </p:nvSpPr>
            <p:spPr>
              <a:xfrm>
                <a:off x="832904" y="2302284"/>
                <a:ext cx="10365943" cy="1593513"/>
              </a:xfrm>
              <a:prstGeom prst="rect">
                <a:avLst/>
              </a:prstGeom>
              <a:blipFill>
                <a:blip r:embed="rId5"/>
                <a:stretch>
                  <a:fillRect l="-941" t="-3065" r="-882" b="-76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AA9821-3E55-5015-8409-2916D72A506A}"/>
                  </a:ext>
                </a:extLst>
              </p:cNvPr>
              <p:cNvSpPr txBox="1"/>
              <p:nvPr/>
            </p:nvSpPr>
            <p:spPr>
              <a:xfrm>
                <a:off x="2611676" y="3622669"/>
                <a:ext cx="6196518" cy="881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𝑁</m:t>
                          </m:r>
                        </m:e>
                        <m:sub>
                          <m:sSub>
                            <m:sSubPr>
                              <m:ctrlPr>
                                <a:rPr lang="zh-CN" altLang="en-US" sz="2400" i="1">
                                  <a:solidFill>
                                    <a:srgbClr val="836967"/>
                                  </a:solidFill>
                                  <a:latin typeface="Cambria Math" panose="02040503050406030204" pitchFamily="18" charset="0"/>
                                </a:rPr>
                              </m:ctrlPr>
                            </m:sSubPr>
                            <m:e>
                              <m:r>
                                <m:rPr>
                                  <m:sty m:val="p"/>
                                </m:rPr>
                                <a:rPr lang="zh-CN" altLang="en-US" sz="2400" i="0">
                                  <a:latin typeface="Cambria Math" panose="02040503050406030204" pitchFamily="18" charset="0"/>
                                </a:rPr>
                                <m:t>Ω</m:t>
                              </m:r>
                            </m:e>
                            <m:sub>
                              <m:r>
                                <a:rPr lang="zh-CN" altLang="en-US" sz="2400" i="1">
                                  <a:latin typeface="Cambria Math" panose="02040503050406030204" pitchFamily="18" charset="0"/>
                                </a:rPr>
                                <m:t>𝑖</m:t>
                              </m:r>
                            </m:sub>
                          </m:sSub>
                        </m:sub>
                      </m:sSub>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𝐿</m:t>
                              </m:r>
                            </m:e>
                            <m:sub>
                              <m:r>
                                <a:rPr lang="zh-CN" altLang="en-US" sz="2400" i="1">
                                  <a:latin typeface="Cambria Math" panose="02040503050406030204" pitchFamily="18" charset="0"/>
                                </a:rPr>
                                <m:t>𝑖</m:t>
                              </m:r>
                            </m:sub>
                          </m:sSub>
                        </m:num>
                        <m:den>
                          <m:nary>
                            <m:naryPr>
                              <m:chr m:val="∑"/>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0">
                                  <a:latin typeface="Cambria Math" panose="02040503050406030204" pitchFamily="18" charset="0"/>
                                </a:rPr>
                                <m:t>1</m:t>
                              </m:r>
                            </m:sub>
                            <m:sup>
                              <m:r>
                                <a:rPr lang="zh-CN" altLang="en-US" sz="2400" i="1">
                                  <a:latin typeface="Cambria Math" panose="02040503050406030204" pitchFamily="18" charset="0"/>
                                </a:rPr>
                                <m:t>𝐾</m:t>
                              </m:r>
                            </m:sup>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𝐿</m:t>
                                  </m:r>
                                </m:e>
                                <m:sub>
                                  <m:r>
                                    <a:rPr lang="zh-CN" altLang="en-US" sz="2400" i="1">
                                      <a:latin typeface="Cambria Math" panose="02040503050406030204" pitchFamily="18" charset="0"/>
                                    </a:rPr>
                                    <m:t>𝑖</m:t>
                                  </m:r>
                                </m:sub>
                              </m:sSub>
                            </m:e>
                          </m:nary>
                        </m:den>
                      </m:f>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𝑁</m:t>
                          </m:r>
                        </m:e>
                        <m:sub>
                          <m:r>
                            <a:rPr lang="zh-CN" altLang="en-US" sz="2400" i="1">
                              <a:latin typeface="Cambria Math" panose="02040503050406030204" pitchFamily="18" charset="0"/>
                            </a:rPr>
                            <m:t>𝑠</m:t>
                          </m:r>
                        </m:sub>
                      </m:sSub>
                    </m:oMath>
                  </m:oMathPara>
                </a14:m>
                <a:endParaRPr lang="zh-CN" altLang="en-US" sz="2400" dirty="0"/>
              </a:p>
            </p:txBody>
          </p:sp>
        </mc:Choice>
        <mc:Fallback xmlns="">
          <p:sp>
            <p:nvSpPr>
              <p:cNvPr id="12" name="文本框 11">
                <a:extLst>
                  <a:ext uri="{FF2B5EF4-FFF2-40B4-BE49-F238E27FC236}">
                    <a16:creationId xmlns:a16="http://schemas.microsoft.com/office/drawing/2014/main" id="{F0AA9821-3E55-5015-8409-2916D72A506A}"/>
                  </a:ext>
                </a:extLst>
              </p:cNvPr>
              <p:cNvSpPr txBox="1">
                <a:spLocks noRot="1" noChangeAspect="1" noMove="1" noResize="1" noEditPoints="1" noAdjustHandles="1" noChangeArrowheads="1" noChangeShapeType="1" noTextEdit="1"/>
              </p:cNvSpPr>
              <p:nvPr/>
            </p:nvSpPr>
            <p:spPr>
              <a:xfrm>
                <a:off x="2611676" y="3622669"/>
                <a:ext cx="6196518" cy="881203"/>
              </a:xfrm>
              <a:prstGeom prst="rect">
                <a:avLst/>
              </a:prstGeom>
              <a:blipFill>
                <a:blip r:embed="rId6"/>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45549283-E308-DB43-96E0-E70D7C6618D8}"/>
              </a:ext>
            </a:extLst>
          </p:cNvPr>
          <p:cNvSpPr txBox="1"/>
          <p:nvPr/>
        </p:nvSpPr>
        <p:spPr>
          <a:xfrm>
            <a:off x="2172989" y="4923694"/>
            <a:ext cx="7574904" cy="461665"/>
          </a:xfrm>
          <a:prstGeom prst="rect">
            <a:avLst/>
          </a:prstGeom>
          <a:noFill/>
        </p:spPr>
        <p:txBody>
          <a:bodyPr wrap="square">
            <a:spAutoFit/>
          </a:bodyPr>
          <a:lstStyle/>
          <a:p>
            <a:r>
              <a:rPr lang="zh-CN" altLang="zh-CN" sz="2400" dirty="0">
                <a:effectLst/>
                <a:ea typeface="微软雅黑" panose="020B0503020204020204" pitchFamily="34" charset="-122"/>
                <a:cs typeface="Times New Roman" panose="02020603050405020304" pitchFamily="18" charset="0"/>
              </a:rPr>
              <a:t>其中</a:t>
            </a:r>
            <a:r>
              <a:rPr lang="en-US" altLang="zh-CN" sz="2400" dirty="0" err="1">
                <a:effectLst/>
                <a:ea typeface="微软雅黑" panose="020B0503020204020204" pitchFamily="34" charset="-122"/>
                <a:cs typeface="Times New Roman" panose="02020603050405020304" pitchFamily="18" charset="0"/>
              </a:rPr>
              <a:t>N</a:t>
            </a:r>
            <a:r>
              <a:rPr lang="en-US" altLang="zh-CN" sz="2400" baseline="-25000" dirty="0" err="1">
                <a:effectLst/>
                <a:ea typeface="微软雅黑" panose="020B0503020204020204" pitchFamily="34" charset="-122"/>
                <a:cs typeface="Times New Roman" panose="02020603050405020304" pitchFamily="18" charset="0"/>
              </a:rPr>
              <a:t>Ωi</a:t>
            </a:r>
            <a:r>
              <a:rPr lang="zh-CN" altLang="zh-CN" sz="2400" dirty="0">
                <a:effectLst/>
                <a:ea typeface="微软雅黑" panose="020B0503020204020204" pitchFamily="34" charset="-122"/>
                <a:cs typeface="Times New Roman" panose="02020603050405020304" pitchFamily="18" charset="0"/>
              </a:rPr>
              <a:t>为分布到第</a:t>
            </a:r>
            <a:r>
              <a:rPr lang="en-US" altLang="zh-CN" sz="2400" dirty="0" err="1">
                <a:effectLst/>
                <a:ea typeface="微软雅黑" panose="020B0503020204020204" pitchFamily="34" charset="-122"/>
                <a:cs typeface="Times New Roman" panose="02020603050405020304" pitchFamily="18" charset="0"/>
              </a:rPr>
              <a:t>i</a:t>
            </a:r>
            <a:r>
              <a:rPr lang="zh-CN" altLang="zh-CN" sz="2400" dirty="0">
                <a:effectLst/>
                <a:ea typeface="微软雅黑" panose="020B0503020204020204" pitchFamily="34" charset="-122"/>
                <a:cs typeface="Times New Roman" panose="02020603050405020304" pitchFamily="18" charset="0"/>
              </a:rPr>
              <a:t>类的射线数，</a:t>
            </a:r>
            <a:r>
              <a:rPr lang="en-US" altLang="zh-CN" sz="2400" dirty="0">
                <a:effectLst/>
                <a:ea typeface="微软雅黑" panose="020B0503020204020204" pitchFamily="34" charset="-122"/>
                <a:cs typeface="Times New Roman" panose="02020603050405020304" pitchFamily="18" charset="0"/>
              </a:rPr>
              <a:t>Ns</a:t>
            </a:r>
            <a:r>
              <a:rPr lang="zh-CN" altLang="zh-CN" sz="2400" dirty="0">
                <a:effectLst/>
                <a:ea typeface="微软雅黑" panose="020B0503020204020204" pitchFamily="34" charset="-122"/>
                <a:cs typeface="Times New Roman" panose="02020603050405020304" pitchFamily="18" charset="0"/>
              </a:rPr>
              <a:t>为采样射线总数。</a:t>
            </a:r>
            <a:endParaRPr lang="zh-CN" altLang="en-US" sz="2400" dirty="0"/>
          </a:p>
        </p:txBody>
      </p:sp>
      <p:sp>
        <p:nvSpPr>
          <p:cNvPr id="2" name="文本框 1">
            <a:extLst>
              <a:ext uri="{FF2B5EF4-FFF2-40B4-BE49-F238E27FC236}">
                <a16:creationId xmlns:a16="http://schemas.microsoft.com/office/drawing/2014/main" id="{7FFFF447-2C03-9B5F-7502-F389E321509F}"/>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9590409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Semantic-Aware Dynamic Ray Sampling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1554679"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结构化的</a:t>
            </a:r>
            <a:r>
              <a:rPr lang="en-US" altLang="zh-CN" sz="2400" dirty="0"/>
              <a:t>3D</a:t>
            </a:r>
            <a:r>
              <a:rPr lang="zh-CN" altLang="en-US" sz="2400" dirty="0"/>
              <a:t>信息</a:t>
            </a:r>
          </a:p>
        </p:txBody>
      </p:sp>
      <p:sp>
        <p:nvSpPr>
          <p:cNvPr id="10" name="文本框 9">
            <a:extLst>
              <a:ext uri="{FF2B5EF4-FFF2-40B4-BE49-F238E27FC236}">
                <a16:creationId xmlns:a16="http://schemas.microsoft.com/office/drawing/2014/main" id="{D66C229E-014B-8B76-8FF3-181204DEFDF5}"/>
              </a:ext>
            </a:extLst>
          </p:cNvPr>
          <p:cNvSpPr txBox="1"/>
          <p:nvPr/>
        </p:nvSpPr>
        <p:spPr>
          <a:xfrm>
            <a:off x="832904" y="2302284"/>
            <a:ext cx="10365943" cy="461665"/>
          </a:xfrm>
          <a:prstGeom prst="rect">
            <a:avLst/>
          </a:prstGeom>
          <a:noFill/>
        </p:spPr>
        <p:txBody>
          <a:bodyPr wrap="square">
            <a:spAutoFit/>
          </a:bodyPr>
          <a:lstStyle/>
          <a:p>
            <a:pPr indent="304800"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原理：对粗糙的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dirty="0">
                <a:latin typeface="宋体" panose="02010600030101010101" pitchFamily="2" charset="-122"/>
                <a:ea typeface="宋体" panose="02010600030101010101" pitchFamily="2" charset="-122"/>
                <a:cs typeface="Times New Roman" panose="02020603050405020304" pitchFamily="18" charset="0"/>
              </a:rPr>
              <a:t>面部信息的感知可以作为面部语义和几何学习的指导。</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45549283-E308-DB43-96E0-E70D7C6618D8}"/>
              </a:ext>
            </a:extLst>
          </p:cNvPr>
          <p:cNvSpPr txBox="1"/>
          <p:nvPr/>
        </p:nvSpPr>
        <p:spPr>
          <a:xfrm>
            <a:off x="963972" y="4760753"/>
            <a:ext cx="10276365" cy="830997"/>
          </a:xfrm>
          <a:prstGeom prst="rect">
            <a:avLst/>
          </a:prstGeom>
          <a:noFill/>
        </p:spPr>
        <p:txBody>
          <a:bodyPr wrap="square">
            <a:spAutoFit/>
          </a:bodyPr>
          <a:lstStyle/>
          <a:p>
            <a:pPr indent="304800"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优点：这种结构化的三维信息可以通过赋予同一语义类相似的特征和不同语义类别之间的区别特征来增强语义学习。</a:t>
            </a:r>
          </a:p>
        </p:txBody>
      </p:sp>
      <p:sp>
        <p:nvSpPr>
          <p:cNvPr id="2" name="文本框 1">
            <a:extLst>
              <a:ext uri="{FF2B5EF4-FFF2-40B4-BE49-F238E27FC236}">
                <a16:creationId xmlns:a16="http://schemas.microsoft.com/office/drawing/2014/main" id="{C7E21AB6-CEF4-5245-5D9B-75BD1341B996}"/>
              </a:ext>
            </a:extLst>
          </p:cNvPr>
          <p:cNvSpPr txBox="1"/>
          <p:nvPr/>
        </p:nvSpPr>
        <p:spPr>
          <a:xfrm>
            <a:off x="874395" y="2960789"/>
            <a:ext cx="10365943" cy="1569660"/>
          </a:xfrm>
          <a:prstGeom prst="rect">
            <a:avLst/>
          </a:prstGeom>
          <a:noFill/>
        </p:spPr>
        <p:txBody>
          <a:bodyPr wrap="square">
            <a:spAutoFit/>
          </a:bodyPr>
          <a:lstStyle/>
          <a:p>
            <a:pPr indent="304800"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方法：利用平均表情参数制作一个人脸</a:t>
            </a:r>
            <a:r>
              <a:rPr lang="en-US" altLang="zh-CN" sz="24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dirty="0">
                <a:latin typeface="宋体" panose="02010600030101010101" pitchFamily="2" charset="-122"/>
                <a:ea typeface="宋体" panose="02010600030101010101" pitchFamily="2" charset="-122"/>
                <a:cs typeface="Times New Roman" panose="02020603050405020304" pitchFamily="18" charset="0"/>
              </a:rPr>
              <a:t>模型，然后将一组潜在代码锚定在</a:t>
            </a:r>
            <a:r>
              <a:rPr lang="en-US" altLang="zh-CN" sz="2400" dirty="0">
                <a:latin typeface="宋体" panose="02010600030101010101" pitchFamily="2" charset="-122"/>
                <a:ea typeface="宋体" panose="02010600030101010101" pitchFamily="2" charset="-122"/>
                <a:cs typeface="Times New Roman" panose="02020603050405020304" pitchFamily="18" charset="0"/>
              </a:rPr>
              <a:t>3DMM(</a:t>
            </a:r>
            <a:r>
              <a:rPr lang="en-US" altLang="zh-CN" sz="2400" b="0" i="0" dirty="0">
                <a:solidFill>
                  <a:srgbClr val="0F0F0F"/>
                </a:solidFill>
                <a:effectLst/>
                <a:latin typeface="Söhne"/>
              </a:rPr>
              <a:t>3D Morphable Model</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模型的顶点上，并使用</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SparseConvNet</a:t>
            </a:r>
            <a:r>
              <a:rPr lang="zh-CN" altLang="en-US" sz="2400" dirty="0">
                <a:latin typeface="宋体" panose="02010600030101010101" pitchFamily="2" charset="-122"/>
                <a:ea typeface="宋体" panose="02010600030101010101" pitchFamily="2" charset="-122"/>
                <a:cs typeface="Times New Roman" panose="02020603050405020304" pitchFamily="18" charset="0"/>
              </a:rPr>
              <a:t>（稀疏卷积矩阵）扩散到</a:t>
            </a:r>
            <a:r>
              <a:rPr lang="en-US" altLang="zh-CN" sz="24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dirty="0">
                <a:latin typeface="宋体" panose="02010600030101010101" pitchFamily="2" charset="-122"/>
                <a:ea typeface="宋体" panose="02010600030101010101" pitchFamily="2" charset="-122"/>
                <a:cs typeface="Times New Roman" panose="02020603050405020304" pitchFamily="18" charset="0"/>
              </a:rPr>
              <a:t>空间，提取潜在代码，然后对潜在代码使用三线性插值，最后对该体积内的点进行采样以获得任何给定位置的特征</a:t>
            </a:r>
            <a:r>
              <a:rPr lang="en-US" altLang="zh-CN" sz="2400" dirty="0">
                <a:latin typeface="宋体" panose="02010600030101010101" pitchFamily="2" charset="-122"/>
                <a:ea typeface="宋体" panose="02010600030101010101" pitchFamily="2" charset="-122"/>
                <a:cs typeface="Times New Roman" panose="02020603050405020304" pitchFamily="18" charset="0"/>
              </a:rPr>
              <a:t>f∈R^88</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A43B463-670F-09B2-F906-261745A8BF59}"/>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3299632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077650" y="-341313"/>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064301" y="33957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802848"/>
          </a:xfrm>
          <a:prstGeom prst="rect">
            <a:avLst/>
          </a:prstGeom>
          <a:noFill/>
        </p:spPr>
        <p:txBody>
          <a:bodyPr wrap="square">
            <a:spAutoFit/>
          </a:bodyPr>
          <a:lstStyle/>
          <a:p>
            <a:pPr indent="457200">
              <a:lnSpc>
                <a:spcPct val="120000"/>
              </a:lnSpc>
              <a:spcBef>
                <a:spcPts val="500"/>
              </a:spcBef>
              <a:spcAft>
                <a:spcPts val="500"/>
              </a:spcAft>
            </a:pPr>
            <a:r>
              <a:rPr lang="zh-CN" altLang="en-US" sz="2200" dirty="0">
                <a:latin typeface="宋体" panose="02010600030101010101" pitchFamily="2" charset="-122"/>
                <a:ea typeface="宋体" panose="02010600030101010101" pitchFamily="2" charset="-122"/>
                <a:cs typeface="Times New Roman" panose="02020603050405020304" pitchFamily="18" charset="0"/>
              </a:rPr>
              <a:t>通过以上三个操作，基础的隐式函数</a:t>
            </a:r>
            <a:r>
              <a:rPr lang="en-US" altLang="zh-CN" sz="2200" dirty="0">
                <a:latin typeface="宋体" panose="02010600030101010101" pitchFamily="2" charset="-122"/>
                <a:ea typeface="宋体" panose="02010600030101010101" pitchFamily="2" charset="-122"/>
                <a:cs typeface="Times New Roman" panose="02020603050405020304" pitchFamily="18" charset="0"/>
              </a:rPr>
              <a:t>F</a:t>
            </a:r>
            <a:r>
              <a:rPr lang="el-GR" altLang="zh-CN" sz="2200" baseline="-25000" dirty="0">
                <a:latin typeface="宋体" panose="02010600030101010101" pitchFamily="2" charset="-122"/>
                <a:ea typeface="宋体" panose="02010600030101010101" pitchFamily="2" charset="-122"/>
                <a:cs typeface="Times New Roman" panose="02020603050405020304" pitchFamily="18" charset="0"/>
              </a:rPr>
              <a:t>Θ</a:t>
            </a:r>
            <a:r>
              <a:rPr lang="zh-CN" altLang="en-US" sz="2200" dirty="0">
                <a:latin typeface="宋体" panose="02010600030101010101" pitchFamily="2" charset="-122"/>
                <a:ea typeface="宋体" panose="02010600030101010101" pitchFamily="2" charset="-122"/>
                <a:cs typeface="Times New Roman" panose="02020603050405020304" pitchFamily="18" charset="0"/>
              </a:rPr>
              <a:t>就转化为了带有语义感知的隐式函数</a:t>
            </a:r>
            <a:r>
              <a:rPr lang="en-US" altLang="zh-CN" sz="1800" dirty="0">
                <a:effectLst/>
                <a:latin typeface="微软雅黑" panose="020B0503020204020204" pitchFamily="34" charset="-122"/>
                <a:cs typeface="Times New Roman" panose="02020603050405020304" pitchFamily="18" charset="0"/>
              </a:rPr>
              <a:t>F</a:t>
            </a:r>
            <a:r>
              <a:rPr lang="el-GR" altLang="zh-CN" sz="1800" baseline="-25000" dirty="0">
                <a:effectLst/>
                <a:ea typeface="微软雅黑" panose="020B0503020204020204" pitchFamily="34" charset="-122"/>
                <a:cs typeface="Times New Roman" panose="02020603050405020304" pitchFamily="18" charset="0"/>
              </a:rPr>
              <a:t>θ</a:t>
            </a:r>
            <a:r>
              <a:rPr lang="en-US" altLang="zh-CN" sz="1800" baseline="30000" dirty="0">
                <a:effectLst/>
                <a:latin typeface="微软雅黑" panose="020B0503020204020204" pitchFamily="34" charset="-122"/>
                <a:cs typeface="Times New Roman" panose="02020603050405020304" pitchFamily="18" charset="0"/>
              </a:rPr>
              <a:t>semantic</a:t>
            </a:r>
            <a:r>
              <a:rPr lang="en-US" altLang="zh-CN" sz="1800" dirty="0">
                <a:effectLst/>
                <a:latin typeface="微软雅黑" panose="020B0503020204020204" pitchFamily="34" charset="-122"/>
                <a:cs typeface="Times New Roman" panose="02020603050405020304" pitchFamily="18" charset="0"/>
              </a:rPr>
              <a:t>:</a:t>
            </a:r>
            <a:endParaRPr lang="zh-CN" altLang="en-US" sz="2200" baseline="-25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DDAF3759-4395-7E38-EE90-7DE0C54E6B3F}"/>
              </a:ext>
            </a:extLst>
          </p:cNvPr>
          <p:cNvSpPr txBox="1"/>
          <p:nvPr/>
        </p:nvSpPr>
        <p:spPr>
          <a:xfrm>
            <a:off x="2666253" y="3987097"/>
            <a:ext cx="6918464"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位置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：观察角度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：音频特征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：潜在代码</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D7B8470D-EF81-4FD4-652A-C1DAA139AF24}"/>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Semantic-Aware Dynamic Ray Sampling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0CC3527-5843-71A7-272B-3DE4C0785184}"/>
                  </a:ext>
                </a:extLst>
              </p:cNvPr>
              <p:cNvSpPr txBox="1"/>
              <p:nvPr/>
            </p:nvSpPr>
            <p:spPr>
              <a:xfrm>
                <a:off x="2118154" y="2767707"/>
                <a:ext cx="6847004" cy="628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3200" i="1" smtClean="0">
                              <a:solidFill>
                                <a:srgbClr val="836967"/>
                              </a:solidFill>
                              <a:latin typeface="Cambria Math" panose="02040503050406030204" pitchFamily="18" charset="0"/>
                            </a:rPr>
                          </m:ctrlPr>
                        </m:sSubSupPr>
                        <m:e>
                          <m:r>
                            <a:rPr lang="zh-CN" altLang="en-US" sz="3200" i="1">
                              <a:latin typeface="Cambria Math" panose="02040503050406030204" pitchFamily="18" charset="0"/>
                            </a:rPr>
                            <m:t>𝐹</m:t>
                          </m:r>
                        </m:e>
                        <m:sub>
                          <m:r>
                            <m:rPr>
                              <m:sty m:val="p"/>
                            </m:rPr>
                            <a:rPr lang="zh-CN" altLang="en-US" sz="3200" i="0">
                              <a:latin typeface="Cambria Math" panose="02040503050406030204" pitchFamily="18" charset="0"/>
                            </a:rPr>
                            <m:t>Θ</m:t>
                          </m:r>
                        </m:sub>
                        <m:sup>
                          <m:r>
                            <a:rPr lang="zh-CN" altLang="en-US" sz="3200" i="1">
                              <a:latin typeface="Cambria Math" panose="02040503050406030204" pitchFamily="18" charset="0"/>
                            </a:rPr>
                            <m:t>𝑠𝑒𝑚𝑎𝑛𝑡𝑖𝑐</m:t>
                          </m:r>
                        </m:sup>
                      </m:sSubSup>
                      <m:r>
                        <a:rPr lang="zh-CN" altLang="en-US" sz="3200" i="0">
                          <a:latin typeface="Cambria Math" panose="02040503050406030204" pitchFamily="18" charset="0"/>
                        </a:rPr>
                        <m:t> :</m:t>
                      </m:r>
                      <m:r>
                        <a:rPr lang="en-US" altLang="zh-CN" sz="3200" b="0" i="0" smtClean="0">
                          <a:latin typeface="Cambria Math" panose="02040503050406030204" pitchFamily="18" charset="0"/>
                        </a:rPr>
                        <m:t>(</m:t>
                      </m:r>
                      <m:r>
                        <m:rPr>
                          <m:sty m:val="p"/>
                        </m:rPr>
                        <a:rPr lang="en-US" altLang="zh-CN" sz="3200" b="0" i="0" smtClean="0">
                          <a:latin typeface="Cambria Math" panose="02040503050406030204" pitchFamily="18" charset="0"/>
                        </a:rPr>
                        <m:t>x</m:t>
                      </m:r>
                      <m:r>
                        <a:rPr lang="en-US" altLang="zh-CN" sz="3200" b="0" i="0" smtClean="0">
                          <a:latin typeface="Cambria Math" panose="02040503050406030204" pitchFamily="18" charset="0"/>
                        </a:rPr>
                        <m:t>,</m:t>
                      </m:r>
                      <m:r>
                        <m:rPr>
                          <m:sty m:val="p"/>
                        </m:rPr>
                        <a:rPr lang="en-US" altLang="zh-CN" sz="3200" b="0" i="0" smtClean="0">
                          <a:latin typeface="Cambria Math" panose="02040503050406030204" pitchFamily="18" charset="0"/>
                        </a:rPr>
                        <m:t>d</m:t>
                      </m:r>
                      <m:r>
                        <a:rPr lang="en-US" altLang="zh-CN" sz="3200" b="0" i="0" smtClean="0">
                          <a:latin typeface="Cambria Math" panose="02040503050406030204" pitchFamily="18" charset="0"/>
                        </a:rPr>
                        <m:t>,</m:t>
                      </m:r>
                      <m:r>
                        <m:rPr>
                          <m:sty m:val="p"/>
                        </m:rPr>
                        <a:rPr lang="en-US" altLang="zh-CN" sz="3200" b="0" i="0" smtClean="0">
                          <a:latin typeface="Cambria Math" panose="02040503050406030204" pitchFamily="18" charset="0"/>
                        </a:rPr>
                        <m:t>a</m:t>
                      </m:r>
                      <m:r>
                        <a:rPr lang="en-US" altLang="zh-CN" sz="3200" b="0" i="0" smtClean="0">
                          <a:latin typeface="Cambria Math" panose="02040503050406030204" pitchFamily="18" charset="0"/>
                        </a:rPr>
                        <m:t>,</m:t>
                      </m:r>
                      <m:r>
                        <m:rPr>
                          <m:sty m:val="p"/>
                        </m:rPr>
                        <a:rPr lang="en-US" altLang="zh-CN" sz="3200" b="0" i="0" smtClean="0">
                          <a:latin typeface="Cambria Math" panose="02040503050406030204" pitchFamily="18" charset="0"/>
                        </a:rPr>
                        <m:t>f</m:t>
                      </m:r>
                      <m:r>
                        <a:rPr lang="en-US" altLang="zh-CN" sz="3200" b="0" i="0" smtClean="0">
                          <a:latin typeface="Cambria Math" panose="02040503050406030204" pitchFamily="18" charset="0"/>
                        </a:rPr>
                        <m:t>)→(</m:t>
                      </m:r>
                      <m:r>
                        <m:rPr>
                          <m:sty m:val="p"/>
                        </m:rPr>
                        <a:rPr lang="en-US" altLang="zh-CN" sz="3200" b="0" i="0" smtClean="0">
                          <a:latin typeface="Cambria Math" panose="02040503050406030204" pitchFamily="18" charset="0"/>
                        </a:rPr>
                        <m:t>c</m:t>
                      </m:r>
                      <m:r>
                        <a:rPr lang="en-US" altLang="zh-CN" sz="3200" b="0" i="0" smtClean="0">
                          <a:latin typeface="Cambria Math" panose="02040503050406030204" pitchFamily="18" charset="0"/>
                        </a:rPr>
                        <m:t>,</m:t>
                      </m:r>
                      <m:r>
                        <m:rPr>
                          <m:sty m:val="p"/>
                        </m:rPr>
                        <a:rPr lang="el-GR" altLang="zh-CN" sz="3200">
                          <a:latin typeface="Cambria Math" panose="02040503050406030204" pitchFamily="18" charset="0"/>
                        </a:rPr>
                        <m:t>σ</m:t>
                      </m:r>
                      <m:r>
                        <a:rPr lang="en-US" altLang="zh-CN" sz="3200" b="0" i="0" smtClean="0">
                          <a:latin typeface="Cambria Math" panose="02040503050406030204" pitchFamily="18" charset="0"/>
                        </a:rPr>
                        <m:t>,</m:t>
                      </m:r>
                      <m:r>
                        <m:rPr>
                          <m:sty m:val="p"/>
                        </m:rPr>
                        <a:rPr lang="en-US" altLang="zh-CN" sz="3200" b="0" i="0" smtClean="0">
                          <a:latin typeface="Cambria Math" panose="02040503050406030204" pitchFamily="18" charset="0"/>
                        </a:rPr>
                        <m:t>s</m:t>
                      </m:r>
                      <m:r>
                        <a:rPr lang="en-US" altLang="zh-CN" sz="3200" b="0" i="0" smtClean="0">
                          <a:latin typeface="Cambria Math" panose="02040503050406030204" pitchFamily="18" charset="0"/>
                        </a:rPr>
                        <m:t>)</m:t>
                      </m:r>
                    </m:oMath>
                  </m:oMathPara>
                </a14:m>
                <a:endParaRPr lang="zh-CN" altLang="en-US" sz="3200" dirty="0"/>
              </a:p>
            </p:txBody>
          </p:sp>
        </mc:Choice>
        <mc:Fallback xmlns="">
          <p:sp>
            <p:nvSpPr>
              <p:cNvPr id="9" name="文本框 8">
                <a:extLst>
                  <a:ext uri="{FF2B5EF4-FFF2-40B4-BE49-F238E27FC236}">
                    <a16:creationId xmlns:a16="http://schemas.microsoft.com/office/drawing/2014/main" id="{10CC3527-5843-71A7-272B-3DE4C0785184}"/>
                  </a:ext>
                </a:extLst>
              </p:cNvPr>
              <p:cNvSpPr txBox="1">
                <a:spLocks noRot="1" noChangeAspect="1" noMove="1" noResize="1" noEditPoints="1" noAdjustHandles="1" noChangeArrowheads="1" noChangeShapeType="1" noTextEdit="1"/>
              </p:cNvSpPr>
              <p:nvPr/>
            </p:nvSpPr>
            <p:spPr>
              <a:xfrm>
                <a:off x="2118154" y="2767707"/>
                <a:ext cx="6847004" cy="628057"/>
              </a:xfrm>
              <a:prstGeom prst="rect">
                <a:avLst/>
              </a:prstGeom>
              <a:blipFill>
                <a:blip r:embed="rId5"/>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D05418F-860B-B745-1A5F-B38D90B8937A}"/>
              </a:ext>
            </a:extLst>
          </p:cNvPr>
          <p:cNvSpPr txBox="1"/>
          <p:nvPr/>
        </p:nvSpPr>
        <p:spPr>
          <a:xfrm>
            <a:off x="2666253" y="4593576"/>
            <a:ext cx="6918464"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：颜色          </a:t>
            </a:r>
            <a:r>
              <a:rPr lang="el-GR"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σ</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：体积密度    </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：语义逻辑</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6AB604C0-6D76-B193-04FD-67F763B6FE13}"/>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9373195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12679" y="-366341"/>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500568" y="51337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Torso Deformation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389" y="1857046"/>
            <a:ext cx="10365943" cy="50693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躯干变形隐函数</a:t>
            </a:r>
          </a:p>
        </p:txBody>
      </p:sp>
      <p:sp>
        <p:nvSpPr>
          <p:cNvPr id="9" name="文本框 8">
            <a:extLst>
              <a:ext uri="{FF2B5EF4-FFF2-40B4-BE49-F238E27FC236}">
                <a16:creationId xmlns:a16="http://schemas.microsoft.com/office/drawing/2014/main" id="{C015D9B5-B8A7-E06F-A6E3-3B7A183DD69F}"/>
              </a:ext>
            </a:extLst>
          </p:cNvPr>
          <p:cNvSpPr txBox="1"/>
          <p:nvPr/>
        </p:nvSpPr>
        <p:spPr>
          <a:xfrm>
            <a:off x="832904" y="2302284"/>
            <a:ext cx="10365943" cy="830997"/>
          </a:xfrm>
          <a:prstGeom prst="rect">
            <a:avLst/>
          </a:prstGeom>
          <a:noFill/>
        </p:spPr>
        <p:txBody>
          <a:bodyPr wrap="square">
            <a:spAutoFit/>
          </a:bodyPr>
          <a:lstStyle/>
          <a:p>
            <a:pPr indent="304800"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目标：通过优化隐式函数来估计特定时刻</a:t>
            </a:r>
            <a:r>
              <a:rPr lang="en-US" altLang="zh-CN" sz="2400" dirty="0">
                <a:latin typeface="宋体" panose="02010600030101010101" pitchFamily="2" charset="-122"/>
                <a:ea typeface="宋体" panose="02010600030101010101" pitchFamily="2" charset="-122"/>
                <a:cs typeface="Times New Roman" panose="02020603050405020304" pitchFamily="18" charset="0"/>
              </a:rPr>
              <a:t>t</a:t>
            </a:r>
            <a:r>
              <a:rPr lang="zh-CN" altLang="en-US" sz="2400" dirty="0">
                <a:latin typeface="宋体" panose="02010600030101010101" pitchFamily="2" charset="-122"/>
                <a:ea typeface="宋体" panose="02010600030101010101" pitchFamily="2" charset="-122"/>
                <a:cs typeface="Times New Roman" panose="02020603050405020304" pitchFamily="18" charset="0"/>
              </a:rPr>
              <a:t>下躯干的位移∆</a:t>
            </a:r>
            <a:r>
              <a:rPr lang="en-US" altLang="zh-CN" sz="2400" dirty="0">
                <a:latin typeface="宋体" panose="02010600030101010101" pitchFamily="2" charset="-122"/>
                <a:ea typeface="宋体" panose="02010600030101010101" pitchFamily="2" charset="-122"/>
                <a:cs typeface="Times New Roman" panose="02020603050405020304" pitchFamily="18" charset="0"/>
              </a:rPr>
              <a:t>x =(∆x</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y</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z)</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的变形场。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75E8949C-C5AC-9699-D378-4585EEFBD487}"/>
              </a:ext>
            </a:extLst>
          </p:cNvPr>
          <p:cNvSpPr txBox="1"/>
          <p:nvPr/>
        </p:nvSpPr>
        <p:spPr>
          <a:xfrm>
            <a:off x="832903" y="3157569"/>
            <a:ext cx="10365943" cy="1569660"/>
          </a:xfrm>
          <a:prstGeom prst="rect">
            <a:avLst/>
          </a:prstGeom>
          <a:noFill/>
        </p:spPr>
        <p:txBody>
          <a:bodyPr wrap="square">
            <a:spAutoFit/>
          </a:bodyPr>
          <a:lstStyle/>
          <a:p>
            <a:pPr indent="304800" algn="just">
              <a:spcBef>
                <a:spcPts val="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方法：使用时刻</a:t>
            </a:r>
            <a:r>
              <a:rPr lang="en-US" altLang="zh-CN" sz="2400" dirty="0">
                <a:latin typeface="宋体" panose="02010600030101010101" pitchFamily="2" charset="-122"/>
                <a:ea typeface="宋体" panose="02010600030101010101" pitchFamily="2" charset="-122"/>
                <a:cs typeface="Times New Roman" panose="02020603050405020304" pitchFamily="18" charset="0"/>
              </a:rPr>
              <a:t>t</a:t>
            </a:r>
            <a:r>
              <a:rPr lang="zh-CN" altLang="en-US" sz="2400" dirty="0">
                <a:latin typeface="宋体" panose="02010600030101010101" pitchFamily="2" charset="-122"/>
                <a:ea typeface="宋体" panose="02010600030101010101" pitchFamily="2" charset="-122"/>
                <a:cs typeface="Times New Roman" panose="02020603050405020304" pitchFamily="18" charset="0"/>
              </a:rPr>
              <a:t>时的</a:t>
            </a:r>
            <a:r>
              <a:rPr lang="zh-CN" altLang="zh-CN" sz="2400" dirty="0">
                <a:latin typeface="宋体" panose="02010600030101010101" pitchFamily="2" charset="-122"/>
                <a:ea typeface="宋体" panose="02010600030101010101" pitchFamily="2" charset="-122"/>
                <a:cs typeface="Times New Roman" panose="02020603050405020304" pitchFamily="18" charset="0"/>
              </a:rPr>
              <a:t>头部姿态</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ph</a:t>
            </a:r>
            <a:r>
              <a:rPr lang="en-US" altLang="zh-CN" sz="2400" dirty="0">
                <a:latin typeface="宋体" panose="02010600030101010101" pitchFamily="2" charset="-122"/>
                <a:ea typeface="宋体" panose="02010600030101010101" pitchFamily="2" charset="-122"/>
                <a:cs typeface="Times New Roman" panose="02020603050405020304" pitchFamily="18" charset="0"/>
              </a:rPr>
              <a:t>(t)</a:t>
            </a:r>
            <a:r>
              <a:rPr lang="zh-CN" altLang="zh-CN" sz="2400" dirty="0">
                <a:latin typeface="宋体" panose="02010600030101010101" pitchFamily="2" charset="-122"/>
                <a:ea typeface="宋体" panose="02010600030101010101" pitchFamily="2" charset="-122"/>
                <a:cs typeface="Times New Roman" panose="02020603050405020304" pitchFamily="18" charset="0"/>
              </a:rPr>
              <a:t>和一个规范姿态</a:t>
            </a:r>
            <a:r>
              <a:rPr lang="en-US" altLang="zh-CN" sz="2400" dirty="0">
                <a:latin typeface="宋体" panose="02010600030101010101" pitchFamily="2" charset="-122"/>
                <a:ea typeface="宋体" panose="02010600030101010101" pitchFamily="2" charset="-122"/>
                <a:cs typeface="Times New Roman" panose="02020603050405020304" pitchFamily="18" charset="0"/>
              </a:rPr>
              <a:t>pc</a:t>
            </a:r>
            <a:r>
              <a:rPr lang="zh-CN" altLang="zh-CN" sz="2400" dirty="0">
                <a:latin typeface="宋体" panose="02010600030101010101" pitchFamily="2" charset="-122"/>
                <a:ea typeface="宋体" panose="02010600030101010101" pitchFamily="2" charset="-122"/>
                <a:cs typeface="Times New Roman" panose="02020603050405020304" pitchFamily="18" charset="0"/>
              </a:rPr>
              <a:t>作为参考来学习位移∆</a:t>
            </a:r>
            <a:r>
              <a:rPr lang="en-US" altLang="zh-CN" sz="2400" dirty="0">
                <a:latin typeface="宋体" panose="02010600030101010101" pitchFamily="2" charset="-122"/>
                <a:ea typeface="宋体" panose="02010600030101010101" pitchFamily="2" charset="-122"/>
                <a:cs typeface="Times New Roman" panose="02020603050405020304" pitchFamily="18" charset="0"/>
              </a:rPr>
              <a:t>x</a:t>
            </a:r>
            <a:r>
              <a:rPr lang="zh-CN" altLang="zh-CN" sz="2400" dirty="0">
                <a:latin typeface="宋体" panose="02010600030101010101" pitchFamily="2" charset="-122"/>
                <a:ea typeface="宋体" panose="02010600030101010101" pitchFamily="2" charset="-122"/>
                <a:cs typeface="Times New Roman" panose="02020603050405020304" pitchFamily="18" charset="0"/>
              </a:rPr>
              <a:t>，音频特征</a:t>
            </a:r>
            <a:r>
              <a:rPr lang="en-US" altLang="zh-CN" sz="2400" dirty="0">
                <a:latin typeface="宋体" panose="02010600030101010101" pitchFamily="2" charset="-122"/>
                <a:ea typeface="宋体" panose="02010600030101010101" pitchFamily="2" charset="-122"/>
                <a:cs typeface="Times New Roman" panose="02020603050405020304" pitchFamily="18" charset="0"/>
              </a:rPr>
              <a:t>a</a:t>
            </a:r>
            <a:r>
              <a:rPr lang="zh-CN" altLang="zh-CN" sz="2400" dirty="0">
                <a:latin typeface="宋体" panose="02010600030101010101" pitchFamily="2" charset="-122"/>
                <a:ea typeface="宋体" panose="02010600030101010101" pitchFamily="2" charset="-122"/>
                <a:cs typeface="Times New Roman" panose="02020603050405020304" pitchFamily="18" charset="0"/>
              </a:rPr>
              <a:t>不作为输入。</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304800" algn="just">
              <a:spcBef>
                <a:spcPts val="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另外，</a:t>
            </a:r>
            <a:r>
              <a:rPr lang="zh-CN" altLang="zh-CN" sz="2400" dirty="0">
                <a:latin typeface="宋体" panose="02010600030101010101" pitchFamily="2" charset="-122"/>
                <a:ea typeface="宋体" panose="02010600030101010101" pitchFamily="2" charset="-122"/>
                <a:cs typeface="Times New Roman" panose="02020603050405020304" pitchFamily="18" charset="0"/>
              </a:rPr>
              <a:t>将规范位姿</a:t>
            </a:r>
            <a:r>
              <a:rPr lang="en-US" altLang="zh-CN" sz="2400" dirty="0">
                <a:latin typeface="宋体" panose="02010600030101010101" pitchFamily="2" charset="-122"/>
                <a:ea typeface="宋体" panose="02010600030101010101" pitchFamily="2" charset="-122"/>
                <a:cs typeface="Times New Roman" panose="02020603050405020304" pitchFamily="18" charset="0"/>
              </a:rPr>
              <a:t>pc</a:t>
            </a:r>
            <a:r>
              <a:rPr lang="zh-CN" altLang="zh-CN" sz="2400" dirty="0">
                <a:latin typeface="宋体" panose="02010600030101010101" pitchFamily="2" charset="-122"/>
                <a:ea typeface="宋体" panose="02010600030101010101" pitchFamily="2" charset="-122"/>
                <a:cs typeface="Times New Roman" panose="02020603050405020304" pitchFamily="18" charset="0"/>
              </a:rPr>
              <a:t>设为第一帧的头部位姿，</a:t>
            </a:r>
            <a:r>
              <a:rPr lang="zh-CN" altLang="en-US" sz="2400" dirty="0">
                <a:latin typeface="宋体" panose="02010600030101010101" pitchFamily="2" charset="-122"/>
                <a:ea typeface="宋体" panose="02010600030101010101" pitchFamily="2" charset="-122"/>
                <a:cs typeface="Times New Roman" panose="02020603050405020304" pitchFamily="18" charset="0"/>
              </a:rPr>
              <a:t>即</a:t>
            </a:r>
            <a:r>
              <a:rPr lang="en-US" altLang="zh-CN" sz="2400" dirty="0">
                <a:latin typeface="宋体" panose="02010600030101010101" pitchFamily="2" charset="-122"/>
                <a:ea typeface="宋体" panose="02010600030101010101" pitchFamily="2" charset="-122"/>
                <a:cs typeface="Times New Roman" panose="02020603050405020304" pitchFamily="18" charset="0"/>
              </a:rPr>
              <a:t>t = 0</a:t>
            </a:r>
            <a:r>
              <a:rPr lang="zh-CN" altLang="zh-CN" sz="2400" dirty="0">
                <a:latin typeface="宋体" panose="02010600030101010101" pitchFamily="2" charset="-122"/>
                <a:ea typeface="宋体" panose="02010600030101010101" pitchFamily="2" charset="-122"/>
                <a:cs typeface="Times New Roman" panose="02020603050405020304" pitchFamily="18" charset="0"/>
              </a:rPr>
              <a:t>时，∆</a:t>
            </a:r>
            <a:r>
              <a:rPr lang="en-US" altLang="zh-CN" sz="2400" dirty="0">
                <a:latin typeface="宋体" panose="02010600030101010101" pitchFamily="2" charset="-122"/>
                <a:ea typeface="宋体" panose="02010600030101010101" pitchFamily="2" charset="-122"/>
                <a:cs typeface="Times New Roman" panose="02020603050405020304" pitchFamily="18" charset="0"/>
              </a:rPr>
              <a:t>x = 0</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304800" algn="just">
              <a:spcBef>
                <a:spcPts val="0"/>
              </a:spcBef>
              <a:spcAft>
                <a:spcPts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综上</a:t>
            </a:r>
            <a:r>
              <a:rPr lang="zh-CN" altLang="zh-CN" sz="2400" dirty="0">
                <a:latin typeface="宋体" panose="02010600030101010101" pitchFamily="2" charset="-122"/>
                <a:ea typeface="宋体" panose="02010600030101010101" pitchFamily="2" charset="-122"/>
                <a:cs typeface="Times New Roman" panose="02020603050405020304" pitchFamily="18" charset="0"/>
              </a:rPr>
              <a:t>，参数为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Φ</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的躯干变形隐式函数表示为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444AD5A-7300-9FD6-2590-7920D67A7C2D}"/>
                  </a:ext>
                </a:extLst>
              </p:cNvPr>
              <p:cNvSpPr txBox="1"/>
              <p:nvPr/>
            </p:nvSpPr>
            <p:spPr>
              <a:xfrm>
                <a:off x="825409" y="5001773"/>
                <a:ext cx="10365943" cy="633379"/>
              </a:xfrm>
              <a:prstGeom prst="rect">
                <a:avLst/>
              </a:prstGeom>
              <a:noFill/>
            </p:spPr>
            <p:txBody>
              <a:bodyPr wrap="square">
                <a:spAutoFit/>
              </a:bodyPr>
              <a:lstStyle/>
              <a:p>
                <a:pPr indent="304800" algn="just"/>
                <a14:m>
                  <m:oMathPara xmlns:m="http://schemas.openxmlformats.org/officeDocument/2006/math">
                    <m:oMathParaPr>
                      <m:jc m:val="centerGroup"/>
                    </m:oMathParaPr>
                    <m:oMath xmlns:m="http://schemas.openxmlformats.org/officeDocument/2006/math">
                      <m:sSubSup>
                        <m:sSubSupPr>
                          <m:ctrlPr>
                            <a:rPr lang="zh-CN" altLang="zh-CN" sz="2800" i="1">
                              <a:latin typeface="Cambria Math" panose="02040503050406030204" pitchFamily="18" charset="0"/>
                            </a:rPr>
                          </m:ctrlPr>
                        </m:sSubSupPr>
                        <m:e>
                          <m:r>
                            <a:rPr lang="en-US" altLang="zh-CN" sz="2800" i="1">
                              <a:latin typeface="Cambria Math" panose="02040503050406030204" pitchFamily="18" charset="0"/>
                            </a:rPr>
                            <m:t>𝐹</m:t>
                          </m:r>
                        </m:e>
                        <m:sub>
                          <m:r>
                            <a:rPr lang="en-US" altLang="zh-CN" sz="2800" i="1">
                              <a:latin typeface="Cambria Math" panose="02040503050406030204" pitchFamily="18" charset="0"/>
                            </a:rPr>
                            <m:t> </m:t>
                          </m:r>
                          <m:r>
                            <a:rPr lang="en-US" altLang="zh-CN" sz="2800" i="1">
                              <a:latin typeface="Cambria Math" panose="02040503050406030204" pitchFamily="18" charset="0"/>
                            </a:rPr>
                            <m:t>𝛷</m:t>
                          </m:r>
                        </m:sub>
                        <m:sup>
                          <m:r>
                            <a:rPr lang="en-US" altLang="zh-CN" sz="2800" i="1">
                              <a:latin typeface="Cambria Math" panose="02040503050406030204" pitchFamily="18" charset="0"/>
                            </a:rPr>
                            <m:t>𝑑𝑒𝑓𝑜𝑟𝑚</m:t>
                          </m:r>
                        </m:sup>
                      </m:sSubSup>
                      <m:r>
                        <a:rPr lang="en-US" altLang="zh-CN" sz="2800" i="1">
                          <a:latin typeface="Cambria Math" panose="02040503050406030204" pitchFamily="18" charset="0"/>
                        </a:rPr>
                        <m:t> : (</m:t>
                      </m:r>
                      <m:r>
                        <a:rPr lang="en-US" altLang="zh-CN" sz="2800" i="1">
                          <a:latin typeface="Cambria Math" panose="02040503050406030204" pitchFamily="18" charset="0"/>
                        </a:rPr>
                        <m:t>𝑥</m:t>
                      </m:r>
                      <m:r>
                        <a:rPr lang="en-US" altLang="zh-CN" sz="2800" i="1">
                          <a:latin typeface="Cambria Math" panose="02040503050406030204" pitchFamily="18" charset="0"/>
                        </a:rPr>
                        <m:t>, </m:t>
                      </m:r>
                      <m:r>
                        <a:rPr lang="en-US" altLang="zh-CN" sz="2800" i="1">
                          <a:latin typeface="Cambria Math" panose="02040503050406030204" pitchFamily="18" charset="0"/>
                        </a:rPr>
                        <m:t>𝑡</m:t>
                      </m:r>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h</m:t>
                          </m:r>
                        </m:sub>
                      </m:sSub>
                      <m:r>
                        <a:rPr lang="en-US" altLang="zh-CN" sz="2800" i="1">
                          <a:latin typeface="Cambria Math" panose="02040503050406030204" pitchFamily="18" charset="0"/>
                        </a:rPr>
                        <m:t>(</m:t>
                      </m:r>
                      <m:r>
                        <a:rPr lang="en-US" altLang="zh-CN" sz="2800" i="1">
                          <a:latin typeface="Cambria Math" panose="02040503050406030204" pitchFamily="18" charset="0"/>
                        </a:rPr>
                        <m:t>𝑡</m:t>
                      </m:r>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𝑐</m:t>
                          </m:r>
                        </m:sub>
                      </m:sSub>
                      <m:r>
                        <a:rPr lang="en-US" altLang="zh-CN" sz="2800" i="1">
                          <a:latin typeface="Cambria Math" panose="02040503050406030204" pitchFamily="18" charset="0"/>
                        </a:rPr>
                        <m:t>) → ∆</m:t>
                      </m:r>
                      <m:r>
                        <a:rPr lang="en-US" altLang="zh-CN" sz="2800" i="1">
                          <a:latin typeface="Cambria Math" panose="02040503050406030204" pitchFamily="18" charset="0"/>
                        </a:rPr>
                        <m:t>𝑥</m:t>
                      </m:r>
                    </m:oMath>
                  </m:oMathPara>
                </a14:m>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B444AD5A-7300-9FD6-2590-7920D67A7C2D}"/>
                  </a:ext>
                </a:extLst>
              </p:cNvPr>
              <p:cNvSpPr txBox="1">
                <a:spLocks noRot="1" noChangeAspect="1" noMove="1" noResize="1" noEditPoints="1" noAdjustHandles="1" noChangeArrowheads="1" noChangeShapeType="1" noTextEdit="1"/>
              </p:cNvSpPr>
              <p:nvPr/>
            </p:nvSpPr>
            <p:spPr>
              <a:xfrm>
                <a:off x="825409" y="5001773"/>
                <a:ext cx="10365943" cy="633379"/>
              </a:xfrm>
              <a:prstGeom prst="rect">
                <a:avLst/>
              </a:prstGeom>
              <a:blipFill>
                <a:blip r:embed="rId5"/>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D04D04F1-84CF-52D6-7D8D-EA59D552D84C}"/>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2179390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077650" y="-341313"/>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064301" y="33957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444674"/>
          </a:xfrm>
          <a:prstGeom prst="rect">
            <a:avLst/>
          </a:prstGeom>
          <a:noFill/>
        </p:spPr>
        <p:txBody>
          <a:bodyPr wrap="square">
            <a:spAutoFit/>
          </a:bodyPr>
          <a:lstStyle/>
          <a:p>
            <a:pPr indent="457200">
              <a:lnSpc>
                <a:spcPct val="120000"/>
              </a:lnSpc>
              <a:spcBef>
                <a:spcPts val="500"/>
              </a:spcBef>
              <a:spcAft>
                <a:spcPts val="500"/>
              </a:spcAft>
            </a:pPr>
            <a:r>
              <a:rPr lang="zh-CN" altLang="en-US" sz="2200" dirty="0">
                <a:latin typeface="宋体" panose="02010600030101010101" pitchFamily="2" charset="-122"/>
                <a:ea typeface="宋体" panose="02010600030101010101" pitchFamily="2" charset="-122"/>
                <a:cs typeface="Times New Roman" panose="02020603050405020304" pitchFamily="18" charset="0"/>
              </a:rPr>
              <a:t>将语义感知隐式函数与躯干变形模块相结合，可以将整个隐式函数表示为：</a:t>
            </a:r>
            <a:endParaRPr lang="zh-CN" altLang="en-US" sz="2200" baseline="-250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DAF3759-4395-7E38-EE90-7DE0C54E6B3F}"/>
                  </a:ext>
                </a:extLst>
              </p:cNvPr>
              <p:cNvSpPr txBox="1"/>
              <p:nvPr/>
            </p:nvSpPr>
            <p:spPr>
              <a:xfrm>
                <a:off x="2666252" y="4630120"/>
                <a:ext cx="7591066"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dirty="0"/>
                  <a:t>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位置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：观察角度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：音频特征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：潜在代码</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DDAF3759-4395-7E38-EE90-7DE0C54E6B3F}"/>
                  </a:ext>
                </a:extLst>
              </p:cNvPr>
              <p:cNvSpPr txBox="1">
                <a:spLocks noRot="1" noChangeAspect="1" noMove="1" noResize="1" noEditPoints="1" noAdjustHandles="1" noChangeArrowheads="1" noChangeShapeType="1" noTextEdit="1"/>
              </p:cNvSpPr>
              <p:nvPr/>
            </p:nvSpPr>
            <p:spPr>
              <a:xfrm>
                <a:off x="2666252" y="4630120"/>
                <a:ext cx="7591066" cy="400110"/>
              </a:xfrm>
              <a:prstGeom prst="rect">
                <a:avLst/>
              </a:prstGeom>
              <a:blipFill>
                <a:blip r:embed="rId5"/>
                <a:stretch>
                  <a:fillRect l="-722" t="-10769" b="-2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0CC3527-5843-71A7-272B-3DE4C0785184}"/>
                  </a:ext>
                </a:extLst>
              </p:cNvPr>
              <p:cNvSpPr txBox="1"/>
              <p:nvPr/>
            </p:nvSpPr>
            <p:spPr>
              <a:xfrm>
                <a:off x="2118153" y="2767707"/>
                <a:ext cx="7466563" cy="6287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sz="3200" i="1">
                              <a:latin typeface="Cambria Math" panose="02040503050406030204" pitchFamily="18" charset="0"/>
                            </a:rPr>
                          </m:ctrlPr>
                        </m:sSubSupPr>
                        <m:e>
                          <m:r>
                            <a:rPr lang="en-US" altLang="zh-CN" sz="3200" i="1">
                              <a:latin typeface="Cambria Math" panose="02040503050406030204" pitchFamily="18" charset="0"/>
                            </a:rPr>
                            <m:t>𝐹</m:t>
                          </m:r>
                        </m:e>
                        <m:sub>
                          <m:r>
                            <a:rPr lang="en-US" altLang="zh-CN" sz="3200" i="1">
                              <a:latin typeface="Cambria Math" panose="02040503050406030204" pitchFamily="18" charset="0"/>
                            </a:rPr>
                            <m:t>𝛩</m:t>
                          </m:r>
                        </m:sub>
                        <m:sup>
                          <m:r>
                            <a:rPr lang="en-US" altLang="zh-CN" sz="3200" i="1">
                              <a:latin typeface="Cambria Math" panose="02040503050406030204" pitchFamily="18" charset="0"/>
                            </a:rPr>
                            <m:t>𝑜𝑣𝑒𝑟𝑎𝑙𝑙</m:t>
                          </m:r>
                        </m:sup>
                      </m:sSubSup>
                      <m:r>
                        <a:rPr lang="en-US" altLang="zh-CN" sz="3200" i="1">
                          <a:latin typeface="Cambria Math" panose="02040503050406030204" pitchFamily="18" charset="0"/>
                        </a:rPr>
                        <m:t> : (</m:t>
                      </m:r>
                      <m:r>
                        <a:rPr lang="en-US" altLang="zh-CN" sz="3200" i="1">
                          <a:latin typeface="Cambria Math" panose="02040503050406030204" pitchFamily="18" charset="0"/>
                        </a:rPr>
                        <m:t>𝑥</m:t>
                      </m:r>
                      <m:r>
                        <a:rPr lang="en-US" altLang="zh-CN" sz="3200" i="1">
                          <a:latin typeface="Cambria Math" panose="02040503050406030204" pitchFamily="18" charset="0"/>
                        </a:rPr>
                        <m:t> + ∆</m:t>
                      </m:r>
                      <m:r>
                        <a:rPr lang="en-US" altLang="zh-CN" sz="3200" i="1">
                          <a:latin typeface="Cambria Math" panose="02040503050406030204" pitchFamily="18" charset="0"/>
                        </a:rPr>
                        <m:t>𝑥</m:t>
                      </m:r>
                      <m:r>
                        <a:rPr lang="en-US" altLang="zh-CN" sz="3200" i="1">
                          <a:latin typeface="Cambria Math" panose="02040503050406030204" pitchFamily="18" charset="0"/>
                        </a:rPr>
                        <m:t>, </m:t>
                      </m:r>
                      <m:r>
                        <a:rPr lang="en-US" altLang="zh-CN" sz="3200" i="1">
                          <a:latin typeface="Cambria Math" panose="02040503050406030204" pitchFamily="18" charset="0"/>
                        </a:rPr>
                        <m:t>𝑑</m:t>
                      </m:r>
                      <m:r>
                        <a:rPr lang="en-US" altLang="zh-CN" sz="3200" i="1">
                          <a:latin typeface="Cambria Math" panose="02040503050406030204" pitchFamily="18" charset="0"/>
                        </a:rPr>
                        <m:t>, </m:t>
                      </m:r>
                      <m:r>
                        <a:rPr lang="en-US" altLang="zh-CN" sz="3200" i="1">
                          <a:latin typeface="Cambria Math" panose="02040503050406030204" pitchFamily="18" charset="0"/>
                        </a:rPr>
                        <m:t>𝑎</m:t>
                      </m:r>
                      <m:r>
                        <a:rPr lang="en-US" altLang="zh-CN" sz="3200" i="1">
                          <a:latin typeface="Cambria Math" panose="02040503050406030204" pitchFamily="18" charset="0"/>
                        </a:rPr>
                        <m:t>, </m:t>
                      </m:r>
                      <m:r>
                        <a:rPr lang="en-US" altLang="zh-CN" sz="3200" i="1">
                          <a:latin typeface="Cambria Math" panose="02040503050406030204" pitchFamily="18" charset="0"/>
                        </a:rPr>
                        <m:t>𝑓</m:t>
                      </m:r>
                      <m:r>
                        <a:rPr lang="en-US" altLang="zh-CN" sz="3200" i="1">
                          <a:latin typeface="Cambria Math" panose="02040503050406030204" pitchFamily="18" charset="0"/>
                        </a:rPr>
                        <m:t> ) → (</m:t>
                      </m:r>
                      <m:r>
                        <a:rPr lang="en-US" altLang="zh-CN" sz="3200" i="1">
                          <a:latin typeface="Cambria Math" panose="02040503050406030204" pitchFamily="18" charset="0"/>
                        </a:rPr>
                        <m:t>𝑐</m:t>
                      </m:r>
                      <m:r>
                        <a:rPr lang="en-US" altLang="zh-CN" sz="3200" i="1">
                          <a:latin typeface="Cambria Math" panose="02040503050406030204" pitchFamily="18" charset="0"/>
                        </a:rPr>
                        <m:t>, </m:t>
                      </m:r>
                      <m:r>
                        <a:rPr lang="en-US" altLang="zh-CN" sz="3200" i="1">
                          <a:latin typeface="Cambria Math" panose="02040503050406030204" pitchFamily="18" charset="0"/>
                        </a:rPr>
                        <m:t>𝜎</m:t>
                      </m:r>
                      <m:r>
                        <a:rPr lang="en-US" altLang="zh-CN" sz="3200" i="1">
                          <a:latin typeface="Cambria Math" panose="02040503050406030204" pitchFamily="18" charset="0"/>
                        </a:rPr>
                        <m:t>, </m:t>
                      </m:r>
                      <m:r>
                        <a:rPr lang="en-US" altLang="zh-CN" sz="3200" i="1">
                          <a:latin typeface="Cambria Math" panose="02040503050406030204" pitchFamily="18" charset="0"/>
                        </a:rPr>
                        <m:t>𝑠</m:t>
                      </m:r>
                      <m:r>
                        <a:rPr lang="en-US" altLang="zh-CN" sz="3200" i="1">
                          <a:latin typeface="Cambria Math" panose="02040503050406030204" pitchFamily="18" charset="0"/>
                        </a:rPr>
                        <m:t>)</m:t>
                      </m:r>
                    </m:oMath>
                  </m:oMathPara>
                </a14:m>
                <a:endParaRPr lang="zh-CN" altLang="en-US" sz="3200" dirty="0"/>
              </a:p>
            </p:txBody>
          </p:sp>
        </mc:Choice>
        <mc:Fallback xmlns="">
          <p:sp>
            <p:nvSpPr>
              <p:cNvPr id="9" name="文本框 8">
                <a:extLst>
                  <a:ext uri="{FF2B5EF4-FFF2-40B4-BE49-F238E27FC236}">
                    <a16:creationId xmlns:a16="http://schemas.microsoft.com/office/drawing/2014/main" id="{10CC3527-5843-71A7-272B-3DE4C0785184}"/>
                  </a:ext>
                </a:extLst>
              </p:cNvPr>
              <p:cNvSpPr txBox="1">
                <a:spLocks noRot="1" noChangeAspect="1" noMove="1" noResize="1" noEditPoints="1" noAdjustHandles="1" noChangeArrowheads="1" noChangeShapeType="1" noTextEdit="1"/>
              </p:cNvSpPr>
              <p:nvPr/>
            </p:nvSpPr>
            <p:spPr>
              <a:xfrm>
                <a:off x="2118153" y="2767707"/>
                <a:ext cx="7466563" cy="628762"/>
              </a:xfrm>
              <a:prstGeom prst="rect">
                <a:avLst/>
              </a:prstGeom>
              <a:blipFill>
                <a:blip r:embed="rId6"/>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D05418F-860B-B745-1A5F-B38D90B8937A}"/>
              </a:ext>
            </a:extLst>
          </p:cNvPr>
          <p:cNvSpPr txBox="1"/>
          <p:nvPr/>
        </p:nvSpPr>
        <p:spPr>
          <a:xfrm>
            <a:off x="2666252" y="5236599"/>
            <a:ext cx="6918464"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：输出颜色          </a:t>
            </a:r>
            <a:r>
              <a:rPr lang="el-GR"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σ</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：体积密度    </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：语义逻辑</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929F8DD0-B72D-6D70-F622-8B369E11A1EB}"/>
              </a:ext>
            </a:extLst>
          </p:cNvPr>
          <p:cNvSpPr txBox="1"/>
          <p:nvPr>
            <p:custDataLst>
              <p:tags r:id="rId2"/>
            </p:custDataLst>
          </p:nvPr>
        </p:nvSpPr>
        <p:spPr>
          <a:xfrm>
            <a:off x="92863" y="1119862"/>
            <a:ext cx="8795634"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Torso Deformation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6FF1F16-E9EF-6D6F-7A60-26C0D521FDFE}"/>
                  </a:ext>
                </a:extLst>
              </p:cNvPr>
              <p:cNvSpPr txBox="1"/>
              <p:nvPr/>
            </p:nvSpPr>
            <p:spPr>
              <a:xfrm>
                <a:off x="948125" y="3709430"/>
                <a:ext cx="6918464" cy="55611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其中</a:t>
                </a:r>
                <a14:m>
                  <m:oMath xmlns:m="http://schemas.openxmlformats.org/officeDocument/2006/math">
                    <m:r>
                      <a:rPr lang="zh-CN" altLang="en-US" sz="2400" i="1">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 =</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𝐹</m:t>
                        </m:r>
                      </m:e>
                      <m:sub>
                        <m:r>
                          <a:rPr lang="en-US" altLang="zh-CN" sz="2400" i="1">
                            <a:latin typeface="Cambria Math" panose="02040503050406030204" pitchFamily="18" charset="0"/>
                          </a:rPr>
                          <m:t> </m:t>
                        </m:r>
                        <m:r>
                          <a:rPr lang="en-US" altLang="zh-CN" sz="2400" i="1">
                            <a:latin typeface="Cambria Math" panose="02040503050406030204" pitchFamily="18" charset="0"/>
                          </a:rPr>
                          <m:t>𝛷</m:t>
                        </m:r>
                      </m:sub>
                      <m:sup>
                        <m:r>
                          <a:rPr lang="en-US" altLang="zh-CN" sz="2400" i="1">
                            <a:latin typeface="Cambria Math" panose="02040503050406030204" pitchFamily="18" charset="0"/>
                          </a:rPr>
                          <m:t>𝑑𝑒𝑓𝑜𝑟𝑚</m:t>
                        </m:r>
                      </m:sup>
                    </m:sSubSup>
                    <m:r>
                      <a:rPr lang="en-US" altLang="zh-CN" sz="2400" i="1">
                        <a:latin typeface="Cambria Math" panose="02040503050406030204" pitchFamily="18" charset="0"/>
                      </a:rPr>
                      <m:t> (</m:t>
                    </m:r>
                    <m:r>
                      <a:rPr lang="en-US" altLang="zh-CN" sz="2400" i="1">
                        <a:latin typeface="Cambria Math" panose="02040503050406030204" pitchFamily="18" charset="0"/>
                      </a:rPr>
                      <m:t>𝑥</m:t>
                    </m:r>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h</m:t>
                        </m:r>
                      </m:sub>
                    </m:sSub>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𝑐</m:t>
                        </m:r>
                      </m:sub>
                    </m:sSub>
                    <m:r>
                      <a:rPr lang="en-US" altLang="zh-CN" sz="2400" i="1">
                        <a:latin typeface="Cambria Math" panose="02040503050406030204" pitchFamily="18" charset="0"/>
                      </a:rPr>
                      <m:t>)</m:t>
                    </m:r>
                  </m:oMath>
                </a14:m>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6FF1F16-E9EF-6D6F-7A60-26C0D521FDFE}"/>
                  </a:ext>
                </a:extLst>
              </p:cNvPr>
              <p:cNvSpPr txBox="1">
                <a:spLocks noRot="1" noChangeAspect="1" noMove="1" noResize="1" noEditPoints="1" noAdjustHandles="1" noChangeArrowheads="1" noChangeShapeType="1" noTextEdit="1"/>
              </p:cNvSpPr>
              <p:nvPr/>
            </p:nvSpPr>
            <p:spPr>
              <a:xfrm>
                <a:off x="948125" y="3709430"/>
                <a:ext cx="6918464" cy="556114"/>
              </a:xfrm>
              <a:prstGeom prst="rect">
                <a:avLst/>
              </a:prstGeom>
              <a:blipFill>
                <a:blip r:embed="rId7"/>
                <a:stretch>
                  <a:fillRect l="-1411" b="-2087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1121765E-9AE2-C0D4-C0FC-E109698A242F}"/>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7120231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989696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Volume Rendering and Network Training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50693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带变形的体渲染</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69034" y="477145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9FD0E4F-525F-F72D-D57B-11A103B04D45}"/>
              </a:ext>
            </a:extLst>
          </p:cNvPr>
          <p:cNvSpPr txBox="1"/>
          <p:nvPr/>
        </p:nvSpPr>
        <p:spPr>
          <a:xfrm>
            <a:off x="1079770" y="2425661"/>
            <a:ext cx="10497187" cy="943913"/>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l"/>
            </a:pPr>
            <a:r>
              <a:rPr lang="zh-CN" altLang="zh-CN" sz="2400" dirty="0">
                <a:ea typeface="宋体" panose="02010600030101010101" pitchFamily="2" charset="-122"/>
                <a:cs typeface="Times New Roman" panose="02020603050405020304" pitchFamily="18" charset="0"/>
              </a:rPr>
              <a:t>对于</a:t>
            </a:r>
            <a:r>
              <a:rPr lang="en-US" altLang="zh-CN" sz="2400" dirty="0">
                <a:ea typeface="宋体" panose="02010600030101010101" pitchFamily="2" charset="-122"/>
                <a:cs typeface="Times New Roman" panose="02020603050405020304" pitchFamily="18" charset="0"/>
              </a:rPr>
              <a:t>3D</a:t>
            </a:r>
            <a:r>
              <a:rPr lang="zh-CN" altLang="zh-CN" sz="2400" dirty="0">
                <a:ea typeface="宋体" panose="02010600030101010101" pitchFamily="2" charset="-122"/>
                <a:cs typeface="Times New Roman" panose="02020603050405020304" pitchFamily="18" charset="0"/>
              </a:rPr>
              <a:t>空间中的点</a:t>
            </a:r>
            <a:r>
              <a:rPr lang="en-US" altLang="zh-CN" sz="2400" dirty="0">
                <a:ea typeface="宋体" panose="02010600030101010101" pitchFamily="2" charset="-122"/>
                <a:cs typeface="Times New Roman" panose="02020603050405020304" pitchFamily="18" charset="0"/>
              </a:rPr>
              <a:t> x(v)=</a:t>
            </a:r>
            <a:r>
              <a:rPr lang="en-US" altLang="zh-CN" sz="2400" dirty="0" err="1">
                <a:ea typeface="宋体" panose="02010600030101010101" pitchFamily="2" charset="-122"/>
                <a:cs typeface="Times New Roman" panose="02020603050405020304" pitchFamily="18" charset="0"/>
              </a:rPr>
              <a:t>o+vd</a:t>
            </a:r>
            <a:r>
              <a:rPr lang="zh-CN" altLang="zh-CN" sz="2400" dirty="0">
                <a:ea typeface="宋体" panose="02010600030101010101" pitchFamily="2" charset="-122"/>
                <a:cs typeface="Times New Roman" panose="02020603050405020304" pitchFamily="18" charset="0"/>
              </a:rPr>
              <a:t>，其在时刻</a:t>
            </a:r>
            <a:r>
              <a:rPr lang="en-US" altLang="zh-CN" sz="2400" dirty="0">
                <a:ea typeface="宋体" panose="02010600030101010101" pitchFamily="2" charset="-122"/>
                <a:cs typeface="Times New Roman" panose="02020603050405020304" pitchFamily="18" charset="0"/>
              </a:rPr>
              <a:t>t</a:t>
            </a:r>
            <a:r>
              <a:rPr lang="zh-CN" altLang="zh-CN" sz="2400" dirty="0">
                <a:ea typeface="宋体" panose="02010600030101010101" pitchFamily="2" charset="-122"/>
                <a:cs typeface="Times New Roman" panose="02020603050405020304" pitchFamily="18" charset="0"/>
              </a:rPr>
              <a:t>与头部姿态</a:t>
            </a:r>
            <a:r>
              <a:rPr lang="en-US" altLang="zh-CN" sz="2400" dirty="0" err="1">
                <a:ea typeface="宋体" panose="02010600030101010101" pitchFamily="2" charset="-122"/>
                <a:cs typeface="Times New Roman" panose="02020603050405020304" pitchFamily="18" charset="0"/>
              </a:rPr>
              <a:t>ph</a:t>
            </a:r>
            <a:r>
              <a:rPr lang="en-US" altLang="zh-CN" sz="2400" dirty="0">
                <a:ea typeface="宋体" panose="02010600030101010101" pitchFamily="2" charset="-122"/>
                <a:cs typeface="Times New Roman" panose="02020603050405020304" pitchFamily="18" charset="0"/>
              </a:rPr>
              <a:t>(t)</a:t>
            </a:r>
            <a:r>
              <a:rPr lang="zh-CN" altLang="zh-CN" sz="2400" dirty="0">
                <a:ea typeface="宋体" panose="02010600030101010101" pitchFamily="2" charset="-122"/>
                <a:cs typeface="Times New Roman" panose="02020603050405020304" pitchFamily="18" charset="0"/>
              </a:rPr>
              <a:t>和典型姿态</a:t>
            </a:r>
            <a:r>
              <a:rPr lang="en-US" altLang="zh-CN" sz="2400" dirty="0">
                <a:ea typeface="宋体" panose="02010600030101010101" pitchFamily="2" charset="-122"/>
                <a:cs typeface="Times New Roman" panose="02020603050405020304" pitchFamily="18" charset="0"/>
              </a:rPr>
              <a:t>PC</a:t>
            </a:r>
            <a:r>
              <a:rPr lang="zh-CN" altLang="zh-CN" sz="2400" dirty="0">
                <a:ea typeface="宋体" panose="02010600030101010101" pitchFamily="2" charset="-122"/>
                <a:cs typeface="Times New Roman" panose="02020603050405020304" pitchFamily="18" charset="0"/>
              </a:rPr>
              <a:t>的扭曲坐标为：</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5608B19-6D2E-CC2C-1C66-FAB7A79AB7FF}"/>
                  </a:ext>
                </a:extLst>
              </p:cNvPr>
              <p:cNvSpPr txBox="1"/>
              <p:nvPr/>
            </p:nvSpPr>
            <p:spPr>
              <a:xfrm>
                <a:off x="2994694" y="2878568"/>
                <a:ext cx="5499458" cy="555730"/>
              </a:xfrm>
              <a:prstGeom prst="rect">
                <a:avLst/>
              </a:prstGeom>
              <a:noFill/>
            </p:spPr>
            <p:txBody>
              <a:bodyPr wrap="square" rtlCol="0">
                <a:spAutoFit/>
              </a:bodyPr>
              <a:lstStyle/>
              <a:p>
                <a:pPr indent="457200">
                  <a:lnSpc>
                    <a:spcPct val="120000"/>
                  </a:lnSpc>
                  <a:spcBef>
                    <a:spcPts val="500"/>
                  </a:spcBef>
                  <a:spcAft>
                    <a:spcPts val="500"/>
                  </a:spcAft>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x</m:t>
                      </m:r>
                      <m:r>
                        <a:rPr lang="en-US" altLang="zh-CN" sz="2000" i="1">
                          <a:latin typeface="Cambria Math" panose="02040503050406030204" pitchFamily="18" charset="0"/>
                        </a:rPr>
                        <m:t>′</m:t>
                      </m:r>
                      <m:r>
                        <a:rPr lang="en-US" altLang="zh-CN" sz="2000">
                          <a:latin typeface="Cambria Math" panose="02040503050406030204" pitchFamily="18" charset="0"/>
                        </a:rPr>
                        <m:t>(</m:t>
                      </m:r>
                      <m:r>
                        <m:rPr>
                          <m:sty m:val="p"/>
                        </m:rPr>
                        <a:rPr lang="en-US" altLang="zh-CN" sz="2000">
                          <a:latin typeface="Cambria Math" panose="02040503050406030204" pitchFamily="18" charset="0"/>
                        </a:rPr>
                        <m:t>v</m:t>
                      </m:r>
                      <m:r>
                        <a:rPr lang="en-US" altLang="zh-CN" sz="2000">
                          <a:latin typeface="Cambria Math" panose="02040503050406030204" pitchFamily="18" charset="0"/>
                        </a:rPr>
                        <m:t>, </m:t>
                      </m:r>
                      <m:r>
                        <m:rPr>
                          <m:sty m:val="p"/>
                        </m:rPr>
                        <a:rPr lang="en-US" altLang="zh-CN" sz="2000">
                          <a:latin typeface="Cambria Math" panose="02040503050406030204" pitchFamily="18" charset="0"/>
                        </a:rPr>
                        <m:t>t</m:t>
                      </m:r>
                      <m:r>
                        <a:rPr lang="en-US" altLang="zh-CN" sz="2000">
                          <a:latin typeface="Cambria Math" panose="02040503050406030204" pitchFamily="18" charset="0"/>
                        </a:rPr>
                        <m:t>) = </m:t>
                      </m:r>
                      <m:r>
                        <m:rPr>
                          <m:sty m:val="p"/>
                        </m:rPr>
                        <a:rPr lang="en-US" altLang="zh-CN" sz="2000">
                          <a:latin typeface="Cambria Math" panose="02040503050406030204" pitchFamily="18" charset="0"/>
                        </a:rPr>
                        <m:t>x</m:t>
                      </m:r>
                      <m:r>
                        <a:rPr lang="en-US" altLang="zh-CN" sz="2000">
                          <a:latin typeface="Cambria Math" panose="02040503050406030204" pitchFamily="18" charset="0"/>
                        </a:rPr>
                        <m:t>(</m:t>
                      </m:r>
                      <m:r>
                        <m:rPr>
                          <m:sty m:val="p"/>
                        </m:rPr>
                        <a:rPr lang="en-US" altLang="zh-CN" sz="2000">
                          <a:latin typeface="Cambria Math" panose="02040503050406030204" pitchFamily="18" charset="0"/>
                        </a:rPr>
                        <m:t>v</m:t>
                      </m:r>
                      <m:r>
                        <a:rPr lang="en-US" altLang="zh-CN" sz="2000">
                          <a:latin typeface="Cambria Math" panose="02040503050406030204" pitchFamily="18" charset="0"/>
                        </a:rPr>
                        <m:t>) +</m:t>
                      </m:r>
                      <m:sSubSup>
                        <m:sSubSupPr>
                          <m:ctrlPr>
                            <a:rPr lang="zh-CN" altLang="zh-CN" sz="2000" i="1">
                              <a:latin typeface="Cambria Math" panose="02040503050406030204" pitchFamily="18" charset="0"/>
                            </a:rPr>
                          </m:ctrlPr>
                        </m:sSubSupPr>
                        <m:e>
                          <m:r>
                            <m:rPr>
                              <m:sty m:val="p"/>
                            </m:rPr>
                            <a:rPr lang="en-US" altLang="zh-CN" sz="2000">
                              <a:latin typeface="Cambria Math" panose="02040503050406030204" pitchFamily="18" charset="0"/>
                            </a:rPr>
                            <m:t>F</m:t>
                          </m:r>
                        </m:e>
                        <m:sub>
                          <m:r>
                            <a:rPr lang="en-US" altLang="zh-CN" sz="2000">
                              <a:latin typeface="Cambria Math" panose="02040503050406030204" pitchFamily="18" charset="0"/>
                            </a:rPr>
                            <m:t> </m:t>
                          </m:r>
                          <m:r>
                            <m:rPr>
                              <m:sty m:val="p"/>
                            </m:rPr>
                            <a:rPr lang="en-US" altLang="zh-CN" sz="2000">
                              <a:latin typeface="Cambria Math" panose="02040503050406030204" pitchFamily="18" charset="0"/>
                            </a:rPr>
                            <m:t>Φ</m:t>
                          </m:r>
                        </m:sub>
                        <m:sup>
                          <m:r>
                            <m:rPr>
                              <m:sty m:val="p"/>
                            </m:rPr>
                            <a:rPr lang="en-US" altLang="zh-CN" sz="2000">
                              <a:latin typeface="Cambria Math" panose="02040503050406030204" pitchFamily="18" charset="0"/>
                            </a:rPr>
                            <m:t>deform</m:t>
                          </m:r>
                        </m:sup>
                      </m:sSubSup>
                      <m:r>
                        <a:rPr lang="en-US" altLang="zh-CN" sz="2000">
                          <a:latin typeface="Cambria Math" panose="02040503050406030204" pitchFamily="18" charset="0"/>
                        </a:rPr>
                        <m:t> (</m:t>
                      </m:r>
                      <m:r>
                        <m:rPr>
                          <m:sty m:val="p"/>
                        </m:rPr>
                        <a:rPr lang="en-US" altLang="zh-CN" sz="2000">
                          <a:latin typeface="Cambria Math" panose="02040503050406030204" pitchFamily="18" charset="0"/>
                        </a:rPr>
                        <m:t>x</m:t>
                      </m:r>
                      <m:r>
                        <a:rPr lang="en-US" altLang="zh-CN" sz="2000">
                          <a:latin typeface="Cambria Math" panose="02040503050406030204" pitchFamily="18" charset="0"/>
                        </a:rPr>
                        <m:t>(</m:t>
                      </m:r>
                      <m:r>
                        <m:rPr>
                          <m:sty m:val="p"/>
                        </m:rPr>
                        <a:rPr lang="en-US" altLang="zh-CN" sz="2000">
                          <a:latin typeface="Cambria Math" panose="02040503050406030204" pitchFamily="18" charset="0"/>
                        </a:rPr>
                        <m:t>v</m:t>
                      </m:r>
                      <m:r>
                        <a:rPr lang="en-US" altLang="zh-CN" sz="2000">
                          <a:latin typeface="Cambria Math" panose="02040503050406030204" pitchFamily="18" charset="0"/>
                        </a:rPr>
                        <m:t>), </m:t>
                      </m:r>
                      <m:r>
                        <m:rPr>
                          <m:sty m:val="p"/>
                        </m:rPr>
                        <a:rPr lang="en-US" altLang="zh-CN" sz="2000">
                          <a:latin typeface="Cambria Math" panose="02040503050406030204" pitchFamily="18" charset="0"/>
                        </a:rPr>
                        <m:t>t</m:t>
                      </m:r>
                      <m:r>
                        <a:rPr lang="en-US" altLang="zh-CN" sz="2000">
                          <a:latin typeface="Cambria Math" panose="02040503050406030204" pitchFamily="18" charset="0"/>
                        </a:rPr>
                        <m:t>, </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p</m:t>
                          </m:r>
                        </m:e>
                        <m:sub>
                          <m:r>
                            <m:rPr>
                              <m:sty m:val="p"/>
                            </m:rPr>
                            <a:rPr lang="en-US" altLang="zh-CN" sz="2000">
                              <a:latin typeface="Cambria Math" panose="02040503050406030204" pitchFamily="18" charset="0"/>
                            </a:rPr>
                            <m:t>h</m:t>
                          </m:r>
                        </m:sub>
                      </m:sSub>
                      <m:r>
                        <a:rPr lang="en-US" altLang="zh-CN" sz="2000">
                          <a:latin typeface="Cambria Math" panose="02040503050406030204" pitchFamily="18" charset="0"/>
                        </a:rPr>
                        <m:t>(</m:t>
                      </m:r>
                      <m:r>
                        <m:rPr>
                          <m:sty m:val="p"/>
                        </m:rPr>
                        <a:rPr lang="en-US" altLang="zh-CN" sz="2000">
                          <a:latin typeface="Cambria Math" panose="02040503050406030204" pitchFamily="18" charset="0"/>
                        </a:rPr>
                        <m:t>t</m:t>
                      </m:r>
                      <m:r>
                        <a:rPr lang="en-US" altLang="zh-CN" sz="2000">
                          <a:latin typeface="Cambria Math" panose="02040503050406030204" pitchFamily="18" charset="0"/>
                        </a:rPr>
                        <m:t>), </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p</m:t>
                          </m:r>
                        </m:e>
                        <m:sub>
                          <m:r>
                            <m:rPr>
                              <m:sty m:val="p"/>
                            </m:rPr>
                            <a:rPr lang="en-US" altLang="zh-CN" sz="2000">
                              <a:latin typeface="Cambria Math" panose="02040503050406030204" pitchFamily="18" charset="0"/>
                            </a:rPr>
                            <m:t>c</m:t>
                          </m:r>
                        </m:sub>
                      </m:sSub>
                      <m:r>
                        <a:rPr lang="en-US" altLang="zh-CN" sz="2000">
                          <a:latin typeface="Cambria Math" panose="02040503050406030204" pitchFamily="18" charset="0"/>
                        </a:rPr>
                        <m:t>)</m:t>
                      </m:r>
                    </m:oMath>
                  </m:oMathPara>
                </a14:m>
                <a:endParaRPr lang="zh-CN" altLang="zh-CN" sz="2000" dirty="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5608B19-6D2E-CC2C-1C66-FAB7A79AB7FF}"/>
                  </a:ext>
                </a:extLst>
              </p:cNvPr>
              <p:cNvSpPr txBox="1">
                <a:spLocks noRot="1" noChangeAspect="1" noMove="1" noResize="1" noEditPoints="1" noAdjustHandles="1" noChangeArrowheads="1" noChangeShapeType="1" noTextEdit="1"/>
              </p:cNvSpPr>
              <p:nvPr/>
            </p:nvSpPr>
            <p:spPr>
              <a:xfrm>
                <a:off x="2994694" y="2878568"/>
                <a:ext cx="5499458" cy="555730"/>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F8B73BF9-21E4-5F8F-D469-420FC47FFBA8}"/>
              </a:ext>
            </a:extLst>
          </p:cNvPr>
          <p:cNvSpPr txBox="1"/>
          <p:nvPr/>
        </p:nvSpPr>
        <p:spPr>
          <a:xfrm>
            <a:off x="1118113" y="3434298"/>
            <a:ext cx="10497187" cy="1387111"/>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利用变形后的三维坐标</a:t>
            </a:r>
            <a:r>
              <a:rPr lang="en-US" altLang="zh-CN" sz="2400" dirty="0">
                <a:ea typeface="宋体" panose="02010600030101010101" pitchFamily="2" charset="-122"/>
                <a:cs typeface="Times New Roman" panose="02020603050405020304" pitchFamily="18" charset="0"/>
              </a:rPr>
              <a:t>x′(v, t)</a:t>
            </a:r>
            <a:r>
              <a:rPr lang="zh-CN" altLang="en-US" sz="2400" dirty="0">
                <a:ea typeface="宋体" panose="02010600030101010101" pitchFamily="2" charset="-122"/>
                <a:cs typeface="Times New Roman" panose="02020603050405020304" pitchFamily="18" charset="0"/>
              </a:rPr>
              <a:t>沿着修改后的射线路径</a:t>
            </a:r>
            <a:r>
              <a:rPr lang="en-US" altLang="zh-CN" sz="2400" dirty="0">
                <a:ea typeface="宋体" panose="02010600030101010101" pitchFamily="2" charset="-122"/>
                <a:cs typeface="Times New Roman" panose="02020603050405020304" pitchFamily="18" charset="0"/>
              </a:rPr>
              <a:t>r′(v, t)</a:t>
            </a:r>
            <a:r>
              <a:rPr lang="zh-CN" altLang="en-US" sz="2400" dirty="0">
                <a:ea typeface="宋体" panose="02010600030101010101" pitchFamily="2" charset="-122"/>
                <a:cs typeface="Times New Roman" panose="02020603050405020304" pitchFamily="18" charset="0"/>
              </a:rPr>
              <a:t>，作者可以计算出在语义感知设置下，近界</a:t>
            </a:r>
            <a:r>
              <a:rPr lang="en-US" altLang="zh-CN" sz="2400" dirty="0" err="1">
                <a:ea typeface="宋体" panose="02010600030101010101" pitchFamily="2" charset="-122"/>
                <a:cs typeface="Times New Roman" panose="02020603050405020304" pitchFamily="18" charset="0"/>
              </a:rPr>
              <a:t>v</a:t>
            </a:r>
            <a:r>
              <a:rPr lang="en-US" altLang="zh-CN" sz="2400" baseline="-25000" dirty="0" err="1">
                <a:ea typeface="宋体" panose="02010600030101010101" pitchFamily="2" charset="-122"/>
                <a:cs typeface="Times New Roman" panose="02020603050405020304" pitchFamily="18" charset="0"/>
              </a:rPr>
              <a:t>n</a:t>
            </a:r>
            <a:r>
              <a:rPr lang="zh-CN" altLang="en-US" sz="2400" dirty="0">
                <a:ea typeface="宋体" panose="02010600030101010101" pitchFamily="2" charset="-122"/>
                <a:cs typeface="Times New Roman" panose="02020603050405020304" pitchFamily="18" charset="0"/>
              </a:rPr>
              <a:t>和远界</a:t>
            </a:r>
            <a:r>
              <a:rPr lang="en-US" altLang="zh-CN" sz="2400" dirty="0" err="1">
                <a:ea typeface="宋体" panose="02010600030101010101" pitchFamily="2" charset="-122"/>
                <a:cs typeface="Times New Roman" panose="02020603050405020304" pitchFamily="18" charset="0"/>
              </a:rPr>
              <a:t>v</a:t>
            </a:r>
            <a:r>
              <a:rPr lang="en-US" altLang="zh-CN" sz="2400" baseline="-25000" dirty="0" err="1">
                <a:ea typeface="宋体" panose="02010600030101010101" pitchFamily="2" charset="-122"/>
                <a:cs typeface="Times New Roman" panose="02020603050405020304" pitchFamily="18" charset="0"/>
              </a:rPr>
              <a:t>f</a:t>
            </a:r>
            <a:r>
              <a:rPr lang="zh-CN" altLang="en-US" sz="2400" dirty="0">
                <a:ea typeface="宋体" panose="02010600030101010101" pitchFamily="2" charset="-122"/>
                <a:cs typeface="Times New Roman" panose="02020603050405020304" pitchFamily="18" charset="0"/>
              </a:rPr>
              <a:t>的期望颜色</a:t>
            </a:r>
            <a:r>
              <a:rPr lang="en-US" altLang="zh-CN" sz="2400" dirty="0">
                <a:ea typeface="宋体" panose="02010600030101010101" pitchFamily="2" charset="-122"/>
                <a:cs typeface="Times New Roman" panose="02020603050405020304" pitchFamily="18" charset="0"/>
              </a:rPr>
              <a:t>C(r′(v)</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t)</a:t>
            </a:r>
            <a:r>
              <a:rPr lang="zh-CN" altLang="en-US" sz="2400" dirty="0">
                <a:ea typeface="宋体" panose="02010600030101010101" pitchFamily="2" charset="-122"/>
                <a:cs typeface="Times New Roman" panose="02020603050405020304" pitchFamily="18" charset="0"/>
              </a:rPr>
              <a:t>和语义逻辑</a:t>
            </a:r>
            <a:r>
              <a:rPr lang="en-US" altLang="zh-CN" sz="2400" dirty="0">
                <a:ea typeface="宋体" panose="02010600030101010101" pitchFamily="2" charset="-122"/>
                <a:cs typeface="Times New Roman" panose="02020603050405020304" pitchFamily="18" charset="0"/>
              </a:rPr>
              <a:t>S(r′(v)</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t)</a:t>
            </a:r>
            <a:r>
              <a:rPr lang="zh-CN" altLang="en-US" sz="2400" dirty="0">
                <a:ea typeface="宋体" panose="02010600030101010101" pitchFamily="2" charset="-122"/>
                <a:cs typeface="Times New Roman" panose="02020603050405020304" pitchFamily="18" charset="0"/>
              </a:rPr>
              <a:t>为</a:t>
            </a:r>
            <a:r>
              <a:rPr lang="en-US" altLang="zh-CN" sz="2400" dirty="0">
                <a:ea typeface="宋体" panose="02010600030101010101" pitchFamily="2" charset="-122"/>
                <a:cs typeface="Times New Roman" panose="02020603050405020304" pitchFamily="18" charset="0"/>
              </a:rPr>
              <a:t>:</a:t>
            </a:r>
            <a:endParaRPr lang="zh-CN" altLang="zh-CN" sz="2400"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CCEFA66-4935-C058-A461-D1A54A072339}"/>
                  </a:ext>
                </a:extLst>
              </p:cNvPr>
              <p:cNvSpPr txBox="1"/>
              <p:nvPr/>
            </p:nvSpPr>
            <p:spPr>
              <a:xfrm>
                <a:off x="1287692" y="4233782"/>
                <a:ext cx="10081342" cy="7198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 =</m:t>
                      </m:r>
                      <m:nary>
                        <m:naryPr>
                          <m:limLoc m:val="subSup"/>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𝑛</m:t>
                              </m:r>
                            </m:sub>
                          </m:sSub>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𝑓</m:t>
                              </m:r>
                            </m:sub>
                          </m:sSub>
                        </m:sup>
                        <m:e>
                          <m:r>
                            <a:rPr lang="en-US" altLang="zh-CN" i="1">
                              <a:latin typeface="Cambria Math" panose="02040503050406030204" pitchFamily="18" charset="0"/>
                            </a:rPr>
                            <m:t>𝑇</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 </m:t>
                          </m:r>
                          <m:r>
                            <a:rPr lang="en-US" altLang="zh-CN" i="1">
                              <a:latin typeface="Cambria Math" panose="02040503050406030204" pitchFamily="18" charset="0"/>
                            </a:rPr>
                            <m:t>𝑓</m:t>
                          </m:r>
                          <m:r>
                            <a:rPr lang="en-US" altLang="zh-CN" i="1">
                              <a:latin typeface="Cambria Math" panose="02040503050406030204" pitchFamily="18" charset="0"/>
                            </a:rPr>
                            <m:t> )</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 </m:t>
                          </m:r>
                          <m:r>
                            <a:rPr lang="en-US" altLang="zh-CN" i="1">
                              <a:latin typeface="Cambria Math" panose="02040503050406030204" pitchFamily="18" charset="0"/>
                            </a:rPr>
                            <m:t>𝑑</m:t>
                          </m:r>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 </m:t>
                          </m:r>
                          <m:r>
                            <a:rPr lang="en-US" altLang="zh-CN" i="1">
                              <a:latin typeface="Cambria Math" panose="02040503050406030204" pitchFamily="18" charset="0"/>
                            </a:rPr>
                            <m:t>𝑓</m:t>
                          </m:r>
                          <m:r>
                            <a:rPr lang="en-US" altLang="zh-CN" i="1">
                              <a:latin typeface="Cambria Math" panose="02040503050406030204" pitchFamily="18" charset="0"/>
                            </a:rPr>
                            <m:t> )</m:t>
                          </m:r>
                          <m:r>
                            <a:rPr lang="en-US" altLang="zh-CN" i="1">
                              <a:latin typeface="Cambria Math" panose="02040503050406030204" pitchFamily="18" charset="0"/>
                            </a:rPr>
                            <m:t>𝑑𝑣</m:t>
                          </m:r>
                        </m:e>
                      </m:nary>
                    </m:oMath>
                  </m:oMathPara>
                </a14:m>
                <a:endParaRPr lang="zh-CN" altLang="en-US" i="1" dirty="0"/>
              </a:p>
            </p:txBody>
          </p:sp>
        </mc:Choice>
        <mc:Fallback xmlns="">
          <p:sp>
            <p:nvSpPr>
              <p:cNvPr id="15" name="文本框 14">
                <a:extLst>
                  <a:ext uri="{FF2B5EF4-FFF2-40B4-BE49-F238E27FC236}">
                    <a16:creationId xmlns:a16="http://schemas.microsoft.com/office/drawing/2014/main" id="{5CCEFA66-4935-C058-A461-D1A54A072339}"/>
                  </a:ext>
                </a:extLst>
              </p:cNvPr>
              <p:cNvSpPr txBox="1">
                <a:spLocks noRot="1" noChangeAspect="1" noMove="1" noResize="1" noEditPoints="1" noAdjustHandles="1" noChangeArrowheads="1" noChangeShapeType="1" noTextEdit="1"/>
              </p:cNvSpPr>
              <p:nvPr/>
            </p:nvSpPr>
            <p:spPr>
              <a:xfrm>
                <a:off x="1287692" y="4233782"/>
                <a:ext cx="10081342" cy="71981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31B2664-31F2-C19C-15A7-A986C4ACAEFB}"/>
                  </a:ext>
                </a:extLst>
              </p:cNvPr>
              <p:cNvSpPr txBox="1"/>
              <p:nvPr/>
            </p:nvSpPr>
            <p:spPr>
              <a:xfrm>
                <a:off x="1166002" y="4908651"/>
                <a:ext cx="10081342" cy="7226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𝑆</m:t>
                      </m:r>
                      <m:d>
                        <m:dPr>
                          <m:ctrlPr>
                            <a:rPr lang="zh-CN" altLang="zh-CN" i="1">
                              <a:latin typeface="Cambria Math" panose="02040503050406030204" pitchFamily="18" charset="0"/>
                            </a:rPr>
                          </m:ctrlPr>
                        </m:dPr>
                        <m:e>
                          <m:r>
                            <a:rPr lang="en-US" altLang="zh-CN" i="1">
                              <a:latin typeface="Cambria Math" panose="02040503050406030204" pitchFamily="18" charset="0"/>
                            </a:rPr>
                            <m:t>𝑟</m:t>
                          </m:r>
                        </m:e>
                      </m:d>
                      <m:r>
                        <a:rPr lang="en-US" altLang="zh-CN" i="1">
                          <a:latin typeface="Cambria Math" panose="02040503050406030204" pitchFamily="18" charset="0"/>
                        </a:rPr>
                        <m:t>=</m:t>
                      </m:r>
                      <m:nary>
                        <m:naryPr>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𝑛</m:t>
                              </m:r>
                            </m:sub>
                          </m:sSub>
                        </m:sub>
                        <m:sup>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𝑓</m:t>
                              </m:r>
                            </m:sub>
                          </m:sSub>
                        </m:sup>
                        <m:e>
                          <m:r>
                            <a:rPr lang="en-US" altLang="zh-CN" i="1">
                              <a:latin typeface="Cambria Math" panose="02040503050406030204" pitchFamily="18" charset="0"/>
                            </a:rPr>
                            <m:t>𝑇</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 </m:t>
                          </m:r>
                          <m:r>
                            <a:rPr lang="en-US" altLang="zh-CN" i="1">
                              <a:latin typeface="Cambria Math" panose="02040503050406030204" pitchFamily="18" charset="0"/>
                            </a:rPr>
                            <m:t>𝑓</m:t>
                          </m:r>
                          <m:r>
                            <a:rPr lang="en-US" altLang="zh-CN" i="1">
                              <a:latin typeface="Cambria Math" panose="02040503050406030204" pitchFamily="18" charset="0"/>
                            </a:rPr>
                            <m:t> )</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 </m:t>
                          </m:r>
                          <m:r>
                            <a:rPr lang="en-US" altLang="zh-CN" i="1">
                              <a:latin typeface="Cambria Math" panose="02040503050406030204" pitchFamily="18" charset="0"/>
                            </a:rPr>
                            <m:t>𝑓</m:t>
                          </m:r>
                          <m:r>
                            <a:rPr lang="en-US" altLang="zh-CN" i="1">
                              <a:latin typeface="Cambria Math" panose="02040503050406030204" pitchFamily="18" charset="0"/>
                            </a:rPr>
                            <m:t> )</m:t>
                          </m:r>
                          <m:r>
                            <a:rPr lang="en-US" altLang="zh-CN" i="1">
                              <a:latin typeface="Cambria Math" panose="02040503050406030204" pitchFamily="18" charset="0"/>
                            </a:rPr>
                            <m:t>𝑑𝑣</m:t>
                          </m:r>
                        </m:e>
                      </m:nary>
                    </m:oMath>
                  </m:oMathPara>
                </a14:m>
                <a:endParaRPr lang="zh-CN" altLang="en-US" dirty="0"/>
              </a:p>
            </p:txBody>
          </p:sp>
        </mc:Choice>
        <mc:Fallback xmlns="">
          <p:sp>
            <p:nvSpPr>
              <p:cNvPr id="16" name="文本框 15">
                <a:extLst>
                  <a:ext uri="{FF2B5EF4-FFF2-40B4-BE49-F238E27FC236}">
                    <a16:creationId xmlns:a16="http://schemas.microsoft.com/office/drawing/2014/main" id="{331B2664-31F2-C19C-15A7-A986C4ACAEFB}"/>
                  </a:ext>
                </a:extLst>
              </p:cNvPr>
              <p:cNvSpPr txBox="1">
                <a:spLocks noRot="1" noChangeAspect="1" noMove="1" noResize="1" noEditPoints="1" noAdjustHandles="1" noChangeArrowheads="1" noChangeShapeType="1" noTextEdit="1"/>
              </p:cNvSpPr>
              <p:nvPr/>
            </p:nvSpPr>
            <p:spPr>
              <a:xfrm>
                <a:off x="1166002" y="4908651"/>
                <a:ext cx="10081342" cy="72263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E1D4318-355C-9FE7-29B6-5906DA318DAF}"/>
                  </a:ext>
                </a:extLst>
              </p:cNvPr>
              <p:cNvSpPr txBox="1"/>
              <p:nvPr/>
            </p:nvSpPr>
            <p:spPr>
              <a:xfrm>
                <a:off x="1386462" y="5655166"/>
                <a:ext cx="8100438" cy="609269"/>
              </a:xfrm>
              <a:prstGeom prst="rect">
                <a:avLst/>
              </a:prstGeom>
              <a:noFill/>
            </p:spPr>
            <p:txBody>
              <a:bodyPr wrap="square">
                <a:spAutoFit/>
              </a:bodyPr>
              <a:lstStyle/>
              <a:p>
                <a:pPr indent="304800" algn="just"/>
                <a:r>
                  <a:rPr lang="zh-CN" altLang="zh-CN" sz="2400" kern="100" dirty="0">
                    <a:effectLst/>
                    <a:latin typeface="等线" panose="02010600030101010101" pitchFamily="2" charset="-122"/>
                    <a:ea typeface="微软雅黑" panose="020B0503020204020204" pitchFamily="34" charset="-122"/>
                    <a:cs typeface="Times New Roman" panose="02020603050405020304" pitchFamily="18" charset="0"/>
                  </a:rPr>
                  <a:t>其中，</a:t>
                </a:r>
                <a14:m>
                  <m:oMath xmlns:m="http://schemas.openxmlformats.org/officeDocument/2006/math">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𝑇</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𝑣</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𝑒𝑥𝑝</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nary>
                      <m:nary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𝑣</m:t>
                            </m:r>
                          </m:e>
                          <m:sub>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𝑛</m:t>
                            </m:r>
                          </m:sub>
                        </m:sSub>
                      </m:sub>
                      <m:sup>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𝑣</m:t>
                        </m:r>
                      </m:sup>
                      <m:e>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𝜎</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𝑑𝑢</m:t>
                        </m:r>
                      </m:e>
                    </m:nary>
                    <m:r>
                      <a:rPr lang="en-US" altLang="zh-CN" sz="2400" i="1" kern="100">
                        <a:effectLst/>
                        <a:latin typeface="Cambria Math" panose="02040503050406030204" pitchFamily="18" charset="0"/>
                        <a:ea typeface="微软雅黑" panose="020B0503020204020204" pitchFamily="34" charset="-122"/>
                        <a:cs typeface="Times New Roman" panose="02020603050405020304" pitchFamily="18" charset="0"/>
                      </a:rPr>
                      <m:t>).</m:t>
                    </m:r>
                  </m:oMath>
                </a14:m>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BE1D4318-355C-9FE7-29B6-5906DA318DAF}"/>
                  </a:ext>
                </a:extLst>
              </p:cNvPr>
              <p:cNvSpPr txBox="1">
                <a:spLocks noRot="1" noChangeAspect="1" noMove="1" noResize="1" noEditPoints="1" noAdjustHandles="1" noChangeArrowheads="1" noChangeShapeType="1" noTextEdit="1"/>
              </p:cNvSpPr>
              <p:nvPr/>
            </p:nvSpPr>
            <p:spPr>
              <a:xfrm>
                <a:off x="1386462" y="5655166"/>
                <a:ext cx="8100438" cy="609269"/>
              </a:xfrm>
              <a:prstGeom prst="rect">
                <a:avLst/>
              </a:prstGeom>
              <a:blipFill>
                <a:blip r:embed="rId8"/>
                <a:stretch>
                  <a:fillRect b="-6000"/>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DFB6C6F-3725-F06F-2CBA-577D5865EC0E}"/>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84716869"/>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989696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Volume Rendering and Network Training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文本框 4">
            <a:extLst>
              <a:ext uri="{FF2B5EF4-FFF2-40B4-BE49-F238E27FC236}">
                <a16:creationId xmlns:a16="http://schemas.microsoft.com/office/drawing/2014/main" id="{E11CB250-8FBF-FDC0-A476-CE107F5BA212}"/>
              </a:ext>
            </a:extLst>
          </p:cNvPr>
          <p:cNvSpPr txBox="1"/>
          <p:nvPr/>
        </p:nvSpPr>
        <p:spPr>
          <a:xfrm>
            <a:off x="672601" y="1847319"/>
            <a:ext cx="10365943" cy="50693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神经网络训练：</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43767" y="38689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F8B73BF9-21E4-5F8F-D469-420FC47FFBA8}"/>
              </a:ext>
            </a:extLst>
          </p:cNvPr>
          <p:cNvSpPr txBox="1"/>
          <p:nvPr/>
        </p:nvSpPr>
        <p:spPr>
          <a:xfrm>
            <a:off x="1079769" y="2471017"/>
            <a:ext cx="10497187" cy="506934"/>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l"/>
            </a:pPr>
            <a:r>
              <a:rPr lang="zh-CN" altLang="en-US" sz="2400" dirty="0">
                <a:ea typeface="宋体" panose="02010600030101010101" pitchFamily="2" charset="-122"/>
                <a:cs typeface="Times New Roman" panose="02020603050405020304" pitchFamily="18" charset="0"/>
              </a:rPr>
              <a:t>本文使用以下光度损失</a:t>
            </a:r>
            <a:r>
              <a:rPr lang="en-US" altLang="zh-CN" sz="2400" dirty="0" err="1">
                <a:ea typeface="宋体" panose="02010600030101010101" pitchFamily="2" charset="-122"/>
                <a:cs typeface="Times New Roman" panose="02020603050405020304" pitchFamily="18" charset="0"/>
              </a:rPr>
              <a:t>Lp</a:t>
            </a:r>
            <a:r>
              <a:rPr lang="zh-CN" altLang="en-US" sz="2400" dirty="0">
                <a:ea typeface="宋体" panose="02010600030101010101" pitchFamily="2" charset="-122"/>
                <a:cs typeface="Times New Roman" panose="02020603050405020304" pitchFamily="18" charset="0"/>
              </a:rPr>
              <a:t>和语义损失</a:t>
            </a:r>
            <a:r>
              <a:rPr lang="en-US" altLang="zh-CN" sz="2400" dirty="0">
                <a:ea typeface="宋体" panose="02010600030101010101" pitchFamily="2" charset="-122"/>
                <a:cs typeface="Times New Roman" panose="02020603050405020304" pitchFamily="18" charset="0"/>
              </a:rPr>
              <a:t>Ls</a:t>
            </a:r>
            <a:r>
              <a:rPr lang="zh-CN" altLang="en-US" sz="2400" dirty="0">
                <a:ea typeface="宋体" panose="02010600030101010101" pitchFamily="2" charset="-122"/>
                <a:cs typeface="Times New Roman" panose="02020603050405020304" pitchFamily="18" charset="0"/>
              </a:rPr>
              <a:t>训练网络：</a:t>
            </a:r>
            <a:endParaRPr lang="zh-CN" altLang="zh-CN" sz="2400"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CCEFA66-4935-C058-A461-D1A54A072339}"/>
                  </a:ext>
                </a:extLst>
              </p:cNvPr>
              <p:cNvSpPr txBox="1"/>
              <p:nvPr/>
            </p:nvSpPr>
            <p:spPr>
              <a:xfrm>
                <a:off x="703316" y="3271073"/>
                <a:ext cx="10081342" cy="767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𝑝</m:t>
                          </m:r>
                        </m:sub>
                      </m:sSub>
                      <m:r>
                        <a:rPr lang="en-US" altLang="zh-CN" i="1">
                          <a:latin typeface="Cambria Math" panose="02040503050406030204" pitchFamily="18" charset="0"/>
                        </a:rPr>
                        <m:t> =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𝑅</m:t>
                          </m:r>
                          <m:r>
                            <a:rPr lang="en-US" altLang="zh-CN" i="1">
                              <a:latin typeface="Cambria Math" panose="02040503050406030204" pitchFamily="18" charset="0"/>
                            </a:rPr>
                            <m:t>′</m:t>
                          </m:r>
                        </m:sub>
                        <m:sup/>
                        <m:e>
                          <m:r>
                            <a:rPr lang="en-US" altLang="zh-CN" i="1">
                              <a:latin typeface="Cambria Math" panose="02040503050406030204" pitchFamily="18" charset="0"/>
                            </a:rPr>
                            <m:t>[∥ </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𝐶</m:t>
                                  </m:r>
                                </m:e>
                              </m:acc>
                            </m:e>
                            <m:sub>
                              <m:r>
                                <a:rPr lang="en-US" altLang="zh-CN" i="1">
                                  <a:latin typeface="Cambria Math" panose="02040503050406030204" pitchFamily="18" charset="0"/>
                                </a:rPr>
                                <m:t>𝑐</m:t>
                              </m:r>
                            </m:sub>
                          </m:sSub>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 − </m:t>
                          </m:r>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𝐶</m:t>
                                  </m:r>
                                </m:e>
                              </m:acc>
                            </m:e>
                            <m:sub>
                              <m:r>
                                <a:rPr lang="en-US" altLang="zh-CN" i="1">
                                  <a:latin typeface="Cambria Math" panose="02040503050406030204" pitchFamily="18" charset="0"/>
                                </a:rPr>
                                <m:t>𝑓</m:t>
                              </m:r>
                            </m:sub>
                          </m:sSub>
                          <m:r>
                            <a:rPr lang="en-US" altLang="zh-CN" i="1">
                              <a:latin typeface="Cambria Math" panose="02040503050406030204" pitchFamily="18" charset="0"/>
                            </a:rPr>
                            <m:t> (</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 − </m:t>
                          </m:r>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e>
                      </m:nary>
                    </m:oMath>
                  </m:oMathPara>
                </a14:m>
                <a:endParaRPr lang="zh-CN" altLang="en-US" i="1" dirty="0"/>
              </a:p>
            </p:txBody>
          </p:sp>
        </mc:Choice>
        <mc:Fallback xmlns="">
          <p:sp>
            <p:nvSpPr>
              <p:cNvPr id="15" name="文本框 14">
                <a:extLst>
                  <a:ext uri="{FF2B5EF4-FFF2-40B4-BE49-F238E27FC236}">
                    <a16:creationId xmlns:a16="http://schemas.microsoft.com/office/drawing/2014/main" id="{5CCEFA66-4935-C058-A461-D1A54A072339}"/>
                  </a:ext>
                </a:extLst>
              </p:cNvPr>
              <p:cNvSpPr txBox="1">
                <a:spLocks noRot="1" noChangeAspect="1" noMove="1" noResize="1" noEditPoints="1" noAdjustHandles="1" noChangeArrowheads="1" noChangeShapeType="1" noTextEdit="1"/>
              </p:cNvSpPr>
              <p:nvPr/>
            </p:nvSpPr>
            <p:spPr>
              <a:xfrm>
                <a:off x="703316" y="3271073"/>
                <a:ext cx="10081342" cy="76732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31B2664-31F2-C19C-15A7-A986C4ACAEFB}"/>
                  </a:ext>
                </a:extLst>
              </p:cNvPr>
              <p:cNvSpPr txBox="1"/>
              <p:nvPr/>
            </p:nvSpPr>
            <p:spPr>
              <a:xfrm>
                <a:off x="934894" y="4053620"/>
                <a:ext cx="10081342" cy="972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𝑠</m:t>
                          </m:r>
                        </m:sub>
                      </m:sSub>
                      <m:r>
                        <a:rPr lang="en-US" altLang="zh-CN" i="1">
                          <a:latin typeface="Cambria Math" panose="02040503050406030204" pitchFamily="18" charset="0"/>
                        </a:rPr>
                        <m:t> =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𝑅</m:t>
                          </m:r>
                          <m:r>
                            <a:rPr lang="en-US" altLang="zh-CN" i="1">
                              <a:latin typeface="Cambria Math" panose="02040503050406030204" pitchFamily="18" charset="0"/>
                            </a:rPr>
                            <m:t>′</m:t>
                          </m:r>
                        </m:sub>
                        <m:sup/>
                        <m:e>
                          <m:d>
                            <m:dPr>
                              <m:begChr m:val="["/>
                              <m:endChr m:val="]"/>
                              <m:ctrlPr>
                                <a:rPr lang="zh-CN" altLang="zh-CN" i="1">
                                  <a:latin typeface="Cambria Math" panose="02040503050406030204" pitchFamily="18" charset="0"/>
                                </a:rPr>
                              </m:ctrlPr>
                            </m:dPr>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𝐾</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𝑘</m:t>
                                      </m:r>
                                    </m:sup>
                                  </m:sSup>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𝑙𝑜𝑔</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𝑝</m:t>
                                          </m:r>
                                        </m:e>
                                      </m:acc>
                                    </m:e>
                                    <m:sub>
                                      <m:r>
                                        <a:rPr lang="en-US" altLang="zh-CN" i="1">
                                          <a:latin typeface="Cambria Math" panose="02040503050406030204" pitchFamily="18" charset="0"/>
                                        </a:rPr>
                                        <m:t>𝑐</m:t>
                                      </m:r>
                                    </m:sub>
                                    <m:sup>
                                      <m:r>
                                        <a:rPr lang="en-US" altLang="zh-CN" i="1">
                                          <a:latin typeface="Cambria Math" panose="02040503050406030204" pitchFamily="18" charset="0"/>
                                        </a:rPr>
                                        <m:t>𝑘</m:t>
                                      </m:r>
                                    </m:sup>
                                  </m:sSubSup>
                                  <m:r>
                                    <a:rPr lang="en-US" altLang="zh-CN" i="1">
                                      <a:latin typeface="Cambria Math" panose="02040503050406030204" pitchFamily="18" charset="0"/>
                                    </a:rPr>
                                    <m:t> (</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m:t>
                                  </m:r>
                                </m:e>
                              </m:nary>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𝐾</m:t>
                                  </m:r>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𝑘</m:t>
                                      </m:r>
                                    </m:sup>
                                  </m:sSup>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𝑙𝑜𝑔</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𝑝</m:t>
                                          </m:r>
                                        </m:e>
                                      </m:acc>
                                    </m:e>
                                    <m:sub>
                                      <m:r>
                                        <a:rPr lang="en-US" altLang="zh-CN" i="1">
                                          <a:latin typeface="Cambria Math" panose="02040503050406030204" pitchFamily="18" charset="0"/>
                                        </a:rPr>
                                        <m:t>𝑓</m:t>
                                      </m:r>
                                    </m:sub>
                                    <m:sup>
                                      <m:r>
                                        <a:rPr lang="en-US" altLang="zh-CN" i="1">
                                          <a:latin typeface="Cambria Math" panose="02040503050406030204" pitchFamily="18" charset="0"/>
                                        </a:rPr>
                                        <m:t>𝑘</m:t>
                                      </m:r>
                                    </m:sup>
                                  </m:sSubSup>
                                  <m:r>
                                    <a:rPr lang="en-US" altLang="zh-CN" i="1">
                                      <a:latin typeface="Cambria Math" panose="02040503050406030204" pitchFamily="18" charset="0"/>
                                    </a:rPr>
                                    <m:t> (</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m:t>
                                  </m:r>
                                </m:e>
                              </m:nary>
                            </m:e>
                          </m:d>
                        </m:e>
                      </m:nary>
                    </m:oMath>
                  </m:oMathPara>
                </a14:m>
                <a:endParaRPr lang="zh-CN" altLang="en-US" dirty="0"/>
              </a:p>
            </p:txBody>
          </p:sp>
        </mc:Choice>
        <mc:Fallback xmlns="">
          <p:sp>
            <p:nvSpPr>
              <p:cNvPr id="16" name="文本框 15">
                <a:extLst>
                  <a:ext uri="{FF2B5EF4-FFF2-40B4-BE49-F238E27FC236}">
                    <a16:creationId xmlns:a16="http://schemas.microsoft.com/office/drawing/2014/main" id="{331B2664-31F2-C19C-15A7-A986C4ACAEFB}"/>
                  </a:ext>
                </a:extLst>
              </p:cNvPr>
              <p:cNvSpPr txBox="1">
                <a:spLocks noRot="1" noChangeAspect="1" noMove="1" noResize="1" noEditPoints="1" noAdjustHandles="1" noChangeArrowheads="1" noChangeShapeType="1" noTextEdit="1"/>
              </p:cNvSpPr>
              <p:nvPr/>
            </p:nvSpPr>
            <p:spPr>
              <a:xfrm>
                <a:off x="934894" y="4053620"/>
                <a:ext cx="10081342" cy="972702"/>
              </a:xfrm>
              <a:prstGeom prst="rect">
                <a:avLst/>
              </a:prstGeom>
              <a:blipFill>
                <a:blip r:embed="rId6"/>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BE1D4318-355C-9FE7-29B6-5906DA318DAF}"/>
              </a:ext>
            </a:extLst>
          </p:cNvPr>
          <p:cNvSpPr txBox="1"/>
          <p:nvPr/>
        </p:nvSpPr>
        <p:spPr>
          <a:xfrm>
            <a:off x="1328986" y="5325630"/>
            <a:ext cx="3257921" cy="500715"/>
          </a:xfrm>
          <a:prstGeom prst="rect">
            <a:avLst/>
          </a:prstGeom>
          <a:noFill/>
        </p:spPr>
        <p:txBody>
          <a:bodyPr wrap="square">
            <a:spAutoFit/>
          </a:bodyPr>
          <a:lstStyle/>
          <a:p>
            <a:pPr>
              <a:lnSpc>
                <a:spcPct val="120000"/>
              </a:lnSpc>
              <a:spcBef>
                <a:spcPts val="500"/>
              </a:spcBef>
              <a:spcAft>
                <a:spcPts val="500"/>
              </a:spcAft>
            </a:pPr>
            <a:r>
              <a:rPr lang="zh-CN" altLang="en-US" sz="2400" b="1" dirty="0">
                <a:ea typeface="宋体" panose="02010600030101010101" pitchFamily="2" charset="-122"/>
                <a:cs typeface="Times New Roman" panose="02020603050405020304" pitchFamily="18" charset="0"/>
              </a:rPr>
              <a:t>整体损失函数为：</a:t>
            </a:r>
            <a:endParaRPr lang="zh-CN" altLang="zh-CN" sz="2400" b="1" dirty="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333F51F-46A6-771C-33CE-EE1DCD39E48A}"/>
                  </a:ext>
                </a:extLst>
              </p:cNvPr>
              <p:cNvSpPr txBox="1"/>
              <p:nvPr/>
            </p:nvSpPr>
            <p:spPr>
              <a:xfrm>
                <a:off x="3776980" y="5260396"/>
                <a:ext cx="3257921" cy="719941"/>
              </a:xfrm>
              <a:prstGeom prst="rect">
                <a:avLst/>
              </a:prstGeom>
              <a:noFill/>
            </p:spPr>
            <p:txBody>
              <a:bodyPr wrap="square">
                <a:spAutoFit/>
              </a:bodyPr>
              <a:lstStyle/>
              <a:p>
                <a:pPr>
                  <a:lnSpc>
                    <a:spcPct val="120000"/>
                  </a:lnSpc>
                  <a:spcBef>
                    <a:spcPts val="500"/>
                  </a:spcBef>
                  <a:spcAft>
                    <a:spcPts val="500"/>
                  </a:spcAft>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𝐿</m:t>
                      </m:r>
                      <m:r>
                        <a:rPr lang="en-US" altLang="zh-CN" sz="2800" i="1">
                          <a:latin typeface="Cambria Math" panose="02040503050406030204" pitchFamily="18" charset="0"/>
                        </a:rPr>
                        <m:t> =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𝐿</m:t>
                          </m:r>
                        </m:e>
                        <m:sub>
                          <m:r>
                            <a:rPr lang="en-US" altLang="zh-CN" sz="2800" i="1">
                              <a:latin typeface="Cambria Math" panose="02040503050406030204" pitchFamily="18" charset="0"/>
                            </a:rPr>
                            <m:t>𝑝</m:t>
                          </m:r>
                        </m:sub>
                      </m:sSub>
                      <m:r>
                        <a:rPr lang="en-US" altLang="zh-CN" sz="2800" i="1">
                          <a:latin typeface="Cambria Math" panose="02040503050406030204" pitchFamily="18" charset="0"/>
                        </a:rPr>
                        <m:t> + </m:t>
                      </m:r>
                      <m:r>
                        <a:rPr lang="en-US" altLang="zh-CN" sz="2800" i="1">
                          <a:latin typeface="Cambria Math" panose="02040503050406030204" pitchFamily="18" charset="0"/>
                        </a:rPr>
                        <m:t>𝜆</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𝐿</m:t>
                          </m:r>
                        </m:e>
                        <m:sub>
                          <m:r>
                            <a:rPr lang="en-US" altLang="zh-CN" sz="2800" i="1">
                              <a:latin typeface="Cambria Math" panose="02040503050406030204" pitchFamily="18" charset="0"/>
                            </a:rPr>
                            <m:t>𝑠</m:t>
                          </m:r>
                        </m:sub>
                      </m:sSub>
                    </m:oMath>
                  </m:oMathPara>
                </a14:m>
                <a:endParaRPr lang="zh-CN" altLang="zh-CN" sz="2800" b="1" dirty="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3333F51F-46A6-771C-33CE-EE1DCD39E48A}"/>
                  </a:ext>
                </a:extLst>
              </p:cNvPr>
              <p:cNvSpPr txBox="1">
                <a:spLocks noRot="1" noChangeAspect="1" noMove="1" noResize="1" noEditPoints="1" noAdjustHandles="1" noChangeArrowheads="1" noChangeShapeType="1" noTextEdit="1"/>
              </p:cNvSpPr>
              <p:nvPr/>
            </p:nvSpPr>
            <p:spPr>
              <a:xfrm>
                <a:off x="3776980" y="5260396"/>
                <a:ext cx="3257921" cy="719941"/>
              </a:xfrm>
              <a:prstGeom prst="rect">
                <a:avLst/>
              </a:prstGeom>
              <a:blipFill>
                <a:blip r:embed="rId7"/>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FF0D2DC2-67F8-6B78-1FAC-4E70A3BC1FAA}"/>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3" name="文本框 12">
            <a:extLst>
              <a:ext uri="{FF2B5EF4-FFF2-40B4-BE49-F238E27FC236}">
                <a16:creationId xmlns:a16="http://schemas.microsoft.com/office/drawing/2014/main" id="{52403522-B01C-527F-78A5-22ED5110C040}"/>
              </a:ext>
            </a:extLst>
          </p:cNvPr>
          <p:cNvSpPr txBox="1"/>
          <p:nvPr/>
        </p:nvSpPr>
        <p:spPr>
          <a:xfrm>
            <a:off x="11343767" y="54570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53284515"/>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数据集与预处理</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240940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E320493-32EC-B22B-C58C-B48C83614B3E}"/>
              </a:ext>
            </a:extLst>
          </p:cNvPr>
          <p:cNvSpPr txBox="1"/>
          <p:nvPr/>
        </p:nvSpPr>
        <p:spPr>
          <a:xfrm>
            <a:off x="483244" y="1878344"/>
            <a:ext cx="11519611" cy="89255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数据集：</a:t>
            </a:r>
            <a:r>
              <a:rPr lang="zh-CN" altLang="en-US" sz="2400" dirty="0">
                <a:latin typeface="宋体" panose="02010600030101010101" pitchFamily="2" charset="-122"/>
                <a:ea typeface="宋体" panose="02010600030101010101" pitchFamily="2" charset="-122"/>
              </a:rPr>
              <a:t>一个几分钟的带有音轨的人物说话的视频，通过扩展</a:t>
            </a:r>
            <a:r>
              <a:rPr lang="en-US" altLang="zh-CN" sz="2400" dirty="0">
                <a:latin typeface="宋体" panose="02010600030101010101" pitchFamily="2" charset="-122"/>
                <a:ea typeface="宋体" panose="02010600030101010101" pitchFamily="2" charset="-122"/>
              </a:rPr>
              <a:t>AD-</a:t>
            </a:r>
            <a:r>
              <a:rPr lang="en-US" altLang="zh-CN" sz="2400" dirty="0" err="1">
                <a:latin typeface="宋体" panose="02010600030101010101" pitchFamily="2" charset="-122"/>
                <a:ea typeface="宋体" panose="02010600030101010101" pitchFamily="2" charset="-122"/>
              </a:rPr>
              <a:t>NeRF</a:t>
            </a:r>
            <a:r>
              <a:rPr lang="zh-CN" altLang="en-US" sz="2400" dirty="0">
                <a:latin typeface="宋体" panose="02010600030101010101" pitchFamily="2" charset="-122"/>
                <a:ea typeface="宋体" panose="02010600030101010101" pitchFamily="2" charset="-122"/>
              </a:rPr>
              <a:t>的数据集，获得了平均长度为</a:t>
            </a:r>
            <a:r>
              <a:rPr lang="en-US" altLang="zh-CN" sz="2400" dirty="0">
                <a:latin typeface="宋体" panose="02010600030101010101" pitchFamily="2" charset="-122"/>
                <a:ea typeface="宋体" panose="02010600030101010101" pitchFamily="2" charset="-122"/>
              </a:rPr>
              <a:t>6750</a:t>
            </a:r>
            <a:r>
              <a:rPr lang="zh-CN" altLang="en-US" sz="2400" dirty="0">
                <a:latin typeface="宋体" panose="02010600030101010101" pitchFamily="2" charset="-122"/>
                <a:ea typeface="宋体" panose="02010600030101010101" pitchFamily="2" charset="-122"/>
              </a:rPr>
              <a:t>帧，平均帧率为</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的视频。</a:t>
            </a:r>
            <a:endParaRPr lang="zh-CN" altLang="en-US" sz="28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2969268"/>
            <a:ext cx="11519611" cy="2740366"/>
          </a:xfrm>
          <a:prstGeom prst="rect">
            <a:avLst/>
          </a:prstGeom>
          <a:noFill/>
        </p:spPr>
        <p:txBody>
          <a:bodyPr wrap="square" rtlCol="0">
            <a:spAutoFit/>
          </a:bodyPr>
          <a:lstStyle/>
          <a:p>
            <a:pPr marL="342900">
              <a:lnSpc>
                <a:spcPct val="110000"/>
              </a:lnSpc>
              <a:spcBef>
                <a:spcPts val="200"/>
              </a:spcBef>
              <a:spcAft>
                <a:spcPts val="300"/>
              </a:spcAft>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预处理：</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对于语音音频，与</a:t>
            </a:r>
            <a:r>
              <a:rPr lang="en-US" altLang="zh-CN" sz="2400" dirty="0">
                <a:latin typeface="宋体" panose="02010600030101010101" pitchFamily="2" charset="-122"/>
                <a:ea typeface="宋体" panose="02010600030101010101" pitchFamily="2" charset="-122"/>
              </a:rPr>
              <a:t>AD-</a:t>
            </a:r>
            <a:r>
              <a:rPr lang="en-US" altLang="zh-CN" sz="2400" dirty="0" err="1">
                <a:latin typeface="宋体" panose="02010600030101010101" pitchFamily="2" charset="-122"/>
                <a:ea typeface="宋体" panose="02010600030101010101" pitchFamily="2" charset="-122"/>
              </a:rPr>
              <a:t>NeRF</a:t>
            </a:r>
            <a:r>
              <a:rPr lang="zh-CN" altLang="en-US" sz="2400" dirty="0">
                <a:latin typeface="宋体" panose="02010600030101010101" pitchFamily="2" charset="-122"/>
                <a:ea typeface="宋体" panose="02010600030101010101" pitchFamily="2" charset="-122"/>
              </a:rPr>
              <a:t>相同；</a:t>
            </a:r>
            <a:endParaRPr lang="en-US" altLang="zh-CN" sz="2400" dirty="0">
              <a:latin typeface="宋体" panose="02010600030101010101" pitchFamily="2" charset="-122"/>
              <a:ea typeface="宋体" panose="02010600030101010101" pitchFamily="2" charset="-122"/>
            </a:endParaRPr>
          </a:p>
          <a:p>
            <a:pPr>
              <a:lnSpc>
                <a:spcPct val="110000"/>
              </a:lnSpc>
              <a:spcBef>
                <a:spcPts val="200"/>
              </a:spcBef>
              <a:spcAft>
                <a:spcPts val="300"/>
              </a:spcAft>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）对于视频帧，它们被裁剪并调整大小为</a:t>
            </a:r>
            <a:r>
              <a:rPr lang="en-US" altLang="zh-CN" sz="2400" dirty="0">
                <a:latin typeface="宋体" panose="02010600030101010101" pitchFamily="2" charset="-122"/>
                <a:ea typeface="宋体" panose="02010600030101010101" pitchFamily="2" charset="-122"/>
              </a:rPr>
              <a:t>450 × 450</a:t>
            </a:r>
            <a:r>
              <a:rPr lang="zh-CN" altLang="en-US" sz="2400" dirty="0">
                <a:latin typeface="宋体" panose="02010600030101010101" pitchFamily="2" charset="-122"/>
                <a:ea typeface="宋体" panose="02010600030101010101" pitchFamily="2" charset="-122"/>
              </a:rPr>
              <a:t>，以使谈话肖像在中心。并利用</a:t>
            </a:r>
            <a:r>
              <a:rPr lang="en-US" altLang="zh-CN" sz="2400" dirty="0" err="1">
                <a:latin typeface="宋体" panose="02010600030101010101" pitchFamily="2" charset="-122"/>
                <a:ea typeface="宋体" panose="02010600030101010101" pitchFamily="2" charset="-122"/>
              </a:rPr>
              <a:t>MaskGAN</a:t>
            </a:r>
            <a:r>
              <a:rPr lang="zh-CN" altLang="en-US" sz="2400" dirty="0">
                <a:latin typeface="宋体" panose="02010600030101010101" pitchFamily="2" charset="-122"/>
                <a:ea typeface="宋体" panose="02010600030101010101" pitchFamily="2" charset="-122"/>
              </a:rPr>
              <a:t>获得总共</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个语义类的解析映射。</a:t>
            </a:r>
            <a:endParaRPr lang="en-US" altLang="zh-CN" sz="2400" dirty="0">
              <a:latin typeface="宋体" panose="02010600030101010101" pitchFamily="2" charset="-122"/>
              <a:ea typeface="宋体" panose="02010600030101010101" pitchFamily="2" charset="-122"/>
            </a:endParaRPr>
          </a:p>
          <a:p>
            <a:pPr>
              <a:lnSpc>
                <a:spcPct val="110000"/>
              </a:lnSpc>
              <a:spcBef>
                <a:spcPts val="200"/>
              </a:spcBef>
              <a:spcAft>
                <a:spcPts val="300"/>
              </a:spcAft>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）背景图像和头部姿态的估计方法</a:t>
            </a:r>
            <a:r>
              <a:rPr lang="en-US" altLang="zh-CN" sz="2400" dirty="0">
                <a:latin typeface="宋体" panose="02010600030101010101" pitchFamily="2" charset="-122"/>
                <a:ea typeface="宋体" panose="02010600030101010101" pitchFamily="2" charset="-122"/>
              </a:rPr>
              <a:t>AD-</a:t>
            </a:r>
            <a:r>
              <a:rPr lang="en-US" altLang="zh-CN" sz="2400" dirty="0" err="1">
                <a:latin typeface="宋体" panose="02010600030101010101" pitchFamily="2" charset="-122"/>
                <a:ea typeface="宋体" panose="02010600030101010101" pitchFamily="2" charset="-122"/>
              </a:rPr>
              <a:t>NeRF</a:t>
            </a:r>
            <a:r>
              <a:rPr lang="zh-CN" altLang="en-US" sz="2400" dirty="0">
                <a:latin typeface="宋体" panose="02010600030101010101" pitchFamily="2" charset="-122"/>
                <a:ea typeface="宋体" panose="02010600030101010101" pitchFamily="2" charset="-122"/>
              </a:rPr>
              <a:t>的方法相似。</a:t>
            </a:r>
            <a:endParaRPr lang="en-US" altLang="zh-CN" sz="2400" dirty="0">
              <a:latin typeface="宋体" panose="02010600030101010101" pitchFamily="2" charset="-122"/>
              <a:ea typeface="宋体" panose="02010600030101010101" pitchFamily="2" charset="-122"/>
            </a:endParaRPr>
          </a:p>
          <a:p>
            <a:pPr>
              <a:lnSpc>
                <a:spcPct val="110000"/>
              </a:lnSpc>
              <a:spcBef>
                <a:spcPts val="200"/>
              </a:spcBef>
              <a:spcAft>
                <a:spcPts val="300"/>
              </a:spcAft>
            </a:pPr>
            <a:r>
              <a:rPr lang="zh-CN" altLang="en-US" sz="2400" dirty="0">
                <a:latin typeface="宋体" panose="02010600030101010101" pitchFamily="2" charset="-122"/>
                <a:ea typeface="宋体" panose="02010600030101010101" pitchFamily="2" charset="-122"/>
              </a:rPr>
              <a:t>  另外，此时的估计头部姿态</a:t>
            </a:r>
            <a:r>
              <a:rPr lang="en-US" altLang="zh-CN" sz="2400" dirty="0" err="1">
                <a:latin typeface="宋体" panose="02010600030101010101" pitchFamily="2" charset="-122"/>
                <a:ea typeface="宋体" panose="02010600030101010101" pitchFamily="2" charset="-122"/>
              </a:rPr>
              <a:t>ph</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被视为相机姿态，规范姿态</a:t>
            </a:r>
            <a:r>
              <a:rPr lang="en-US" altLang="zh-CN" sz="2400" dirty="0">
                <a:latin typeface="宋体" panose="02010600030101010101" pitchFamily="2" charset="-122"/>
                <a:ea typeface="宋体" panose="02010600030101010101" pitchFamily="2" charset="-122"/>
              </a:rPr>
              <a:t>pc</a:t>
            </a:r>
            <a:r>
              <a:rPr lang="zh-CN" altLang="en-US" sz="2400" dirty="0">
                <a:latin typeface="宋体" panose="02010600030101010101" pitchFamily="2" charset="-122"/>
                <a:ea typeface="宋体" panose="02010600030101010101" pitchFamily="2" charset="-122"/>
              </a:rPr>
              <a:t>被设置为起始帧的头部姿态，即</a:t>
            </a:r>
            <a:r>
              <a:rPr lang="en-US" altLang="zh-CN" sz="2400" dirty="0">
                <a:latin typeface="宋体" panose="02010600030101010101" pitchFamily="2" charset="-122"/>
                <a:ea typeface="宋体" panose="02010600030101010101" pitchFamily="2" charset="-122"/>
              </a:rPr>
              <a:t>pc = </a:t>
            </a:r>
            <a:r>
              <a:rPr lang="en-US" altLang="zh-CN" sz="2400" dirty="0" err="1">
                <a:latin typeface="宋体" panose="02010600030101010101" pitchFamily="2" charset="-122"/>
                <a:ea typeface="宋体" panose="02010600030101010101" pitchFamily="2" charset="-122"/>
              </a:rPr>
              <a:t>ph</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p>
        </p:txBody>
      </p:sp>
      <p:sp>
        <p:nvSpPr>
          <p:cNvPr id="8" name="文本框 7">
            <a:extLst>
              <a:ext uri="{FF2B5EF4-FFF2-40B4-BE49-F238E27FC236}">
                <a16:creationId xmlns:a16="http://schemas.microsoft.com/office/drawing/2014/main" id="{D4493B88-EECE-6BC6-E716-AF55FD937FF9}"/>
              </a:ext>
            </a:extLst>
          </p:cNvPr>
          <p:cNvSpPr txBox="1"/>
          <p:nvPr/>
        </p:nvSpPr>
        <p:spPr>
          <a:xfrm>
            <a:off x="11423828" y="52238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C080F50E-B666-1425-8EC4-A82C5178D51F}"/>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C911F63C-CD89-F009-D979-A09FA61F837E}"/>
              </a:ext>
            </a:extLst>
          </p:cNvPr>
          <p:cNvPicPr>
            <a:picLocks noChangeAspect="1"/>
          </p:cNvPicPr>
          <p:nvPr/>
        </p:nvPicPr>
        <p:blipFill>
          <a:blip r:embed="rId5"/>
          <a:stretch>
            <a:fillRect/>
          </a:stretch>
        </p:blipFill>
        <p:spPr>
          <a:xfrm>
            <a:off x="1036028" y="2457386"/>
            <a:ext cx="9789141" cy="3297618"/>
          </a:xfrm>
          <a:prstGeom prst="rect">
            <a:avLst/>
          </a:prstGeom>
        </p:spPr>
      </p:pic>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在测试机</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上裁剪设置的定量结果</a:t>
            </a:r>
          </a:p>
        </p:txBody>
      </p:sp>
      <p:sp>
        <p:nvSpPr>
          <p:cNvPr id="13" name="文本框 12">
            <a:extLst>
              <a:ext uri="{FF2B5EF4-FFF2-40B4-BE49-F238E27FC236}">
                <a16:creationId xmlns:a16="http://schemas.microsoft.com/office/drawing/2014/main" id="{48DE2809-EC2B-DA69-5860-D0F1E25B467E}"/>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12374795"/>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a:latin typeface="宋体" panose="02010600030101010101" pitchFamily="2" charset="-122"/>
                <a:ea typeface="宋体" panose="02010600030101010101" pitchFamily="2" charset="-122"/>
              </a:rPr>
              <a:t>在测试集</a:t>
            </a:r>
            <a:r>
              <a:rPr lang="en-US" altLang="zh-CN" sz="240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上全分辨率设置的定量结果</a:t>
            </a:r>
          </a:p>
        </p:txBody>
      </p:sp>
      <p:pic>
        <p:nvPicPr>
          <p:cNvPr id="6" name="图片 5">
            <a:extLst>
              <a:ext uri="{FF2B5EF4-FFF2-40B4-BE49-F238E27FC236}">
                <a16:creationId xmlns:a16="http://schemas.microsoft.com/office/drawing/2014/main" id="{C3307663-AA78-AD0B-F6C1-D5E978A54A1E}"/>
              </a:ext>
            </a:extLst>
          </p:cNvPr>
          <p:cNvPicPr>
            <a:picLocks noChangeAspect="1"/>
          </p:cNvPicPr>
          <p:nvPr/>
        </p:nvPicPr>
        <p:blipFill>
          <a:blip r:embed="rId5"/>
          <a:stretch>
            <a:fillRect/>
          </a:stretch>
        </p:blipFill>
        <p:spPr>
          <a:xfrm>
            <a:off x="1572895" y="2604740"/>
            <a:ext cx="8560447" cy="2968348"/>
          </a:xfrm>
          <a:prstGeom prst="rect">
            <a:avLst/>
          </a:prstGeom>
        </p:spPr>
      </p:pic>
      <p:sp>
        <p:nvSpPr>
          <p:cNvPr id="9" name="文本框 8">
            <a:extLst>
              <a:ext uri="{FF2B5EF4-FFF2-40B4-BE49-F238E27FC236}">
                <a16:creationId xmlns:a16="http://schemas.microsoft.com/office/drawing/2014/main" id="{466C304A-9878-7A43-D123-5A92B4D22BF0}"/>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6503726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464882" y="40899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用户对音频驱动画像生成质量的研究结果</a:t>
            </a:r>
          </a:p>
        </p:txBody>
      </p:sp>
      <p:pic>
        <p:nvPicPr>
          <p:cNvPr id="9" name="图片 8">
            <a:extLst>
              <a:ext uri="{FF2B5EF4-FFF2-40B4-BE49-F238E27FC236}">
                <a16:creationId xmlns:a16="http://schemas.microsoft.com/office/drawing/2014/main" id="{32E64D4C-AF04-C7DE-3939-ECA65CFD6946}"/>
              </a:ext>
            </a:extLst>
          </p:cNvPr>
          <p:cNvPicPr>
            <a:picLocks noChangeAspect="1"/>
          </p:cNvPicPr>
          <p:nvPr/>
        </p:nvPicPr>
        <p:blipFill>
          <a:blip r:embed="rId5"/>
          <a:stretch>
            <a:fillRect/>
          </a:stretch>
        </p:blipFill>
        <p:spPr>
          <a:xfrm>
            <a:off x="711337" y="2483794"/>
            <a:ext cx="10692060" cy="3212297"/>
          </a:xfrm>
          <a:prstGeom prst="rect">
            <a:avLst/>
          </a:prstGeom>
        </p:spPr>
      </p:pic>
      <p:sp>
        <p:nvSpPr>
          <p:cNvPr id="12" name="文本框 11">
            <a:extLst>
              <a:ext uri="{FF2B5EF4-FFF2-40B4-BE49-F238E27FC236}">
                <a16:creationId xmlns:a16="http://schemas.microsoft.com/office/drawing/2014/main" id="{93DE5B6F-23CC-A652-59EB-AB8F6FCD618F}"/>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26694811"/>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40613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503D63A7-6C26-797D-B7F9-C9268E37A306}"/>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躯干变形模块的消融实验</a:t>
            </a:r>
          </a:p>
        </p:txBody>
      </p:sp>
      <p:pic>
        <p:nvPicPr>
          <p:cNvPr id="5" name="图片 4">
            <a:extLst>
              <a:ext uri="{FF2B5EF4-FFF2-40B4-BE49-F238E27FC236}">
                <a16:creationId xmlns:a16="http://schemas.microsoft.com/office/drawing/2014/main" id="{ABB54445-39B8-A07A-F27D-5AC69342EB69}"/>
              </a:ext>
            </a:extLst>
          </p:cNvPr>
          <p:cNvPicPr>
            <a:picLocks noChangeAspect="1"/>
          </p:cNvPicPr>
          <p:nvPr/>
        </p:nvPicPr>
        <p:blipFill>
          <a:blip r:embed="rId5"/>
          <a:stretch>
            <a:fillRect/>
          </a:stretch>
        </p:blipFill>
        <p:spPr>
          <a:xfrm>
            <a:off x="1197922" y="2548877"/>
            <a:ext cx="9718890" cy="3024875"/>
          </a:xfrm>
          <a:prstGeom prst="rect">
            <a:avLst/>
          </a:prstGeom>
        </p:spPr>
      </p:pic>
      <p:sp>
        <p:nvSpPr>
          <p:cNvPr id="9" name="文本框 8">
            <a:extLst>
              <a:ext uri="{FF2B5EF4-FFF2-40B4-BE49-F238E27FC236}">
                <a16:creationId xmlns:a16="http://schemas.microsoft.com/office/drawing/2014/main" id="{5EDC3170-64B0-7AA6-B1AC-CC7DDBF8DC74}"/>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17242" y="411200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503D63A7-6C26-797D-B7F9-C9268E37A306}"/>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语义感知动态射线模块的消融实验</a:t>
            </a:r>
          </a:p>
        </p:txBody>
      </p:sp>
      <p:pic>
        <p:nvPicPr>
          <p:cNvPr id="6" name="图片 5">
            <a:extLst>
              <a:ext uri="{FF2B5EF4-FFF2-40B4-BE49-F238E27FC236}">
                <a16:creationId xmlns:a16="http://schemas.microsoft.com/office/drawing/2014/main" id="{98CC1BAD-9FFC-EC9F-DFCE-7FFC279BACA3}"/>
              </a:ext>
            </a:extLst>
          </p:cNvPr>
          <p:cNvPicPr>
            <a:picLocks noChangeAspect="1"/>
          </p:cNvPicPr>
          <p:nvPr/>
        </p:nvPicPr>
        <p:blipFill>
          <a:blip r:embed="rId5"/>
          <a:stretch>
            <a:fillRect/>
          </a:stretch>
        </p:blipFill>
        <p:spPr>
          <a:xfrm>
            <a:off x="926538" y="2629807"/>
            <a:ext cx="10000933" cy="2964399"/>
          </a:xfrm>
          <a:prstGeom prst="rect">
            <a:avLst/>
          </a:prstGeom>
        </p:spPr>
      </p:pic>
      <p:sp>
        <p:nvSpPr>
          <p:cNvPr id="9" name="文本框 8">
            <a:extLst>
              <a:ext uri="{FF2B5EF4-FFF2-40B4-BE49-F238E27FC236}">
                <a16:creationId xmlns:a16="http://schemas.microsoft.com/office/drawing/2014/main" id="{237ED380-722E-ACE2-8C0A-074FB0173DF4}"/>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0420065"/>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2099137"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在</a:t>
            </a:r>
            <a:r>
              <a:rPr kumimoji="0" lang="en-US" altLang="zh-CN" sz="28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Testset</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上生成的关键帧结果的比较</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7DA75007-7BA7-3119-9CDC-B1A0813D1533}"/>
              </a:ext>
            </a:extLst>
          </p:cNvPr>
          <p:cNvPicPr>
            <a:picLocks noChangeAspect="1"/>
          </p:cNvPicPr>
          <p:nvPr/>
        </p:nvPicPr>
        <p:blipFill>
          <a:blip r:embed="rId5"/>
          <a:stretch>
            <a:fillRect/>
          </a:stretch>
        </p:blipFill>
        <p:spPr>
          <a:xfrm>
            <a:off x="1686296" y="1725458"/>
            <a:ext cx="8522619" cy="4416649"/>
          </a:xfrm>
          <a:prstGeom prst="rect">
            <a:avLst/>
          </a:prstGeom>
        </p:spPr>
      </p:pic>
      <p:sp>
        <p:nvSpPr>
          <p:cNvPr id="6" name="文本框 5">
            <a:extLst>
              <a:ext uri="{FF2B5EF4-FFF2-40B4-BE49-F238E27FC236}">
                <a16:creationId xmlns:a16="http://schemas.microsoft.com/office/drawing/2014/main" id="{FA8CAB5B-AFA4-1C11-E581-CE7342FBF5A7}"/>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24532637"/>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339288" y="1418872"/>
            <a:ext cx="9533107" cy="4406976"/>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提出了一种用于音频驱动肖像生成的新框架语义感知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Semantic-aware Speaking Portrait </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(SSP-</a:t>
            </a:r>
            <a:r>
              <a:rPr lang="en-US" altLang="zh-CN" sz="2400" b="1"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lnSpc>
                <a:spcPct val="120000"/>
              </a:lnSpc>
              <a:spcBef>
                <a:spcPts val="500"/>
              </a:spcBef>
              <a:spcAft>
                <a:spcPts val="500"/>
              </a:spcAft>
              <a:buFont typeface="Wingdings" panose="05000000000000000000" pitchFamily="2" charset="2"/>
              <a:buChar char="Ø"/>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引入了语义感知动态光线采样模块来掌握每个人像部分的详细外观和局部动态。</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提出了一个躯干变形模块来学习全局躯干运动来防止头</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躯干分离的不自然结果。</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该方法还存在局限性，由于渲染高质量图像的计算量很大，合成图像的速度很慢。另外，和</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AD-</a:t>
            </a:r>
            <a:r>
              <a:rPr lang="en-US" altLang="zh-CN" sz="2400" kern="100" dirty="0" err="1">
                <a:effectLst/>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一样，当画面和驱动音频之间的无身份绑定时，会使合成的嘴巴看起来不自然。</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2023.11.17</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186774" y="1157591"/>
            <a:ext cx="9533107" cy="1692771"/>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为了捕捉不一致的运动以及人类头部和躯干之间的语义差异，沟渠的工作通过两组单独的 </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b="0" i="0" dirty="0">
                <a:solidFill>
                  <a:srgbClr val="0F0F0F"/>
                </a:solidFill>
                <a:effectLst/>
                <a:latin typeface="Söhne"/>
              </a:rPr>
              <a:t>Neural Radiance Fields</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对头部部分和躯干部分分别进行建模。</a:t>
            </a:r>
            <a:endParaRPr lang="zh-CN" altLang="en-US" dirty="0"/>
          </a:p>
        </p:txBody>
      </p:sp>
      <p:sp>
        <p:nvSpPr>
          <p:cNvPr id="6" name="文本框 5">
            <a:extLst>
              <a:ext uri="{FF2B5EF4-FFF2-40B4-BE49-F238E27FC236}">
                <a16:creationId xmlns:a16="http://schemas.microsoft.com/office/drawing/2014/main" id="{222D38D4-C06B-FE15-F07E-378E0EFE03FD}"/>
              </a:ext>
            </a:extLst>
          </p:cNvPr>
          <p:cNvSpPr txBox="1"/>
          <p:nvPr/>
        </p:nvSpPr>
        <p:spPr>
          <a:xfrm>
            <a:off x="1216062" y="2838319"/>
            <a:ext cx="9533107" cy="3336811"/>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微软雅黑" panose="020B0503020204020204" pitchFamily="34" charset="-122"/>
                <a:ea typeface="微软雅黑" panose="020B0503020204020204" pitchFamily="34" charset="-122"/>
              </a:rPr>
              <a:t>存在的问题：</a:t>
            </a:r>
          </a:p>
          <a:p>
            <a:pPr marL="800100" lvl="1" indent="-342900">
              <a:spcBef>
                <a:spcPts val="300"/>
              </a:spcBef>
              <a:spcAft>
                <a:spcPts val="2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由于使用两组单独的</a:t>
            </a:r>
            <a:r>
              <a:rPr lang="en-US" altLang="zh-CN" sz="2400" kern="100" dirty="0" err="1">
                <a:latin typeface="等线"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分别对头部部分和躯干部分进行建模，所以会导致头部和躯干分离或头部动作和躯干动作不匹配的不自然结果。</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spcBef>
                <a:spcPts val="300"/>
              </a:spcBef>
              <a:spcAft>
                <a:spcPts val="2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肖像的不同部分和音频之间的关联是不同的。如何把握肖像各部分的细粒度外观和动态仍然是一个悬而未决的问题。</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spcBef>
                <a:spcPts val="300"/>
              </a:spcBef>
              <a:spcAft>
                <a:spcPts val="2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由于</a:t>
            </a:r>
            <a:r>
              <a:rPr lang="en-US" altLang="zh-CN" sz="2400" kern="100" dirty="0" err="1">
                <a:latin typeface="等线"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的光线采样策略是在整个图像上均匀采样的，所以无法使模型更加关注唇部这种更小但是更重要的部位。</a:t>
            </a:r>
            <a:endParaRPr lang="zh-CN" altLang="en-US" dirty="0"/>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392467" y="2364557"/>
            <a:ext cx="9329800" cy="2414122"/>
          </a:xfrm>
          <a:prstGeom prst="rect">
            <a:avLst/>
          </a:prstGeom>
          <a:noFill/>
        </p:spPr>
        <p:txBody>
          <a:bodyPr wrap="square">
            <a:spAutoFit/>
          </a:bodyPr>
          <a:lstStyle/>
          <a:p>
            <a:pPr marL="514350" indent="-51435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提出了语义感知的动态光线采样模块，可以在不使用准确的结构信息的情况下掌握每个肖像部分的详细外观和局部动态。</a:t>
            </a:r>
            <a:endParaRPr lang="en-US" altLang="zh-CN" sz="2400" dirty="0">
              <a:latin typeface="宋体" panose="02010600030101010101" pitchFamily="2" charset="-122"/>
              <a:ea typeface="宋体" panose="02010600030101010101" pitchFamily="2" charset="-122"/>
            </a:endParaRPr>
          </a:p>
          <a:p>
            <a:pPr marL="514350" indent="-51435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提出了躯干变形模块，该模块隐式学习全局躯干运动，可以防止不自然的头躯干分离结果。</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103941" y="37572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25257668-F8EE-4EDB-7571-DC35AD4DA241}"/>
              </a:ext>
            </a:extLst>
          </p:cNvPr>
          <p:cNvPicPr>
            <a:picLocks noChangeAspect="1"/>
          </p:cNvPicPr>
          <p:nvPr/>
        </p:nvPicPr>
        <p:blipFill>
          <a:blip r:embed="rId5"/>
          <a:stretch>
            <a:fillRect/>
          </a:stretch>
        </p:blipFill>
        <p:spPr>
          <a:xfrm>
            <a:off x="1151582" y="2015193"/>
            <a:ext cx="9287050" cy="3484042"/>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Semantic-Aware Dynamic Ray Sampling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148316" y="39720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隐式肖像解析分支</a:t>
            </a:r>
          </a:p>
        </p:txBody>
      </p:sp>
      <p:sp>
        <p:nvSpPr>
          <p:cNvPr id="24" name="文本框 23">
            <a:extLst>
              <a:ext uri="{FF2B5EF4-FFF2-40B4-BE49-F238E27FC236}">
                <a16:creationId xmlns:a16="http://schemas.microsoft.com/office/drawing/2014/main" id="{92C98922-3148-05E6-621C-EA41D176635D}"/>
              </a:ext>
            </a:extLst>
          </p:cNvPr>
          <p:cNvSpPr txBox="1"/>
          <p:nvPr/>
        </p:nvSpPr>
        <p:spPr>
          <a:xfrm>
            <a:off x="591245" y="2252158"/>
            <a:ext cx="10499210" cy="1379545"/>
          </a:xfrm>
          <a:prstGeom prst="rect">
            <a:avLst/>
          </a:prstGeom>
          <a:noFill/>
        </p:spPr>
        <p:txBody>
          <a:bodyPr wrap="square">
            <a:spAutoFit/>
          </a:bodyPr>
          <a:lstStyle/>
          <a:p>
            <a:pPr>
              <a:lnSpc>
                <a:spcPct val="120000"/>
              </a:lnSpc>
              <a:spcBef>
                <a:spcPts val="500"/>
              </a:spcBef>
              <a:spcAft>
                <a:spcPts val="300"/>
              </a:spcAft>
            </a:pP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  假设总共有</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K</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个语义类别，解析分支将</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3D</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空间坐标</a:t>
            </a:r>
            <a:r>
              <a:rPr lang="en-US" altLang="zh-CN" sz="2400" dirty="0">
                <a:latin typeface="宋体" panose="02010600030101010101" pitchFamily="2" charset="-122"/>
                <a:ea typeface="宋体" panose="02010600030101010101" pitchFamily="2" charset="-122"/>
                <a:cs typeface="Times New Roman" panose="02020603050405020304" pitchFamily="18" charset="0"/>
              </a:rPr>
              <a:t>X</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映射到</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K</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个类别上的语义逻辑</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s(x)</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，这进一步以音频</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为条件。因此，沿着具有近边界和远边界</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v</a:t>
            </a:r>
            <a:r>
              <a:rPr lang="en-US" altLang="zh-CN" sz="2400" baseline="-25000" dirty="0" err="1">
                <a:effectLst/>
                <a:latin typeface="宋体" panose="02010600030101010101" pitchFamily="2" charset="-122"/>
                <a:ea typeface="宋体" panose="02010600030101010101" pitchFamily="2" charset="-122"/>
                <a:cs typeface="Times New Roman" panose="02020603050405020304" pitchFamily="18" charset="0"/>
              </a:rPr>
              <a:t>n</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和 </a:t>
            </a:r>
            <a:r>
              <a:rPr lang="en-US" altLang="zh-CN" sz="2400" dirty="0" err="1">
                <a:effectLst/>
                <a:latin typeface="宋体" panose="02010600030101010101" pitchFamily="2" charset="-122"/>
                <a:ea typeface="宋体" panose="02010600030101010101" pitchFamily="2" charset="-122"/>
                <a:cs typeface="Times New Roman" panose="02020603050405020304" pitchFamily="18" charset="0"/>
              </a:rPr>
              <a:t>v</a:t>
            </a:r>
            <a:r>
              <a:rPr lang="en-US" altLang="zh-CN" sz="2400" baseline="-25000" dirty="0" err="1">
                <a:effectLst/>
                <a:latin typeface="宋体" panose="02010600030101010101" pitchFamily="2" charset="-122"/>
                <a:ea typeface="宋体" panose="02010600030101010101" pitchFamily="2" charset="-122"/>
                <a:cs typeface="Times New Roman" panose="02020603050405020304" pitchFamily="18" charset="0"/>
              </a:rPr>
              <a:t>f</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的射线</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r(v)</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的预期语义逻辑</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Å(r) </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可以计算为：</a:t>
            </a:r>
          </a:p>
        </p:txBody>
      </p:sp>
      <p:sp>
        <p:nvSpPr>
          <p:cNvPr id="5" name="文本框 4">
            <a:extLst>
              <a:ext uri="{FF2B5EF4-FFF2-40B4-BE49-F238E27FC236}">
                <a16:creationId xmlns:a16="http://schemas.microsoft.com/office/drawing/2014/main" id="{B1E50F46-9EC1-1A3E-E771-E2266E51E867}"/>
              </a:ext>
            </a:extLst>
          </p:cNvPr>
          <p:cNvSpPr txBox="1"/>
          <p:nvPr/>
        </p:nvSpPr>
        <p:spPr>
          <a:xfrm>
            <a:off x="672389" y="5182892"/>
            <a:ext cx="10611696" cy="1261884"/>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latin typeface="宋体" panose="02010600030101010101" pitchFamily="2" charset="-122"/>
                <a:ea typeface="宋体" panose="02010600030101010101" pitchFamily="2" charset="-122"/>
                <a:cs typeface="Times New Roman" panose="02020603050405020304" pitchFamily="18" charset="0"/>
              </a:rPr>
              <a:t>这种语义感知可以自然地区分整个图像的各个部分，从而找出音频与不同肖像区域之间的不同关联。</a:t>
            </a:r>
          </a:p>
          <a:p>
            <a:endParaRPr lang="zh-CN" altLang="en-US" sz="28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5B7C7FC-0FE9-8A7A-9DAB-BD4E0BCBA67F}"/>
                  </a:ext>
                </a:extLst>
              </p:cNvPr>
              <p:cNvSpPr txBox="1"/>
              <p:nvPr/>
            </p:nvSpPr>
            <p:spPr>
              <a:xfrm>
                <a:off x="885287" y="4574751"/>
                <a:ext cx="9104544" cy="479940"/>
              </a:xfrm>
              <a:prstGeom prst="rect">
                <a:avLst/>
              </a:prstGeom>
              <a:noFill/>
            </p:spPr>
            <p:txBody>
              <a:bodyPr wrap="square" rtlCol="0">
                <a:spAutoFit/>
              </a:bodyPr>
              <a:lstStyle/>
              <a:p>
                <a:r>
                  <a:rPr lang="en-US" altLang="zh-CN" sz="1800" dirty="0">
                    <a:effectLst/>
                    <a:ea typeface="微软雅黑" panose="020B0503020204020204" pitchFamily="34" charset="-122"/>
                    <a:cs typeface="Times New Roman" panose="02020603050405020304" pitchFamily="18" charset="0"/>
                  </a:rPr>
                  <a:t>  </a:t>
                </a:r>
                <a:r>
                  <a:rPr lang="zh-CN" altLang="en-US" sz="1800" dirty="0">
                    <a:effectLst/>
                    <a:ea typeface="微软雅黑" panose="020B0503020204020204" pitchFamily="34" charset="-122"/>
                    <a:cs typeface="Times New Roman" panose="02020603050405020304" pitchFamily="18" charset="0"/>
                  </a:rPr>
                  <a:t>其中</a:t>
                </a:r>
                <a14:m>
                  <m:oMath xmlns:m="http://schemas.openxmlformats.org/officeDocument/2006/math">
                    <m:r>
                      <a:rPr lang="zh-CN" altLang="en-US"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𝑇</m:t>
                    </m:r>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𝑣</m:t>
                    </m:r>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𝑒𝑥𝑝</m:t>
                    </m:r>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m:t>
                    </m:r>
                    <m:nary>
                      <m:naryPr>
                        <m:ctrlPr>
                          <a:rPr lang="zh-CN" altLang="zh-CN" sz="1800" i="1">
                            <a:effectLst/>
                            <a:latin typeface="Cambria Math" panose="02040503050406030204" pitchFamily="18" charset="0"/>
                            <a:ea typeface="Cambria Math" panose="02040503050406030204" pitchFamily="18" charset="0"/>
                          </a:rPr>
                        </m:ctrlPr>
                      </m:naryPr>
                      <m:sub>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𝑣</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𝑛</m:t>
                            </m:r>
                          </m:sub>
                        </m:sSub>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𝑣</m:t>
                        </m:r>
                      </m:sup>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𝜎</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𝑑𝑢</m:t>
                        </m:r>
                      </m:e>
                    </m:nary>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oMath>
                </a14:m>
                <a:endParaRPr lang="zh-CN" altLang="en-US" dirty="0"/>
              </a:p>
            </p:txBody>
          </p:sp>
        </mc:Choice>
        <mc:Fallback xmlns="">
          <p:sp>
            <p:nvSpPr>
              <p:cNvPr id="6" name="文本框 5">
                <a:extLst>
                  <a:ext uri="{FF2B5EF4-FFF2-40B4-BE49-F238E27FC236}">
                    <a16:creationId xmlns:a16="http://schemas.microsoft.com/office/drawing/2014/main" id="{A5B7C7FC-0FE9-8A7A-9DAB-BD4E0BCBA67F}"/>
                  </a:ext>
                </a:extLst>
              </p:cNvPr>
              <p:cNvSpPr txBox="1">
                <a:spLocks noRot="1" noChangeAspect="1" noMove="1" noResize="1" noEditPoints="1" noAdjustHandles="1" noChangeArrowheads="1" noChangeShapeType="1" noTextEdit="1"/>
              </p:cNvSpPr>
              <p:nvPr/>
            </p:nvSpPr>
            <p:spPr>
              <a:xfrm>
                <a:off x="885287" y="4574751"/>
                <a:ext cx="9104544" cy="479940"/>
              </a:xfrm>
              <a:prstGeom prst="rect">
                <a:avLst/>
              </a:prstGeom>
              <a:blipFill>
                <a:blip r:embed="rId5"/>
                <a:stretch>
                  <a:fillRect t="-106329" b="-1582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30F8DB2-8C6C-EBC0-020F-4EF3AC3C8B1A}"/>
                  </a:ext>
                </a:extLst>
              </p:cNvPr>
              <p:cNvSpPr txBox="1"/>
              <p:nvPr/>
            </p:nvSpPr>
            <p:spPr>
              <a:xfrm>
                <a:off x="3000173" y="3758099"/>
                <a:ext cx="6191654" cy="808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2000" b="1" dirty="0">
                          <a:latin typeface="宋体" panose="02010600030101010101" pitchFamily="2" charset="-122"/>
                          <a:ea typeface="宋体" panose="02010600030101010101" pitchFamily="2" charset="-122"/>
                          <a:cs typeface="Times New Roman" panose="02020603050405020304" pitchFamily="18" charset="0"/>
                        </a:rPr>
                        <m:t>A</m:t>
                      </m:r>
                      <m:r>
                        <m:rPr>
                          <m:nor/>
                        </m:rPr>
                        <a:rPr lang="en-US" altLang="zh-CN" sz="2000" b="1" dirty="0">
                          <a:latin typeface="宋体" panose="02010600030101010101" pitchFamily="2" charset="-122"/>
                          <a:ea typeface="宋体" panose="02010600030101010101" pitchFamily="2" charset="-122"/>
                          <a:cs typeface="Times New Roman" panose="02020603050405020304" pitchFamily="18" charset="0"/>
                        </a:rPr>
                        <m:t>̊</m:t>
                      </m:r>
                      <m:r>
                        <m:rPr>
                          <m:nor/>
                        </m:rPr>
                        <a:rPr lang="en-US" altLang="zh-CN" sz="2000" b="1" dirty="0">
                          <a:latin typeface="宋体" panose="02010600030101010101" pitchFamily="2" charset="-122"/>
                          <a:ea typeface="宋体" panose="02010600030101010101" pitchFamily="2" charset="-122"/>
                          <a:cs typeface="Times New Roman" panose="02020603050405020304" pitchFamily="18" charset="0"/>
                        </a:rPr>
                        <m:t>(</m:t>
                      </m:r>
                      <m:r>
                        <m:rPr>
                          <m:nor/>
                        </m:rPr>
                        <a:rPr lang="en-US" altLang="zh-CN" sz="2000" b="1" dirty="0">
                          <a:latin typeface="宋体" panose="02010600030101010101" pitchFamily="2" charset="-122"/>
                          <a:ea typeface="宋体" panose="02010600030101010101" pitchFamily="2" charset="-122"/>
                          <a:cs typeface="Times New Roman" panose="02020603050405020304" pitchFamily="18" charset="0"/>
                        </a:rPr>
                        <m:t>r</m:t>
                      </m:r>
                      <m:r>
                        <m:rPr>
                          <m:nor/>
                        </m:rPr>
                        <a:rPr lang="en-US" altLang="zh-CN" sz="2000" b="1" dirty="0">
                          <a:latin typeface="宋体" panose="02010600030101010101" pitchFamily="2" charset="-122"/>
                          <a:ea typeface="宋体" panose="02010600030101010101" pitchFamily="2" charset="-122"/>
                          <a:cs typeface="Times New Roman" panose="02020603050405020304" pitchFamily="18" charset="0"/>
                        </a:rPr>
                        <m:t>)</m:t>
                      </m:r>
                      <m:r>
                        <a:rPr lang="zh-CN" altLang="en-US" sz="2000" i="0">
                          <a:latin typeface="Cambria Math" panose="02040503050406030204" pitchFamily="18" charset="0"/>
                        </a:rPr>
                        <m:t>=</m:t>
                      </m:r>
                      <m:nary>
                        <m:naryPr>
                          <m:limLoc m:val="subSup"/>
                          <m:ctrlPr>
                            <a:rPr lang="zh-CN" altLang="en-US" sz="2000" i="1">
                              <a:latin typeface="Cambria Math" panose="02040503050406030204" pitchFamily="18" charset="0"/>
                            </a:rPr>
                          </m:ctrlPr>
                        </m:naryPr>
                        <m:sub>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𝑛</m:t>
                              </m:r>
                            </m:sub>
                          </m:sSub>
                        </m:sub>
                        <m:sup>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𝑓</m:t>
                              </m:r>
                            </m:sub>
                          </m:sSub>
                        </m:sup>
                        <m:e>
                          <m:r>
                            <a:rPr lang="zh-CN" altLang="en-US" sz="2000" i="1">
                              <a:latin typeface="Cambria Math" panose="02040503050406030204" pitchFamily="18" charset="0"/>
                            </a:rPr>
                            <m:t>𝑇</m:t>
                          </m:r>
                          <m:r>
                            <a:rPr lang="zh-CN" altLang="en-US" sz="2000" i="0">
                              <a:latin typeface="Cambria Math" panose="02040503050406030204" pitchFamily="18" charset="0"/>
                            </a:rPr>
                            <m:t> </m:t>
                          </m:r>
                          <m:d>
                            <m:dPr>
                              <m:ctrlPr>
                                <a:rPr lang="zh-CN" altLang="en-US" sz="2000" i="1">
                                  <a:solidFill>
                                    <a:srgbClr val="836967"/>
                                  </a:solidFill>
                                  <a:latin typeface="Cambria Math" panose="02040503050406030204" pitchFamily="18" charset="0"/>
                                </a:rPr>
                              </m:ctrlPr>
                            </m:dPr>
                            <m:e>
                              <m:r>
                                <a:rPr lang="zh-CN" altLang="en-US" sz="2000" i="1">
                                  <a:latin typeface="Cambria Math" panose="02040503050406030204" pitchFamily="18" charset="0"/>
                                </a:rPr>
                                <m:t>𝑣</m:t>
                              </m:r>
                            </m:e>
                          </m:d>
                          <m:r>
                            <a:rPr lang="zh-CN" altLang="en-US" sz="2000" i="1">
                              <a:latin typeface="Cambria Math" panose="02040503050406030204" pitchFamily="18" charset="0"/>
                            </a:rPr>
                            <m:t>𝜎</m:t>
                          </m:r>
                          <m:d>
                            <m:dPr>
                              <m:ctrlPr>
                                <a:rPr lang="zh-CN" altLang="en-US" sz="2000" i="1">
                                  <a:solidFill>
                                    <a:srgbClr val="836967"/>
                                  </a:solidFill>
                                  <a:latin typeface="Cambria Math" panose="02040503050406030204" pitchFamily="18" charset="0"/>
                                </a:rPr>
                              </m:ctrlPr>
                            </m:dPr>
                            <m:e>
                              <m:r>
                                <a:rPr lang="zh-CN" altLang="en-US" sz="2000" i="1">
                                  <a:latin typeface="Cambria Math" panose="02040503050406030204" pitchFamily="18" charset="0"/>
                                </a:rPr>
                                <m:t>𝑟</m:t>
                              </m:r>
                              <m:d>
                                <m:dPr>
                                  <m:ctrlPr>
                                    <a:rPr lang="zh-CN" altLang="en-US" sz="2000" i="1">
                                      <a:solidFill>
                                        <a:srgbClr val="836967"/>
                                      </a:solidFill>
                                      <a:latin typeface="Cambria Math" panose="02040503050406030204" pitchFamily="18" charset="0"/>
                                    </a:rPr>
                                  </m:ctrlPr>
                                </m:dPr>
                                <m:e>
                                  <m:r>
                                    <a:rPr lang="zh-CN" altLang="en-US" sz="2000" i="1">
                                      <a:latin typeface="Cambria Math" panose="02040503050406030204" pitchFamily="18" charset="0"/>
                                    </a:rPr>
                                    <m:t>𝑣</m:t>
                                  </m:r>
                                </m:e>
                              </m:d>
                              <m:r>
                                <a:rPr lang="zh-CN" altLang="en-US" sz="2000" i="0">
                                  <a:latin typeface="Cambria Math" panose="02040503050406030204" pitchFamily="18" charset="0"/>
                                </a:rPr>
                                <m:t>, </m:t>
                              </m:r>
                              <m:r>
                                <a:rPr lang="zh-CN" altLang="en-US" sz="2000" i="1">
                                  <a:latin typeface="Cambria Math" panose="02040503050406030204" pitchFamily="18" charset="0"/>
                                </a:rPr>
                                <m:t>𝑎</m:t>
                              </m:r>
                            </m:e>
                          </m:d>
                          <m:r>
                            <a:rPr lang="zh-CN" altLang="en-US" sz="2000" i="1">
                              <a:latin typeface="Cambria Math" panose="02040503050406030204" pitchFamily="18" charset="0"/>
                            </a:rPr>
                            <m:t>𝑠</m:t>
                          </m:r>
                          <m:d>
                            <m:dPr>
                              <m:ctrlPr>
                                <a:rPr lang="zh-CN" altLang="en-US" sz="2000" i="1">
                                  <a:solidFill>
                                    <a:srgbClr val="836967"/>
                                  </a:solidFill>
                                  <a:latin typeface="Cambria Math" panose="02040503050406030204" pitchFamily="18" charset="0"/>
                                </a:rPr>
                              </m:ctrlPr>
                            </m:dPr>
                            <m:e>
                              <m:r>
                                <a:rPr lang="zh-CN" altLang="en-US" sz="2000" i="1">
                                  <a:latin typeface="Cambria Math" panose="02040503050406030204" pitchFamily="18" charset="0"/>
                                </a:rPr>
                                <m:t>𝑟</m:t>
                              </m:r>
                              <m:d>
                                <m:dPr>
                                  <m:ctrlPr>
                                    <a:rPr lang="zh-CN" altLang="en-US" sz="2000" i="1">
                                      <a:solidFill>
                                        <a:srgbClr val="836967"/>
                                      </a:solidFill>
                                      <a:latin typeface="Cambria Math" panose="02040503050406030204" pitchFamily="18" charset="0"/>
                                    </a:rPr>
                                  </m:ctrlPr>
                                </m:dPr>
                                <m:e>
                                  <m:r>
                                    <a:rPr lang="zh-CN" altLang="en-US" sz="2000" i="1">
                                      <a:latin typeface="Cambria Math" panose="02040503050406030204" pitchFamily="18" charset="0"/>
                                    </a:rPr>
                                    <m:t>𝑣</m:t>
                                  </m:r>
                                </m:e>
                              </m:d>
                              <m:r>
                                <a:rPr lang="zh-CN" altLang="en-US" sz="2000" i="0">
                                  <a:latin typeface="Cambria Math" panose="02040503050406030204" pitchFamily="18" charset="0"/>
                                </a:rPr>
                                <m:t>, </m:t>
                              </m:r>
                              <m:r>
                                <a:rPr lang="zh-CN" altLang="en-US" sz="2000" i="1">
                                  <a:latin typeface="Cambria Math" panose="02040503050406030204" pitchFamily="18" charset="0"/>
                                </a:rPr>
                                <m:t>𝑎</m:t>
                              </m:r>
                            </m:e>
                          </m:d>
                          <m:r>
                            <a:rPr lang="zh-CN" altLang="en-US" sz="2000" i="1">
                              <a:latin typeface="Cambria Math" panose="02040503050406030204" pitchFamily="18" charset="0"/>
                            </a:rPr>
                            <m:t>𝑑𝑣</m:t>
                          </m:r>
                        </m:e>
                      </m:nary>
                      <m:r>
                        <a:rPr lang="zh-CN" altLang="en-US" sz="2000" i="0">
                          <a:latin typeface="Cambria Math" panose="02040503050406030204" pitchFamily="18" charset="0"/>
                        </a:rPr>
                        <m:t> </m:t>
                      </m:r>
                    </m:oMath>
                  </m:oMathPara>
                </a14:m>
                <a:endParaRPr lang="zh-CN" altLang="en-US" dirty="0"/>
              </a:p>
            </p:txBody>
          </p:sp>
        </mc:Choice>
        <mc:Fallback xmlns="">
          <p:sp>
            <p:nvSpPr>
              <p:cNvPr id="10" name="文本框 9">
                <a:extLst>
                  <a:ext uri="{FF2B5EF4-FFF2-40B4-BE49-F238E27FC236}">
                    <a16:creationId xmlns:a16="http://schemas.microsoft.com/office/drawing/2014/main" id="{830F8DB2-8C6C-EBC0-020F-4EF3AC3C8B1A}"/>
                  </a:ext>
                </a:extLst>
              </p:cNvPr>
              <p:cNvSpPr txBox="1">
                <a:spLocks noRot="1" noChangeAspect="1" noMove="1" noResize="1" noEditPoints="1" noAdjustHandles="1" noChangeArrowheads="1" noChangeShapeType="1" noTextEdit="1"/>
              </p:cNvSpPr>
              <p:nvPr/>
            </p:nvSpPr>
            <p:spPr>
              <a:xfrm>
                <a:off x="3000173" y="3758099"/>
                <a:ext cx="6191654" cy="808748"/>
              </a:xfrm>
              <a:prstGeom prst="rect">
                <a:avLst/>
              </a:prstGeom>
              <a:blipFill>
                <a:blip r:embed="rId6"/>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B22EEC3-7598-7EF3-1C64-0D1CEFBC3811}"/>
              </a:ext>
            </a:extLst>
          </p:cNvPr>
          <p:cNvSpPr txBox="1"/>
          <p:nvPr/>
        </p:nvSpPr>
        <p:spPr>
          <a:xfrm>
            <a:off x="0" y="6273225"/>
            <a:ext cx="104386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Liu X, Xu Y, Wu Q, et al. Semantic-aware implicit neural audio-driven video portrait generation[C]//European Conference on Computer Vision. Cham: Springer Nature Switzerland, 2022: 106-125.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9891</TotalTime>
  <Words>2313</Words>
  <Application>Microsoft Office PowerPoint</Application>
  <PresentationFormat>宽屏</PresentationFormat>
  <Paragraphs>217</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Söhne</vt:lpstr>
      <vt:lpstr>等线</vt:lpstr>
      <vt:lpstr>等线 Light</vt:lpstr>
      <vt:lpstr>黑体</vt:lpstr>
      <vt:lpstr>思源黑体 Normal</vt:lpstr>
      <vt:lpstr>宋体</vt:lpstr>
      <vt:lpstr>微软雅黑</vt:lpstr>
      <vt:lpstr>微软雅黑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481</cp:revision>
  <dcterms:created xsi:type="dcterms:W3CDTF">2021-06-12T07:20:00Z</dcterms:created>
  <dcterms:modified xsi:type="dcterms:W3CDTF">2023-11-19T05:18:55Z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