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06" r:id="rId2"/>
    <p:sldId id="2614" r:id="rId3"/>
    <p:sldId id="2595" r:id="rId4"/>
    <p:sldId id="2686" r:id="rId5"/>
    <p:sldId id="2687" r:id="rId6"/>
    <p:sldId id="2621" r:id="rId7"/>
    <p:sldId id="2688" r:id="rId8"/>
    <p:sldId id="2689" r:id="rId9"/>
    <p:sldId id="2691" r:id="rId10"/>
    <p:sldId id="2728" r:id="rId11"/>
    <p:sldId id="2729" r:id="rId12"/>
    <p:sldId id="2721" r:id="rId13"/>
    <p:sldId id="2697" r:id="rId14"/>
    <p:sldId id="2703" r:id="rId15"/>
    <p:sldId id="2730" r:id="rId16"/>
    <p:sldId id="2727" r:id="rId17"/>
    <p:sldId id="2720" r:id="rId18"/>
    <p:sldId id="2705" r:id="rId19"/>
    <p:sldId id="2706" r:id="rId20"/>
    <p:sldId id="2518"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90"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091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1914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6924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1471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20</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首先，给定输入音频，使用基于</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Transformer</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的音频编码器来预测相应的</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3DMM</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（三维可变形模型）参数【表达式、平移、旋转】。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接下来，这些</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3DMM</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参数与身份参数结合，得到参数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p</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，之后参数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p</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被送入一个映射网络以获得一个潜在代码</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z</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最后，使用潜在代码</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z</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，先从源图像</a:t>
                </a:r>
                <a14:m>
                  <m:oMath xmlns:m="http://schemas.openxmlformats.org/officeDocument/2006/math">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𝐼</m:t>
                    </m:r>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生成一个变形图像</a:t>
                </a:r>
                <a14:m>
                  <m:oMath xmlns:m="http://schemas.openxmlformats.org/officeDocument/2006/math">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𝐼</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𝑤</m:t>
                            </m:r>
                          </m:sub>
                        </m:sSub>
                      </m:e>
                    </m:acc>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，然后进一步编辑以产生最终图像</a:t>
                </a:r>
                <a:r>
                  <a:rPr lang="zh-CN" altLang="zh-CN" sz="1800" kern="100" dirty="0">
                    <a:effectLst/>
                    <a:latin typeface="等线" panose="02010600030101010101" pitchFamily="2" charset="-122"/>
                    <a:ea typeface="MS Gothic" panose="020B0609070205080204" pitchFamily="49" charset="-128"/>
                    <a:cs typeface="MS Gothic" panose="020B0609070205080204" pitchFamily="49" charset="-128"/>
                  </a:rPr>
                  <a:t>​​</a:t>
                </a:r>
                <a14:m>
                  <m:oMath xmlns:m="http://schemas.openxmlformats.org/officeDocument/2006/math">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𝐼</m:t>
                        </m:r>
                      </m:e>
                    </m:acc>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首先，给定输入音频，使用基于</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Transformer</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的音频编码器来预测相应的</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3DMM</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（三维可变形模型）参数【表达式、平移、旋转】。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接下来，这些</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3DMM</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参数与身份参数结合，得到参数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p</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，之后参数</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p</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被送入一个映射网络以获得一个潜在代码</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z</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最后，使用潜在代码</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z</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，先从源图像</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𝐼</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生成一个变形图像</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𝐼</a:t>
                </a:r>
                <a:r>
                  <a:rPr lang="zh-CN"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𝑤 </a:t>
                </a:r>
                <a:r>
                  <a:rPr lang="zh-CN"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，然后进一步编辑以产生最终图像</a:t>
                </a:r>
                <a:r>
                  <a:rPr lang="zh-CN" altLang="zh-CN" sz="1800" kern="100" dirty="0">
                    <a:effectLst/>
                    <a:latin typeface="等线" panose="02010600030101010101" pitchFamily="2" charset="-122"/>
                    <a:ea typeface="MS Gothic" panose="020B0609070205080204" pitchFamily="49" charset="-128"/>
                    <a:cs typeface="MS Gothic" panose="020B0609070205080204" pitchFamily="49" charset="-128"/>
                  </a:rPr>
                  <a:t>​​</a:t>
                </a:r>
                <a:r>
                  <a:rPr lang="en-US"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𝐼</a:t>
                </a:r>
                <a:r>
                  <a:rPr lang="zh-CN" altLang="zh-CN" sz="1800" i="0" kern="100">
                    <a:effectLst/>
                    <a:latin typeface="Cambria Math" panose="02040503050406030204" pitchFamily="18" charset="0"/>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5.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6.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806129"/>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a:effectLst/>
                <a:latin typeface="微软雅黑" panose="020B0503020204020204" pitchFamily="34" charset="-122"/>
                <a:cs typeface="Times New Roman" panose="02020603050405020304" pitchFamily="18" charset="0"/>
              </a:rPr>
              <a:t>Audio-driven Talking Head Generation with </a:t>
            </a:r>
          </a:p>
          <a:p>
            <a:pPr marL="0" indent="0" algn="ctr">
              <a:buNone/>
            </a:pPr>
            <a:r>
              <a:rPr lang="en-US" altLang="zh-CN" sz="3600" dirty="0">
                <a:effectLst/>
                <a:latin typeface="微软雅黑" panose="020B0503020204020204" pitchFamily="34" charset="-122"/>
                <a:cs typeface="Times New Roman" panose="02020603050405020304" pitchFamily="18" charset="0"/>
              </a:rPr>
              <a:t>Transformer and 3D Morphable Model</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2024.01.19</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pl-PL" altLang="zh-CN" sz="1600" dirty="0">
                <a:latin typeface="微软雅黑 Light" panose="020B0502040204020203" pitchFamily="34" charset="-122"/>
                <a:ea typeface="微软雅黑 Light" panose="020B0502040204020203" pitchFamily="34" charset="-122"/>
              </a:rPr>
              <a:t>Huang R, Zhong W, Li G</a:t>
            </a:r>
            <a:r>
              <a:rPr lang="en-US" altLang="zh-CN" sz="1600" dirty="0">
                <a:latin typeface="微软雅黑 Light" panose="020B0502040204020203" pitchFamily="34" charset="-122"/>
                <a:ea typeface="微软雅黑 Light" panose="020B0502040204020203" pitchFamily="34" charset="-122"/>
              </a:rPr>
              <a:t>.</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Transformer-based Audio Encoder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500408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654589"/>
            <a:ext cx="10696684" cy="633187"/>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损失函数：</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807762" y="3573481"/>
                <a:ext cx="10499210" cy="1022075"/>
              </a:xfrm>
              <a:prstGeom prst="rect">
                <a:avLst/>
              </a:prstGeom>
              <a:noFill/>
            </p:spPr>
            <p:txBody>
              <a:bodyPr wrap="square">
                <a:spAutoFit/>
              </a:bodyPr>
              <a:lstStyle/>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𝑀𝑆𝐸</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𝑇</m:t>
                          </m:r>
                        </m:den>
                      </m:f>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𝑇</m:t>
                          </m:r>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𝑚</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𝑗</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𝑚</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𝑗</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𝑔𝑡</m:t>
                                  </m:r>
                                </m:sup>
                              </m:sSub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2</m:t>
                              </m:r>
                            </m:sub>
                          </m:sSub>
                        </m:e>
                      </m:nary>
                    </m:oMath>
                  </m:oMathPara>
                </a14:m>
                <a:endParaRPr lang="zh-CN" altLang="en-US"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807762" y="3573481"/>
                <a:ext cx="10499210" cy="1022075"/>
              </a:xfrm>
              <a:prstGeom prst="rect">
                <a:avLst/>
              </a:prstGeom>
              <a:blipFill>
                <a:blip r:embed="rId5"/>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495723" y="340505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FD579B8-AA07-1A9C-EF0A-803DAA54D366}"/>
                  </a:ext>
                </a:extLst>
              </p:cNvPr>
              <p:cNvSpPr txBox="1"/>
              <p:nvPr/>
            </p:nvSpPr>
            <p:spPr>
              <a:xfrm>
                <a:off x="709025" y="2521142"/>
                <a:ext cx="10696684" cy="941155"/>
              </a:xfrm>
              <a:prstGeom prst="rect">
                <a:avLst/>
              </a:prstGeom>
              <a:noFill/>
            </p:spPr>
            <p:txBody>
              <a:bodyPr wrap="square" rtlCol="0">
                <a:spAutoFit/>
              </a:bodyPr>
              <a:lstStyle/>
              <a:p>
                <a:pPr indent="457200">
                  <a:lnSpc>
                    <a:spcPct val="120000"/>
                  </a:lnSpc>
                  <a:spcBef>
                    <a:spcPts val="500"/>
                  </a:spcBef>
                  <a:spcAft>
                    <a:spcPts val="500"/>
                  </a:spcAft>
                </a:pP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为了训练音频编码器，测量从</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3D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人脸重建网络获得的预测</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m</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和真实数据</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𝑚</m:t>
                        </m:r>
                      </m:e>
                      <m:sup>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𝑔𝑡</m:t>
                        </m:r>
                      </m:sup>
                    </m:sSup>
                  </m:oMath>
                </a14:m>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之间的欧几里得距离：</a:t>
                </a:r>
                <a:endParaRPr lang="zh-CN" altLang="en-US" sz="2800" dirty="0">
                  <a:latin typeface="宋体" panose="02010600030101010101" pitchFamily="2" charset="-122"/>
                  <a:ea typeface="宋体" panose="02010600030101010101" pitchFamily="2" charset="-122"/>
                </a:endParaRPr>
              </a:p>
            </p:txBody>
          </p:sp>
        </mc:Choice>
        <mc:Fallback>
          <p:sp>
            <p:nvSpPr>
              <p:cNvPr id="11" name="文本框 10">
                <a:extLst>
                  <a:ext uri="{FF2B5EF4-FFF2-40B4-BE49-F238E27FC236}">
                    <a16:creationId xmlns:a16="http://schemas.microsoft.com/office/drawing/2014/main" id="{DFD579B8-AA07-1A9C-EF0A-803DAA54D366}"/>
                  </a:ext>
                </a:extLst>
              </p:cNvPr>
              <p:cNvSpPr txBox="1">
                <a:spLocks noRot="1" noChangeAspect="1" noMove="1" noResize="1" noEditPoints="1" noAdjustHandles="1" noChangeArrowheads="1" noChangeShapeType="1" noTextEdit="1"/>
              </p:cNvSpPr>
              <p:nvPr/>
            </p:nvSpPr>
            <p:spPr>
              <a:xfrm>
                <a:off x="709025" y="2521142"/>
                <a:ext cx="10696684" cy="941155"/>
              </a:xfrm>
              <a:prstGeom prst="rect">
                <a:avLst/>
              </a:prstGeom>
              <a:blipFill>
                <a:blip r:embed="rId6"/>
                <a:stretch>
                  <a:fillRect t="-3896" b="-1168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E977449-79CC-AC0E-3DC3-69889BCA45A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Huang R, Zhong W, Li G. Audio-driven Talking Head Generation with Transformer and 3D Morphable Model[C]//Proceedings of the 30th 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7610063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1D9ABE-437F-8C7A-E2BF-CD202E2056AE}"/>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3" name="Freeform 5">
              <a:extLst>
                <a:ext uri="{FF2B5EF4-FFF2-40B4-BE49-F238E27FC236}">
                  <a16:creationId xmlns:a16="http://schemas.microsoft.com/office/drawing/2014/main" id="{25DBDE2C-2CD7-A641-AEFC-E45912D2D314}"/>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 name="Freeform 7">
              <a:extLst>
                <a:ext uri="{FF2B5EF4-FFF2-40B4-BE49-F238E27FC236}">
                  <a16:creationId xmlns:a16="http://schemas.microsoft.com/office/drawing/2014/main" id="{E3336170-D53C-430F-102E-8B0E1453B148}"/>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5" name="Freeform 9">
              <a:extLst>
                <a:ext uri="{FF2B5EF4-FFF2-40B4-BE49-F238E27FC236}">
                  <a16:creationId xmlns:a16="http://schemas.microsoft.com/office/drawing/2014/main" id="{2930A5DA-8FE9-3089-5BF9-3BAA9C0C115F}"/>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6" name="Freeform 10">
              <a:extLst>
                <a:ext uri="{FF2B5EF4-FFF2-40B4-BE49-F238E27FC236}">
                  <a16:creationId xmlns:a16="http://schemas.microsoft.com/office/drawing/2014/main" id="{ED4FCC79-43AD-7041-7717-F1FE801CC6B0}"/>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7" name="Freeform 11">
              <a:extLst>
                <a:ext uri="{FF2B5EF4-FFF2-40B4-BE49-F238E27FC236}">
                  <a16:creationId xmlns:a16="http://schemas.microsoft.com/office/drawing/2014/main" id="{A0C071BB-8B93-E396-A768-6375C30E713A}"/>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8" name="组合 7">
            <a:extLst>
              <a:ext uri="{FF2B5EF4-FFF2-40B4-BE49-F238E27FC236}">
                <a16:creationId xmlns:a16="http://schemas.microsoft.com/office/drawing/2014/main" id="{DAE2F142-24F5-4AD5-E58F-6D0DC4D0363D}"/>
              </a:ext>
            </a:extLst>
          </p:cNvPr>
          <p:cNvGrpSpPr/>
          <p:nvPr/>
        </p:nvGrpSpPr>
        <p:grpSpPr>
          <a:xfrm>
            <a:off x="102870" y="238125"/>
            <a:ext cx="454660" cy="490220"/>
            <a:chOff x="13580" y="262"/>
            <a:chExt cx="661" cy="772"/>
          </a:xfrm>
        </p:grpSpPr>
        <p:sp>
          <p:nvSpPr>
            <p:cNvPr id="9" name="矩形 8">
              <a:extLst>
                <a:ext uri="{FF2B5EF4-FFF2-40B4-BE49-F238E27FC236}">
                  <a16:creationId xmlns:a16="http://schemas.microsoft.com/office/drawing/2014/main" id="{700DB771-8F56-282B-8473-34CEC0A84B80}"/>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0" name="矩形: 圆角 4">
              <a:extLst>
                <a:ext uri="{FF2B5EF4-FFF2-40B4-BE49-F238E27FC236}">
                  <a16:creationId xmlns:a16="http://schemas.microsoft.com/office/drawing/2014/main" id="{7DFAE2A8-4C8D-7AD4-D3B0-55CCC7FA7C53}"/>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1" name="文本框 10">
            <a:extLst>
              <a:ext uri="{FF2B5EF4-FFF2-40B4-BE49-F238E27FC236}">
                <a16:creationId xmlns:a16="http://schemas.microsoft.com/office/drawing/2014/main" id="{DFC13898-2B2D-222C-725C-EF98D74A752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2" name="文本框 11">
            <a:extLst>
              <a:ext uri="{FF2B5EF4-FFF2-40B4-BE49-F238E27FC236}">
                <a16:creationId xmlns:a16="http://schemas.microsoft.com/office/drawing/2014/main" id="{CB63B1AF-0746-9831-E8D7-E410382E6219}"/>
              </a:ext>
            </a:extLst>
          </p:cNvPr>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Implicit Learning of 3D Face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3" name="矩形: 圆角 4">
            <a:extLst>
              <a:ext uri="{FF2B5EF4-FFF2-40B4-BE49-F238E27FC236}">
                <a16:creationId xmlns:a16="http://schemas.microsoft.com/office/drawing/2014/main" id="{438945CC-4FC7-6793-3D5C-B832DD786749}"/>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4" name="矩形: 圆角 4">
            <a:extLst>
              <a:ext uri="{FF2B5EF4-FFF2-40B4-BE49-F238E27FC236}">
                <a16:creationId xmlns:a16="http://schemas.microsoft.com/office/drawing/2014/main" id="{B6C1DBF5-E815-B820-7D01-DF9E5EB1FC8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8ACBC42E-80C2-CC9D-8AF6-CDF9AD7F990B}"/>
              </a:ext>
            </a:extLst>
          </p:cNvPr>
          <p:cNvSpPr txBox="1"/>
          <p:nvPr/>
        </p:nvSpPr>
        <p:spPr>
          <a:xfrm>
            <a:off x="11388592" y="53856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176B784B-B299-0E63-BF10-7E407D7A9895}"/>
              </a:ext>
            </a:extLst>
          </p:cNvPr>
          <p:cNvSpPr txBox="1"/>
          <p:nvPr/>
        </p:nvSpPr>
        <p:spPr>
          <a:xfrm>
            <a:off x="558218" y="1790493"/>
            <a:ext cx="10365944"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利用</a:t>
            </a:r>
            <a:r>
              <a:rPr lang="en-US" altLang="zh-CN" sz="2200" dirty="0">
                <a:latin typeface="微软雅黑" panose="020B0503020204020204" pitchFamily="34" charset="-122"/>
                <a:ea typeface="微软雅黑" panose="020B0503020204020204" pitchFamily="34" charset="-122"/>
              </a:rPr>
              <a:t>3DMM</a:t>
            </a:r>
            <a:r>
              <a:rPr lang="zh-CN" altLang="en-US" sz="2200" dirty="0">
                <a:latin typeface="微软雅黑" panose="020B0503020204020204" pitchFamily="34" charset="-122"/>
                <a:ea typeface="微软雅黑" panose="020B0503020204020204" pitchFamily="34" charset="-122"/>
              </a:rPr>
              <a:t>基于</a:t>
            </a: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ＤＭＭ，３Ｄ人脸形状Ｓ可参数化为面部表情参数：</a:t>
            </a:r>
          </a:p>
        </p:txBody>
      </p:sp>
      <p:sp>
        <p:nvSpPr>
          <p:cNvPr id="18" name="文本框 17">
            <a:extLst>
              <a:ext uri="{FF2B5EF4-FFF2-40B4-BE49-F238E27FC236}">
                <a16:creationId xmlns:a16="http://schemas.microsoft.com/office/drawing/2014/main" id="{C7E08D26-C67D-F26E-FCAF-A1638AD219D4}"/>
              </a:ext>
            </a:extLst>
          </p:cNvPr>
          <p:cNvSpPr txBox="1"/>
          <p:nvPr/>
        </p:nvSpPr>
        <p:spPr>
          <a:xfrm>
            <a:off x="1085280" y="5182926"/>
            <a:ext cx="10107414" cy="870431"/>
          </a:xfrm>
          <a:prstGeom prst="rect">
            <a:avLst/>
          </a:prstGeom>
          <a:noFill/>
        </p:spPr>
        <p:txBody>
          <a:bodyPr wrap="square" rtlCol="0">
            <a:spAutoFit/>
          </a:bodyPr>
          <a:lstStyle/>
          <a:p>
            <a:pPr marL="342900" indent="-342900">
              <a:lnSpc>
                <a:spcPct val="120000"/>
              </a:lnSpc>
              <a:spcBef>
                <a:spcPts val="500"/>
              </a:spcBef>
              <a:spcAft>
                <a:spcPts val="300"/>
              </a:spcAft>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模型可以通过将身份参数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α </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与音频编码器</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E(A) </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的输出相结合来学习每个说话者的独特风格。</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AC634C2-7166-C201-48B0-C4564BDB2E5B}"/>
                  </a:ext>
                </a:extLst>
              </p:cNvPr>
              <p:cNvSpPr txBox="1"/>
              <p:nvPr/>
            </p:nvSpPr>
            <p:spPr>
              <a:xfrm>
                <a:off x="889382" y="2390971"/>
                <a:ext cx="10499210" cy="624851"/>
              </a:xfrm>
              <a:prstGeom prst="rect">
                <a:avLst/>
              </a:prstGeom>
              <a:noFill/>
            </p:spPr>
            <p:txBody>
              <a:bodyPr wrap="square">
                <a:spAutoFit/>
              </a:bodyPr>
              <a:lstStyle/>
              <a:p>
                <a:pPr indent="457200">
                  <a:lnSpc>
                    <a:spcPct val="120000"/>
                  </a:lnSpc>
                  <a:spcBef>
                    <a:spcPts val="200"/>
                  </a:spcBef>
                  <a:spcAft>
                    <a:spcPts val="300"/>
                  </a:spcAft>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𝑆</m:t>
                      </m:r>
                      <m:r>
                        <a:rPr lang="en-US" altLang="zh-CN" sz="2400" i="1">
                          <a:latin typeface="Cambria Math" panose="02040503050406030204" pitchFamily="18" charset="0"/>
                        </a:rPr>
                        <m:t> = </m:t>
                      </m:r>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𝑆</m:t>
                          </m:r>
                        </m:e>
                      </m:acc>
                      <m:r>
                        <a:rPr lang="en-US" altLang="zh-CN" sz="2400" i="1">
                          <a:latin typeface="Cambria Math" panose="02040503050406030204" pitchFamily="18" charset="0"/>
                        </a:rPr>
                        <m:t>+ </m:t>
                      </m:r>
                      <m:r>
                        <a:rPr lang="en-US" altLang="zh-CN" sz="2400" i="1">
                          <a:latin typeface="Cambria Math" panose="02040503050406030204" pitchFamily="18" charset="0"/>
                        </a:rPr>
                        <m:t>𝛼</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B</m:t>
                          </m:r>
                        </m:e>
                        <m:sub>
                          <m:r>
                            <a:rPr lang="en-US" altLang="zh-CN" sz="2400" i="1">
                              <a:latin typeface="Cambria Math" panose="02040503050406030204" pitchFamily="18" charset="0"/>
                            </a:rPr>
                            <m:t>𝑖𝑑</m:t>
                          </m:r>
                        </m:sub>
                      </m:sSub>
                      <m:r>
                        <a:rPr lang="en-US" altLang="zh-CN" sz="2400" i="1">
                          <a:latin typeface="Cambria Math" panose="02040503050406030204" pitchFamily="18" charset="0"/>
                        </a:rPr>
                        <m:t> +</m:t>
                      </m:r>
                      <m:r>
                        <a:rPr lang="en-US" altLang="zh-CN" sz="2400" i="1">
                          <a:latin typeface="Cambria Math" panose="02040503050406030204" pitchFamily="18" charset="0"/>
                        </a:rPr>
                        <m:t>𝛽</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𝑒𝑥𝑝</m:t>
                          </m:r>
                        </m:sub>
                      </m:sSub>
                    </m:oMath>
                  </m:oMathPara>
                </a14:m>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7AC634C2-7166-C201-48B0-C4564BDB2E5B}"/>
                  </a:ext>
                </a:extLst>
              </p:cNvPr>
              <p:cNvSpPr txBox="1">
                <a:spLocks noRot="1" noChangeAspect="1" noMove="1" noResize="1" noEditPoints="1" noAdjustHandles="1" noChangeArrowheads="1" noChangeShapeType="1" noTextEdit="1"/>
              </p:cNvSpPr>
              <p:nvPr/>
            </p:nvSpPr>
            <p:spPr>
              <a:xfrm>
                <a:off x="889382" y="2390971"/>
                <a:ext cx="10499210" cy="62485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BF0881D-68B5-101A-4815-93B67E1C1D18}"/>
                  </a:ext>
                </a:extLst>
              </p:cNvPr>
              <p:cNvSpPr txBox="1"/>
              <p:nvPr/>
            </p:nvSpPr>
            <p:spPr>
              <a:xfrm>
                <a:off x="2716279" y="3163054"/>
                <a:ext cx="7838232" cy="1897699"/>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l"/>
                </a:pP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𝑆</m:t>
                        </m:r>
                      </m:e>
                    </m:acc>
                  </m:oMath>
                </a14:m>
                <a:r>
                  <a:rPr lang="zh-CN" altLang="zh-CN" dirty="0">
                    <a:effectLst/>
                    <a:ea typeface="微软雅黑" panose="020B0503020204020204" pitchFamily="34" charset="-122"/>
                    <a:cs typeface="Times New Roman" panose="02020603050405020304" pitchFamily="18" charset="0"/>
                  </a:rPr>
                  <a:t>为平均人脸</a:t>
                </a:r>
                <a:r>
                  <a:rPr lang="zh-CN" altLang="en-US" dirty="0">
                    <a:ea typeface="微软雅黑" panose="020B0503020204020204" pitchFamily="34" charset="-122"/>
                    <a:cs typeface="Times New Roman" panose="02020603050405020304" pitchFamily="18" charset="0"/>
                  </a:rPr>
                  <a:t>形状</a:t>
                </a:r>
                <a:r>
                  <a:rPr lang="zh-CN" altLang="zh-CN" dirty="0">
                    <a:effectLst/>
                    <a:ea typeface="微软雅黑" panose="020B0503020204020204" pitchFamily="34" charset="-122"/>
                    <a:cs typeface="Times New Roman" panose="02020603050405020304" pitchFamily="18" charset="0"/>
                  </a:rPr>
                  <a:t>，代表典型的人脸形状；</a:t>
                </a:r>
                <a:endParaRPr lang="en-US" altLang="zh-CN" dirty="0">
                  <a:effectLst/>
                  <a:ea typeface="微软雅黑" panose="020B0503020204020204" pitchFamily="34" charset="-122"/>
                  <a:cs typeface="Times New Roman" panose="02020603050405020304" pitchFamily="18" charset="0"/>
                </a:endParaRPr>
              </a:p>
              <a:p>
                <a:pPr marL="342900" indent="-342900">
                  <a:lnSpc>
                    <a:spcPct val="120000"/>
                  </a:lnSpc>
                  <a:spcBef>
                    <a:spcPts val="200"/>
                  </a:spcBef>
                  <a:spcAft>
                    <a:spcPts val="300"/>
                  </a:spcAft>
                  <a:buFont typeface="Wingdings" panose="05000000000000000000" pitchFamily="2" charset="2"/>
                  <a:buChar char="l"/>
                </a:pPr>
                <a14:m>
                  <m:oMath xmlns:m="http://schemas.openxmlformats.org/officeDocument/2006/math">
                    <m:sSub>
                      <m:sSub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B</m:t>
                        </m:r>
                      </m:e>
                      <m:sub>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id</m:t>
                        </m:r>
                      </m:sub>
                    </m:sSub>
                  </m:oMath>
                </a14:m>
                <a:r>
                  <a:rPr lang="zh-CN" altLang="zh-CN" dirty="0">
                    <a:ea typeface="微软雅黑" panose="020B0503020204020204" pitchFamily="34" charset="-122"/>
                    <a:cs typeface="Times New Roman" panose="02020603050405020304" pitchFamily="18" charset="0"/>
                  </a:rPr>
                  <a:t>和</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B</m:t>
                        </m:r>
                      </m:e>
                      <m:sub>
                        <m:r>
                          <m:rPr>
                            <m:sty m:val="p"/>
                          </m:rPr>
                          <a:rPr lang="en-US" altLang="zh-CN">
                            <a:latin typeface="Cambria Math" panose="02040503050406030204" pitchFamily="18" charset="0"/>
                            <a:ea typeface="微软雅黑" panose="020B0503020204020204" pitchFamily="34" charset="-122"/>
                            <a:cs typeface="Times New Roman" panose="02020603050405020304" pitchFamily="18" charset="0"/>
                          </a:rPr>
                          <m:t>exp</m:t>
                        </m:r>
                      </m:sub>
                    </m:sSub>
                  </m:oMath>
                </a14:m>
                <a:r>
                  <a:rPr lang="zh-CN" altLang="en-US" dirty="0">
                    <a:ea typeface="微软雅黑" panose="020B0503020204020204" pitchFamily="34" charset="-122"/>
                    <a:cs typeface="Times New Roman" panose="02020603050405020304" pitchFamily="18" charset="0"/>
                  </a:rPr>
                  <a:t> 是</a:t>
                </a:r>
                <a:r>
                  <a:rPr lang="zh-CN" altLang="zh-CN" dirty="0">
                    <a:ea typeface="微软雅黑" panose="020B0503020204020204" pitchFamily="34" charset="-122"/>
                    <a:cs typeface="Times New Roman" panose="02020603050405020304" pitchFamily="18" charset="0"/>
                  </a:rPr>
                  <a:t>通过</a:t>
                </a:r>
                <a:r>
                  <a:rPr lang="en-US" altLang="zh-CN" dirty="0">
                    <a:ea typeface="微软雅黑" panose="020B0503020204020204" pitchFamily="34" charset="-122"/>
                    <a:cs typeface="Times New Roman" panose="02020603050405020304" pitchFamily="18" charset="0"/>
                  </a:rPr>
                  <a:t>PCA</a:t>
                </a:r>
                <a:r>
                  <a:rPr lang="zh-CN" altLang="zh-CN" dirty="0">
                    <a:ea typeface="微软雅黑" panose="020B0503020204020204" pitchFamily="34" charset="-122"/>
                    <a:cs typeface="Times New Roman" panose="02020603050405020304" pitchFamily="18" charset="0"/>
                  </a:rPr>
                  <a:t>（</a:t>
                </a:r>
                <a:r>
                  <a:rPr lang="en-US" altLang="zh-CN" dirty="0">
                    <a:ea typeface="微软雅黑" panose="020B0503020204020204" pitchFamily="34" charset="-122"/>
                    <a:cs typeface="Times New Roman" panose="02020603050405020304" pitchFamily="18" charset="0"/>
                  </a:rPr>
                  <a:t>Principal Component Analysis</a:t>
                </a:r>
                <a:r>
                  <a:rPr lang="zh-CN" altLang="zh-CN" dirty="0">
                    <a:ea typeface="微软雅黑" panose="020B0503020204020204" pitchFamily="34" charset="-122"/>
                    <a:cs typeface="Times New Roman" panose="02020603050405020304" pitchFamily="18" charset="0"/>
                  </a:rPr>
                  <a:t>，主要成分分析）计算出的身份和表情的基础。</a:t>
                </a:r>
              </a:p>
              <a:p>
                <a:pPr marL="342900" indent="-342900">
                  <a:lnSpc>
                    <a:spcPct val="120000"/>
                  </a:lnSpc>
                  <a:spcBef>
                    <a:spcPts val="200"/>
                  </a:spcBef>
                  <a:spcAft>
                    <a:spcPts val="300"/>
                  </a:spcAft>
                  <a:buFont typeface="Wingdings" panose="05000000000000000000" pitchFamily="2" charset="2"/>
                  <a:buChar char="l"/>
                </a:pPr>
                <a14:m>
                  <m:oMath xmlns:m="http://schemas.openxmlformats.org/officeDocument/2006/math">
                    <m:r>
                      <a:rPr lang="en-US" altLang="zh-CN">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a:latin typeface="Cambria Math" panose="02040503050406030204" pitchFamily="18" charset="0"/>
                            <a:ea typeface="微软雅黑" panose="020B0503020204020204" pitchFamily="34" charset="-122"/>
                            <a:cs typeface="Times New Roman" panose="02020603050405020304" pitchFamily="18" charset="0"/>
                          </a:rPr>
                          <m:t>𝑅</m:t>
                        </m:r>
                      </m:e>
                      <m:sup>
                        <m:r>
                          <a:rPr lang="en-US" altLang="zh-CN">
                            <a:latin typeface="Cambria Math" panose="02040503050406030204" pitchFamily="18" charset="0"/>
                            <a:ea typeface="微软雅黑" panose="020B0503020204020204" pitchFamily="34" charset="-122"/>
                            <a:cs typeface="Times New Roman" panose="02020603050405020304" pitchFamily="18" charset="0"/>
                          </a:rPr>
                          <m:t>80</m:t>
                        </m:r>
                      </m:sup>
                    </m:sSup>
                  </m:oMath>
                </a14:m>
                <a:r>
                  <a:rPr lang="en-US" altLang="zh-CN" dirty="0">
                    <a:ea typeface="微软雅黑" panose="020B0503020204020204" pitchFamily="34" charset="-122"/>
                    <a:cs typeface="Times New Roman" panose="02020603050405020304" pitchFamily="18" charset="0"/>
                  </a:rPr>
                  <a:t> </a:t>
                </a:r>
                <a:r>
                  <a:rPr lang="zh-CN" altLang="zh-CN" dirty="0">
                    <a:ea typeface="微软雅黑" panose="020B0503020204020204" pitchFamily="34" charset="-122"/>
                    <a:cs typeface="Times New Roman" panose="02020603050405020304" pitchFamily="18" charset="0"/>
                  </a:rPr>
                  <a:t>和 </a:t>
                </a:r>
                <a14:m>
                  <m:oMath xmlns:m="http://schemas.openxmlformats.org/officeDocument/2006/math">
                    <m:r>
                      <a:rPr lang="en-US" altLang="zh-CN">
                        <a:latin typeface="Cambria Math" panose="02040503050406030204" pitchFamily="18" charset="0"/>
                        <a:ea typeface="微软雅黑" panose="020B0503020204020204" pitchFamily="34" charset="-122"/>
                        <a:cs typeface="Times New Roman" panose="02020603050405020304" pitchFamily="18" charset="0"/>
                      </a:rPr>
                      <m:t>𝛽</m:t>
                    </m:r>
                    <m:r>
                      <a:rPr lang="en-US" altLang="zh-CN">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a:latin typeface="Cambria Math" panose="02040503050406030204" pitchFamily="18" charset="0"/>
                            <a:ea typeface="微软雅黑" panose="020B0503020204020204" pitchFamily="34" charset="-122"/>
                            <a:cs typeface="Times New Roman" panose="02020603050405020304" pitchFamily="18" charset="0"/>
                          </a:rPr>
                          <m:t>𝑅</m:t>
                        </m:r>
                      </m:e>
                      <m:sup>
                        <m:r>
                          <a:rPr lang="en-US" altLang="zh-CN">
                            <a:latin typeface="Cambria Math" panose="02040503050406030204" pitchFamily="18" charset="0"/>
                            <a:ea typeface="微软雅黑" panose="020B0503020204020204" pitchFamily="34" charset="-122"/>
                            <a:cs typeface="Times New Roman" panose="02020603050405020304" pitchFamily="18" charset="0"/>
                          </a:rPr>
                          <m:t>64</m:t>
                        </m:r>
                      </m:sup>
                    </m:sSup>
                  </m:oMath>
                </a14:m>
                <a:r>
                  <a:rPr lang="zh-CN" altLang="zh-CN" dirty="0">
                    <a:ea typeface="微软雅黑" panose="020B0503020204020204" pitchFamily="34" charset="-122"/>
                    <a:cs typeface="Times New Roman" panose="02020603050405020304" pitchFamily="18" charset="0"/>
                  </a:rPr>
                  <a:t>是身份和表情的参数，每个说话者说相同的句子时会因为自己的风格而有所不同。身份参数可以帮助反映这一特征。</a:t>
                </a:r>
              </a:p>
            </p:txBody>
          </p:sp>
        </mc:Choice>
        <mc:Fallback xmlns="">
          <p:sp>
            <p:nvSpPr>
              <p:cNvPr id="20" name="文本框 19">
                <a:extLst>
                  <a:ext uri="{FF2B5EF4-FFF2-40B4-BE49-F238E27FC236}">
                    <a16:creationId xmlns:a16="http://schemas.microsoft.com/office/drawing/2014/main" id="{BBF0881D-68B5-101A-4815-93B67E1C1D18}"/>
                  </a:ext>
                </a:extLst>
              </p:cNvPr>
              <p:cNvSpPr txBox="1">
                <a:spLocks noRot="1" noChangeAspect="1" noMove="1" noResize="1" noEditPoints="1" noAdjustHandles="1" noChangeArrowheads="1" noChangeShapeType="1" noTextEdit="1"/>
              </p:cNvSpPr>
              <p:nvPr/>
            </p:nvSpPr>
            <p:spPr>
              <a:xfrm>
                <a:off x="2716279" y="3163054"/>
                <a:ext cx="7838232" cy="1897699"/>
              </a:xfrm>
              <a:prstGeom prst="rect">
                <a:avLst/>
              </a:prstGeom>
              <a:blipFill>
                <a:blip r:embed="rId5"/>
                <a:stretch>
                  <a:fillRect l="-545" t="-322" r="-311" b="-4180"/>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7E91F7AE-C615-2D33-C17E-6E63F9BC4230}"/>
              </a:ext>
            </a:extLst>
          </p:cNvPr>
          <p:cNvSpPr txBox="1"/>
          <p:nvPr/>
        </p:nvSpPr>
        <p:spPr>
          <a:xfrm>
            <a:off x="11388592" y="25361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3" name="文本框 22">
            <a:extLst>
              <a:ext uri="{FF2B5EF4-FFF2-40B4-BE49-F238E27FC236}">
                <a16:creationId xmlns:a16="http://schemas.microsoft.com/office/drawing/2014/main" id="{96ACAF42-5CFC-CD8F-9582-B1381AF5C10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Huang R, Zhong W, Li G. Audio-driven Talking Head Generation with Transformer and 3D Morphable Model[C]//Proceedings of the 30th 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9998651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Rendering Network</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95723" y="50813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92C98922-3148-05E6-621C-EA41D176635D}"/>
                  </a:ext>
                </a:extLst>
              </p:cNvPr>
              <p:cNvSpPr txBox="1"/>
              <p:nvPr/>
            </p:nvSpPr>
            <p:spPr>
              <a:xfrm>
                <a:off x="856914" y="2293650"/>
                <a:ext cx="9993249" cy="185839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工作流程：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indent="304800" algn="just">
                  <a:lnSpc>
                    <a:spcPct val="120000"/>
                  </a:lnSpc>
                  <a:spcBef>
                    <a:spcPts val="500"/>
                  </a:spcBef>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首先，将参数 </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p </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映射到潜在向量</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，然后，根据潜在向量 </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z </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对源图像 </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I </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进行变形，生成一个粗略图像</a:t>
                </a:r>
                <a14:m>
                  <m:oMath xmlns:m="http://schemas.openxmlformats.org/officeDocument/2006/math">
                    <m:sSub>
                      <m:sSubPr>
                        <m:ctrlPr>
                          <a:rPr lang="zh-CN" altLang="zh-CN" i="1" kern="100">
                            <a:latin typeface="Cambria Math" panose="02040503050406030204" pitchFamily="18" charset="0"/>
                          </a:rPr>
                        </m:ctrlPr>
                      </m:sSubPr>
                      <m:e>
                        <m:acc>
                          <m:accPr>
                            <m:chr m:val="̂"/>
                            <m:ctrlPr>
                              <a:rPr lang="zh-CN" altLang="zh-CN" i="1" kern="100">
                                <a:latin typeface="Cambria Math" panose="02040503050406030204" pitchFamily="18" charset="0"/>
                              </a:rPr>
                            </m:ctrlPr>
                          </m:accPr>
                          <m:e>
                            <m:r>
                              <a:rPr lang="en-US" altLang="zh-CN" kern="100">
                                <a:latin typeface="Cambria Math" panose="02040503050406030204" pitchFamily="18" charset="0"/>
                              </a:rPr>
                              <m:t>𝐼</m:t>
                            </m:r>
                          </m:e>
                        </m:acc>
                      </m:e>
                      <m:sub>
                        <m:r>
                          <a:rPr lang="en-US" altLang="zh-CN" kern="100">
                            <a:latin typeface="Cambria Math" panose="02040503050406030204" pitchFamily="18" charset="0"/>
                          </a:rPr>
                          <m:t>𝑤</m:t>
                        </m:r>
                      </m:sub>
                    </m:sSub>
                  </m:oMath>
                </a14:m>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。接着，将这个粗略图像和源图像输入一个编辑网络，该网络会根据潜在向量 </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z </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生成最终图像</a:t>
                </a:r>
                <a14:m>
                  <m:oMath xmlns:m="http://schemas.openxmlformats.org/officeDocument/2006/math">
                    <m:acc>
                      <m:accPr>
                        <m:chr m:val="̂"/>
                        <m:ctrlPr>
                          <a:rPr lang="zh-CN" altLang="zh-CN" i="1" kern="100">
                            <a:latin typeface="Cambria Math" panose="02040503050406030204" pitchFamily="18" charset="0"/>
                          </a:rPr>
                        </m:ctrlPr>
                      </m:accPr>
                      <m:e>
                        <m:r>
                          <a:rPr lang="en-US" altLang="zh-CN" kern="100">
                            <a:latin typeface="Cambria Math" panose="02040503050406030204" pitchFamily="18" charset="0"/>
                          </a:rPr>
                          <m:t>𝐼</m:t>
                        </m:r>
                      </m:e>
                    </m:acc>
                  </m:oMath>
                </a14:m>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kern="1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是通过</a:t>
                </a:r>
                <a:r>
                  <a:rPr lang="en-US" altLang="zh-CN" kern="100" dirty="0" err="1">
                    <a:latin typeface="Times New Roman" panose="02020603050405020304" pitchFamily="18" charset="0"/>
                    <a:ea typeface="微软雅黑" panose="020B0503020204020204" pitchFamily="34" charset="-122"/>
                    <a:cs typeface="Times New Roman" panose="02020603050405020304" pitchFamily="18" charset="0"/>
                  </a:rPr>
                  <a:t>AdaIN</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Adaptive Instance </a:t>
                </a:r>
                <a:r>
                  <a:rPr lang="en-US" altLang="zh-CN" kern="100" dirty="0" err="1">
                    <a:latin typeface="Times New Roman" panose="02020603050405020304" pitchFamily="18" charset="0"/>
                    <a:ea typeface="微软雅黑" panose="020B0503020204020204" pitchFamily="34" charset="-122"/>
                    <a:cs typeface="Times New Roman" panose="02020603050405020304" pitchFamily="18" charset="0"/>
                  </a:rPr>
                  <a:t>Normalizatio</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，自适应实例归一化）操作注入到变形网络和编辑网络中的。</a:t>
                </a:r>
              </a:p>
            </p:txBody>
          </p:sp>
        </mc:Choice>
        <mc:Fallback>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856914" y="2293650"/>
                <a:ext cx="9993249" cy="1858394"/>
              </a:xfrm>
              <a:prstGeom prst="rect">
                <a:avLst/>
              </a:prstGeom>
              <a:blipFill>
                <a:blip r:embed="rId5"/>
                <a:stretch>
                  <a:fillRect l="-549" t="-1311" r="-488" b="-393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495723" y="237450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B14F3B32-EF1C-4ED2-26DC-3B1214AB95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FD579B8-AA07-1A9C-EF0A-803DAA54D366}"/>
                  </a:ext>
                </a:extLst>
              </p:cNvPr>
              <p:cNvSpPr txBox="1"/>
              <p:nvPr/>
            </p:nvSpPr>
            <p:spPr>
              <a:xfrm>
                <a:off x="573652" y="1798801"/>
                <a:ext cx="10696684" cy="369332"/>
              </a:xfrm>
              <a:prstGeom prst="rect">
                <a:avLst/>
              </a:prstGeom>
              <a:noFill/>
            </p:spPr>
            <p:txBody>
              <a:bodyPr wrap="square" rtlCol="0">
                <a:spAutoFit/>
              </a:bodyPr>
              <a:lstStyle/>
              <a:p>
                <a:pPr indent="304800" algn="just"/>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该网络以参数</a:t>
                </a:r>
                <a14:m>
                  <m:oMath xmlns:m="http://schemas.openxmlformats.org/officeDocument/2006/math">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𝑝</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𝛼</m:t>
                    </m:r>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和图像</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I</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作为输入，其中其中 </a:t>
                </a:r>
                <a:r>
                  <a:rPr lang="en-US" altLang="zh-CN" sz="1800" i="1" kern="100" dirty="0">
                    <a:effectLst/>
                    <a:latin typeface="等线" panose="02010600030101010101" pitchFamily="2" charset="-122"/>
                    <a:ea typeface="微软雅黑" panose="020B0503020204020204" pitchFamily="34" charset="-122"/>
                    <a:cs typeface="Times New Roman" panose="02020603050405020304" pitchFamily="18" charset="0"/>
                  </a:rPr>
                  <a:t>E</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i="1" kern="100" dirty="0">
                    <a:effectLst/>
                    <a:latin typeface="等线" panose="02010600030101010101" pitchFamily="2" charset="-122"/>
                    <a:ea typeface="微软雅黑" panose="020B0503020204020204" pitchFamily="34" charset="-122"/>
                    <a:cs typeface="Times New Roman" panose="02020603050405020304" pitchFamily="18" charset="0"/>
                  </a:rPr>
                  <a:t>A</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是音频编码器的输出，</a:t>
                </a:r>
                <a:r>
                  <a:rPr lang="en-US" altLang="zh-CN" sz="1800" i="1" kern="100" dirty="0">
                    <a:effectLst/>
                    <a:latin typeface="等线" panose="02010600030101010101" pitchFamily="2" charset="-122"/>
                    <a:ea typeface="微软雅黑" panose="020B0503020204020204" pitchFamily="34" charset="-122"/>
                    <a:cs typeface="Times New Roman" panose="02020603050405020304" pitchFamily="18" charset="0"/>
                  </a:rPr>
                  <a:t>α</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是身份参数。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DFD579B8-AA07-1A9C-EF0A-803DAA54D366}"/>
                  </a:ext>
                </a:extLst>
              </p:cNvPr>
              <p:cNvSpPr txBox="1">
                <a:spLocks noRot="1" noChangeAspect="1" noMove="1" noResize="1" noEditPoints="1" noAdjustHandles="1" noChangeArrowheads="1" noChangeShapeType="1" noTextEdit="1"/>
              </p:cNvSpPr>
              <p:nvPr/>
            </p:nvSpPr>
            <p:spPr>
              <a:xfrm>
                <a:off x="573652" y="1798801"/>
                <a:ext cx="10696684" cy="369332"/>
              </a:xfrm>
              <a:prstGeom prst="rect">
                <a:avLst/>
              </a:prstGeom>
              <a:blipFill>
                <a:blip r:embed="rId6"/>
                <a:stretch>
                  <a:fillRect t="-9836" b="-24590"/>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5640FCA-6D1A-FDBE-DFDA-8A9F3FACDF6C}"/>
              </a:ext>
            </a:extLst>
          </p:cNvPr>
          <p:cNvSpPr txBox="1"/>
          <p:nvPr/>
        </p:nvSpPr>
        <p:spPr>
          <a:xfrm>
            <a:off x="672389" y="4253611"/>
            <a:ext cx="10499210" cy="40729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损失函数：</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9A15037-D1D1-7B2E-F6B6-60A06695FA21}"/>
                  </a:ext>
                </a:extLst>
              </p:cNvPr>
              <p:cNvSpPr txBox="1"/>
              <p:nvPr/>
            </p:nvSpPr>
            <p:spPr>
              <a:xfrm>
                <a:off x="996513" y="4689868"/>
                <a:ext cx="10499210" cy="728597"/>
              </a:xfrm>
              <a:prstGeom prst="rect">
                <a:avLst/>
              </a:prstGeom>
              <a:noFill/>
            </p:spPr>
            <p:txBody>
              <a:bodyPr wrap="square">
                <a:spAutoFit/>
              </a:bodyPr>
              <a:lstStyle/>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𝐿</m:t>
                      </m:r>
                      <m:r>
                        <a:rPr lang="en-US" altLang="zh-CN" sz="1800" i="1" smtClean="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𝑤</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nary>
                        <m:naryPr>
                          <m:chr m:val="∑"/>
                          <m:limLoc m:val="subSup"/>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acc>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𝑤</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Sub>
                        </m:e>
                      </m:nary>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𝑐</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nary>
                        <m:naryPr>
                          <m:chr m:val="∑"/>
                          <m:limLoc m:val="subSup"/>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ac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Sub>
                        </m:e>
                      </m:nary>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𝑠</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nary>
                        <m:naryPr>
                          <m:chr m:val="∑"/>
                          <m:limLoc m:val="subSup"/>
                          <m:supHide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𝑗</m:t>
                          </m:r>
                        </m:sub>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𝐺</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𝑗</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𝐺</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𝑗</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ac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Sub>
                        </m:e>
                      </m:nary>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zh-CN" altLang="en-US" dirty="0">
                  <a:latin typeface="宋体" panose="02010600030101010101" pitchFamily="2" charset="-122"/>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79A15037-D1D1-7B2E-F6B6-60A06695FA21}"/>
                  </a:ext>
                </a:extLst>
              </p:cNvPr>
              <p:cNvSpPr txBox="1">
                <a:spLocks noRot="1" noChangeAspect="1" noMove="1" noResize="1" noEditPoints="1" noAdjustHandles="1" noChangeArrowheads="1" noChangeShapeType="1" noTextEdit="1"/>
              </p:cNvSpPr>
              <p:nvPr/>
            </p:nvSpPr>
            <p:spPr>
              <a:xfrm>
                <a:off x="996513" y="4689868"/>
                <a:ext cx="10499210" cy="728597"/>
              </a:xfrm>
              <a:prstGeom prst="rect">
                <a:avLst/>
              </a:prstGeom>
              <a:blipFill>
                <a:blip r:embed="rId7"/>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DD8699B5-3CA5-AC2D-B040-0B13D44A8DBA}"/>
              </a:ext>
            </a:extLst>
          </p:cNvPr>
          <p:cNvSpPr txBox="1"/>
          <p:nvPr/>
        </p:nvSpPr>
        <p:spPr>
          <a:xfrm>
            <a:off x="11500035" y="324270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68FA7BE6-FC8D-4681-A1D7-D39C20ECB034}"/>
              </a:ext>
            </a:extLst>
          </p:cNvPr>
          <p:cNvSpPr txBox="1"/>
          <p:nvPr/>
        </p:nvSpPr>
        <p:spPr>
          <a:xfrm>
            <a:off x="11495723" y="40112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A94DEE6-E7A4-48ED-B5D7-187CC9C9444D}"/>
                  </a:ext>
                </a:extLst>
              </p:cNvPr>
              <p:cNvSpPr txBox="1"/>
              <p:nvPr/>
            </p:nvSpPr>
            <p:spPr>
              <a:xfrm>
                <a:off x="1041585" y="5455687"/>
                <a:ext cx="10108829" cy="668645"/>
              </a:xfrm>
              <a:prstGeom prst="rect">
                <a:avLst/>
              </a:prstGeom>
              <a:noFill/>
            </p:spPr>
            <p:txBody>
              <a:bodyPr wrap="square">
                <a:spAutoFit/>
              </a:bodyPr>
              <a:lstStyle/>
              <a:p>
                <a:pPr indent="304800" algn="just"/>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其中</a:t>
                </a:r>
                <a:r>
                  <a:rPr lang="zh-CN" altLang="en-US" sz="1800" kern="100" dirty="0">
                    <a:effectLst/>
                    <a:latin typeface="等线" panose="02010600030101010101" pitchFamily="2"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𝐼</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𝑡</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表示目标图像。</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是</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VGG-19</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网络第 </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i</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层的激活图。</a:t>
                </a:r>
                <a14:m>
                  <m:oMath xmlns:m="http://schemas.openxmlformats.org/officeDocument/2006/math">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𝐺</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𝑗</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是从激活图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𝜙</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𝑗</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构造的</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Gram</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矩阵。</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𝑤</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𝑐</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，和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𝑠</m:t>
                        </m:r>
                      </m:sub>
                    </m:sSub>
                    <m:r>
                      <a:rPr lang="en-US" altLang="zh-CN" sz="1800" kern="100">
                        <a:effectLst/>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是加权因子。</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3A94DEE6-E7A4-48ED-B5D7-187CC9C9444D}"/>
                  </a:ext>
                </a:extLst>
              </p:cNvPr>
              <p:cNvSpPr txBox="1">
                <a:spLocks noRot="1" noChangeAspect="1" noMove="1" noResize="1" noEditPoints="1" noAdjustHandles="1" noChangeArrowheads="1" noChangeShapeType="1" noTextEdit="1"/>
              </p:cNvSpPr>
              <p:nvPr/>
            </p:nvSpPr>
            <p:spPr>
              <a:xfrm>
                <a:off x="1041585" y="5455687"/>
                <a:ext cx="10108829" cy="668645"/>
              </a:xfrm>
              <a:prstGeom prst="rect">
                <a:avLst/>
              </a:prstGeom>
              <a:blipFill>
                <a:blip r:embed="rId8"/>
                <a:stretch>
                  <a:fillRect t="-5455" r="-2714" b="-1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78231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Settings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55106" y="20298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E320493-32EC-B22B-C58C-B48C83614B3E}"/>
              </a:ext>
            </a:extLst>
          </p:cNvPr>
          <p:cNvSpPr txBox="1"/>
          <p:nvPr/>
        </p:nvSpPr>
        <p:spPr>
          <a:xfrm>
            <a:off x="466191" y="1643442"/>
            <a:ext cx="11200711" cy="141577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Dataset</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indent="457200"/>
            <a:r>
              <a:rPr lang="en-US" altLang="zh-CN" sz="2000" dirty="0" err="1">
                <a:latin typeface="宋体" panose="02010600030101010101" pitchFamily="2" charset="-122"/>
                <a:ea typeface="宋体" panose="02010600030101010101" pitchFamily="2" charset="-122"/>
              </a:rPr>
              <a:t>ViCo</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数据集包含说话者视频以及成对的听众视频。在本文中，只使用说话人视频作为训练集。使用分辨率为 </a:t>
            </a:r>
            <a:r>
              <a:rPr lang="en-US" altLang="zh-CN" sz="2000" dirty="0">
                <a:latin typeface="宋体" panose="02010600030101010101" pitchFamily="2" charset="-122"/>
                <a:ea typeface="宋体" panose="02010600030101010101" pitchFamily="2" charset="-122"/>
              </a:rPr>
              <a:t>256 × 256 </a:t>
            </a:r>
            <a:r>
              <a:rPr lang="zh-CN" altLang="en-US" sz="2000" dirty="0">
                <a:latin typeface="宋体" panose="02010600030101010101" pitchFamily="2" charset="-122"/>
                <a:ea typeface="宋体" panose="02010600030101010101" pitchFamily="2" charset="-122"/>
              </a:rPr>
              <a:t>和 </a:t>
            </a:r>
            <a:r>
              <a:rPr lang="en-US" altLang="zh-CN" sz="2000" dirty="0">
                <a:latin typeface="宋体" panose="02010600030101010101" pitchFamily="2" charset="-122"/>
                <a:ea typeface="宋体" panose="02010600030101010101" pitchFamily="2" charset="-122"/>
              </a:rPr>
              <a:t>30 FPS </a:t>
            </a:r>
            <a:r>
              <a:rPr lang="zh-CN" altLang="en-US" sz="2000" dirty="0">
                <a:latin typeface="宋体" panose="02010600030101010101" pitchFamily="2" charset="-122"/>
                <a:ea typeface="宋体" panose="02010600030101010101" pitchFamily="2" charset="-122"/>
              </a:rPr>
              <a:t>的 </a:t>
            </a:r>
            <a:r>
              <a:rPr lang="en-US" altLang="zh-CN" sz="2000" dirty="0">
                <a:latin typeface="宋体" panose="02010600030101010101" pitchFamily="2" charset="-122"/>
                <a:ea typeface="宋体" panose="02010600030101010101" pitchFamily="2" charset="-122"/>
              </a:rPr>
              <a:t>325 </a:t>
            </a:r>
            <a:r>
              <a:rPr lang="zh-CN" altLang="en-US" sz="2000" dirty="0">
                <a:latin typeface="宋体" panose="02010600030101010101" pitchFamily="2" charset="-122"/>
                <a:ea typeface="宋体" panose="02010600030101010101" pitchFamily="2" charset="-122"/>
              </a:rPr>
              <a:t>个视频。</a:t>
            </a:r>
            <a:r>
              <a:rPr lang="en-US" altLang="zh-CN" sz="2000" dirty="0">
                <a:latin typeface="宋体" panose="02010600030101010101" pitchFamily="2" charset="-122"/>
                <a:ea typeface="宋体" panose="02010600030101010101" pitchFamily="2" charset="-122"/>
              </a:rPr>
              <a:t>                                                          </a:t>
            </a:r>
          </a:p>
          <a:p>
            <a:r>
              <a:rPr lang="en-US" altLang="zh-CN" sz="2200" dirty="0">
                <a:latin typeface="宋体" panose="02010600030101010101" pitchFamily="2" charset="-122"/>
                <a:ea typeface="宋体" panose="02010600030101010101" pitchFamily="2" charset="-122"/>
              </a:rPr>
              <a:t>  </a:t>
            </a:r>
            <a:endParaRPr lang="zh-CN" altLang="en-US" sz="2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154458" y="2748102"/>
            <a:ext cx="11666902" cy="3793474"/>
          </a:xfrm>
          <a:prstGeom prst="rect">
            <a:avLst/>
          </a:prstGeom>
          <a:noFill/>
        </p:spPr>
        <p:txBody>
          <a:bodyPr wrap="square" rtlCol="0">
            <a:spAutoFit/>
          </a:bodyPr>
          <a:lstStyle/>
          <a:p>
            <a:pPr marL="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采用基于感知的无参考目标图像清晰度度量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(CPBD)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、峰值信噪比</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、结构相似性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和感知相似性度（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）来衡量图像质量。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Fréchet Inception Distance (FID)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评估生成的图像和目标图像在特征级别的相似性。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通过提取</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ArcFace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预测的身份特征并计算余弦相似度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(CSIM)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来评估身份保留。</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通过计算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表达特征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ExpFD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距离来评估表达式。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通过计算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角</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AnggleFD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和平移特征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TransFD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距离来评估头部运动。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预测的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AV</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偏移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AVOffset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AV</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置信度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AVConf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评估嘴唇运动和音频之间的同步。</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通过计算唇标志的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距离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LipLMD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来评估口型同步的准确性。</a:t>
            </a:r>
          </a:p>
          <a:p>
            <a:pPr marL="342900">
              <a:lnSpc>
                <a:spcPct val="110000"/>
              </a:lnSpc>
              <a:spcBef>
                <a:spcPts val="200"/>
              </a:spcBef>
              <a:spcAft>
                <a:spcPts val="300"/>
              </a:spcAft>
            </a:pP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D44107D-DD65-DDFC-3A4B-0FF995706D7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Huang R, Zhong W, Li G. Audio-driven Talking Head Generation with Transformer and 3D Morphable Model[C]//Proceedings of the 30th 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Settings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45000" y="23986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1BCCED64-C37F-6836-370E-51AE4FC091D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文本框 8">
            <a:extLst>
              <a:ext uri="{FF2B5EF4-FFF2-40B4-BE49-F238E27FC236}">
                <a16:creationId xmlns:a16="http://schemas.microsoft.com/office/drawing/2014/main" id="{0D1DF3B5-E6C6-E862-CDCB-EBB2782ABB69}"/>
              </a:ext>
            </a:extLst>
          </p:cNvPr>
          <p:cNvSpPr txBox="1"/>
          <p:nvPr/>
        </p:nvSpPr>
        <p:spPr>
          <a:xfrm>
            <a:off x="558218" y="1847537"/>
            <a:ext cx="10427871" cy="461665"/>
          </a:xfrm>
          <a:prstGeom prst="rect">
            <a:avLst/>
          </a:prstGeom>
          <a:noFill/>
        </p:spPr>
        <p:txBody>
          <a:bodyPr wrap="square" rtlCol="0">
            <a:spAutoFit/>
          </a:bodyPr>
          <a:lstStyle/>
          <a:p>
            <a:pPr marL="342900">
              <a:spcBef>
                <a:spcPts val="200"/>
              </a:spcBef>
              <a:spcAft>
                <a:spcPts val="1500"/>
              </a:spcAft>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Implementation Details</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42ED6B5C-0DC3-2DD8-9309-7DFBF72AA5E7}"/>
                  </a:ext>
                </a:extLst>
              </p:cNvPr>
              <p:cNvSpPr txBox="1"/>
              <p:nvPr/>
            </p:nvSpPr>
            <p:spPr>
              <a:xfrm>
                <a:off x="843431" y="2635283"/>
                <a:ext cx="10427871" cy="2401748"/>
              </a:xfrm>
              <a:prstGeom prst="rect">
                <a:avLst/>
              </a:prstGeom>
              <a:noFill/>
            </p:spPr>
            <p:txBody>
              <a:bodyPr wrap="square">
                <a:spAutoFit/>
              </a:bodyPr>
              <a:lstStyle/>
              <a:p>
                <a:pPr marL="342900" indent="457200">
                  <a:lnSpc>
                    <a:spcPct val="120000"/>
                  </a:lnSpc>
                  <a:spcBef>
                    <a:spcPts val="200"/>
                  </a:spcBef>
                  <a:spcAft>
                    <a:spcPts val="300"/>
                  </a:spcAf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该框架的训练方案由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ViCo</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数据集中的两个阶段组成。</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lnSpc>
                    <a:spcPct val="120000"/>
                  </a:lnSpc>
                  <a:spcBef>
                    <a:spcPts val="200"/>
                  </a:spcBef>
                  <a:spcAft>
                    <a:spcPts val="300"/>
                  </a:spcAf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首先训练批量大小为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512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的音频编码器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2000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AdamW</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优化器的学习率为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，权重衰减为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457200">
                  <a:lnSpc>
                    <a:spcPct val="120000"/>
                  </a:lnSpc>
                  <a:spcBef>
                    <a:spcPts val="200"/>
                  </a:spcBef>
                  <a:spcAft>
                    <a:spcPts val="300"/>
                  </a:spcAft>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在注意力机制中使用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ℎ = 4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个头和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96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维隐藏状态，并使用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 = 90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个声学特征。参数</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𝑤</m:t>
                        </m:r>
                      </m:sub>
                    </m:sSub>
                  </m:oMath>
                </a14:m>
                <a:r>
                  <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𝑐</m:t>
                        </m:r>
                      </m:sub>
                    </m:sSub>
                  </m:oMath>
                </a14:m>
                <a:r>
                  <a:rPr lang="zh-CN" altLang="zh-CN" sz="2400" dirty="0">
                    <a:effectLst/>
                    <a:latin typeface="Times New Roman" panose="02020603050405020304" pitchFamily="18" charset="0"/>
                    <a:ea typeface="微软雅黑" panose="020B0503020204020204" pitchFamily="34" charset="-122"/>
                    <a:cs typeface="Times New Roman" panose="02020603050405020304" pitchFamily="18" charset="0"/>
                  </a:rPr>
                  <a:t>，和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𝑠</m:t>
                        </m:r>
                      </m:sub>
                    </m:sSub>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分别等于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42ED6B5C-0DC3-2DD8-9309-7DFBF72AA5E7}"/>
                  </a:ext>
                </a:extLst>
              </p:cNvPr>
              <p:cNvSpPr txBox="1">
                <a:spLocks noRot="1" noChangeAspect="1" noMove="1" noResize="1" noEditPoints="1" noAdjustHandles="1" noChangeArrowheads="1" noChangeShapeType="1" noTextEdit="1"/>
              </p:cNvSpPr>
              <p:nvPr/>
            </p:nvSpPr>
            <p:spPr>
              <a:xfrm>
                <a:off x="843431" y="2635283"/>
                <a:ext cx="10427871" cy="2401748"/>
              </a:xfrm>
              <a:prstGeom prst="rect">
                <a:avLst/>
              </a:prstGeom>
              <a:blipFill>
                <a:blip r:embed="rId5"/>
                <a:stretch>
                  <a:fillRect t="-1523" r="-234" b="-4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11695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7AA0E58-084F-4428-B697-E289A4C270BC}"/>
              </a:ext>
            </a:extLst>
          </p:cNvPr>
          <p:cNvPicPr>
            <a:picLocks noChangeAspect="1"/>
          </p:cNvPicPr>
          <p:nvPr/>
        </p:nvPicPr>
        <p:blipFill>
          <a:blip r:embed="rId5"/>
          <a:stretch>
            <a:fillRect/>
          </a:stretch>
        </p:blipFill>
        <p:spPr>
          <a:xfrm>
            <a:off x="558218" y="1795930"/>
            <a:ext cx="11052014" cy="4279716"/>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Quantitative Evaluation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760" y="39468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F23D26AA-F23F-C98A-79CD-2F0A88FFCD7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Huang R, Zhong W, Li G. Audio-driven Talking Head Generation with Transformer and 3D Morphable Model[C]//Proceedings of the 30th 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0402089"/>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Qualitative Visualizations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5911F0B7-40FC-137D-010A-0587288FC74F}"/>
              </a:ext>
            </a:extLst>
          </p:cNvPr>
          <p:cNvPicPr>
            <a:picLocks noChangeAspect="1"/>
          </p:cNvPicPr>
          <p:nvPr/>
        </p:nvPicPr>
        <p:blipFill>
          <a:blip r:embed="rId5"/>
          <a:stretch>
            <a:fillRect/>
          </a:stretch>
        </p:blipFill>
        <p:spPr>
          <a:xfrm>
            <a:off x="1430207" y="1823279"/>
            <a:ext cx="9331586" cy="4188316"/>
          </a:xfrm>
          <a:prstGeom prst="rect">
            <a:avLst/>
          </a:prstGeom>
        </p:spPr>
      </p:pic>
      <p:sp>
        <p:nvSpPr>
          <p:cNvPr id="5" name="文本框 4">
            <a:extLst>
              <a:ext uri="{FF2B5EF4-FFF2-40B4-BE49-F238E27FC236}">
                <a16:creationId xmlns:a16="http://schemas.microsoft.com/office/drawing/2014/main" id="{0F0676AC-FC25-3A90-76FB-19B353EF5FC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Huang R, Zhong W, Li G. Audio-driven Talking Head Generation with Transformer and 3D Morphable Model[C]//Proceedings of the 30th 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092573" y="1812876"/>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通过提出一种基于变压器的音频编码器和探索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身份参数的重要性来解决说话头生成任务。</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1116689" y="3054102"/>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基于变压器的音频编码器可以从音频中捕获长期上下文，提高嘴唇运动的准确性。身份参数有助于提高图像质量。</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1116689" y="4295328"/>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实验结果表明，该方法首先通过在所有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11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个评估指标中的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个中排名第一在说话头生成挑战中排名第一。</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2024.01.19</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338134" y="1233531"/>
            <a:ext cx="9922214" cy="4037067"/>
          </a:xfrm>
          <a:prstGeom prst="rect">
            <a:avLst/>
          </a:prstGeom>
          <a:noFill/>
        </p:spPr>
        <p:txBody>
          <a:bodyPr wrap="square" rtlCol="0">
            <a:spAutoFit/>
          </a:bodyPr>
          <a:lstStyle/>
          <a:p>
            <a:pPr marL="285750" indent="-285750">
              <a:spcAft>
                <a:spcPts val="1500"/>
              </a:spcAft>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pPr indent="457200">
              <a:lnSpc>
                <a:spcPct val="120000"/>
              </a:lnSpc>
              <a:spcBef>
                <a:spcPts val="500"/>
              </a:spcBef>
              <a:spcAft>
                <a:spcPts val="500"/>
              </a:spcAft>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 先前的相关工作主要从仅包含短上下文的音频窗口中提取与视频帧相对应的音频特征，而忽略了长期上下文对于生成的嘴唇运动的准确性和连续性的重要性。</a:t>
            </a:r>
          </a:p>
          <a:p>
            <a:pPr indent="457200">
              <a:lnSpc>
                <a:spcPct val="120000"/>
              </a:lnSpc>
              <a:spcBef>
                <a:spcPts val="500"/>
              </a:spcBef>
              <a:spcAft>
                <a:spcPts val="500"/>
              </a:spcAft>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先前的工作倾向于忽略身份的参数。然而，在决定</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人脸网格点的位置时，都需要表情和身份参数，这意味着表情和身份参数都与嘴唇运动高度相关。更重要的是，身份参数可以帮助模型学习每个说话者自己的说话风格，这有助于生成更高质量的图像。</a:t>
            </a:r>
            <a:endParaRPr lang="zh-CN" altLang="en-US" dirty="0"/>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758025" y="2008967"/>
            <a:ext cx="8675950" cy="1667764"/>
          </a:xfrm>
          <a:prstGeom prst="rect">
            <a:avLst/>
          </a:prstGeom>
          <a:noFill/>
        </p:spPr>
        <p:txBody>
          <a:bodyPr wrap="square">
            <a:spAutoFit/>
          </a:bodyPr>
          <a:lstStyle/>
          <a:p>
            <a:pPr marL="514350" indent="-51435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提出了一种基于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dirty="0">
                <a:latin typeface="宋体" panose="02010600030101010101" pitchFamily="2" charset="-122"/>
                <a:ea typeface="宋体" panose="02010600030101010101" pitchFamily="2" charset="-122"/>
              </a:rPr>
              <a:t>的音频编码器来从音频序列中捕获长期上下文，该音频编码器可以帮助消除音频特征的歧义并提高唇同步。</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758025" y="4011606"/>
            <a:ext cx="8456866" cy="166776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充分利用了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3DMM(3D Morphable Model)</a:t>
            </a:r>
            <a:r>
              <a:rPr lang="zh-CN" altLang="en-US" sz="2400" dirty="0">
                <a:latin typeface="宋体" panose="02010600030101010101" pitchFamily="2" charset="-122"/>
                <a:ea typeface="宋体" panose="02010600030101010101" pitchFamily="2" charset="-122"/>
              </a:rPr>
              <a:t>的身份参数，这些身份参数有助于学习每个说话者的风格，并提高嘴唇运动的准确性以及生成图像的质量。</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34B78B5-4D85-D53F-9007-3C5BE39923EB}"/>
              </a:ext>
            </a:extLst>
          </p:cNvPr>
          <p:cNvPicPr>
            <a:picLocks noChangeAspect="1"/>
          </p:cNvPicPr>
          <p:nvPr/>
        </p:nvPicPr>
        <p:blipFill>
          <a:blip r:embed="rId5"/>
          <a:stretch>
            <a:fillRect/>
          </a:stretch>
        </p:blipFill>
        <p:spPr>
          <a:xfrm>
            <a:off x="1449627" y="1982834"/>
            <a:ext cx="9507706" cy="3899922"/>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3722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Huang R, Zhong W, Li G. Audio-driven Talking Head Generation with Transformer and 3D Morphable Model[C]//Proceedings of the 30th 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Transformer-based Audio Encoder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500408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AD8BFE6-47BE-250E-74F1-ABBB6343EBA3}"/>
                  </a:ext>
                </a:extLst>
              </p:cNvPr>
              <p:cNvSpPr txBox="1"/>
              <p:nvPr/>
            </p:nvSpPr>
            <p:spPr>
              <a:xfrm>
                <a:off x="558218" y="1654589"/>
                <a:ext cx="10696684" cy="771173"/>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目的：</a:t>
                </a:r>
                <a:r>
                  <a:rPr lang="zh-CN" altLang="zh-CN" sz="1800" dirty="0">
                    <a:effectLst/>
                    <a:ea typeface="微软雅黑" panose="020B0503020204020204" pitchFamily="34" charset="-122"/>
                    <a:cs typeface="Times New Roman" panose="02020603050405020304" pitchFamily="18" charset="0"/>
                  </a:rPr>
                  <a:t>根据音频特征</a:t>
                </a:r>
                <a14:m>
                  <m:oMath xmlns:m="http://schemas.openxmlformats.org/officeDocument/2006/math">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d>
                  </m:oMath>
                </a14:m>
                <a:r>
                  <a:rPr lang="zh-CN" altLang="zh-CN" sz="1800" dirty="0">
                    <a:effectLst/>
                    <a:ea typeface="微软雅黑" panose="020B0503020204020204" pitchFamily="34" charset="-122"/>
                    <a:cs typeface="Times New Roman" panose="02020603050405020304" pitchFamily="18" charset="0"/>
                  </a:rPr>
                  <a:t>合成表达、旋转和平移参数</a:t>
                </a:r>
                <a14:m>
                  <m:oMath xmlns:m="http://schemas.openxmlformats.org/officeDocument/2006/math">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𝑚</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𝛽</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𝑅</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e>
                    </m:d>
                    <m:r>
                      <a:rPr lang="zh-CN" altLang="en-US"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sz="1800" dirty="0">
                    <a:effectLst/>
                    <a:ea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zh-CN" sz="1800" dirty="0">
                    <a:effectLst/>
                    <a:ea typeface="微软雅黑" panose="020B0503020204020204" pitchFamily="34" charset="-122"/>
                    <a:cs typeface="Times New Roman" panose="02020603050405020304" pitchFamily="18" charset="0"/>
                  </a:rPr>
                  <a:t>表示第</a:t>
                </a:r>
                <a:r>
                  <a:rPr lang="en-US" altLang="zh-CN" sz="1800" dirty="0" err="1">
                    <a:effectLst/>
                    <a:ea typeface="微软雅黑" panose="020B0503020204020204" pitchFamily="34" charset="-122"/>
                    <a:cs typeface="Times New Roman" panose="02020603050405020304" pitchFamily="18" charset="0"/>
                  </a:rPr>
                  <a:t>i</a:t>
                </a:r>
                <a:r>
                  <a:rPr lang="zh-CN" altLang="zh-CN" sz="1800" dirty="0">
                    <a:effectLst/>
                    <a:ea typeface="微软雅黑" panose="020B0503020204020204" pitchFamily="34" charset="-122"/>
                    <a:cs typeface="Times New Roman" panose="02020603050405020304" pitchFamily="18" charset="0"/>
                  </a:rPr>
                  <a:t>帧图像</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𝐼</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zh-CN" sz="1800" dirty="0">
                    <a:effectLst/>
                    <a:ea typeface="微软雅黑" panose="020B0503020204020204" pitchFamily="34" charset="-122"/>
                    <a:cs typeface="Times New Roman" panose="02020603050405020304" pitchFamily="18" charset="0"/>
                  </a:rPr>
                  <a:t>所对应的音频特征</a:t>
                </a:r>
                <a:r>
                  <a:rPr lang="zh-CN" altLang="en-US" dirty="0">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7AD8BFE6-47BE-250E-74F1-ABBB6343EBA3}"/>
                  </a:ext>
                </a:extLst>
              </p:cNvPr>
              <p:cNvSpPr txBox="1">
                <a:spLocks noRot="1" noChangeAspect="1" noMove="1" noResize="1" noEditPoints="1" noAdjustHandles="1" noChangeArrowheads="1" noChangeShapeType="1" noTextEdit="1"/>
              </p:cNvSpPr>
              <p:nvPr/>
            </p:nvSpPr>
            <p:spPr>
              <a:xfrm>
                <a:off x="558218" y="1654589"/>
                <a:ext cx="10696684" cy="771173"/>
              </a:xfrm>
              <a:prstGeom prst="rect">
                <a:avLst/>
              </a:prstGeom>
              <a:blipFill>
                <a:blip r:embed="rId5"/>
                <a:stretch>
                  <a:fillRect l="-513" b="-11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1047650" y="2945524"/>
                <a:ext cx="10499210" cy="89479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zh-CN" dirty="0"/>
                  <a:t>首先将位置编码添加到</a:t>
                </a:r>
                <a:r>
                  <a:rPr lang="en-US" altLang="zh-CN" dirty="0"/>
                  <a:t>A</a:t>
                </a:r>
                <a:r>
                  <a:rPr lang="zh-CN" altLang="zh-CN" dirty="0"/>
                  <a:t>中，然后将其线性变换为</a:t>
                </a:r>
                <a:r>
                  <a:rPr lang="en-US" altLang="zh-CN" dirty="0"/>
                  <a:t>Value</a:t>
                </a:r>
                <a:r>
                  <a:rPr lang="zh-CN" altLang="zh-CN" dirty="0"/>
                  <a:t>矩</a:t>
                </a:r>
                <a:r>
                  <a:rPr lang="zh-CN" altLang="en-US" dirty="0"/>
                  <a:t>阵</a:t>
                </a:r>
                <a:r>
                  <a:rPr lang="en-US" altLang="zh-CN" dirty="0"/>
                  <a:t>V </a:t>
                </a:r>
                <a:r>
                  <a:rPr lang="zh-CN" altLang="zh-CN" dirty="0"/>
                  <a:t>、</a:t>
                </a:r>
                <a:r>
                  <a:rPr lang="en-US" altLang="zh-CN" dirty="0"/>
                  <a:t>Query</a:t>
                </a:r>
                <a:r>
                  <a:rPr lang="zh-CN" altLang="zh-CN" dirty="0"/>
                  <a:t>矩阵</a:t>
                </a:r>
                <a:r>
                  <a:rPr lang="en-US" altLang="zh-CN" dirty="0"/>
                  <a:t>Q </a:t>
                </a:r>
                <a:r>
                  <a:rPr lang="zh-CN" altLang="zh-CN" dirty="0"/>
                  <a:t>和</a:t>
                </a:r>
                <a:r>
                  <a:rPr lang="en-US" altLang="zh-CN" dirty="0"/>
                  <a:t>Key</a:t>
                </a:r>
                <a:r>
                  <a:rPr lang="zh-CN" altLang="zh-CN" dirty="0"/>
                  <a:t>矩阵</a:t>
                </a:r>
                <a:r>
                  <a:rPr lang="en-US" altLang="zh-CN" dirty="0"/>
                  <a:t>K</a:t>
                </a:r>
                <a:r>
                  <a:rPr lang="zh-CN" altLang="zh-CN" dirty="0"/>
                  <a:t>。然后将注意力机制应用为：</a:t>
                </a:r>
                <a14:m>
                  <m:oMath xmlns:m="http://schemas.openxmlformats.org/officeDocument/2006/math">
                    <m:r>
                      <a:rPr lang="en-US" altLang="zh-CN" i="1">
                        <a:latin typeface="Cambria Math" panose="02040503050406030204" pitchFamily="18" charset="0"/>
                      </a:rPr>
                      <m:t>𝐴𝑡𝑡𝑒𝑛𝑡𝑖𝑜𝑛</m:t>
                    </m:r>
                    <m:r>
                      <a:rPr lang="en-US" altLang="zh-CN" i="1">
                        <a:latin typeface="Cambria Math" panose="02040503050406030204" pitchFamily="18" charset="0"/>
                      </a:rPr>
                      <m:t>(</m:t>
                    </m:r>
                    <m:r>
                      <a:rPr lang="en-US" altLang="zh-CN" i="1">
                        <a:latin typeface="Cambria Math" panose="02040503050406030204" pitchFamily="18" charset="0"/>
                      </a:rPr>
                      <m:t>𝑄</m:t>
                    </m:r>
                    <m:r>
                      <a:rPr lang="en-US" altLang="zh-CN" i="1">
                        <a:latin typeface="Cambria Math" panose="02040503050406030204" pitchFamily="18" charset="0"/>
                      </a:rPr>
                      <m:t>,</m:t>
                    </m:r>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𝑄</m:t>
                        </m:r>
                        <m:sSup>
                          <m:sSupPr>
                            <m:ctrlPr>
                              <a:rPr lang="zh-CN" altLang="zh-CN" i="1">
                                <a:latin typeface="Cambria Math" panose="02040503050406030204" pitchFamily="18" charset="0"/>
                              </a:rPr>
                            </m:ctrlPr>
                          </m:sSupPr>
                          <m:e>
                            <m:r>
                              <a:rPr lang="en-US" altLang="zh-CN" i="1">
                                <a:latin typeface="Cambria Math" panose="02040503050406030204" pitchFamily="18" charset="0"/>
                              </a:rPr>
                              <m:t>𝐾</m:t>
                            </m:r>
                          </m:e>
                          <m:sup>
                            <m:r>
                              <a:rPr lang="en-US" altLang="zh-CN" i="1">
                                <a:latin typeface="Cambria Math" panose="02040503050406030204" pitchFamily="18" charset="0"/>
                              </a:rPr>
                              <m:t>𝑇</m:t>
                            </m:r>
                          </m:sup>
                        </m:sSup>
                      </m:num>
                      <m:den>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𝑑</m:t>
                            </m:r>
                          </m:e>
                        </m:rad>
                      </m:den>
                    </m:f>
                    <m:r>
                      <a:rPr lang="en-US" altLang="zh-CN" i="1">
                        <a:latin typeface="Cambria Math" panose="02040503050406030204" pitchFamily="18" charset="0"/>
                      </a:rPr>
                      <m:t>)</m:t>
                    </m:r>
                    <m:r>
                      <a:rPr lang="en-US" altLang="zh-CN" i="1">
                        <a:latin typeface="Cambria Math" panose="02040503050406030204" pitchFamily="18" charset="0"/>
                      </a:rPr>
                      <m:t>𝑉</m:t>
                    </m:r>
                  </m:oMath>
                </a14:m>
                <a:r>
                  <a:rPr lang="zh-CN" altLang="zh-CN" dirty="0"/>
                  <a:t>，其中，</a:t>
                </a:r>
                <a:r>
                  <a:rPr lang="en-US" altLang="zh-CN" dirty="0"/>
                  <a:t>d</a:t>
                </a:r>
                <a:r>
                  <a:rPr lang="zh-CN" altLang="zh-CN" dirty="0"/>
                  <a:t>代表</a:t>
                </a:r>
                <a:r>
                  <a:rPr lang="en-US" altLang="zh-CN" dirty="0"/>
                  <a:t>Q</a:t>
                </a:r>
                <a:r>
                  <a:rPr lang="zh-CN" altLang="zh-CN" dirty="0"/>
                  <a:t>和</a:t>
                </a:r>
                <a:r>
                  <a:rPr lang="en-US" altLang="zh-CN" dirty="0"/>
                  <a:t>K</a:t>
                </a:r>
                <a:r>
                  <a:rPr lang="zh-CN" altLang="zh-CN" dirty="0"/>
                  <a:t>的维度。</a:t>
                </a:r>
                <a:endParaRPr lang="zh-CN" altLang="en-US"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1047650" y="2945524"/>
                <a:ext cx="10499210" cy="894797"/>
              </a:xfrm>
              <a:prstGeom prst="rect">
                <a:avLst/>
              </a:prstGeom>
              <a:blipFill>
                <a:blip r:embed="rId6"/>
                <a:stretch>
                  <a:fillRect l="-407" t="-2041" b="-2041"/>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495723" y="340505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54800B0-CDB4-DDE6-43C7-EDBB6B2F28EE}"/>
                  </a:ext>
                </a:extLst>
              </p:cNvPr>
              <p:cNvSpPr txBox="1"/>
              <p:nvPr/>
            </p:nvSpPr>
            <p:spPr>
              <a:xfrm>
                <a:off x="1047650" y="3860143"/>
                <a:ext cx="10499210" cy="142590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zh-CN" dirty="0">
                    <a:latin typeface="Times New Roman" panose="02020603050405020304" pitchFamily="18" charset="0"/>
                    <a:cs typeface="Times New Roman" panose="02020603050405020304" pitchFamily="18" charset="0"/>
                  </a:rPr>
                  <a:t>此外，为了增强模型的表现能力，使用了多头注意力机制。输出是</a:t>
                </a:r>
                <a:r>
                  <a:rPr lang="en-US" altLang="zh-CN" dirty="0">
                    <a:latin typeface="Times New Roman" panose="02020603050405020304" pitchFamily="18" charset="0"/>
                    <a:cs typeface="Times New Roman" panose="02020603050405020304" pitchFamily="18" charset="0"/>
                  </a:rPr>
                  <a:t>h </a:t>
                </a:r>
                <a:r>
                  <a:rPr lang="zh-CN" altLang="zh-CN" dirty="0">
                    <a:latin typeface="Times New Roman" panose="02020603050405020304" pitchFamily="18" charset="0"/>
                    <a:cs typeface="Times New Roman" panose="02020603050405020304" pitchFamily="18" charset="0"/>
                  </a:rPr>
                  <a:t>个注意力头的连接，公式为</a:t>
                </a:r>
                <a14:m>
                  <m:oMath xmlns:m="http://schemas.openxmlformats.org/officeDocument/2006/math">
                    <m:r>
                      <a:rPr lang="en-US" altLang="zh-CN">
                        <a:latin typeface="Cambria Math" panose="02040503050406030204" pitchFamily="18" charset="0"/>
                      </a:rPr>
                      <m:t>𝑀𝑢𝑙𝑡𝑖𝐻𝑒𝑎𝑑</m:t>
                    </m:r>
                    <m:d>
                      <m:dPr>
                        <m:ctrlPr>
                          <a:rPr lang="zh-CN" altLang="zh-CN" i="1">
                            <a:latin typeface="Cambria Math" panose="02040503050406030204" pitchFamily="18" charset="0"/>
                          </a:rPr>
                        </m:ctrlPr>
                      </m:dPr>
                      <m:e>
                        <m:r>
                          <a:rPr lang="en-US" altLang="zh-CN">
                            <a:latin typeface="Cambria Math" panose="02040503050406030204" pitchFamily="18" charset="0"/>
                          </a:rPr>
                          <m:t>𝑄</m:t>
                        </m:r>
                        <m:r>
                          <a:rPr lang="en-US" altLang="zh-CN">
                            <a:latin typeface="Cambria Math" panose="02040503050406030204" pitchFamily="18" charset="0"/>
                          </a:rPr>
                          <m:t>,</m:t>
                        </m:r>
                        <m:r>
                          <a:rPr lang="en-US" altLang="zh-CN">
                            <a:latin typeface="Cambria Math" panose="02040503050406030204" pitchFamily="18" charset="0"/>
                          </a:rPr>
                          <m:t>𝐾</m:t>
                        </m:r>
                        <m:r>
                          <a:rPr lang="en-US" altLang="zh-CN">
                            <a:latin typeface="Cambria Math" panose="02040503050406030204" pitchFamily="18" charset="0"/>
                          </a:rPr>
                          <m:t>,</m:t>
                        </m:r>
                        <m:r>
                          <a:rPr lang="en-US" altLang="zh-CN">
                            <a:latin typeface="Cambria Math" panose="02040503050406030204" pitchFamily="18" charset="0"/>
                          </a:rPr>
                          <m:t>𝑉</m:t>
                        </m:r>
                      </m:e>
                    </m:d>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𝐻</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𝐻</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𝐻</m:t>
                            </m:r>
                          </m:e>
                          <m:sub>
                            <m:r>
                              <a:rPr lang="en-US" altLang="zh-CN">
                                <a:latin typeface="Cambria Math" panose="02040503050406030204" pitchFamily="18" charset="0"/>
                              </a:rPr>
                              <m:t>h</m:t>
                            </m:r>
                          </m:sub>
                        </m:sSub>
                      </m:e>
                    </m:d>
                    <m:sSub>
                      <m:sSubPr>
                        <m:ctrlPr>
                          <a:rPr lang="zh-CN" altLang="zh-CN" i="1">
                            <a:latin typeface="Cambria Math" panose="02040503050406030204" pitchFamily="18" charset="0"/>
                          </a:rPr>
                        </m:ctrlPr>
                      </m:sSubPr>
                      <m:e>
                        <m:r>
                          <a:rPr lang="en-US" altLang="zh-CN">
                            <a:latin typeface="Cambria Math" panose="02040503050406030204" pitchFamily="18" charset="0"/>
                          </a:rPr>
                          <m:t>𝑊</m:t>
                        </m:r>
                      </m:e>
                      <m:sub>
                        <m:r>
                          <a:rPr lang="en-US" altLang="zh-CN">
                            <a:latin typeface="Cambria Math" panose="02040503050406030204" pitchFamily="18" charset="0"/>
                          </a:rPr>
                          <m:t>𝑜𝑢𝑡</m:t>
                        </m:r>
                      </m:sub>
                    </m:sSub>
                  </m:oMath>
                </a14:m>
                <a:r>
                  <a:rPr lang="zh-CN" altLang="zh-CN" dirty="0">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𝐻</m:t>
                        </m:r>
                      </m:e>
                      <m:sub>
                        <m:r>
                          <a:rPr lang="en-US" altLang="zh-CN">
                            <a:latin typeface="Cambria Math" panose="02040503050406030204" pitchFamily="18" charset="0"/>
                          </a:rPr>
                          <m:t>𝑖</m:t>
                        </m:r>
                      </m:sub>
                    </m:sSub>
                    <m:r>
                      <a:rPr lang="en-US" altLang="zh-CN">
                        <a:latin typeface="Cambria Math" panose="02040503050406030204" pitchFamily="18" charset="0"/>
                      </a:rPr>
                      <m:t>=</m:t>
                    </m:r>
                    <m:r>
                      <a:rPr lang="en-US" altLang="zh-CN">
                        <a:latin typeface="Cambria Math" panose="02040503050406030204" pitchFamily="18" charset="0"/>
                      </a:rPr>
                      <m:t>𝐴𝑡𝑡𝑒𝑛𝑡𝑖𝑜𝑛</m:t>
                    </m:r>
                    <m:r>
                      <a:rPr lang="en-US" altLang="zh-CN">
                        <a:latin typeface="Cambria Math" panose="02040503050406030204" pitchFamily="18" charset="0"/>
                      </a:rPr>
                      <m:t>(</m:t>
                    </m:r>
                    <m:r>
                      <a:rPr lang="en-US" altLang="zh-CN">
                        <a:latin typeface="Cambria Math" panose="02040503050406030204" pitchFamily="18" charset="0"/>
                      </a:rPr>
                      <m:t>𝑄</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𝑊</m:t>
                        </m:r>
                      </m:e>
                      <m:sub>
                        <m:r>
                          <a:rPr lang="en-US" altLang="zh-CN">
                            <a:latin typeface="Cambria Math" panose="02040503050406030204" pitchFamily="18" charset="0"/>
                          </a:rPr>
                          <m:t>𝑖</m:t>
                        </m:r>
                      </m:sub>
                      <m:sup>
                        <m:r>
                          <a:rPr lang="en-US" altLang="zh-CN">
                            <a:latin typeface="Cambria Math" panose="02040503050406030204" pitchFamily="18" charset="0"/>
                          </a:rPr>
                          <m:t>𝑄</m:t>
                        </m:r>
                      </m:sup>
                    </m:sSubSup>
                    <m:r>
                      <a:rPr lang="en-US" altLang="zh-CN">
                        <a:latin typeface="Cambria Math" panose="02040503050406030204" pitchFamily="18" charset="0"/>
                      </a:rPr>
                      <m:t>,</m:t>
                    </m:r>
                    <m:r>
                      <a:rPr lang="en-US" altLang="zh-CN">
                        <a:latin typeface="Cambria Math" panose="02040503050406030204" pitchFamily="18" charset="0"/>
                      </a:rPr>
                      <m:t>𝐾</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𝑊</m:t>
                        </m:r>
                      </m:e>
                      <m:sub>
                        <m:r>
                          <a:rPr lang="en-US" altLang="zh-CN">
                            <a:latin typeface="Cambria Math" panose="02040503050406030204" pitchFamily="18" charset="0"/>
                          </a:rPr>
                          <m:t>𝑖</m:t>
                        </m:r>
                      </m:sub>
                      <m:sup>
                        <m:r>
                          <a:rPr lang="en-US" altLang="zh-CN">
                            <a:latin typeface="Cambria Math" panose="02040503050406030204" pitchFamily="18" charset="0"/>
                          </a:rPr>
                          <m:t>𝐾</m:t>
                        </m:r>
                      </m:sup>
                    </m:sSubSup>
                    <m:r>
                      <a:rPr lang="en-US" altLang="zh-CN">
                        <a:latin typeface="Cambria Math" panose="02040503050406030204" pitchFamily="18" charset="0"/>
                      </a:rPr>
                      <m:t>,</m:t>
                    </m:r>
                    <m:r>
                      <a:rPr lang="en-US" altLang="zh-CN">
                        <a:latin typeface="Cambria Math" panose="02040503050406030204" pitchFamily="18" charset="0"/>
                      </a:rPr>
                      <m:t>𝑉</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𝑊</m:t>
                        </m:r>
                      </m:e>
                      <m:sub>
                        <m:r>
                          <a:rPr lang="en-US" altLang="zh-CN">
                            <a:latin typeface="Cambria Math" panose="02040503050406030204" pitchFamily="18" charset="0"/>
                          </a:rPr>
                          <m:t>𝑖</m:t>
                        </m:r>
                      </m:sub>
                      <m:sup>
                        <m:r>
                          <a:rPr lang="en-US" altLang="zh-CN">
                            <a:latin typeface="Cambria Math" panose="02040503050406030204" pitchFamily="18" charset="0"/>
                          </a:rPr>
                          <m:t>𝑉</m:t>
                        </m:r>
                      </m:sup>
                    </m:sSubSup>
                    <m:r>
                      <a:rPr lang="en-US" altLang="zh-CN">
                        <a:latin typeface="Cambria Math" panose="02040503050406030204" pitchFamily="18" charset="0"/>
                      </a:rPr>
                      <m:t>)</m:t>
                    </m:r>
                  </m:oMath>
                </a14:m>
                <a:r>
                  <a:rPr lang="zh-CN" altLang="zh-CN"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𝑊</m:t>
                        </m:r>
                      </m:e>
                      <m:sub>
                        <m:r>
                          <a:rPr lang="en-US" altLang="zh-CN">
                            <a:latin typeface="Cambria Math" panose="02040503050406030204" pitchFamily="18" charset="0"/>
                          </a:rPr>
                          <m:t>𝑖</m:t>
                        </m:r>
                      </m:sub>
                      <m:sup>
                        <m:r>
                          <a:rPr lang="en-US" altLang="zh-CN">
                            <a:latin typeface="Cambria Math" panose="02040503050406030204" pitchFamily="18" charset="0"/>
                          </a:rPr>
                          <m:t>𝑄</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𝑊</m:t>
                        </m:r>
                      </m:e>
                      <m:sub>
                        <m:r>
                          <a:rPr lang="en-US" altLang="zh-CN">
                            <a:latin typeface="Cambria Math" panose="02040503050406030204" pitchFamily="18" charset="0"/>
                          </a:rPr>
                          <m:t>𝑖</m:t>
                        </m:r>
                      </m:sub>
                      <m:sup>
                        <m:r>
                          <a:rPr lang="en-US" altLang="zh-CN">
                            <a:latin typeface="Cambria Math" panose="02040503050406030204" pitchFamily="18" charset="0"/>
                          </a:rPr>
                          <m:t>𝐾</m:t>
                        </m:r>
                      </m:sup>
                    </m:sSub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𝑊</m:t>
                        </m:r>
                      </m:e>
                      <m:sub>
                        <m:r>
                          <a:rPr lang="en-US" altLang="zh-CN">
                            <a:latin typeface="Cambria Math" panose="02040503050406030204" pitchFamily="18" charset="0"/>
                          </a:rPr>
                          <m:t>𝑖</m:t>
                        </m:r>
                      </m:sub>
                      <m:sup>
                        <m:r>
                          <a:rPr lang="en-US" altLang="zh-CN">
                            <a:latin typeface="Cambria Math" panose="02040503050406030204" pitchFamily="18" charset="0"/>
                          </a:rPr>
                          <m:t>𝑉</m:t>
                        </m:r>
                      </m:sup>
                    </m:sSubSup>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a:latin typeface="Cambria Math" panose="02040503050406030204" pitchFamily="18" charset="0"/>
                          </a:rPr>
                          <m:t>𝑊</m:t>
                        </m:r>
                      </m:e>
                      <m:sub>
                        <m:r>
                          <a:rPr lang="en-US" altLang="zh-CN">
                            <a:latin typeface="Cambria Math" panose="02040503050406030204" pitchFamily="18" charset="0"/>
                          </a:rPr>
                          <m:t>𝑜𝑢𝑡</m:t>
                        </m:r>
                      </m:sub>
                    </m:sSub>
                  </m:oMath>
                </a14:m>
                <a:r>
                  <a:rPr lang="zh-CN" altLang="zh-CN" dirty="0">
                    <a:latin typeface="Times New Roman" panose="02020603050405020304" pitchFamily="18" charset="0"/>
                    <a:cs typeface="Times New Roman" panose="02020603050405020304" pitchFamily="18" charset="0"/>
                  </a:rPr>
                  <a:t>是投影矩阵。</a:t>
                </a:r>
                <a:r>
                  <a:rPr lang="en-US" altLang="zh-CN" dirty="0">
                    <a:latin typeface="Times New Roman" panose="02020603050405020304" pitchFamily="18" charset="0"/>
                    <a:cs typeface="Times New Roman" panose="02020603050405020304" pitchFamily="18" charset="0"/>
                  </a:rPr>
                  <a:t>Transformer</a:t>
                </a:r>
                <a:r>
                  <a:rPr lang="zh-CN" altLang="zh-CN" dirty="0">
                    <a:latin typeface="Times New Roman" panose="02020603050405020304" pitchFamily="18" charset="0"/>
                    <a:cs typeface="Times New Roman" panose="02020603050405020304" pitchFamily="18" charset="0"/>
                  </a:rPr>
                  <a:t>的音频编码器包括：</a:t>
                </a:r>
                <a:r>
                  <a:rPr lang="en-US" altLang="zh-CN" dirty="0">
                    <a:latin typeface="Times New Roman" panose="02020603050405020304" pitchFamily="18" charset="0"/>
                    <a:cs typeface="Times New Roman" panose="02020603050405020304" pitchFamily="18" charset="0"/>
                  </a:rPr>
                  <a:t>N = 4 </a:t>
                </a:r>
                <a:r>
                  <a:rPr lang="zh-CN" altLang="zh-CN" dirty="0">
                    <a:latin typeface="Times New Roman" panose="02020603050405020304" pitchFamily="18" charset="0"/>
                    <a:cs typeface="Times New Roman" panose="02020603050405020304" pitchFamily="18" charset="0"/>
                  </a:rPr>
                  <a:t>个由多头自注意力机制、位置全连接前馈网络组成的相同的层。</a:t>
                </a:r>
              </a:p>
            </p:txBody>
          </p:sp>
        </mc:Choice>
        <mc:Fallback>
          <p:sp>
            <p:nvSpPr>
              <p:cNvPr id="10" name="文本框 9">
                <a:extLst>
                  <a:ext uri="{FF2B5EF4-FFF2-40B4-BE49-F238E27FC236}">
                    <a16:creationId xmlns:a16="http://schemas.microsoft.com/office/drawing/2014/main" id="{554800B0-CDB4-DDE6-43C7-EDBB6B2F28EE}"/>
                  </a:ext>
                </a:extLst>
              </p:cNvPr>
              <p:cNvSpPr txBox="1">
                <a:spLocks noRot="1" noChangeAspect="1" noMove="1" noResize="1" noEditPoints="1" noAdjustHandles="1" noChangeArrowheads="1" noChangeShapeType="1" noTextEdit="1"/>
              </p:cNvSpPr>
              <p:nvPr/>
            </p:nvSpPr>
            <p:spPr>
              <a:xfrm>
                <a:off x="1047650" y="3860143"/>
                <a:ext cx="10499210" cy="1425903"/>
              </a:xfrm>
              <a:prstGeom prst="rect">
                <a:avLst/>
              </a:prstGeom>
              <a:blipFill>
                <a:blip r:embed="rId7"/>
                <a:stretch>
                  <a:fillRect l="-407" t="-1709" r="-290" b="-512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FD579B8-AA07-1A9C-EF0A-803DAA54D366}"/>
              </a:ext>
            </a:extLst>
          </p:cNvPr>
          <p:cNvSpPr txBox="1"/>
          <p:nvPr/>
        </p:nvSpPr>
        <p:spPr>
          <a:xfrm>
            <a:off x="558218" y="2474895"/>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过程：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使用残差连接、层归一化和逐位置的全连接前馈网络</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5640FCA-6D1A-FDBE-DFDA-8A9F3FACDF6C}"/>
              </a:ext>
            </a:extLst>
          </p:cNvPr>
          <p:cNvSpPr txBox="1"/>
          <p:nvPr/>
        </p:nvSpPr>
        <p:spPr>
          <a:xfrm>
            <a:off x="1047650" y="5349175"/>
            <a:ext cx="10499210" cy="68723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t>最后，使用全连接层将隐藏状态转换为预测参数 </a:t>
            </a:r>
            <a:r>
              <a:rPr lang="en-US" altLang="zh-CN" dirty="0"/>
              <a:t>m</a:t>
            </a:r>
            <a:r>
              <a:rPr lang="zh-CN" altLang="en-US" dirty="0"/>
              <a:t>。</a:t>
            </a:r>
            <a:r>
              <a:rPr lang="zh-CN" altLang="zh-CN" dirty="0"/>
              <a:t>由于实际说话人系统中唇、表情运动和音频之间总是存在时间延迟，因此音频编码器的预测是输入音频之前的一帧</a:t>
            </a:r>
            <a:r>
              <a:rPr lang="zh-CN" altLang="en-US" dirty="0"/>
              <a:t>。</a:t>
            </a:r>
          </a:p>
        </p:txBody>
      </p:sp>
      <p:sp>
        <p:nvSpPr>
          <p:cNvPr id="3" name="文本框 2">
            <a:extLst>
              <a:ext uri="{FF2B5EF4-FFF2-40B4-BE49-F238E27FC236}">
                <a16:creationId xmlns:a16="http://schemas.microsoft.com/office/drawing/2014/main" id="{32ADF7ED-855F-E7B4-BDF9-64E7B67166D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Huang R, Zhong W, Li G. Audio-driven Talking Head Generation with Transformer and 3D Morphable Model[C]//Proceedings of the 30th ACM International Conference on Multimedia. 2022: 7035-7039.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13165</TotalTime>
  <Words>1848</Words>
  <Application>Microsoft Office PowerPoint</Application>
  <PresentationFormat>宽屏</PresentationFormat>
  <Paragraphs>163</Paragraphs>
  <Slides>20</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691</cp:revision>
  <dcterms:created xsi:type="dcterms:W3CDTF">2021-06-12T07:20:00Z</dcterms:created>
  <dcterms:modified xsi:type="dcterms:W3CDTF">2024-01-26T08:30:50Z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