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14.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15.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16.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19.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20.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21.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22.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34.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06" r:id="rId2"/>
    <p:sldId id="2614" r:id="rId3"/>
    <p:sldId id="2595" r:id="rId4"/>
    <p:sldId id="2686" r:id="rId5"/>
    <p:sldId id="2687" r:id="rId6"/>
    <p:sldId id="2621" r:id="rId7"/>
    <p:sldId id="2688" r:id="rId8"/>
    <p:sldId id="2689" r:id="rId9"/>
    <p:sldId id="2732" r:id="rId10"/>
    <p:sldId id="2730" r:id="rId11"/>
    <p:sldId id="2733" r:id="rId12"/>
    <p:sldId id="2735" r:id="rId13"/>
    <p:sldId id="2736" r:id="rId14"/>
    <p:sldId id="2737" r:id="rId15"/>
    <p:sldId id="2721" r:id="rId16"/>
    <p:sldId id="2738" r:id="rId17"/>
    <p:sldId id="2739" r:id="rId18"/>
    <p:sldId id="2697" r:id="rId19"/>
    <p:sldId id="2703" r:id="rId20"/>
    <p:sldId id="2729" r:id="rId21"/>
    <p:sldId id="2731" r:id="rId22"/>
    <p:sldId id="2720" r:id="rId23"/>
    <p:sldId id="2711" r:id="rId24"/>
    <p:sldId id="2705" r:id="rId25"/>
    <p:sldId id="2706" r:id="rId26"/>
    <p:sldId id="2518" r:id="rId27"/>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0000"/>
    <a:srgbClr val="4472C4"/>
    <a:srgbClr val="2F5597"/>
    <a:srgbClr val="FFFFFF"/>
    <a:srgbClr val="1736FF"/>
    <a:srgbClr val="E4E6E7"/>
    <a:srgbClr val="BFBEBD"/>
    <a:srgbClr val="F16005"/>
    <a:srgbClr val="C7D4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5090" autoAdjust="0"/>
  </p:normalViewPr>
  <p:slideViewPr>
    <p:cSldViewPr snapToGrid="0" showGuides="1">
      <p:cViewPr varScale="1">
        <p:scale>
          <a:sx n="79" d="100"/>
          <a:sy n="79" d="100"/>
        </p:scale>
        <p:origin x="802" y="43"/>
      </p:cViewPr>
      <p:guideLst>
        <p:guide orient="horz" pos="18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271917-B337-4335-AEF3-7EECED3CFA3F}" type="datetimeFigureOut">
              <a:rPr lang="zh-CN" altLang="en-US" smtClean="0"/>
              <a:t>2024/3/4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9BB9C8-14E8-4727-93A3-876F3F25BCC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rPr/>
              <a:t>1</a:t>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9609896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175FC5-2F44-4258-11AE-012B28CF69C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411F18F-31DB-89B8-F780-B3770B493D92}"/>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9C0C395-608B-C229-3BC0-0C39A6C3637D}"/>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21731D36-889E-89FD-1F7A-86DD9BAF956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8708840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C22FDF-B039-5136-D9B7-13570271699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ADF6E1C-E8BB-CF23-4845-878CA4CD00F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F1228345-48F8-0EBF-05D5-EBA10ACC9BFA}"/>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3524DB8C-52D1-D634-B70C-CCE1F847B02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7632777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A9B774-FAF7-1A96-2D99-F2D58B37D77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08496D8-66EE-0A65-08DE-57741A1059D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74AE6CC-667A-251B-BB10-CD255420E330}"/>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5FF735C5-5A63-971D-7B00-BF0BE9A8070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5872034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9F12DC-41D1-CAEE-15F0-86B7103D821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5D11CD0-F343-0945-60D0-90B1D12AC05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C360DB7D-E8E5-446F-985A-3D63835FB3B3}"/>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DF865991-C936-5E81-C40B-6651FA1EE87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2181599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6719147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1C27AD-D604-4E38-BC20-EC69654E761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A73BA6C-F289-2159-B0F5-10A6BE45B8CA}"/>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8AE7707-2F86-612E-CD59-AFFF17DD1BC1}"/>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129BF157-DC84-099B-11C2-C904756B8B5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8632163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8D9038-D7D9-B90F-D8E7-9F9D9DE71C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CA0E32A-F59D-16E7-0AEE-C4033FEECCB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CF15D209-728C-FAD9-5AF0-463C79A434B5}"/>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D88082EA-ACF9-F4EB-5651-ADA18E02D6C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7342062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5165213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74151"/>
                </a:solidFill>
                <a:effectLst/>
                <a:latin typeface="Söhne"/>
              </a:rPr>
              <a:t>MFCC</a:t>
            </a:r>
            <a:r>
              <a:rPr lang="zh-CN" altLang="en-US" b="0" i="0" dirty="0">
                <a:solidFill>
                  <a:srgbClr val="374151"/>
                </a:solidFill>
                <a:effectLst/>
                <a:latin typeface="Söhne"/>
              </a:rPr>
              <a:t>（</a:t>
            </a:r>
            <a:r>
              <a:rPr lang="en-US" altLang="zh-CN" b="0" i="0" dirty="0">
                <a:solidFill>
                  <a:srgbClr val="374151"/>
                </a:solidFill>
                <a:effectLst/>
                <a:latin typeface="Söhne"/>
              </a:rPr>
              <a:t>Mel Frequency Cepstral Coefficients</a:t>
            </a:r>
            <a:r>
              <a:rPr lang="zh-CN" altLang="en-US" b="0" i="0" dirty="0">
                <a:solidFill>
                  <a:srgbClr val="374151"/>
                </a:solidFill>
                <a:effectLst/>
                <a:latin typeface="Söhne"/>
              </a:rPr>
              <a:t>，梅尔频率倒谱系数）</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600850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a:t>
            </a:fld>
            <a:endParaRPr kumimoji="1"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74151"/>
                </a:solidFill>
                <a:effectLst/>
                <a:latin typeface="Söhne"/>
              </a:rPr>
              <a:t>MFCC</a:t>
            </a:r>
            <a:r>
              <a:rPr lang="zh-CN" altLang="en-US" b="0" i="0" dirty="0">
                <a:solidFill>
                  <a:srgbClr val="374151"/>
                </a:solidFill>
                <a:effectLst/>
                <a:latin typeface="Söhne"/>
              </a:rPr>
              <a:t>（</a:t>
            </a:r>
            <a:r>
              <a:rPr lang="en-US" altLang="zh-CN" b="0" i="0" dirty="0">
                <a:solidFill>
                  <a:srgbClr val="374151"/>
                </a:solidFill>
                <a:effectLst/>
                <a:latin typeface="Söhne"/>
              </a:rPr>
              <a:t>Mel Frequency Cepstral Coefficients</a:t>
            </a:r>
            <a:r>
              <a:rPr lang="zh-CN" altLang="en-US" b="0" i="0" dirty="0">
                <a:solidFill>
                  <a:srgbClr val="374151"/>
                </a:solidFill>
                <a:effectLst/>
                <a:latin typeface="Söhne"/>
              </a:rPr>
              <a:t>，梅尔频率倒谱系数）</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2735926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0B0877-3AE2-49E9-A7B5-767ED8F552B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8ACF2F9-AE6C-2D9A-916E-85B169E6926D}"/>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44F6461-C2CD-C556-06B5-B7E0342BBBCD}"/>
              </a:ext>
            </a:extLst>
          </p:cNvPr>
          <p:cNvSpPr>
            <a:spLocks noGrp="1"/>
          </p:cNvSpPr>
          <p:nvPr>
            <p:ph type="body" idx="1"/>
          </p:nvPr>
        </p:nvSpPr>
        <p:spPr/>
        <p:txBody>
          <a:bodyPr/>
          <a:lstStyle/>
          <a:p>
            <a:r>
              <a:rPr lang="en-US" altLang="zh-CN" b="0" i="0" dirty="0">
                <a:solidFill>
                  <a:srgbClr val="374151"/>
                </a:solidFill>
                <a:effectLst/>
                <a:latin typeface="Söhne"/>
              </a:rPr>
              <a:t>MFCC</a:t>
            </a:r>
            <a:r>
              <a:rPr lang="zh-CN" altLang="en-US" b="0" i="0" dirty="0">
                <a:solidFill>
                  <a:srgbClr val="374151"/>
                </a:solidFill>
                <a:effectLst/>
                <a:latin typeface="Söhne"/>
              </a:rPr>
              <a:t>（</a:t>
            </a:r>
            <a:r>
              <a:rPr lang="en-US" altLang="zh-CN" b="0" i="0" dirty="0">
                <a:solidFill>
                  <a:srgbClr val="374151"/>
                </a:solidFill>
                <a:effectLst/>
                <a:latin typeface="Söhne"/>
              </a:rPr>
              <a:t>Mel Frequency Cepstral Coefficients</a:t>
            </a:r>
            <a:r>
              <a:rPr lang="zh-CN" altLang="en-US" b="0" i="0" dirty="0">
                <a:solidFill>
                  <a:srgbClr val="374151"/>
                </a:solidFill>
                <a:effectLst/>
                <a:latin typeface="Söhne"/>
              </a:rPr>
              <a:t>，梅尔频率倒谱系数）</a:t>
            </a:r>
            <a:endParaRPr lang="zh-CN" altLang="en-US" dirty="0"/>
          </a:p>
        </p:txBody>
      </p:sp>
      <p:sp>
        <p:nvSpPr>
          <p:cNvPr id="4" name="灯片编号占位符 3">
            <a:extLst>
              <a:ext uri="{FF2B5EF4-FFF2-40B4-BE49-F238E27FC236}">
                <a16:creationId xmlns:a16="http://schemas.microsoft.com/office/drawing/2014/main" id="{406D8D4C-EAE3-A610-F8D0-CE33697CA75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1278477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7062578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9473943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7996523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25</a:t>
            </a:fld>
            <a:endParaRPr kumimoji="1" lang="zh-CN" altLang="en-US"/>
          </a:p>
        </p:txBody>
      </p:sp>
    </p:spTree>
    <p:extLst>
      <p:ext uri="{BB962C8B-B14F-4D97-AF65-F5344CB8AC3E}">
        <p14:creationId xmlns:p14="http://schemas.microsoft.com/office/powerpoint/2010/main" val="37379185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rPr/>
              <a:t>26</a:t>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3</a:t>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4</a:t>
            </a:fld>
            <a:endParaRPr kumimoji="1" lang="zh-CN" altLang="en-US"/>
          </a:p>
        </p:txBody>
      </p:sp>
    </p:spTree>
    <p:extLst>
      <p:ext uri="{BB962C8B-B14F-4D97-AF65-F5344CB8AC3E}">
        <p14:creationId xmlns:p14="http://schemas.microsoft.com/office/powerpoint/2010/main" val="805640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896810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6</a:t>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514757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sz="1800" kern="100" dirty="0">
                <a:effectLst/>
                <a:latin typeface="微软雅黑" panose="020B0503020204020204" pitchFamily="34" charset="-122"/>
                <a:ea typeface="等线" panose="02010600030101010101" pitchFamily="2" charset="-122"/>
                <a:cs typeface="Times New Roman" panose="02020603050405020304" pitchFamily="18" charset="0"/>
              </a:rPr>
              <a:t>1. </a:t>
            </a: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条件输入</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l"/>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音频信号：音频输入是该框架的主要驱动力，它提供了说话者的语音信息，用于生成与之同步的口型和表情。</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l"/>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参考图像：提供了目标人物的面部特征和身份信息。这些图像帮助模型了解应该生成哪种面部特征。</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l"/>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面部标记点：这些标记点包含了面部的关键位置信息，如眼睛、嘴巴和鼻子等，用于辅助生成准确的面部动态。</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100" dirty="0">
                <a:effectLst/>
                <a:latin typeface="微软雅黑" panose="020B0503020204020204" pitchFamily="34" charset="-122"/>
                <a:ea typeface="等线" panose="02010600030101010101" pitchFamily="2" charset="-122"/>
                <a:cs typeface="Times New Roman" panose="02020603050405020304" pitchFamily="18" charset="0"/>
              </a:rPr>
              <a:t>2. </a:t>
            </a: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扩散模型</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l"/>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扩散模型是一种生成模型，它通过逐步增加和减少噪声来生成或重构图像。在</a:t>
            </a:r>
            <a:r>
              <a:rPr lang="en-US" altLang="zh-CN" sz="1800" kern="100" dirty="0" err="1">
                <a:effectLst/>
                <a:latin typeface="等线" panose="02010600030101010101" pitchFamily="2" charset="-122"/>
                <a:ea typeface="微软雅黑" panose="020B0503020204020204" pitchFamily="34" charset="-122"/>
                <a:cs typeface="Times New Roman" panose="02020603050405020304" pitchFamily="18" charset="0"/>
              </a:rPr>
              <a:t>DiffTalk</a:t>
            </a: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中，扩散模型被训练用来生成与音频同步的面部动画。</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l"/>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这个过程涉及到将噪声图像逐步转化为清晰的面部图像，同时确保图像与输入的音频和面部标记点保持一致。</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100" dirty="0">
                <a:effectLst/>
                <a:latin typeface="微软雅黑" panose="020B0503020204020204" pitchFamily="34" charset="-122"/>
                <a:ea typeface="等线" panose="02010600030101010101" pitchFamily="2" charset="-122"/>
                <a:cs typeface="Times New Roman" panose="02020603050405020304" pitchFamily="18" charset="0"/>
              </a:rPr>
              <a:t>3. </a:t>
            </a: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音频驱动的去噪过程</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l"/>
            <a:r>
              <a:rPr lang="en-US" altLang="zh-CN" sz="1800" kern="100" dirty="0" err="1">
                <a:effectLst/>
                <a:latin typeface="微软雅黑" panose="020B0503020204020204" pitchFamily="34" charset="-122"/>
                <a:ea typeface="等线" panose="02010600030101010101" pitchFamily="2" charset="-122"/>
                <a:cs typeface="Times New Roman" panose="02020603050405020304" pitchFamily="18" charset="0"/>
              </a:rPr>
              <a:t>DiffTalk</a:t>
            </a: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的核心是一个定制的去噪过程，它根据音频信号逐步减少图像中的噪声，生成连贯的动态肖像。</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l"/>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这一过程涉及到模型对噪声图像的逐步细化，直到生成高质量的动态肖像。</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100" dirty="0">
                <a:effectLst/>
                <a:latin typeface="微软雅黑" panose="020B0503020204020204" pitchFamily="34" charset="-122"/>
                <a:ea typeface="等线" panose="02010600030101010101" pitchFamily="2" charset="-122"/>
                <a:cs typeface="Times New Roman" panose="02020603050405020304" pitchFamily="18" charset="0"/>
              </a:rPr>
              <a:t>4. </a:t>
            </a: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个性化和通用性</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l"/>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模型通过结合双重参考图像的条件，实现了个性化的通用合成。这意味着它可以在不需要对每个新身份进行额外微调的情况下，为不同的身份生成说话视频。</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l"/>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这种方法使得</a:t>
            </a:r>
            <a:r>
              <a:rPr lang="en-US" altLang="zh-CN" sz="1800" kern="100" dirty="0" err="1">
                <a:effectLst/>
                <a:latin typeface="等线" panose="02010600030101010101" pitchFamily="2" charset="-122"/>
                <a:ea typeface="微软雅黑" panose="020B0503020204020204" pitchFamily="34" charset="-122"/>
                <a:cs typeface="Times New Roman" panose="02020603050405020304" pitchFamily="18" charset="0"/>
              </a:rPr>
              <a:t>DiffTalk</a:t>
            </a: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不仅能生成高质量的动态肖像，而且具有良好的泛化能力，能够适应多种不同的身份。</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100" dirty="0">
                <a:effectLst/>
                <a:latin typeface="微软雅黑" panose="020B0503020204020204" pitchFamily="34" charset="-122"/>
                <a:ea typeface="等线" panose="02010600030101010101" pitchFamily="2" charset="-122"/>
                <a:cs typeface="Times New Roman" panose="02020603050405020304" pitchFamily="18" charset="0"/>
              </a:rPr>
              <a:t>5. </a:t>
            </a: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输出</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l"/>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输出是一个与输入音频同步的动态肖像视频，展现了目标人物说话时的自然面部动态和表情。</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6092403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BC9B60-FEFF-5310-1B9C-0AD245AAA61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74E7B09-1379-2C03-031A-0DF87E93E41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C061CAE2-0FAB-D87D-807B-FCE1527BFED1}"/>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6AB47A75-8F3E-620E-64D0-8385B29A051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695843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2024/3/4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2024/3/4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2024/3/4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2024/3/4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2024/3/4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2024/3/4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4BA96C3-EDA1-4EE1-B967-B3E441F67AF9}" type="datetimeFigureOut">
              <a:rPr lang="zh-CN" altLang="en-US" smtClean="0"/>
              <a:t>2024/3/4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4BA96C3-EDA1-4EE1-B967-B3E441F67AF9}" type="datetimeFigureOut">
              <a:rPr lang="zh-CN" altLang="en-US" smtClean="0"/>
              <a:t>2024/3/4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4BA96C3-EDA1-4EE1-B967-B3E441F67AF9}" type="datetimeFigureOut">
              <a:rPr lang="zh-CN" altLang="en-US" smtClean="0"/>
              <a:t>2024/3/4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2024/3/4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2024/3/4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BA96C3-EDA1-4EE1-B967-B3E441F67AF9}" type="datetimeFigureOut">
              <a:rPr lang="zh-CN" altLang="en-US" smtClean="0"/>
              <a:t>2024/3/4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D80B0F-6881-4047-A1BD-5901B0F00B9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7.xml"/><Relationship Id="rId7" Type="http://schemas.openxmlformats.org/officeDocument/2006/relationships/image" Target="../media/image5.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8.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0.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9.png"/><Relationship Id="rId5" Type="http://schemas.openxmlformats.org/officeDocument/2006/relationships/image" Target="../media/image3.pn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slideLayout" Target="../slideLayouts/slideLayout7.xml"/><Relationship Id="rId7" Type="http://schemas.openxmlformats.org/officeDocument/2006/relationships/image" Target="../media/image12.pn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11.png"/><Relationship Id="rId5" Type="http://schemas.openxmlformats.org/officeDocument/2006/relationships/image" Target="../media/image3.pn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slideLayout" Target="../slideLayouts/slideLayout7.xml"/><Relationship Id="rId7" Type="http://schemas.openxmlformats.org/officeDocument/2006/relationships/image" Target="../media/image15.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14.png"/><Relationship Id="rId5" Type="http://schemas.openxmlformats.org/officeDocument/2006/relationships/image" Target="../media/image3.png"/><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slideLayout" Target="../slideLayouts/slideLayout7.xml"/><Relationship Id="rId7" Type="http://schemas.openxmlformats.org/officeDocument/2006/relationships/image" Target="../media/image23.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5.xml"/><Relationship Id="rId1" Type="http://schemas.openxmlformats.org/officeDocument/2006/relationships/tags" Target="../tags/tag24.xml"/><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25.png"/><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image" Target="../media/image26.png"/><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1.xml"/><Relationship Id="rId1" Type="http://schemas.openxmlformats.org/officeDocument/2006/relationships/tags" Target="../tags/tag30.xml"/><Relationship Id="rId5" Type="http://schemas.openxmlformats.org/officeDocument/2006/relationships/image" Target="../media/image27.png"/><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image" Target="../media/image28.png"/><Relationship Id="rId4"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34.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2.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圆角 4">
            <a:extLst>
              <a:ext uri="{FF2B5EF4-FFF2-40B4-BE49-F238E27FC236}">
                <a16:creationId xmlns:a16="http://schemas.microsoft.com/office/drawing/2014/main" id="{BC276567-6C8C-B70B-6E45-5861646970D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XJU-ICIRG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grpSp>
        <p:nvGrpSpPr>
          <p:cNvPr id="37" name="组合 36"/>
          <p:cNvGrpSpPr/>
          <p:nvPr/>
        </p:nvGrpSpPr>
        <p:grpSpPr>
          <a:xfrm rot="15433288">
            <a:off x="2951347" y="-245645"/>
            <a:ext cx="6361278" cy="7047820"/>
            <a:chOff x="4297364" y="903288"/>
            <a:chExt cx="2946834" cy="3067178"/>
          </a:xfrm>
          <a:solidFill>
            <a:schemeClr val="accent1">
              <a:alpha val="3000"/>
            </a:schemeClr>
          </a:solidFill>
        </p:grpSpPr>
        <p:sp>
          <p:nvSpPr>
            <p:cNvPr id="38"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39"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0"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1"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6" name="组合 5"/>
          <p:cNvGrpSpPr/>
          <p:nvPr/>
        </p:nvGrpSpPr>
        <p:grpSpPr>
          <a:xfrm>
            <a:off x="-161925" y="129540"/>
            <a:ext cx="2284730" cy="636270"/>
            <a:chOff x="1984" y="111"/>
            <a:chExt cx="3598" cy="1002"/>
          </a:xfrm>
        </p:grpSpPr>
        <p:sp>
          <p:nvSpPr>
            <p:cNvPr id="3" name="任意多边形 2"/>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9" name="标题 1">
            <a:extLst>
              <a:ext uri="{FF2B5EF4-FFF2-40B4-BE49-F238E27FC236}">
                <a16:creationId xmlns:a16="http://schemas.microsoft.com/office/drawing/2014/main" id="{25E3AC34-2ED2-9BBD-9FA0-4FE5BE724D47}"/>
              </a:ext>
            </a:extLst>
          </p:cNvPr>
          <p:cNvSpPr txBox="1">
            <a:spLocks/>
          </p:cNvSpPr>
          <p:nvPr/>
        </p:nvSpPr>
        <p:spPr>
          <a:xfrm>
            <a:off x="1524000" y="1122363"/>
            <a:ext cx="9144000" cy="23876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6600" dirty="0">
                <a:latin typeface="微软雅黑" panose="020B0503020204020204" pitchFamily="34" charset="-122"/>
                <a:ea typeface="微软雅黑" panose="020B0503020204020204" pitchFamily="34" charset="-122"/>
              </a:rPr>
              <a:t>组会汇报</a:t>
            </a:r>
            <a:br>
              <a:rPr lang="zh-CN" altLang="en-US" dirty="0"/>
            </a:br>
            <a:endParaRPr lang="zh-CN" altLang="en-US" dirty="0">
              <a:latin typeface="微软雅黑" panose="020B0503020204020204" pitchFamily="34" charset="-122"/>
              <a:ea typeface="微软雅黑" panose="020B0503020204020204" pitchFamily="34" charset="-122"/>
            </a:endParaRPr>
          </a:p>
        </p:txBody>
      </p:sp>
      <p:sp>
        <p:nvSpPr>
          <p:cNvPr id="10" name="副标题 2">
            <a:extLst>
              <a:ext uri="{FF2B5EF4-FFF2-40B4-BE49-F238E27FC236}">
                <a16:creationId xmlns:a16="http://schemas.microsoft.com/office/drawing/2014/main" id="{876CC5B0-1860-324C-4CC2-9F8C0F4D0C6C}"/>
              </a:ext>
            </a:extLst>
          </p:cNvPr>
          <p:cNvSpPr txBox="1">
            <a:spLocks/>
          </p:cNvSpPr>
          <p:nvPr/>
        </p:nvSpPr>
        <p:spPr>
          <a:xfrm>
            <a:off x="980440" y="2489100"/>
            <a:ext cx="10597009" cy="1655762"/>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r>
              <a:rPr lang="en-US" altLang="zh-CN" sz="3600" dirty="0">
                <a:solidFill>
                  <a:srgbClr val="000000"/>
                </a:solidFill>
                <a:latin typeface="微软雅黑" panose="020B0503020204020204" pitchFamily="34" charset="-122"/>
                <a:ea typeface="微软雅黑" panose="020B0503020204020204" pitchFamily="34" charset="-122"/>
                <a:cs typeface="+mj-cs"/>
              </a:rPr>
              <a:t>NERF-AD: NEURAL RADIANCE FIELD WITH ATTENTION-BASED DISENTANGLEMENT FOR TALKING FACE SYNTHESIS</a:t>
            </a:r>
          </a:p>
        </p:txBody>
      </p:sp>
      <p:sp>
        <p:nvSpPr>
          <p:cNvPr id="11" name="文本框 10">
            <a:extLst>
              <a:ext uri="{FF2B5EF4-FFF2-40B4-BE49-F238E27FC236}">
                <a16:creationId xmlns:a16="http://schemas.microsoft.com/office/drawing/2014/main" id="{817F2E9C-CE6B-BB86-1C0B-67AB93B77810}"/>
              </a:ext>
            </a:extLst>
          </p:cNvPr>
          <p:cNvSpPr txBox="1"/>
          <p:nvPr/>
        </p:nvSpPr>
        <p:spPr>
          <a:xfrm>
            <a:off x="4385239" y="4339579"/>
            <a:ext cx="3365770" cy="523220"/>
          </a:xfrm>
          <a:prstGeom prst="rect">
            <a:avLst/>
          </a:prstGeom>
          <a:noFill/>
        </p:spPr>
        <p:txBody>
          <a:bodyPr wrap="square" rtlCol="0">
            <a:spAutoFit/>
          </a:bodyPr>
          <a:lstStyle/>
          <a:p>
            <a:pPr algn="ctr"/>
            <a:r>
              <a:rPr lang="zh-CN" altLang="en-US" sz="2800" dirty="0">
                <a:latin typeface="宋体" panose="02010600030101010101" pitchFamily="2" charset="-122"/>
                <a:ea typeface="宋体" panose="02010600030101010101" pitchFamily="2" charset="-122"/>
              </a:rPr>
              <a:t>汇报人：主田横</a:t>
            </a:r>
          </a:p>
        </p:txBody>
      </p:sp>
      <p:sp>
        <p:nvSpPr>
          <p:cNvPr id="12" name="文本框 11">
            <a:extLst>
              <a:ext uri="{FF2B5EF4-FFF2-40B4-BE49-F238E27FC236}">
                <a16:creationId xmlns:a16="http://schemas.microsoft.com/office/drawing/2014/main" id="{306A7589-762E-8AC2-5D21-16F9B83A253F}"/>
              </a:ext>
            </a:extLst>
          </p:cNvPr>
          <p:cNvSpPr txBox="1"/>
          <p:nvPr/>
        </p:nvSpPr>
        <p:spPr>
          <a:xfrm>
            <a:off x="5051721" y="5156972"/>
            <a:ext cx="2088557" cy="523220"/>
          </a:xfrm>
          <a:prstGeom prst="rect">
            <a:avLst/>
          </a:prstGeom>
          <a:noFill/>
        </p:spPr>
        <p:txBody>
          <a:bodyPr wrap="square" rtlCol="0">
            <a:spAutoFit/>
          </a:bodyPr>
          <a:lstStyle/>
          <a:p>
            <a:r>
              <a:rPr lang="en-US" altLang="zh-CN" sz="2800" dirty="0">
                <a:latin typeface="宋体" panose="02010600030101010101" pitchFamily="2" charset="-122"/>
                <a:ea typeface="宋体" panose="02010600030101010101" pitchFamily="2" charset="-122"/>
              </a:rPr>
              <a:t>2024.03.04</a:t>
            </a:r>
            <a:endParaRPr lang="zh-CN" altLang="en-US" sz="2800" dirty="0">
              <a:latin typeface="宋体" panose="02010600030101010101" pitchFamily="2" charset="-122"/>
              <a:ea typeface="宋体" panose="02010600030101010101" pitchFamily="2" charset="-122"/>
            </a:endParaRPr>
          </a:p>
        </p:txBody>
      </p:sp>
      <p:sp>
        <p:nvSpPr>
          <p:cNvPr id="13" name="文本框 12">
            <a:extLst>
              <a:ext uri="{FF2B5EF4-FFF2-40B4-BE49-F238E27FC236}">
                <a16:creationId xmlns:a16="http://schemas.microsoft.com/office/drawing/2014/main" id="{27E3685B-D2BC-795E-D94D-0AD5016FB70C}"/>
              </a:ext>
            </a:extLst>
          </p:cNvPr>
          <p:cNvSpPr txBox="1"/>
          <p:nvPr/>
        </p:nvSpPr>
        <p:spPr>
          <a:xfrm>
            <a:off x="0" y="6543228"/>
            <a:ext cx="11034056" cy="338554"/>
          </a:xfrm>
          <a:prstGeom prst="rect">
            <a:avLst/>
          </a:prstGeom>
          <a:noFill/>
        </p:spPr>
        <p:txBody>
          <a:bodyPr wrap="square" rtlCol="0">
            <a:spAutoFit/>
          </a:bodyPr>
          <a:lstStyle/>
          <a:p>
            <a:r>
              <a:rPr lang="zh-CN" altLang="en-US" sz="1600" dirty="0">
                <a:latin typeface="微软雅黑 Light" panose="020B0502040204020203" pitchFamily="34" charset="-122"/>
                <a:ea typeface="微软雅黑 Light" panose="020B0502040204020203" pitchFamily="34" charset="-122"/>
              </a:rPr>
              <a:t>文献作者：</a:t>
            </a:r>
            <a:r>
              <a:rPr lang="pl-PL" altLang="zh-CN" sz="1600" dirty="0">
                <a:latin typeface="微软雅黑 Light" panose="020B0502040204020203" pitchFamily="34" charset="-122"/>
                <a:ea typeface="微软雅黑 Light" panose="020B0502040204020203" pitchFamily="34" charset="-122"/>
              </a:rPr>
              <a:t>C Bi, X Liu, Z Liu</a:t>
            </a:r>
            <a:endParaRPr lang="zh-CN" altLang="en-US" sz="1600" dirty="0">
              <a:latin typeface="微软雅黑 Light" panose="020B0502040204020203" pitchFamily="34" charset="-122"/>
              <a:ea typeface="微软雅黑 Light" panose="020B0502040204020203" pitchFamily="34" charset="-122"/>
            </a:endParaRPr>
          </a:p>
        </p:txBody>
      </p:sp>
    </p:spTree>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pic>
        <p:nvPicPr>
          <p:cNvPr id="18" name="图片 17">
            <a:extLst>
              <a:ext uri="{FF2B5EF4-FFF2-40B4-BE49-F238E27FC236}">
                <a16:creationId xmlns:a16="http://schemas.microsoft.com/office/drawing/2014/main" id="{A3375455-31B0-AD84-B473-720FFC5C44F4}"/>
              </a:ext>
            </a:extLst>
          </p:cNvPr>
          <p:cNvPicPr>
            <a:picLocks noChangeAspect="1"/>
          </p:cNvPicPr>
          <p:nvPr/>
        </p:nvPicPr>
        <p:blipFill>
          <a:blip r:embed="rId5"/>
          <a:stretch>
            <a:fillRect/>
          </a:stretch>
        </p:blipFill>
        <p:spPr>
          <a:xfrm>
            <a:off x="6802492" y="2604444"/>
            <a:ext cx="5376989" cy="3521310"/>
          </a:xfrm>
          <a:prstGeom prst="rect">
            <a:avLst/>
          </a:prstGeom>
        </p:spPr>
      </p:pic>
      <p:grpSp>
        <p:nvGrpSpPr>
          <p:cNvPr id="39" name="组合 38">
            <a:extLst>
              <a:ext uri="{FF2B5EF4-FFF2-40B4-BE49-F238E27FC236}">
                <a16:creationId xmlns:a16="http://schemas.microsoft.com/office/drawing/2014/main" id="{14E86233-B1D7-B19D-D3EA-27D04FEF1040}"/>
              </a:ext>
            </a:extLst>
          </p:cNvPr>
          <p:cNvGrpSpPr/>
          <p:nvPr/>
        </p:nvGrpSpPr>
        <p:grpSpPr>
          <a:xfrm rot="15433288">
            <a:off x="3327035" y="-311154"/>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a:extLst>
              <a:ext uri="{FF2B5EF4-FFF2-40B4-BE49-F238E27FC236}">
                <a16:creationId xmlns:a16="http://schemas.microsoft.com/office/drawing/2014/main" id="{EB4EA2D6-0292-A38B-7D7C-F137C2C75C01}"/>
              </a:ext>
            </a:extLst>
          </p:cNvPr>
          <p:cNvSpPr txBox="1"/>
          <p:nvPr>
            <p:custDataLst>
              <p:tags r:id="rId1"/>
            </p:custDataLst>
          </p:nvPr>
        </p:nvSpPr>
        <p:spPr>
          <a:xfrm>
            <a:off x="102870" y="997331"/>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基于注意力机制的解耦方法</a:t>
            </a:r>
          </a:p>
        </p:txBody>
      </p:sp>
      <p:sp>
        <p:nvSpPr>
          <p:cNvPr id="14" name="矩形: 圆角 4">
            <a:extLst>
              <a:ext uri="{FF2B5EF4-FFF2-40B4-BE49-F238E27FC236}">
                <a16:creationId xmlns:a16="http://schemas.microsoft.com/office/drawing/2014/main" id="{4C27D285-1EA2-BA97-DF10-DFDC557AB887}"/>
              </a:ext>
            </a:extLst>
          </p:cNvPr>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5" name="文本框 14">
            <a:extLst>
              <a:ext uri="{FF2B5EF4-FFF2-40B4-BE49-F238E27FC236}">
                <a16:creationId xmlns:a16="http://schemas.microsoft.com/office/drawing/2014/main" id="{BFCEC9D7-F4DF-C97D-DE17-BC0FC2E8B329}"/>
              </a:ext>
            </a:extLst>
          </p:cNvPr>
          <p:cNvSpPr txBox="1"/>
          <p:nvPr/>
        </p:nvSpPr>
        <p:spPr>
          <a:xfrm>
            <a:off x="11696217" y="436509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E7779BC2-A274-EA9A-227B-98CB0C6153CD}"/>
                  </a:ext>
                </a:extLst>
              </p:cNvPr>
              <p:cNvSpPr txBox="1"/>
              <p:nvPr/>
            </p:nvSpPr>
            <p:spPr>
              <a:xfrm>
                <a:off x="570500" y="1976572"/>
                <a:ext cx="11072350" cy="611899"/>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1600" b="1" dirty="0">
                    <a:latin typeface="Times New Roman" panose="02020603050405020304" pitchFamily="18" charset="0"/>
                    <a:ea typeface="宋体" panose="02010600030101010101" pitchFamily="2" charset="-122"/>
                    <a:cs typeface="Times New Roman" panose="02020603050405020304" pitchFamily="18" charset="0"/>
                  </a:rPr>
                  <a:t>遮罩</a:t>
                </a:r>
                <a:r>
                  <a:rPr lang="zh-CN" altLang="en-US" sz="1600" b="1" dirty="0">
                    <a:effectLst/>
                    <a:latin typeface="Times New Roman" panose="02020603050405020304" pitchFamily="18" charset="0"/>
                    <a:ea typeface="宋体" panose="02010600030101010101" pitchFamily="2" charset="-122"/>
                    <a:cs typeface="Times New Roman" panose="02020603050405020304" pitchFamily="18" charset="0"/>
                  </a:rPr>
                  <a:t>生成器</a:t>
                </a:r>
                <a:r>
                  <a:rPr lang="en-US" altLang="zh-CN" sz="1600" b="1" dirty="0">
                    <a:effectLst/>
                    <a:latin typeface="Times New Roman" panose="02020603050405020304" pitchFamily="18" charset="0"/>
                    <a:ea typeface="宋体" panose="02010600030101010101" pitchFamily="2" charset="-122"/>
                    <a:cs typeface="Times New Roman" panose="02020603050405020304" pitchFamily="18" charset="0"/>
                  </a:rPr>
                  <a:t>(Mask Generator</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600" b="1" dirty="0">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sSub>
                      <m:sSubPr>
                        <m:ctrlPr>
                          <a:rPr lang="en-US" altLang="zh-CN" sz="1600" b="1"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b="1" i="1" smtClean="0">
                            <a:latin typeface="Cambria Math" panose="02040503050406030204" pitchFamily="18" charset="0"/>
                            <a:ea typeface="宋体" panose="02010600030101010101" pitchFamily="2" charset="-122"/>
                            <a:cs typeface="Times New Roman" panose="02020603050405020304" pitchFamily="18" charset="0"/>
                          </a:rPr>
                          <m:t>𝑮</m:t>
                        </m:r>
                      </m:e>
                      <m:sub>
                        <m:r>
                          <a:rPr lang="en-US" altLang="zh-CN" sz="1600" b="1" i="1" smtClean="0">
                            <a:latin typeface="Cambria Math" panose="02040503050406030204" pitchFamily="18" charset="0"/>
                            <a:ea typeface="宋体" panose="02010600030101010101" pitchFamily="2" charset="-122"/>
                            <a:cs typeface="Times New Roman" panose="02020603050405020304" pitchFamily="18" charset="0"/>
                          </a:rPr>
                          <m:t>𝑴</m:t>
                        </m:r>
                      </m:sub>
                    </m:sSub>
                  </m:oMath>
                </a14:m>
                <a:r>
                  <a:rPr lang="en-US" altLang="zh-CN" sz="1600" b="1"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6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负责生成注意力遮罩，这个遮罩指定了与语音运动相关的面部区域的权重。遮罩生成器通过学习识别与语音相关的面部动作（如嘴唇移动），从而能够在</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Audio-face</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Identity-face</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之间进行精确的区分。</a:t>
                </a:r>
                <a:endParaRPr lang="zh-CN" altLang="en-US" sz="1600" dirty="0">
                  <a:effectLst/>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8" name="文本框 7">
                <a:extLst>
                  <a:ext uri="{FF2B5EF4-FFF2-40B4-BE49-F238E27FC236}">
                    <a16:creationId xmlns:a16="http://schemas.microsoft.com/office/drawing/2014/main" id="{E7779BC2-A274-EA9A-227B-98CB0C6153CD}"/>
                  </a:ext>
                </a:extLst>
              </p:cNvPr>
              <p:cNvSpPr txBox="1">
                <a:spLocks noRot="1" noChangeAspect="1" noMove="1" noResize="1" noEditPoints="1" noAdjustHandles="1" noChangeArrowheads="1" noChangeShapeType="1" noTextEdit="1"/>
              </p:cNvSpPr>
              <p:nvPr/>
            </p:nvSpPr>
            <p:spPr>
              <a:xfrm>
                <a:off x="570500" y="1976572"/>
                <a:ext cx="11072350" cy="611899"/>
              </a:xfrm>
              <a:prstGeom prst="rect">
                <a:avLst/>
              </a:prstGeom>
              <a:blipFill>
                <a:blip r:embed="rId6"/>
                <a:stretch>
                  <a:fillRect l="-220" t="-3960" b="-11881"/>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E81F6A7B-B757-2B81-F51B-A5616CD1987F}"/>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Bi C, Liu X, Liu Z.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NeRF</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-AD: Neural Radiance Field with Attention-based Disentanglement for Talking Face Synthesis[J].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arXiv:2401.12568,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1CD7A4C3-FA2E-A256-71A1-72410E68AC57}"/>
                  </a:ext>
                </a:extLst>
              </p:cNvPr>
              <p:cNvSpPr txBox="1"/>
              <p:nvPr/>
            </p:nvSpPr>
            <p:spPr>
              <a:xfrm>
                <a:off x="558218" y="2596746"/>
                <a:ext cx="6004386" cy="1153586"/>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1600" b="1" dirty="0">
                    <a:latin typeface="Times New Roman" panose="02020603050405020304" pitchFamily="18" charset="0"/>
                    <a:ea typeface="宋体" panose="02010600030101010101" pitchFamily="2" charset="-122"/>
                    <a:cs typeface="Times New Roman" panose="02020603050405020304" pitchFamily="18" charset="0"/>
                  </a:rPr>
                  <a:t>变形生成器</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(Warping Generator, </a:t>
                </a:r>
                <a14:m>
                  <m:oMath xmlns:m="http://schemas.openxmlformats.org/officeDocument/2006/math">
                    <m:sSub>
                      <m:sSubPr>
                        <m:ctrlPr>
                          <a:rPr lang="en-US" altLang="zh-CN" sz="1600" b="1"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b="1" i="1" smtClean="0">
                            <a:latin typeface="Cambria Math" panose="02040503050406030204" pitchFamily="18" charset="0"/>
                            <a:ea typeface="宋体" panose="02010600030101010101" pitchFamily="2" charset="-122"/>
                            <a:cs typeface="Times New Roman" panose="02020603050405020304" pitchFamily="18" charset="0"/>
                          </a:rPr>
                          <m:t>𝑮</m:t>
                        </m:r>
                      </m:e>
                      <m:sub>
                        <m:r>
                          <a:rPr lang="en-US" altLang="zh-CN" sz="1600" b="1" i="1" smtClean="0">
                            <a:latin typeface="Cambria Math" panose="02040503050406030204" pitchFamily="18" charset="0"/>
                            <a:ea typeface="宋体" panose="02010600030101010101" pitchFamily="2" charset="-122"/>
                            <a:cs typeface="Times New Roman" panose="02020603050405020304" pitchFamily="18" charset="0"/>
                          </a:rPr>
                          <m:t>𝑾</m:t>
                        </m:r>
                      </m:sub>
                    </m:sSub>
                    <m:r>
                      <a:rPr lang="en-US" altLang="zh-CN" sz="1600" b="1" i="0" smtClean="0">
                        <a:latin typeface="Cambria Math" panose="02040503050406030204" pitchFamily="18" charset="0"/>
                        <a:ea typeface="宋体" panose="02010600030101010101" pitchFamily="2" charset="-122"/>
                        <a:cs typeface="Times New Roman" panose="02020603050405020304" pitchFamily="18" charset="0"/>
                      </a:rPr>
                      <m:t>)</m:t>
                    </m:r>
                    <m:r>
                      <a:rPr lang="zh-CN" altLang="en-US" sz="1600" b="1" i="1">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用于生成与目标</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AU</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代码一致的变形图。这个分支通过变形图像来模拟面部动作单元（</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AU</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）导致的面部变化，帮助模型更好地理解和学习面部动作与语音之间的关系。</a:t>
                </a:r>
                <a:endParaRPr lang="zh-CN" altLang="en-US" sz="1600" dirty="0">
                  <a:effectLst/>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6" name="文本框 5">
                <a:extLst>
                  <a:ext uri="{FF2B5EF4-FFF2-40B4-BE49-F238E27FC236}">
                    <a16:creationId xmlns:a16="http://schemas.microsoft.com/office/drawing/2014/main" id="{1CD7A4C3-FA2E-A256-71A1-72410E68AC57}"/>
                  </a:ext>
                </a:extLst>
              </p:cNvPr>
              <p:cNvSpPr txBox="1">
                <a:spLocks noRot="1" noChangeAspect="1" noMove="1" noResize="1" noEditPoints="1" noAdjustHandles="1" noChangeArrowheads="1" noChangeShapeType="1" noTextEdit="1"/>
              </p:cNvSpPr>
              <p:nvPr/>
            </p:nvSpPr>
            <p:spPr>
              <a:xfrm>
                <a:off x="558218" y="2596746"/>
                <a:ext cx="6004386" cy="1153586"/>
              </a:xfrm>
              <a:prstGeom prst="rect">
                <a:avLst/>
              </a:prstGeom>
              <a:blipFill>
                <a:blip r:embed="rId7"/>
                <a:stretch>
                  <a:fillRect l="-406" t="-2116" b="-5291"/>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0559F01E-65A8-E196-38B8-AD0BB5D8B59C}"/>
              </a:ext>
            </a:extLst>
          </p:cNvPr>
          <p:cNvSpPr txBox="1"/>
          <p:nvPr/>
        </p:nvSpPr>
        <p:spPr>
          <a:xfrm>
            <a:off x="392020" y="1551950"/>
            <a:ext cx="11250830" cy="400110"/>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000" b="1" dirty="0">
                <a:latin typeface="宋体" panose="02010600030101010101" pitchFamily="2" charset="-122"/>
                <a:ea typeface="宋体" panose="02010600030101010101" pitchFamily="2" charset="-122"/>
              </a:rPr>
              <a:t>AU-Attention</a:t>
            </a:r>
            <a:r>
              <a:rPr lang="zh-CN" altLang="en-US" sz="2000" b="1" dirty="0">
                <a:latin typeface="宋体" panose="02010600030101010101" pitchFamily="2" charset="-122"/>
                <a:ea typeface="宋体" panose="02010600030101010101" pitchFamily="2" charset="-122"/>
              </a:rPr>
              <a:t>模块的组成</a:t>
            </a:r>
            <a:r>
              <a:rPr lang="zh-CN" altLang="en-US" sz="2000" dirty="0">
                <a:latin typeface="宋体" panose="02010600030101010101" pitchFamily="2" charset="-122"/>
                <a:ea typeface="宋体" panose="02010600030101010101" pitchFamily="2" charset="-122"/>
              </a:rPr>
              <a:t>：该模块包括</a:t>
            </a:r>
            <a:r>
              <a:rPr lang="en-US" altLang="zh-CN" sz="2000" dirty="0">
                <a:latin typeface="宋体" panose="02010600030101010101" pitchFamily="2" charset="-122"/>
                <a:ea typeface="宋体" panose="02010600030101010101" pitchFamily="2" charset="-122"/>
              </a:rPr>
              <a:t>4</a:t>
            </a:r>
            <a:r>
              <a:rPr lang="zh-CN" altLang="en-US" sz="2000" dirty="0">
                <a:latin typeface="宋体" panose="02010600030101010101" pitchFamily="2" charset="-122"/>
                <a:ea typeface="宋体" panose="02010600030101010101" pitchFamily="2" charset="-122"/>
              </a:rPr>
              <a:t>个部分，遮罩生成器、变形生成器、</a:t>
            </a:r>
            <a:r>
              <a:rPr lang="en-US" altLang="zh-CN" sz="2000" dirty="0">
                <a:latin typeface="宋体" panose="02010600030101010101" pitchFamily="2" charset="-122"/>
                <a:ea typeface="宋体" panose="02010600030101010101" pitchFamily="2" charset="-122"/>
              </a:rPr>
              <a:t>AU</a:t>
            </a:r>
            <a:r>
              <a:rPr lang="zh-CN" altLang="en-US" sz="2000" dirty="0">
                <a:latin typeface="宋体" panose="02010600030101010101" pitchFamily="2" charset="-122"/>
                <a:ea typeface="宋体" panose="02010600030101010101" pitchFamily="2" charset="-122"/>
              </a:rPr>
              <a:t>分类器和判别器。</a:t>
            </a:r>
          </a:p>
        </p:txBody>
      </p:sp>
      <p:sp>
        <p:nvSpPr>
          <p:cNvPr id="12" name="文本框 11">
            <a:extLst>
              <a:ext uri="{FF2B5EF4-FFF2-40B4-BE49-F238E27FC236}">
                <a16:creationId xmlns:a16="http://schemas.microsoft.com/office/drawing/2014/main" id="{922D2653-4B77-3B84-9AB4-8B87A9853348}"/>
              </a:ext>
            </a:extLst>
          </p:cNvPr>
          <p:cNvSpPr txBox="1"/>
          <p:nvPr/>
        </p:nvSpPr>
        <p:spPr>
          <a:xfrm>
            <a:off x="539665" y="3740743"/>
            <a:ext cx="6022940" cy="1153586"/>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AU</a:t>
            </a:r>
            <a:r>
              <a:rPr lang="zh-CN" altLang="en-US" sz="1600" b="1" dirty="0">
                <a:latin typeface="Times New Roman" panose="02020603050405020304" pitchFamily="18" charset="0"/>
                <a:ea typeface="宋体" panose="02010600030101010101" pitchFamily="2" charset="-122"/>
                <a:cs typeface="Times New Roman" panose="02020603050405020304" pitchFamily="18" charset="0"/>
              </a:rPr>
              <a:t>分类器</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(AU Classifier, C)</a:t>
            </a:r>
            <a:r>
              <a:rPr lang="zh-CN" altLang="en-US" sz="16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负责生成</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AU</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标签，用于评估生成图像与目标</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AU</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代码之间的一致性。通过这种方式，</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AU</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分类器有助于监督和指导遮罩生成器和变形生成器的学习过程，确保生成的面部动作与语音信息相匹配。</a:t>
            </a:r>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0E9B2EFC-1CFA-FAEF-833C-F57AAC4E26CE}"/>
                  </a:ext>
                </a:extLst>
              </p:cNvPr>
              <p:cNvSpPr txBox="1"/>
              <p:nvPr/>
            </p:nvSpPr>
            <p:spPr>
              <a:xfrm>
                <a:off x="549740" y="4910457"/>
                <a:ext cx="5912885" cy="1153586"/>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1600" b="1" dirty="0">
                    <a:latin typeface="Times New Roman" panose="02020603050405020304" pitchFamily="18" charset="0"/>
                    <a:ea typeface="宋体" panose="02010600030101010101" pitchFamily="2" charset="-122"/>
                    <a:cs typeface="Times New Roman" panose="02020603050405020304" pitchFamily="18" charset="0"/>
                  </a:rPr>
                  <a:t>判别器</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(Discriminator, </a:t>
                </a:r>
                <a14:m>
                  <m:oMath xmlns:m="http://schemas.openxmlformats.org/officeDocument/2006/math">
                    <m:sSub>
                      <m:sSubPr>
                        <m:ctrlPr>
                          <a:rPr lang="en-US" altLang="zh-CN" sz="1600" b="1"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b="1" i="1" smtClean="0">
                            <a:latin typeface="Cambria Math" panose="02040503050406030204" pitchFamily="18" charset="0"/>
                            <a:ea typeface="宋体" panose="02010600030101010101" pitchFamily="2" charset="-122"/>
                            <a:cs typeface="Times New Roman" panose="02020603050405020304" pitchFamily="18" charset="0"/>
                          </a:rPr>
                          <m:t>𝑾</m:t>
                        </m:r>
                      </m:e>
                      <m:sub>
                        <m:r>
                          <a:rPr lang="en-US" altLang="zh-CN" sz="1600" b="1" i="1" smtClean="0">
                            <a:latin typeface="Cambria Math" panose="02040503050406030204" pitchFamily="18" charset="0"/>
                            <a:ea typeface="宋体" panose="02010600030101010101" pitchFamily="2" charset="-122"/>
                            <a:cs typeface="Times New Roman" panose="02020603050405020304" pitchFamily="18" charset="0"/>
                          </a:rPr>
                          <m:t>𝑫</m:t>
                        </m:r>
                      </m:sub>
                    </m:sSub>
                  </m:oMath>
                </a14:m>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6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在无监督学习框架中，判别器用于评价生成图像的真实性，帮助模型生成高质量的谈话面部图像。判别器的目的是区分生成图像和真实图像，从而指导模型生成更自然、更真实的面部表情。</a:t>
                </a:r>
              </a:p>
            </p:txBody>
          </p:sp>
        </mc:Choice>
        <mc:Fallback xmlns="">
          <p:sp>
            <p:nvSpPr>
              <p:cNvPr id="13" name="文本框 12">
                <a:extLst>
                  <a:ext uri="{FF2B5EF4-FFF2-40B4-BE49-F238E27FC236}">
                    <a16:creationId xmlns:a16="http://schemas.microsoft.com/office/drawing/2014/main" id="{0E9B2EFC-1CFA-FAEF-833C-F57AAC4E26CE}"/>
                  </a:ext>
                </a:extLst>
              </p:cNvPr>
              <p:cNvSpPr txBox="1">
                <a:spLocks noRot="1" noChangeAspect="1" noMove="1" noResize="1" noEditPoints="1" noAdjustHandles="1" noChangeArrowheads="1" noChangeShapeType="1" noTextEdit="1"/>
              </p:cNvSpPr>
              <p:nvPr/>
            </p:nvSpPr>
            <p:spPr>
              <a:xfrm>
                <a:off x="549740" y="4910457"/>
                <a:ext cx="5912885" cy="1153586"/>
              </a:xfrm>
              <a:prstGeom prst="rect">
                <a:avLst/>
              </a:prstGeom>
              <a:blipFill>
                <a:blip r:embed="rId8"/>
                <a:stretch>
                  <a:fillRect l="-412" t="-2116" b="-529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53738754"/>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24CB99-C83C-1DFE-C55E-45F4EFDD343D}"/>
            </a:ext>
          </a:extLst>
        </p:cNvPr>
        <p:cNvGrpSpPr/>
        <p:nvPr/>
      </p:nvGrpSpPr>
      <p:grpSpPr>
        <a:xfrm>
          <a:off x="0" y="0"/>
          <a:ext cx="0" cy="0"/>
          <a:chOff x="0" y="0"/>
          <a:chExt cx="0" cy="0"/>
        </a:xfrm>
      </p:grpSpPr>
      <p:pic>
        <p:nvPicPr>
          <p:cNvPr id="3" name="图片 2">
            <a:extLst>
              <a:ext uri="{FF2B5EF4-FFF2-40B4-BE49-F238E27FC236}">
                <a16:creationId xmlns:a16="http://schemas.microsoft.com/office/drawing/2014/main" id="{7B04E834-92EA-55C7-4F5C-DB0768480728}"/>
              </a:ext>
            </a:extLst>
          </p:cNvPr>
          <p:cNvPicPr>
            <a:picLocks noChangeAspect="1"/>
          </p:cNvPicPr>
          <p:nvPr/>
        </p:nvPicPr>
        <p:blipFill>
          <a:blip r:embed="rId5"/>
          <a:stretch>
            <a:fillRect/>
          </a:stretch>
        </p:blipFill>
        <p:spPr>
          <a:xfrm>
            <a:off x="6925863" y="1474808"/>
            <a:ext cx="5266137" cy="4650946"/>
          </a:xfrm>
          <a:prstGeom prst="rect">
            <a:avLst/>
          </a:prstGeom>
        </p:spPr>
      </p:pic>
      <p:grpSp>
        <p:nvGrpSpPr>
          <p:cNvPr id="39" name="组合 38">
            <a:extLst>
              <a:ext uri="{FF2B5EF4-FFF2-40B4-BE49-F238E27FC236}">
                <a16:creationId xmlns:a16="http://schemas.microsoft.com/office/drawing/2014/main" id="{2F8D012B-59B1-A8B1-25F4-A89FF0E54D87}"/>
              </a:ext>
            </a:extLst>
          </p:cNvPr>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57800681-D439-1EA4-0037-41645A6CB47F}"/>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0D9E3594-27B7-FEB5-FEF0-E304AD29AC72}"/>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9044FACC-FAF9-5E1E-46A3-C58AD1755FF4}"/>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659EBE04-2F9A-9626-980A-EFD0D07FE816}"/>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1E567A55-A68B-B1FD-5168-360BFD9FEB1D}"/>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D7DFFE18-6609-5422-FB1C-5044BE28D0C6}"/>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0EA11FA5-34BD-285A-94E8-BFB17AE9A52A}"/>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D2571E0A-A8BA-555B-FDE1-579EC66B56CB}"/>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EAAD3BE9-24CD-375A-B743-A0AE63E17386}"/>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a:extLst>
              <a:ext uri="{FF2B5EF4-FFF2-40B4-BE49-F238E27FC236}">
                <a16:creationId xmlns:a16="http://schemas.microsoft.com/office/drawing/2014/main" id="{AA256997-47A9-36EE-CE70-C5449347C448}"/>
              </a:ext>
            </a:extLst>
          </p:cNvPr>
          <p:cNvSpPr txBox="1"/>
          <p:nvPr>
            <p:custDataLst>
              <p:tags r:id="rId1"/>
            </p:custDataLst>
          </p:nvPr>
        </p:nvSpPr>
        <p:spPr>
          <a:xfrm>
            <a:off x="102870" y="997331"/>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基于注意力机制的解耦方法</a:t>
            </a:r>
          </a:p>
        </p:txBody>
      </p:sp>
      <p:sp>
        <p:nvSpPr>
          <p:cNvPr id="14" name="矩形: 圆角 4">
            <a:extLst>
              <a:ext uri="{FF2B5EF4-FFF2-40B4-BE49-F238E27FC236}">
                <a16:creationId xmlns:a16="http://schemas.microsoft.com/office/drawing/2014/main" id="{D3729E26-77E2-8E67-0C26-807A582EDE39}"/>
              </a:ext>
            </a:extLst>
          </p:cNvPr>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DDCE3BF7-6751-59BB-1659-36CBB8BC9C5A}"/>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BB0CDB5F-9B6F-A37F-0031-EB3805E3FDE9}"/>
                  </a:ext>
                </a:extLst>
              </p:cNvPr>
              <p:cNvSpPr txBox="1"/>
              <p:nvPr/>
            </p:nvSpPr>
            <p:spPr>
              <a:xfrm>
                <a:off x="551501" y="1655051"/>
                <a:ext cx="6520507" cy="2246769"/>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训练方法</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：由于面部解耦任务的数据集较为有限，所以文章采用了一种无监督学习方法。该方法使用变形生成器</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a:latin typeface="Cambria Math" panose="02040503050406030204" pitchFamily="18" charset="0"/>
                            <a:ea typeface="宋体" panose="02010600030101010101" pitchFamily="2" charset="-122"/>
                            <a:cs typeface="Times New Roman" panose="02020603050405020304" pitchFamily="18" charset="0"/>
                          </a:rPr>
                          <m:t>𝐺</m:t>
                        </m:r>
                      </m:e>
                      <m:sub>
                        <m:r>
                          <a:rPr lang="en-US" altLang="zh-CN" sz="2000" b="0" i="1">
                            <a:latin typeface="Cambria Math" panose="02040503050406030204" pitchFamily="18" charset="0"/>
                            <a:ea typeface="宋体" panose="02010600030101010101" pitchFamily="2" charset="-122"/>
                            <a:cs typeface="Times New Roman" panose="02020603050405020304" pitchFamily="18" charset="0"/>
                          </a:rPr>
                          <m:t>𝑊</m:t>
                        </m:r>
                      </m:sub>
                    </m:sSub>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AU</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分类器</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和鉴别器</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𝑊</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𝐷</m:t>
                        </m:r>
                      </m:sub>
                    </m:sSub>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来辅助遮罩生成器</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𝐺</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𝑀</m:t>
                        </m:r>
                      </m:sub>
                    </m:sSub>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学习。预训练后，我们只保留遮罩生成器</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a:latin typeface="Cambria Math" panose="02040503050406030204" pitchFamily="18" charset="0"/>
                            <a:ea typeface="宋体" panose="02010600030101010101" pitchFamily="2" charset="-122"/>
                            <a:cs typeface="Times New Roman" panose="02020603050405020304" pitchFamily="18" charset="0"/>
                          </a:rPr>
                          <m:t>𝐺</m:t>
                        </m:r>
                      </m:e>
                      <m:sub>
                        <m:r>
                          <a:rPr lang="en-US" altLang="zh-CN" sz="2000" b="0" i="1">
                            <a:latin typeface="Cambria Math" panose="02040503050406030204" pitchFamily="18" charset="0"/>
                            <a:ea typeface="宋体" panose="02010600030101010101" pitchFamily="2" charset="-122"/>
                            <a:cs typeface="Times New Roman" panose="02020603050405020304" pitchFamily="18" charset="0"/>
                          </a:rPr>
                          <m:t>𝑀</m:t>
                        </m:r>
                      </m:sub>
                    </m:sSub>
                  </m:oMath>
                </a14:m>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作为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AU-Attention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模块来生成注意掩码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。通过这些组件共同协作的方法，可以使遮罩生成器</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a:latin typeface="Cambria Math" panose="02040503050406030204" pitchFamily="18" charset="0"/>
                            <a:ea typeface="宋体" panose="02010600030101010101" pitchFamily="2" charset="-122"/>
                            <a:cs typeface="Times New Roman" panose="02020603050405020304" pitchFamily="18" charset="0"/>
                          </a:rPr>
                          <m:t>𝐺</m:t>
                        </m:r>
                      </m:e>
                      <m:sub>
                        <m:r>
                          <a:rPr lang="en-US" altLang="zh-CN" sz="2000" b="0" i="1">
                            <a:latin typeface="Cambria Math" panose="02040503050406030204" pitchFamily="18" charset="0"/>
                            <a:ea typeface="宋体" panose="02010600030101010101" pitchFamily="2" charset="-122"/>
                            <a:cs typeface="Times New Roman" panose="02020603050405020304" pitchFamily="18" charset="0"/>
                          </a:rPr>
                          <m:t>𝑀</m:t>
                        </m:r>
                      </m:sub>
                    </m:sSub>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能够在没有明确标签数据的情况下学习生成准确的遮罩。</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2" name="文本框 1">
                <a:extLst>
                  <a:ext uri="{FF2B5EF4-FFF2-40B4-BE49-F238E27FC236}">
                    <a16:creationId xmlns:a16="http://schemas.microsoft.com/office/drawing/2014/main" id="{BB0CDB5F-9B6F-A37F-0031-EB3805E3FDE9}"/>
                  </a:ext>
                </a:extLst>
              </p:cNvPr>
              <p:cNvSpPr txBox="1">
                <a:spLocks noRot="1" noChangeAspect="1" noMove="1" noResize="1" noEditPoints="1" noAdjustHandles="1" noChangeArrowheads="1" noChangeShapeType="1" noTextEdit="1"/>
              </p:cNvSpPr>
              <p:nvPr/>
            </p:nvSpPr>
            <p:spPr>
              <a:xfrm>
                <a:off x="551501" y="1655051"/>
                <a:ext cx="6520507" cy="2246769"/>
              </a:xfrm>
              <a:prstGeom prst="rect">
                <a:avLst/>
              </a:prstGeom>
              <a:blipFill>
                <a:blip r:embed="rId6"/>
                <a:stretch>
                  <a:fillRect l="-841" t="-1355" r="-93" b="-3252"/>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D0B7EF56-C2D2-E057-CC48-18E496FF1141}"/>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Bi C, Liu X, Liu Z.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NeRF</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-AD: Neural Radiance Field with Attention-based Disentanglement for Talking Face Synthesis[J].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arXiv:2401.12568,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DEBB9672-92E7-6FAC-906A-75DC0CECC1A9}"/>
                  </a:ext>
                </a:extLst>
              </p:cNvPr>
              <p:cNvSpPr txBox="1"/>
              <p:nvPr/>
            </p:nvSpPr>
            <p:spPr>
              <a:xfrm>
                <a:off x="558219" y="3862295"/>
                <a:ext cx="6367644" cy="229409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具体流程：</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首先从与语音运动相关的面部动作单元（</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AUs</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）中随机生成一个目标</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AU</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代码，然后将其与裁剪图像</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rPr>
                        </m:ctrlPr>
                      </m:sSubPr>
                      <m:e>
                        <m:r>
                          <m:rPr>
                            <m:sty m:val="p"/>
                          </m:rPr>
                          <a:rPr lang="en-US" altLang="zh-CN" sz="2000" i="1">
                            <a:latin typeface="Cambria Math" panose="02040503050406030204" pitchFamily="18" charset="0"/>
                            <a:ea typeface="宋体" panose="02010600030101010101" pitchFamily="2" charset="-122"/>
                          </a:rPr>
                          <m:t>I</m:t>
                        </m:r>
                      </m:e>
                      <m:sub>
                        <m:r>
                          <a:rPr lang="en-US" altLang="zh-CN" sz="2000" b="0" i="1" smtClean="0">
                            <a:latin typeface="Cambria Math" panose="02040503050406030204" pitchFamily="18" charset="0"/>
                            <a:ea typeface="宋体" panose="02010600030101010101" pitchFamily="2" charset="-122"/>
                          </a:rPr>
                          <m:t>𝑐𝑟𝑜𝑝</m:t>
                        </m:r>
                      </m:sub>
                    </m:sSub>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连接，并分别输入到遮罩生成器</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G</a:t>
                </a:r>
                <a:r>
                  <a:rPr lang="en-US" altLang="zh-CN" sz="2000" baseline="-25000" dirty="0">
                    <a:latin typeface="Times New Roman" panose="02020603050405020304" pitchFamily="18" charset="0"/>
                    <a:ea typeface="宋体" panose="02010600030101010101" pitchFamily="2" charset="-122"/>
                    <a:cs typeface="Times New Roman" panose="02020603050405020304" pitchFamily="18" charset="0"/>
                  </a:rPr>
                  <a:t>M</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和变形生成器</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G</a:t>
                </a:r>
                <a:r>
                  <a:rPr lang="en-US" altLang="zh-CN" sz="2000" baseline="-25000" dirty="0">
                    <a:latin typeface="Times New Roman" panose="02020603050405020304" pitchFamily="18" charset="0"/>
                    <a:ea typeface="宋体" panose="02010600030101010101" pitchFamily="2" charset="-122"/>
                    <a:cs typeface="Times New Roman" panose="02020603050405020304" pitchFamily="18" charset="0"/>
                  </a:rPr>
                  <a:t>W</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中。</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G</a:t>
                </a:r>
                <a:r>
                  <a:rPr lang="en-US" altLang="zh-CN" sz="2000" baseline="-25000" dirty="0">
                    <a:latin typeface="Times New Roman" panose="02020603050405020304" pitchFamily="18" charset="0"/>
                    <a:ea typeface="宋体" panose="02010600030101010101" pitchFamily="2" charset="-122"/>
                    <a:cs typeface="Times New Roman" panose="02020603050405020304" pitchFamily="18" charset="0"/>
                  </a:rPr>
                  <a:t>M</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将生成一个遮罩</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，指定与语音运动相关的面部区域的权重。</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G</a:t>
                </a:r>
                <a:r>
                  <a:rPr lang="en-US" altLang="zh-CN" sz="2000" baseline="-25000" dirty="0">
                    <a:latin typeface="Times New Roman" panose="02020603050405020304" pitchFamily="18" charset="0"/>
                    <a:ea typeface="宋体" panose="02010600030101010101" pitchFamily="2" charset="-122"/>
                    <a:cs typeface="Times New Roman" panose="02020603050405020304" pitchFamily="18" charset="0"/>
                  </a:rPr>
                  <a:t>W</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将生成一个与</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AU</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代码</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rPr>
                        </m:ctrlPr>
                      </m:sSubPr>
                      <m:e>
                        <m:r>
                          <a:rPr lang="en-US" altLang="zh-CN" sz="2000" b="0" i="1" smtClean="0">
                            <a:latin typeface="Cambria Math" panose="02040503050406030204" pitchFamily="18" charset="0"/>
                            <a:ea typeface="宋体" panose="02010600030101010101" pitchFamily="2" charset="-122"/>
                          </a:rPr>
                          <m:t>𝑓</m:t>
                        </m:r>
                      </m:e>
                      <m:sub>
                        <m:r>
                          <a:rPr lang="en-US" altLang="zh-CN" sz="2000" b="0" i="1" smtClean="0">
                            <a:latin typeface="Cambria Math" panose="02040503050406030204" pitchFamily="18" charset="0"/>
                            <a:ea typeface="宋体" panose="02010600030101010101" pitchFamily="2" charset="-122"/>
                          </a:rPr>
                          <m:t>𝐴𝑈𝑡</m:t>
                        </m:r>
                      </m:sub>
                    </m:sSub>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一致的变形图</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rPr>
                        </m:ctrlPr>
                      </m:sSubPr>
                      <m:e>
                        <m:r>
                          <m:rPr>
                            <m:sty m:val="p"/>
                          </m:rPr>
                          <a:rPr lang="en-US" altLang="zh-CN" sz="2000" i="1">
                            <a:latin typeface="Cambria Math" panose="02040503050406030204" pitchFamily="18" charset="0"/>
                            <a:ea typeface="宋体" panose="02010600030101010101" pitchFamily="2" charset="-122"/>
                          </a:rPr>
                          <m:t>I</m:t>
                        </m:r>
                      </m:e>
                      <m:sub>
                        <m:r>
                          <a:rPr lang="en-US" altLang="zh-CN" sz="2000" b="0" i="1" smtClean="0">
                            <a:latin typeface="Cambria Math" panose="02040503050406030204" pitchFamily="18" charset="0"/>
                            <a:ea typeface="宋体" panose="02010600030101010101" pitchFamily="2" charset="-122"/>
                          </a:rPr>
                          <m:t>𝑊</m:t>
                        </m:r>
                      </m:sub>
                    </m:sSub>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。之后，我们可以得到最终生成的图像</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rPr>
                        </m:ctrlPr>
                      </m:sSubPr>
                      <m:e>
                        <m:r>
                          <a:rPr lang="en-US" altLang="zh-CN" sz="2000" b="0" i="1" smtClean="0">
                            <a:latin typeface="Cambria Math" panose="02040503050406030204" pitchFamily="18" charset="0"/>
                            <a:ea typeface="宋体" panose="02010600030101010101" pitchFamily="2" charset="-122"/>
                          </a:rPr>
                          <m:t>𝐼</m:t>
                        </m:r>
                      </m:e>
                      <m:sub>
                        <m:r>
                          <a:rPr lang="en-US" altLang="zh-CN" sz="2000" b="0" i="1" smtClean="0">
                            <a:latin typeface="Cambria Math" panose="02040503050406030204" pitchFamily="18" charset="0"/>
                            <a:ea typeface="宋体" panose="02010600030101010101" pitchFamily="2" charset="-122"/>
                          </a:rPr>
                          <m:t>𝐺</m:t>
                        </m:r>
                      </m:sub>
                    </m:sSub>
                    <m:r>
                      <a:rPr lang="en-US" altLang="zh-CN" sz="2000" b="0" i="1" smtClean="0">
                        <a:latin typeface="Cambria Math" panose="02040503050406030204" pitchFamily="18" charset="0"/>
                        <a:ea typeface="宋体" panose="02010600030101010101" pitchFamily="2" charset="-122"/>
                      </a:rPr>
                      <m:t>=</m:t>
                    </m:r>
                    <m:r>
                      <a:rPr lang="en-US" altLang="zh-CN" sz="2000" b="0" i="1" smtClean="0">
                        <a:latin typeface="Cambria Math" panose="02040503050406030204" pitchFamily="18" charset="0"/>
                        <a:ea typeface="宋体" panose="02010600030101010101" pitchFamily="2" charset="-122"/>
                      </a:rPr>
                      <m:t>𝐴</m:t>
                    </m:r>
                    <m:r>
                      <a:rPr lang="en-US" altLang="zh-CN" sz="2000" b="0" i="1" smtClean="0">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宋体" panose="02010600030101010101" pitchFamily="2" charset="-122"/>
                          </a:rPr>
                        </m:ctrlPr>
                      </m:sSubPr>
                      <m:e>
                        <m:r>
                          <m:rPr>
                            <m:sty m:val="p"/>
                          </m:rPr>
                          <a:rPr lang="en-US" altLang="zh-CN" sz="2000" i="1">
                            <a:latin typeface="Cambria Math" panose="02040503050406030204" pitchFamily="18" charset="0"/>
                            <a:ea typeface="宋体" panose="02010600030101010101" pitchFamily="2" charset="-122"/>
                          </a:rPr>
                          <m:t>I</m:t>
                        </m:r>
                      </m:e>
                      <m:sub>
                        <m:r>
                          <a:rPr lang="en-US" altLang="zh-CN" sz="2000" i="1">
                            <a:latin typeface="Cambria Math" panose="02040503050406030204" pitchFamily="18" charset="0"/>
                            <a:ea typeface="宋体" panose="02010600030101010101" pitchFamily="2" charset="-122"/>
                          </a:rPr>
                          <m:t>𝑐𝑟𝑜𝑝</m:t>
                        </m:r>
                      </m:sub>
                    </m:sSub>
                    <m:r>
                      <a:rPr lang="en-US" altLang="zh-CN" sz="2000" b="0" i="1" smtClean="0">
                        <a:latin typeface="Cambria Math" panose="02040503050406030204" pitchFamily="18" charset="0"/>
                        <a:ea typeface="宋体" panose="02010600030101010101" pitchFamily="2" charset="-122"/>
                      </a:rPr>
                      <m:t>+(1−</m:t>
                    </m:r>
                    <m:r>
                      <a:rPr lang="en-US" altLang="zh-CN" sz="2000" b="0" i="1" smtClean="0">
                        <a:latin typeface="Cambria Math" panose="02040503050406030204" pitchFamily="18" charset="0"/>
                        <a:ea typeface="宋体" panose="02010600030101010101" pitchFamily="2" charset="-122"/>
                      </a:rPr>
                      <m:t>𝐴</m:t>
                    </m:r>
                    <m:r>
                      <a:rPr lang="en-US" altLang="zh-CN" sz="2000" b="0" i="1" smtClean="0">
                        <a:latin typeface="Cambria Math" panose="02040503050406030204" pitchFamily="18" charset="0"/>
                        <a:ea typeface="宋体" panose="02010600030101010101" pitchFamily="2" charset="-122"/>
                      </a:rPr>
                      <m:t>)∙</m:t>
                    </m:r>
                    <m:sSub>
                      <m:sSubPr>
                        <m:ctrlPr>
                          <a:rPr lang="en-US" altLang="zh-CN" sz="2000" i="1">
                            <a:latin typeface="Cambria Math" panose="02040503050406030204" pitchFamily="18" charset="0"/>
                            <a:ea typeface="宋体" panose="02010600030101010101" pitchFamily="2" charset="-122"/>
                          </a:rPr>
                        </m:ctrlPr>
                      </m:sSubPr>
                      <m:e>
                        <m:r>
                          <m:rPr>
                            <m:sty m:val="p"/>
                          </m:rPr>
                          <a:rPr lang="en-US" altLang="zh-CN" sz="2000" i="1">
                            <a:latin typeface="Cambria Math" panose="02040503050406030204" pitchFamily="18" charset="0"/>
                            <a:ea typeface="宋体" panose="02010600030101010101" pitchFamily="2" charset="-122"/>
                          </a:rPr>
                          <m:t>I</m:t>
                        </m:r>
                      </m:e>
                      <m:sub>
                        <m:r>
                          <a:rPr lang="en-US" altLang="zh-CN" sz="2000" i="1">
                            <a:latin typeface="Cambria Math" panose="02040503050406030204" pitchFamily="18" charset="0"/>
                            <a:ea typeface="宋体" panose="02010600030101010101" pitchFamily="2" charset="-122"/>
                          </a:rPr>
                          <m:t>𝑊</m:t>
                        </m:r>
                      </m:sub>
                    </m:sSub>
                  </m:oMath>
                </a14:m>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0" name="文本框 9">
                <a:extLst>
                  <a:ext uri="{FF2B5EF4-FFF2-40B4-BE49-F238E27FC236}">
                    <a16:creationId xmlns:a16="http://schemas.microsoft.com/office/drawing/2014/main" id="{DEBB9672-92E7-6FAC-906A-75DC0CECC1A9}"/>
                  </a:ext>
                </a:extLst>
              </p:cNvPr>
              <p:cNvSpPr txBox="1">
                <a:spLocks noRot="1" noChangeAspect="1" noMove="1" noResize="1" noEditPoints="1" noAdjustHandles="1" noChangeArrowheads="1" noChangeShapeType="1" noTextEdit="1"/>
              </p:cNvSpPr>
              <p:nvPr/>
            </p:nvSpPr>
            <p:spPr>
              <a:xfrm>
                <a:off x="558219" y="3862295"/>
                <a:ext cx="6367644" cy="2294090"/>
              </a:xfrm>
              <a:prstGeom prst="rect">
                <a:avLst/>
              </a:prstGeom>
              <a:blipFill>
                <a:blip r:embed="rId7"/>
                <a:stretch>
                  <a:fillRect l="-862" t="-1596" b="-2128"/>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0BCE46FB-615D-F480-048D-FA9C5320D43D}"/>
              </a:ext>
            </a:extLst>
          </p:cNvPr>
          <p:cNvSpPr txBox="1"/>
          <p:nvPr/>
        </p:nvSpPr>
        <p:spPr>
          <a:xfrm>
            <a:off x="11577886" y="280948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3" name="文本框 12">
            <a:extLst>
              <a:ext uri="{FF2B5EF4-FFF2-40B4-BE49-F238E27FC236}">
                <a16:creationId xmlns:a16="http://schemas.microsoft.com/office/drawing/2014/main" id="{A4D594DC-B980-A74D-FFFD-F8EE356D783D}"/>
              </a:ext>
            </a:extLst>
          </p:cNvPr>
          <p:cNvSpPr txBox="1"/>
          <p:nvPr/>
        </p:nvSpPr>
        <p:spPr>
          <a:xfrm>
            <a:off x="11564781" y="545006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606864563"/>
      </p:ext>
    </p:ext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3EF849-C043-C733-862B-09E7923A38F3}"/>
            </a:ext>
          </a:extLst>
        </p:cNvPr>
        <p:cNvGrpSpPr/>
        <p:nvPr/>
      </p:nvGrpSpPr>
      <p:grpSpPr>
        <a:xfrm>
          <a:off x="0" y="0"/>
          <a:ext cx="0" cy="0"/>
          <a:chOff x="0" y="0"/>
          <a:chExt cx="0" cy="0"/>
        </a:xfrm>
      </p:grpSpPr>
      <p:pic>
        <p:nvPicPr>
          <p:cNvPr id="18" name="图片 17">
            <a:extLst>
              <a:ext uri="{FF2B5EF4-FFF2-40B4-BE49-F238E27FC236}">
                <a16:creationId xmlns:a16="http://schemas.microsoft.com/office/drawing/2014/main" id="{666DDFD4-A639-66E9-560F-EB9F1908E0C1}"/>
              </a:ext>
            </a:extLst>
          </p:cNvPr>
          <p:cNvPicPr>
            <a:picLocks noChangeAspect="1"/>
          </p:cNvPicPr>
          <p:nvPr/>
        </p:nvPicPr>
        <p:blipFill>
          <a:blip r:embed="rId5"/>
          <a:stretch>
            <a:fillRect/>
          </a:stretch>
        </p:blipFill>
        <p:spPr>
          <a:xfrm>
            <a:off x="6816137" y="1912495"/>
            <a:ext cx="5363343" cy="4213259"/>
          </a:xfrm>
          <a:prstGeom prst="rect">
            <a:avLst/>
          </a:prstGeom>
        </p:spPr>
      </p:pic>
      <p:grpSp>
        <p:nvGrpSpPr>
          <p:cNvPr id="39" name="组合 38">
            <a:extLst>
              <a:ext uri="{FF2B5EF4-FFF2-40B4-BE49-F238E27FC236}">
                <a16:creationId xmlns:a16="http://schemas.microsoft.com/office/drawing/2014/main" id="{317039BF-6366-BE7C-564D-CD1E809E4EEC}"/>
              </a:ext>
            </a:extLst>
          </p:cNvPr>
          <p:cNvGrpSpPr/>
          <p:nvPr/>
        </p:nvGrpSpPr>
        <p:grpSpPr>
          <a:xfrm rot="15433288">
            <a:off x="3307581" y="-437613"/>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31DBF749-B621-6EEA-C701-8ABADFBD4B69}"/>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78576F5F-629D-42DF-A4DB-34478AA3A598}"/>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BEC5DC79-8AE0-B065-580A-2641D5A70C43}"/>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E40BC12D-61B3-1535-D25D-37A1E572E9DD}"/>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E1ED975D-5866-1267-648D-4789553BE535}"/>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74197535-6224-0DC3-DF6A-54867CD76086}"/>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4F56967C-E49C-8B40-1AD3-EF6DF6307D6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AE1AA55E-9B19-AC48-9075-ED75F8F38C66}"/>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F76D2FEA-D277-8B58-0559-813AE4843BAA}"/>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a:extLst>
              <a:ext uri="{FF2B5EF4-FFF2-40B4-BE49-F238E27FC236}">
                <a16:creationId xmlns:a16="http://schemas.microsoft.com/office/drawing/2014/main" id="{3FF0BF36-D435-07B6-4966-907A67AE6F0D}"/>
              </a:ext>
            </a:extLst>
          </p:cNvPr>
          <p:cNvSpPr txBox="1"/>
          <p:nvPr>
            <p:custDataLst>
              <p:tags r:id="rId1"/>
            </p:custDataLst>
          </p:nvPr>
        </p:nvSpPr>
        <p:spPr>
          <a:xfrm>
            <a:off x="102870" y="997331"/>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基于注意力机制的解耦方法</a:t>
            </a:r>
          </a:p>
        </p:txBody>
      </p:sp>
      <p:sp>
        <p:nvSpPr>
          <p:cNvPr id="14" name="矩形: 圆角 4">
            <a:extLst>
              <a:ext uri="{FF2B5EF4-FFF2-40B4-BE49-F238E27FC236}">
                <a16:creationId xmlns:a16="http://schemas.microsoft.com/office/drawing/2014/main" id="{D23D4464-BC1F-0D62-585C-DFCDB4369A50}"/>
              </a:ext>
            </a:extLst>
          </p:cNvPr>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7BBB52B-9050-25CF-D8D3-4CDA81555E20}"/>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5" name="文本框 14">
            <a:extLst>
              <a:ext uri="{FF2B5EF4-FFF2-40B4-BE49-F238E27FC236}">
                <a16:creationId xmlns:a16="http://schemas.microsoft.com/office/drawing/2014/main" id="{CCAFB404-F982-6BE7-BBA1-4F40DA23B615}"/>
              </a:ext>
            </a:extLst>
          </p:cNvPr>
          <p:cNvSpPr txBox="1"/>
          <p:nvPr/>
        </p:nvSpPr>
        <p:spPr>
          <a:xfrm>
            <a:off x="11696217" y="436509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8AC1F4F2-8219-B1B0-0A51-C55A9CB729F1}"/>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Bi C, Liu X, Liu Z.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NeRF</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-AD: Neural Radiance Field with Attention-based Disentanglement for Talking Face Synthesis[J].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arXiv:2401.12568,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4BF79D3F-F10F-513F-189F-57C1454484E7}"/>
                  </a:ext>
                </a:extLst>
              </p:cNvPr>
              <p:cNvSpPr txBox="1"/>
              <p:nvPr/>
            </p:nvSpPr>
            <p:spPr>
              <a:xfrm>
                <a:off x="476994" y="2751528"/>
                <a:ext cx="6339143" cy="3574761"/>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与语音相关的代码损失（</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Speech-related code loss</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这个损失函数用于确保生成的图像</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a:latin typeface="Cambria Math" panose="02040503050406030204" pitchFamily="18" charset="0"/>
                            <a:ea typeface="宋体" panose="02010600030101010101" pitchFamily="2" charset="-122"/>
                            <a:cs typeface="Times New Roman" panose="02020603050405020304" pitchFamily="18" charset="0"/>
                          </a:rPr>
                          <m:t>𝐼</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𝐺</m:t>
                        </m:r>
                      </m:sub>
                    </m:sSub>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中的语音相关信息尽可能准确。具体操作是将生成图像</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a:latin typeface="Cambria Math" panose="02040503050406030204" pitchFamily="18" charset="0"/>
                            <a:ea typeface="宋体" panose="02010600030101010101" pitchFamily="2" charset="-122"/>
                            <a:cs typeface="Times New Roman" panose="02020603050405020304" pitchFamily="18" charset="0"/>
                          </a:rPr>
                          <m:t>𝐼</m:t>
                        </m:r>
                      </m:e>
                      <m:sub>
                        <m:r>
                          <a:rPr lang="en-US" altLang="zh-CN" sz="2000" b="0" i="1">
                            <a:latin typeface="Cambria Math" panose="02040503050406030204" pitchFamily="18" charset="0"/>
                            <a:ea typeface="宋体" panose="02010600030101010101" pitchFamily="2" charset="-122"/>
                            <a:cs typeface="Times New Roman" panose="02020603050405020304" pitchFamily="18" charset="0"/>
                          </a:rPr>
                          <m:t>𝐺</m:t>
                        </m:r>
                      </m:sub>
                    </m:sSub>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输入到</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AU</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分类器</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中，得到</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AU</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标签</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𝑓</m:t>
                        </m:r>
                      </m:e>
                      <m:sub>
                        <m:sSub>
                          <m:sSub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𝐴𝑈</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𝐺</m:t>
                            </m:r>
                          </m:sub>
                        </m:sSub>
                      </m:sub>
                    </m:sSub>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，并将其与目标</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AU</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代码</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a:latin typeface="Cambria Math" panose="02040503050406030204" pitchFamily="18" charset="0"/>
                            <a:ea typeface="宋体" panose="02010600030101010101" pitchFamily="2" charset="-122"/>
                            <a:cs typeface="Times New Roman" panose="02020603050405020304" pitchFamily="18" charset="0"/>
                          </a:rPr>
                          <m:t>𝑓</m:t>
                        </m:r>
                      </m:e>
                      <m:sub>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a:latin typeface="Cambria Math" panose="02040503050406030204" pitchFamily="18" charset="0"/>
                                <a:ea typeface="宋体" panose="02010600030101010101" pitchFamily="2" charset="-122"/>
                                <a:cs typeface="Times New Roman" panose="02020603050405020304" pitchFamily="18" charset="0"/>
                              </a:rPr>
                              <m:t>𝐴𝑈</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𝑡</m:t>
                            </m:r>
                          </m:sub>
                        </m:sSub>
                      </m:sub>
                    </m:sSub>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之间的误差最小化。同时，原始裁剪图像</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a:latin typeface="Cambria Math" panose="02040503050406030204" pitchFamily="18" charset="0"/>
                            <a:ea typeface="宋体" panose="02010600030101010101" pitchFamily="2" charset="-122"/>
                            <a:cs typeface="Times New Roman" panose="02020603050405020304" pitchFamily="18" charset="0"/>
                          </a:rPr>
                          <m:t>𝐼</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𝑐𝑟𝑜𝑝</m:t>
                        </m:r>
                      </m:sub>
                    </m:sSub>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也被输入到</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中生成</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AU</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标签</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a:latin typeface="Cambria Math" panose="02040503050406030204" pitchFamily="18" charset="0"/>
                            <a:ea typeface="宋体" panose="02010600030101010101" pitchFamily="2" charset="-122"/>
                            <a:cs typeface="Times New Roman" panose="02020603050405020304" pitchFamily="18" charset="0"/>
                          </a:rPr>
                          <m:t>𝑓</m:t>
                        </m:r>
                      </m:e>
                      <m:sub>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a:latin typeface="Cambria Math" panose="02040503050406030204" pitchFamily="18" charset="0"/>
                                <a:ea typeface="宋体" panose="02010600030101010101" pitchFamily="2" charset="-122"/>
                                <a:cs typeface="Times New Roman" panose="02020603050405020304" pitchFamily="18" charset="0"/>
                              </a:rPr>
                              <m:t>𝐴𝑈</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𝐶</m:t>
                            </m:r>
                          </m:sub>
                        </m:sSub>
                      </m:sub>
                    </m:sSub>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，通过减小</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a:latin typeface="Cambria Math" panose="02040503050406030204" pitchFamily="18" charset="0"/>
                            <a:ea typeface="宋体" panose="02010600030101010101" pitchFamily="2" charset="-122"/>
                            <a:cs typeface="Times New Roman" panose="02020603050405020304" pitchFamily="18" charset="0"/>
                          </a:rPr>
                          <m:t>𝑓</m:t>
                        </m:r>
                      </m:e>
                      <m:sub>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a:latin typeface="Cambria Math" panose="02040503050406030204" pitchFamily="18" charset="0"/>
                                <a:ea typeface="宋体" panose="02010600030101010101" pitchFamily="2" charset="-122"/>
                                <a:cs typeface="Times New Roman" panose="02020603050405020304" pitchFamily="18" charset="0"/>
                              </a:rPr>
                              <m:t>𝐴𝑈</m:t>
                            </m:r>
                          </m:e>
                          <m:sub>
                            <m:r>
                              <a:rPr lang="en-US" altLang="zh-CN" sz="2000" b="0" i="1">
                                <a:latin typeface="Cambria Math" panose="02040503050406030204" pitchFamily="18" charset="0"/>
                                <a:ea typeface="宋体" panose="02010600030101010101" pitchFamily="2" charset="-122"/>
                                <a:cs typeface="Times New Roman" panose="02020603050405020304" pitchFamily="18" charset="0"/>
                              </a:rPr>
                              <m:t>𝐶</m:t>
                            </m:r>
                          </m:sub>
                        </m:sSub>
                      </m:sub>
                    </m:sSub>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与</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a:latin typeface="Cambria Math" panose="02040503050406030204" pitchFamily="18" charset="0"/>
                            <a:ea typeface="宋体" panose="02010600030101010101" pitchFamily="2" charset="-122"/>
                            <a:cs typeface="Times New Roman" panose="02020603050405020304" pitchFamily="18" charset="0"/>
                          </a:rPr>
                          <m:t>𝐼</m:t>
                        </m:r>
                      </m:e>
                      <m:sub>
                        <m:r>
                          <a:rPr lang="en-US" altLang="zh-CN" sz="2000" b="0" i="1">
                            <a:latin typeface="Cambria Math" panose="02040503050406030204" pitchFamily="18" charset="0"/>
                            <a:ea typeface="宋体" panose="02010600030101010101" pitchFamily="2" charset="-122"/>
                            <a:cs typeface="Times New Roman" panose="02020603050405020304" pitchFamily="18" charset="0"/>
                          </a:rPr>
                          <m:t>𝑐𝑟𝑜𝑝</m:t>
                        </m:r>
                      </m:sub>
                    </m:sSub>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的实际</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AU</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标签</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a:latin typeface="Cambria Math" panose="02040503050406030204" pitchFamily="18" charset="0"/>
                            <a:ea typeface="宋体" panose="02010600030101010101" pitchFamily="2" charset="-122"/>
                            <a:cs typeface="Times New Roman" panose="02020603050405020304" pitchFamily="18" charset="0"/>
                          </a:rPr>
                          <m:t>𝑓</m:t>
                        </m:r>
                      </m:e>
                      <m:sub>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a:latin typeface="Cambria Math" panose="02040503050406030204" pitchFamily="18" charset="0"/>
                                <a:ea typeface="宋体" panose="02010600030101010101" pitchFamily="2" charset="-122"/>
                                <a:cs typeface="Times New Roman" panose="02020603050405020304" pitchFamily="18" charset="0"/>
                              </a:rPr>
                              <m:t>𝐴𝑈</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𝑂</m:t>
                            </m:r>
                          </m:sub>
                        </m:sSub>
                      </m:sub>
                    </m:sSub>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之间的距离，以确保</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AU</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分类器</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的准确性。这样做旨在降低生成图像中与语音相关信息的误差，提高谈话面部合成的自然度和准确性。</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6" name="文本框 5">
                <a:extLst>
                  <a:ext uri="{FF2B5EF4-FFF2-40B4-BE49-F238E27FC236}">
                    <a16:creationId xmlns:a16="http://schemas.microsoft.com/office/drawing/2014/main" id="{4BF79D3F-F10F-513F-189F-57C1454484E7}"/>
                  </a:ext>
                </a:extLst>
              </p:cNvPr>
              <p:cNvSpPr txBox="1">
                <a:spLocks noRot="1" noChangeAspect="1" noMove="1" noResize="1" noEditPoints="1" noAdjustHandles="1" noChangeArrowheads="1" noChangeShapeType="1" noTextEdit="1"/>
              </p:cNvSpPr>
              <p:nvPr/>
            </p:nvSpPr>
            <p:spPr>
              <a:xfrm>
                <a:off x="476994" y="2751528"/>
                <a:ext cx="6339143" cy="3574761"/>
              </a:xfrm>
              <a:prstGeom prst="rect">
                <a:avLst/>
              </a:prstGeom>
              <a:blipFill>
                <a:blip r:embed="rId6"/>
                <a:stretch>
                  <a:fillRect l="-865" t="-1193" r="-2981" b="-1533"/>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D4F8E148-4CAB-C2CF-66FB-F18CB5C49FB4}"/>
              </a:ext>
            </a:extLst>
          </p:cNvPr>
          <p:cNvSpPr txBox="1"/>
          <p:nvPr/>
        </p:nvSpPr>
        <p:spPr>
          <a:xfrm>
            <a:off x="392020" y="1551950"/>
            <a:ext cx="11250830"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latin typeface="宋体" panose="02010600030101010101" pitchFamily="2" charset="-122"/>
                <a:ea typeface="宋体" panose="02010600030101010101" pitchFamily="2" charset="-122"/>
              </a:rPr>
              <a:t>损失函数：</a:t>
            </a:r>
            <a:r>
              <a:rPr lang="zh-CN" altLang="en-US" sz="2400" dirty="0">
                <a:latin typeface="宋体" panose="02010600030101010101" pitchFamily="2" charset="-122"/>
                <a:ea typeface="宋体" panose="02010600030101010101" pitchFamily="2" charset="-122"/>
              </a:rPr>
              <a:t>在训练过程中，作者使用了</a:t>
            </a:r>
            <a:r>
              <a:rPr lang="en-US" altLang="zh-CN"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个损失函数。</a:t>
            </a:r>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666484B1-D6FB-46CB-43AF-D01B50D9EB68}"/>
                  </a:ext>
                </a:extLst>
              </p:cNvPr>
              <p:cNvSpPr txBox="1"/>
              <p:nvPr/>
            </p:nvSpPr>
            <p:spPr>
              <a:xfrm>
                <a:off x="755174" y="2033405"/>
                <a:ext cx="5912885" cy="698333"/>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u"/>
                </a:pPr>
                <a14:m>
                  <m:oMath xmlns:m="http://schemas.openxmlformats.org/officeDocument/2006/math">
                    <m:sSub>
                      <m:sSubPr>
                        <m:ctrlPr>
                          <a:rPr lang="en-US" altLang="zh-CN" sz="240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𝐿</m:t>
                        </m:r>
                      </m:e>
                      <m:sub>
                        <m:sSub>
                          <m:sSub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0" i="1">
                                <a:latin typeface="Cambria Math" panose="02040503050406030204" pitchFamily="18" charset="0"/>
                                <a:ea typeface="宋体" panose="02010600030101010101" pitchFamily="2" charset="-122"/>
                                <a:cs typeface="Times New Roman" panose="02020603050405020304" pitchFamily="18" charset="0"/>
                              </a:rPr>
                              <m:t>𝐴𝑈</m:t>
                            </m:r>
                          </m:e>
                          <m: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𝐿</m:t>
                            </m:r>
                          </m:sub>
                        </m:sSub>
                      </m:sub>
                    </m:s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sSubSup>
                      <m:sSubSupPr>
                        <m:ctrlPr>
                          <a:rPr lang="en-US" altLang="zh-CN" sz="2400" i="1" smtClean="0">
                            <a:latin typeface="Cambria Math" panose="02040503050406030204" pitchFamily="18" charset="0"/>
                            <a:ea typeface="宋体" panose="02010600030101010101" pitchFamily="2" charset="-122"/>
                            <a:cs typeface="Times New Roman" panose="02020603050405020304" pitchFamily="18" charset="0"/>
                          </a:rPr>
                        </m:ctrlPr>
                      </m:sSubSupPr>
                      <m:e>
                        <m:d>
                          <m:dPr>
                            <m:begChr m:val="‖"/>
                            <m:endChr m:val="‖"/>
                            <m:ctrlPr>
                              <a:rPr lang="en-US" altLang="zh-CN" sz="2400" i="1" smtClean="0">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0" i="1">
                                    <a:latin typeface="Cambria Math" panose="02040503050406030204" pitchFamily="18" charset="0"/>
                                    <a:ea typeface="宋体" panose="02010600030101010101" pitchFamily="2" charset="-122"/>
                                    <a:cs typeface="Times New Roman" panose="02020603050405020304" pitchFamily="18" charset="0"/>
                                  </a:rPr>
                                  <m:t>𝑓</m:t>
                                </m:r>
                              </m:e>
                              <m:sub>
                                <m:sSub>
                                  <m:sSub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0" i="1">
                                        <a:latin typeface="Cambria Math" panose="02040503050406030204" pitchFamily="18" charset="0"/>
                                        <a:ea typeface="宋体" panose="02010600030101010101" pitchFamily="2" charset="-122"/>
                                        <a:cs typeface="Times New Roman" panose="02020603050405020304" pitchFamily="18" charset="0"/>
                                      </a:rPr>
                                      <m:t>𝐴𝑈</m:t>
                                    </m:r>
                                  </m:e>
                                  <m:sub>
                                    <m:r>
                                      <a:rPr lang="en-US" altLang="zh-CN" sz="2400" b="0" i="1">
                                        <a:latin typeface="Cambria Math" panose="02040503050406030204" pitchFamily="18" charset="0"/>
                                        <a:ea typeface="宋体" panose="02010600030101010101" pitchFamily="2" charset="-122"/>
                                        <a:cs typeface="Times New Roman" panose="02020603050405020304" pitchFamily="18" charset="0"/>
                                      </a:rPr>
                                      <m:t>𝐺</m:t>
                                    </m:r>
                                  </m:sub>
                                </m:sSub>
                              </m:sub>
                            </m:s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0" i="1">
                                    <a:latin typeface="Cambria Math" panose="02040503050406030204" pitchFamily="18" charset="0"/>
                                    <a:ea typeface="宋体" panose="02010600030101010101" pitchFamily="2" charset="-122"/>
                                    <a:cs typeface="Times New Roman" panose="02020603050405020304" pitchFamily="18" charset="0"/>
                                  </a:rPr>
                                  <m:t>𝑓</m:t>
                                </m:r>
                              </m:e>
                              <m:sub>
                                <m:sSub>
                                  <m:sSub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0" i="1">
                                        <a:latin typeface="Cambria Math" panose="02040503050406030204" pitchFamily="18" charset="0"/>
                                        <a:ea typeface="宋体" panose="02010600030101010101" pitchFamily="2" charset="-122"/>
                                        <a:cs typeface="Times New Roman" panose="02020603050405020304" pitchFamily="18" charset="0"/>
                                      </a:rPr>
                                      <m:t>𝐴𝑈</m:t>
                                    </m:r>
                                  </m:e>
                                  <m:sub>
                                    <m:r>
                                      <a:rPr lang="en-US" altLang="zh-CN" sz="2400" b="0" i="1">
                                        <a:latin typeface="Cambria Math" panose="02040503050406030204" pitchFamily="18" charset="0"/>
                                        <a:ea typeface="宋体" panose="02010600030101010101" pitchFamily="2" charset="-122"/>
                                        <a:cs typeface="Times New Roman" panose="02020603050405020304" pitchFamily="18" charset="0"/>
                                      </a:rPr>
                                      <m:t>𝑡</m:t>
                                    </m:r>
                                  </m:sub>
                                </m:sSub>
                              </m:sub>
                            </m:sSub>
                          </m:e>
                        </m:d>
                      </m:e>
                      <m: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2</m:t>
                        </m:r>
                      </m:sub>
                      <m:sup>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2</m:t>
                        </m:r>
                      </m:sup>
                    </m:sSubSup>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sSubSup>
                      <m:sSubSupPr>
                        <m:ctrlPr>
                          <a:rPr lang="en-US" altLang="zh-CN" sz="2400" i="1" smtClean="0">
                            <a:latin typeface="Cambria Math" panose="02040503050406030204" pitchFamily="18" charset="0"/>
                            <a:ea typeface="宋体" panose="02010600030101010101" pitchFamily="2" charset="-122"/>
                            <a:cs typeface="Times New Roman" panose="02020603050405020304" pitchFamily="18" charset="0"/>
                          </a:rPr>
                        </m:ctrlPr>
                      </m:sSubSupPr>
                      <m:e>
                        <m:d>
                          <m:dPr>
                            <m:begChr m:val="‖"/>
                            <m:endChr m:val="‖"/>
                            <m:ctrlPr>
                              <a:rPr lang="en-US" altLang="zh-CN" sz="2400" i="1" smtClean="0">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0" i="1">
                                    <a:latin typeface="Cambria Math" panose="02040503050406030204" pitchFamily="18" charset="0"/>
                                    <a:ea typeface="宋体" panose="02010600030101010101" pitchFamily="2" charset="-122"/>
                                    <a:cs typeface="Times New Roman" panose="02020603050405020304" pitchFamily="18" charset="0"/>
                                  </a:rPr>
                                  <m:t>𝑓</m:t>
                                </m:r>
                              </m:e>
                              <m:sub>
                                <m:sSub>
                                  <m:sSub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0" i="1">
                                        <a:latin typeface="Cambria Math" panose="02040503050406030204" pitchFamily="18" charset="0"/>
                                        <a:ea typeface="宋体" panose="02010600030101010101" pitchFamily="2" charset="-122"/>
                                        <a:cs typeface="Times New Roman" panose="02020603050405020304" pitchFamily="18" charset="0"/>
                                      </a:rPr>
                                      <m:t>𝐴𝑈</m:t>
                                    </m:r>
                                  </m:e>
                                  <m:sub>
                                    <m:r>
                                      <a:rPr lang="en-US" altLang="zh-CN" sz="2400" b="0" i="1">
                                        <a:latin typeface="Cambria Math" panose="02040503050406030204" pitchFamily="18" charset="0"/>
                                        <a:ea typeface="宋体" panose="02010600030101010101" pitchFamily="2" charset="-122"/>
                                        <a:cs typeface="Times New Roman" panose="02020603050405020304" pitchFamily="18" charset="0"/>
                                      </a:rPr>
                                      <m:t>𝐶</m:t>
                                    </m:r>
                                  </m:sub>
                                </m:sSub>
                              </m:sub>
                            </m:s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0" i="1">
                                    <a:latin typeface="Cambria Math" panose="02040503050406030204" pitchFamily="18" charset="0"/>
                                    <a:ea typeface="宋体" panose="02010600030101010101" pitchFamily="2" charset="-122"/>
                                    <a:cs typeface="Times New Roman" panose="02020603050405020304" pitchFamily="18" charset="0"/>
                                  </a:rPr>
                                  <m:t>𝑓</m:t>
                                </m:r>
                              </m:e>
                              <m:sub>
                                <m:sSub>
                                  <m:sSub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0" i="1">
                                        <a:latin typeface="Cambria Math" panose="02040503050406030204" pitchFamily="18" charset="0"/>
                                        <a:ea typeface="宋体" panose="02010600030101010101" pitchFamily="2" charset="-122"/>
                                        <a:cs typeface="Times New Roman" panose="02020603050405020304" pitchFamily="18" charset="0"/>
                                      </a:rPr>
                                      <m:t>𝐴𝑈</m:t>
                                    </m:r>
                                  </m:e>
                                  <m:sub>
                                    <m:r>
                                      <a:rPr lang="en-US" altLang="zh-CN" sz="2400" b="0" i="1">
                                        <a:latin typeface="Cambria Math" panose="02040503050406030204" pitchFamily="18" charset="0"/>
                                        <a:ea typeface="宋体" panose="02010600030101010101" pitchFamily="2" charset="-122"/>
                                        <a:cs typeface="Times New Roman" panose="02020603050405020304" pitchFamily="18" charset="0"/>
                                      </a:rPr>
                                      <m:t>𝑂</m:t>
                                    </m:r>
                                  </m:sub>
                                </m:sSub>
                              </m:sub>
                            </m:sSub>
                          </m:e>
                        </m:d>
                      </m:e>
                      <m: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2</m:t>
                        </m:r>
                      </m:sub>
                      <m:sup>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2</m:t>
                        </m:r>
                      </m:sup>
                    </m:sSubSup>
                  </m:oMath>
                </a14:m>
                <a:endParaRPr lang="zh-CN" altLang="en-US" sz="2400" i="1"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3" name="文本框 12">
                <a:extLst>
                  <a:ext uri="{FF2B5EF4-FFF2-40B4-BE49-F238E27FC236}">
                    <a16:creationId xmlns:a16="http://schemas.microsoft.com/office/drawing/2014/main" id="{666484B1-D6FB-46CB-43AF-D01B50D9EB68}"/>
                  </a:ext>
                </a:extLst>
              </p:cNvPr>
              <p:cNvSpPr txBox="1">
                <a:spLocks noRot="1" noChangeAspect="1" noMove="1" noResize="1" noEditPoints="1" noAdjustHandles="1" noChangeArrowheads="1" noChangeShapeType="1" noTextEdit="1"/>
              </p:cNvSpPr>
              <p:nvPr/>
            </p:nvSpPr>
            <p:spPr>
              <a:xfrm>
                <a:off x="755174" y="2033405"/>
                <a:ext cx="5912885" cy="698333"/>
              </a:xfrm>
              <a:prstGeom prst="rect">
                <a:avLst/>
              </a:prstGeom>
              <a:blipFill>
                <a:blip r:embed="rId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83574506"/>
      </p:ext>
    </p:extLst>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7E7B1A-EC0F-CA06-96D3-99B182BE034E}"/>
            </a:ext>
          </a:extLst>
        </p:cNvPr>
        <p:cNvGrpSpPr/>
        <p:nvPr/>
      </p:nvGrpSpPr>
      <p:grpSpPr>
        <a:xfrm>
          <a:off x="0" y="0"/>
          <a:ext cx="0" cy="0"/>
          <a:chOff x="0" y="0"/>
          <a:chExt cx="0" cy="0"/>
        </a:xfrm>
      </p:grpSpPr>
      <p:pic>
        <p:nvPicPr>
          <p:cNvPr id="18" name="图片 17">
            <a:extLst>
              <a:ext uri="{FF2B5EF4-FFF2-40B4-BE49-F238E27FC236}">
                <a16:creationId xmlns:a16="http://schemas.microsoft.com/office/drawing/2014/main" id="{79B0F39C-60C8-E374-ED59-A1B7BB68D253}"/>
              </a:ext>
            </a:extLst>
          </p:cNvPr>
          <p:cNvPicPr>
            <a:picLocks noChangeAspect="1"/>
          </p:cNvPicPr>
          <p:nvPr/>
        </p:nvPicPr>
        <p:blipFill>
          <a:blip r:embed="rId5"/>
          <a:stretch>
            <a:fillRect/>
          </a:stretch>
        </p:blipFill>
        <p:spPr>
          <a:xfrm>
            <a:off x="6816137" y="1912495"/>
            <a:ext cx="5363343" cy="4213259"/>
          </a:xfrm>
          <a:prstGeom prst="rect">
            <a:avLst/>
          </a:prstGeom>
        </p:spPr>
      </p:pic>
      <p:grpSp>
        <p:nvGrpSpPr>
          <p:cNvPr id="39" name="组合 38">
            <a:extLst>
              <a:ext uri="{FF2B5EF4-FFF2-40B4-BE49-F238E27FC236}">
                <a16:creationId xmlns:a16="http://schemas.microsoft.com/office/drawing/2014/main" id="{47C9BD43-1A16-47FD-18A0-4FA56615A7ED}"/>
              </a:ext>
            </a:extLst>
          </p:cNvPr>
          <p:cNvGrpSpPr/>
          <p:nvPr/>
        </p:nvGrpSpPr>
        <p:grpSpPr>
          <a:xfrm rot="15433288">
            <a:off x="3307581" y="-437613"/>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DEC6C80B-2FD7-D025-94DE-711056527B5F}"/>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FC584076-3E66-CEB9-B4BF-4BC7CF009BE2}"/>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A9692EF7-CCEA-10B1-1D40-125AB0A471A9}"/>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E637AB9E-D288-751E-591F-A8218B511DE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CFFA73B4-1F46-44F8-9804-8F137E477A50}"/>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B6B76E08-C9B6-8905-F68B-21FC61898AD1}"/>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BD6F7332-B46E-0A9D-529A-A275288BDCB6}"/>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6F13A5EA-1769-E993-3FC4-954D40D6DA3E}"/>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3A99BB44-CFF1-99EF-817D-770F8C90F834}"/>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a:extLst>
              <a:ext uri="{FF2B5EF4-FFF2-40B4-BE49-F238E27FC236}">
                <a16:creationId xmlns:a16="http://schemas.microsoft.com/office/drawing/2014/main" id="{01A1343C-909B-BCDC-A9B4-DEBA576D47C2}"/>
              </a:ext>
            </a:extLst>
          </p:cNvPr>
          <p:cNvSpPr txBox="1"/>
          <p:nvPr>
            <p:custDataLst>
              <p:tags r:id="rId1"/>
            </p:custDataLst>
          </p:nvPr>
        </p:nvSpPr>
        <p:spPr>
          <a:xfrm>
            <a:off x="102870" y="997331"/>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基于注意力机制的解耦方法</a:t>
            </a:r>
          </a:p>
        </p:txBody>
      </p:sp>
      <p:sp>
        <p:nvSpPr>
          <p:cNvPr id="14" name="矩形: 圆角 4">
            <a:extLst>
              <a:ext uri="{FF2B5EF4-FFF2-40B4-BE49-F238E27FC236}">
                <a16:creationId xmlns:a16="http://schemas.microsoft.com/office/drawing/2014/main" id="{3442920C-2E25-95D5-E740-58D6553A2EF5}"/>
              </a:ext>
            </a:extLst>
          </p:cNvPr>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C8F626E8-CA38-6995-B24E-6682873AA7DE}"/>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5" name="文本框 14">
            <a:extLst>
              <a:ext uri="{FF2B5EF4-FFF2-40B4-BE49-F238E27FC236}">
                <a16:creationId xmlns:a16="http://schemas.microsoft.com/office/drawing/2014/main" id="{0E1BA802-7A15-3DF3-972E-7C621904F5AF}"/>
              </a:ext>
            </a:extLst>
          </p:cNvPr>
          <p:cNvSpPr txBox="1"/>
          <p:nvPr/>
        </p:nvSpPr>
        <p:spPr>
          <a:xfrm>
            <a:off x="11696217" y="436509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5BEC7DFE-58E8-21E4-CAF1-600174D6AFEF}"/>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Bi C, Liu X, Liu Z.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NeRF</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-AD: Neural Radiance Field with Attention-based Disentanglement for Talking Face Synthesis[J].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arXiv:2401.12568,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4EB57295-D688-72AE-A843-2D3D2632EA23}"/>
                  </a:ext>
                </a:extLst>
              </p:cNvPr>
              <p:cNvSpPr txBox="1"/>
              <p:nvPr/>
            </p:nvSpPr>
            <p:spPr>
              <a:xfrm>
                <a:off x="533884" y="2188953"/>
                <a:ext cx="6065704" cy="2122056"/>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循环身份损失（</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Cycle identity loss</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：这个损失函数旨在训练过程中保持演讲者的身份信息不变。通过将生成图像</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𝐼</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𝐺</m:t>
                        </m:r>
                      </m:sub>
                    </m:sSub>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到遮罩生成器</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𝐺</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𝑀</m:t>
                        </m:r>
                      </m:sub>
                    </m:sSub>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和变形生成器</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𝐺</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𝑊</m:t>
                        </m:r>
                      </m:sub>
                    </m:sSub>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再生成原始图像以减少其与</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a:latin typeface="Cambria Math" panose="02040503050406030204" pitchFamily="18" charset="0"/>
                            <a:ea typeface="宋体" panose="02010600030101010101" pitchFamily="2" charset="-122"/>
                            <a:cs typeface="Times New Roman" panose="02020603050405020304" pitchFamily="18" charset="0"/>
                          </a:rPr>
                          <m:t>𝐼</m:t>
                        </m:r>
                      </m:e>
                      <m:sub>
                        <m:r>
                          <a:rPr lang="en-US" altLang="zh-CN" sz="2000" b="0" i="1">
                            <a:latin typeface="Cambria Math" panose="02040503050406030204" pitchFamily="18" charset="0"/>
                            <a:ea typeface="宋体" panose="02010600030101010101" pitchFamily="2" charset="-122"/>
                            <a:cs typeface="Times New Roman" panose="02020603050405020304" pitchFamily="18" charset="0"/>
                          </a:rPr>
                          <m:t>𝑐𝑟𝑜𝑝</m:t>
                        </m:r>
                      </m:sub>
                    </m:sSub>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之间的损失实现。这样做可以进一步提高遮罩的准确性和生成图像的身份一致性。</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6" name="文本框 5">
                <a:extLst>
                  <a:ext uri="{FF2B5EF4-FFF2-40B4-BE49-F238E27FC236}">
                    <a16:creationId xmlns:a16="http://schemas.microsoft.com/office/drawing/2014/main" id="{4EB57295-D688-72AE-A843-2D3D2632EA23}"/>
                  </a:ext>
                </a:extLst>
              </p:cNvPr>
              <p:cNvSpPr txBox="1">
                <a:spLocks noRot="1" noChangeAspect="1" noMove="1" noResize="1" noEditPoints="1" noAdjustHandles="1" noChangeArrowheads="1" noChangeShapeType="1" noTextEdit="1"/>
              </p:cNvSpPr>
              <p:nvPr/>
            </p:nvSpPr>
            <p:spPr>
              <a:xfrm>
                <a:off x="533884" y="2188953"/>
                <a:ext cx="6065704" cy="2122056"/>
              </a:xfrm>
              <a:prstGeom prst="rect">
                <a:avLst/>
              </a:prstGeom>
              <a:blipFill>
                <a:blip r:embed="rId6"/>
                <a:stretch>
                  <a:fillRect l="-905" t="-2011" r="-1005" b="-3448"/>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E146B974-4566-1DDC-DE3F-64A64476128F}"/>
              </a:ext>
            </a:extLst>
          </p:cNvPr>
          <p:cNvSpPr txBox="1"/>
          <p:nvPr/>
        </p:nvSpPr>
        <p:spPr>
          <a:xfrm>
            <a:off x="392020" y="1551950"/>
            <a:ext cx="11250830"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latin typeface="宋体" panose="02010600030101010101" pitchFamily="2" charset="-122"/>
                <a:ea typeface="宋体" panose="02010600030101010101" pitchFamily="2" charset="-122"/>
              </a:rPr>
              <a:t>损失函数：</a:t>
            </a:r>
            <a:r>
              <a:rPr lang="zh-CN" altLang="en-US" sz="2400" dirty="0">
                <a:latin typeface="宋体" panose="02010600030101010101" pitchFamily="2" charset="-122"/>
                <a:ea typeface="宋体" panose="02010600030101010101" pitchFamily="2" charset="-122"/>
              </a:rPr>
              <a:t>在训练过程中，作者使用了</a:t>
            </a:r>
            <a:r>
              <a:rPr lang="en-US" altLang="zh-CN"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个损失函数。</a:t>
            </a:r>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4147CD41-2753-EC18-6599-77998C085C97}"/>
                  </a:ext>
                </a:extLst>
              </p:cNvPr>
              <p:cNvSpPr txBox="1"/>
              <p:nvPr/>
            </p:nvSpPr>
            <p:spPr>
              <a:xfrm>
                <a:off x="558218" y="4483847"/>
                <a:ext cx="5912885" cy="669927"/>
              </a:xfrm>
              <a:prstGeom prst="rect">
                <a:avLst/>
              </a:prstGeom>
              <a:noFill/>
            </p:spPr>
            <p:txBody>
              <a:bodyPr wrap="square">
                <a:spAutoFit/>
              </a:bodyPr>
              <a:lstStyle/>
              <a:p>
                <a:pPr>
                  <a:lnSpc>
                    <a:spcPct val="110000"/>
                  </a:lnSpc>
                  <a:spcBef>
                    <a:spcPts val="500"/>
                  </a:spcBef>
                  <a:spcAft>
                    <a:spcPts val="300"/>
                  </a:spcAft>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𝐿</m:t>
                          </m:r>
                        </m:e>
                        <m:sub>
                          <m:r>
                            <m:rPr>
                              <m:sty m:val="p"/>
                            </m:rPr>
                            <a:rPr lang="en-US" altLang="zh-CN" sz="2400" i="1">
                              <a:latin typeface="Cambria Math" panose="02040503050406030204" pitchFamily="18" charset="0"/>
                              <a:ea typeface="宋体" panose="02010600030101010101" pitchFamily="2" charset="-122"/>
                              <a:cs typeface="Times New Roman" panose="02020603050405020304" pitchFamily="18" charset="0"/>
                            </a:rPr>
                            <m:t>C</m:t>
                          </m:r>
                        </m:sub>
                      </m:s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sSubPr>
                        <m:e>
                          <m:d>
                            <m:dPr>
                              <m:begChr m:val="‖"/>
                              <m:endChr m:val="‖"/>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𝐺</m:t>
                                  </m:r>
                                </m:sub>
                              </m:sSub>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i="1">
                                      <a:latin typeface="Cambria Math" panose="02040503050406030204" pitchFamily="18" charset="0"/>
                                      <a:ea typeface="宋体" panose="02010600030101010101" pitchFamily="2" charset="-122"/>
                                      <a:cs typeface="Times New Roman" panose="02020603050405020304" pitchFamily="18" charset="0"/>
                                    </a:rPr>
                                    <m:t>𝐼</m:t>
                                  </m:r>
                                </m:e>
                                <m:sub>
                                  <m:r>
                                    <a:rPr lang="en-US" altLang="zh-CN" sz="2400" i="1">
                                      <a:latin typeface="Cambria Math" panose="02040503050406030204" pitchFamily="18" charset="0"/>
                                      <a:ea typeface="宋体" panose="02010600030101010101" pitchFamily="2" charset="-122"/>
                                      <a:cs typeface="Times New Roman" panose="02020603050405020304" pitchFamily="18" charset="0"/>
                                    </a:rPr>
                                    <m:t>𝐺</m:t>
                                  </m:r>
                                </m:sub>
                              </m:s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d>
                                <m:d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1−</m:t>
                                  </m:r>
                                  <m:sSub>
                                    <m:sSub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i="1">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2400" i="1">
                                          <a:latin typeface="Cambria Math" panose="02040503050406030204" pitchFamily="18" charset="0"/>
                                          <a:ea typeface="宋体" panose="02010600030101010101" pitchFamily="2" charset="-122"/>
                                          <a:cs typeface="Times New Roman" panose="02020603050405020304" pitchFamily="18" charset="0"/>
                                        </a:rPr>
                                        <m:t>𝐺</m:t>
                                      </m:r>
                                    </m:sub>
                                  </m:sSub>
                                </m:e>
                              </m:d>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i="1">
                                      <a:latin typeface="Cambria Math" panose="02040503050406030204" pitchFamily="18" charset="0"/>
                                      <a:ea typeface="宋体" panose="02010600030101010101" pitchFamily="2" charset="-122"/>
                                      <a:cs typeface="Times New Roman" panose="02020603050405020304" pitchFamily="18" charset="0"/>
                                    </a:rPr>
                                    <m:t>𝐼</m:t>
                                  </m:r>
                                </m:e>
                                <m:sub>
                                  <m:sSub>
                                    <m:sSubPr>
                                      <m:ctrlPr>
                                        <a:rPr lang="en-US" altLang="zh-CN" sz="240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𝐺</m:t>
                                      </m:r>
                                    </m:e>
                                    <m: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𝑊</m:t>
                                      </m:r>
                                    </m:sub>
                                  </m:sSub>
                                </m:sub>
                              </m:s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i="1">
                                      <a:latin typeface="Cambria Math" panose="02040503050406030204" pitchFamily="18" charset="0"/>
                                      <a:ea typeface="宋体" panose="02010600030101010101" pitchFamily="2" charset="-122"/>
                                      <a:cs typeface="Times New Roman" panose="02020603050405020304" pitchFamily="18" charset="0"/>
                                    </a:rPr>
                                    <m:t>𝐼</m:t>
                                  </m:r>
                                </m:e>
                                <m:sub>
                                  <m:r>
                                    <a:rPr lang="en-US" altLang="zh-CN" sz="2400" i="1">
                                      <a:latin typeface="Cambria Math" panose="02040503050406030204" pitchFamily="18" charset="0"/>
                                      <a:ea typeface="宋体" panose="02010600030101010101" pitchFamily="2" charset="-122"/>
                                      <a:cs typeface="Times New Roman" panose="02020603050405020304" pitchFamily="18" charset="0"/>
                                    </a:rPr>
                                    <m:t>𝑐𝑟𝑜𝑝</m:t>
                                  </m:r>
                                </m:sub>
                              </m:sSub>
                            </m:e>
                          </m:d>
                        </m:e>
                        <m: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1</m:t>
                          </m:r>
                        </m:sub>
                      </m:sSub>
                    </m:oMath>
                  </m:oMathPara>
                </a14:m>
                <a:endParaRPr lang="zh-CN" altLang="en-US" sz="2400" i="1"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3" name="文本框 12">
                <a:extLst>
                  <a:ext uri="{FF2B5EF4-FFF2-40B4-BE49-F238E27FC236}">
                    <a16:creationId xmlns:a16="http://schemas.microsoft.com/office/drawing/2014/main" id="{4147CD41-2753-EC18-6599-77998C085C97}"/>
                  </a:ext>
                </a:extLst>
              </p:cNvPr>
              <p:cNvSpPr txBox="1">
                <a:spLocks noRot="1" noChangeAspect="1" noMove="1" noResize="1" noEditPoints="1" noAdjustHandles="1" noChangeArrowheads="1" noChangeShapeType="1" noTextEdit="1"/>
              </p:cNvSpPr>
              <p:nvPr/>
            </p:nvSpPr>
            <p:spPr>
              <a:xfrm>
                <a:off x="558218" y="4483847"/>
                <a:ext cx="5912885" cy="669927"/>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CC2E839E-5F2A-8E2E-1581-7D4D407DEEB7}"/>
                  </a:ext>
                </a:extLst>
              </p:cNvPr>
              <p:cNvSpPr txBox="1"/>
              <p:nvPr/>
            </p:nvSpPr>
            <p:spPr>
              <a:xfrm>
                <a:off x="525327" y="5271812"/>
                <a:ext cx="5912885" cy="484748"/>
              </a:xfrm>
              <a:prstGeom prst="rect">
                <a:avLst/>
              </a:prstGeom>
              <a:noFill/>
            </p:spPr>
            <p:txBody>
              <a:bodyPr wrap="square">
                <a:spAutoFit/>
              </a:bodyPr>
              <a:lstStyle/>
              <a:p>
                <a:pPr>
                  <a:lnSpc>
                    <a:spcPct val="110000"/>
                  </a:lnSpc>
                  <a:spcBef>
                    <a:spcPts val="500"/>
                  </a:spcBef>
                  <a:spcAft>
                    <a:spcPts val="300"/>
                  </a:spcAft>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其中，</a:t>
                </a:r>
                <a:r>
                  <a:rPr lang="en-US" altLang="zh-CN" sz="2000" b="0" dirty="0">
                    <a:ea typeface="宋体" panose="02010600030101010101" pitchFamily="2" charset="-122"/>
                    <a:cs typeface="Times New Roman" panose="02020603050405020304" pitchFamily="18" charset="0"/>
                  </a:rPr>
                  <a:t> </a:t>
                </a:r>
                <a14:m>
                  <m:oMath xmlns:m="http://schemas.openxmlformats.org/officeDocument/2006/math">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𝐺</m:t>
                        </m:r>
                      </m:sub>
                    </m:sSub>
                  </m:oMath>
                </a14:m>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ea typeface="宋体" panose="02010600030101010101" pitchFamily="2" charset="-122"/>
                    <a:cs typeface="Times New Roman" panose="02020603050405020304" pitchFamily="18" charset="0"/>
                  </a:rPr>
                  <a:t> </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𝐺</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𝑀</m:t>
                        </m:r>
                      </m:sub>
                    </m:sSub>
                    <m:d>
                      <m:d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𝐼</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𝐺</m:t>
                            </m:r>
                          </m:sub>
                        </m:s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𝑓</m:t>
                            </m:r>
                          </m:e>
                          <m:sub>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𝐴𝑈</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𝑂</m:t>
                                </m:r>
                              </m:sub>
                            </m:sSub>
                          </m:sub>
                        </m:sSub>
                      </m:e>
                    </m:d>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ea typeface="宋体" panose="02010600030101010101" pitchFamily="2" charset="-122"/>
                    <a:cs typeface="Times New Roman" panose="02020603050405020304" pitchFamily="18" charset="0"/>
                  </a:rPr>
                  <a:t> </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𝐼</m:t>
                        </m:r>
                      </m:e>
                      <m:sub>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𝐺</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𝑊</m:t>
                            </m:r>
                          </m:sub>
                        </m:sSub>
                      </m:sub>
                    </m:sSub>
                  </m:oMath>
                </a14:m>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ea typeface="宋体" panose="02010600030101010101" pitchFamily="2" charset="-122"/>
                    <a:cs typeface="Times New Roman" panose="02020603050405020304" pitchFamily="18" charset="0"/>
                  </a:rPr>
                  <a:t> </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𝐺</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𝑊</m:t>
                        </m:r>
                      </m:sub>
                    </m:sSub>
                    <m:d>
                      <m:d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𝐼</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𝐺</m:t>
                            </m:r>
                          </m:sub>
                        </m:sSub>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𝑓</m:t>
                            </m:r>
                          </m:e>
                          <m:sub>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𝐴𝑈</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𝑂</m:t>
                                </m:r>
                              </m:sub>
                            </m:sSub>
                          </m:sub>
                        </m:sSub>
                      </m:e>
                    </m:d>
                  </m:oMath>
                </a14:m>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2" name="文本框 1">
                <a:extLst>
                  <a:ext uri="{FF2B5EF4-FFF2-40B4-BE49-F238E27FC236}">
                    <a16:creationId xmlns:a16="http://schemas.microsoft.com/office/drawing/2014/main" id="{CC2E839E-5F2A-8E2E-1581-7D4D407DEEB7}"/>
                  </a:ext>
                </a:extLst>
              </p:cNvPr>
              <p:cNvSpPr txBox="1">
                <a:spLocks noRot="1" noChangeAspect="1" noMove="1" noResize="1" noEditPoints="1" noAdjustHandles="1" noChangeArrowheads="1" noChangeShapeType="1" noTextEdit="1"/>
              </p:cNvSpPr>
              <p:nvPr/>
            </p:nvSpPr>
            <p:spPr>
              <a:xfrm>
                <a:off x="525327" y="5271812"/>
                <a:ext cx="5912885" cy="484748"/>
              </a:xfrm>
              <a:prstGeom prst="rect">
                <a:avLst/>
              </a:prstGeom>
              <a:blipFill>
                <a:blip r:embed="rId8"/>
                <a:stretch>
                  <a:fillRect l="-1031" t="-1266" b="-151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18178246"/>
      </p:ext>
    </p:extLst>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FDCA46-6D87-DE68-ED40-E2928061F406}"/>
            </a:ext>
          </a:extLst>
        </p:cNvPr>
        <p:cNvGrpSpPr/>
        <p:nvPr/>
      </p:nvGrpSpPr>
      <p:grpSpPr>
        <a:xfrm>
          <a:off x="0" y="0"/>
          <a:ext cx="0" cy="0"/>
          <a:chOff x="0" y="0"/>
          <a:chExt cx="0" cy="0"/>
        </a:xfrm>
      </p:grpSpPr>
      <p:pic>
        <p:nvPicPr>
          <p:cNvPr id="18" name="图片 17">
            <a:extLst>
              <a:ext uri="{FF2B5EF4-FFF2-40B4-BE49-F238E27FC236}">
                <a16:creationId xmlns:a16="http://schemas.microsoft.com/office/drawing/2014/main" id="{42D633F2-9830-FD98-74A9-66CB5AA0A85D}"/>
              </a:ext>
            </a:extLst>
          </p:cNvPr>
          <p:cNvPicPr>
            <a:picLocks noChangeAspect="1"/>
          </p:cNvPicPr>
          <p:nvPr/>
        </p:nvPicPr>
        <p:blipFill>
          <a:blip r:embed="rId5"/>
          <a:stretch>
            <a:fillRect/>
          </a:stretch>
        </p:blipFill>
        <p:spPr>
          <a:xfrm>
            <a:off x="6816137" y="1912495"/>
            <a:ext cx="5363343" cy="4213259"/>
          </a:xfrm>
          <a:prstGeom prst="rect">
            <a:avLst/>
          </a:prstGeom>
        </p:spPr>
      </p:pic>
      <p:grpSp>
        <p:nvGrpSpPr>
          <p:cNvPr id="39" name="组合 38">
            <a:extLst>
              <a:ext uri="{FF2B5EF4-FFF2-40B4-BE49-F238E27FC236}">
                <a16:creationId xmlns:a16="http://schemas.microsoft.com/office/drawing/2014/main" id="{FC4AB566-9314-E32A-F6C9-02EE77173875}"/>
              </a:ext>
            </a:extLst>
          </p:cNvPr>
          <p:cNvGrpSpPr/>
          <p:nvPr/>
        </p:nvGrpSpPr>
        <p:grpSpPr>
          <a:xfrm rot="15433288">
            <a:off x="3307581" y="-437613"/>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2DBD98D-2AA8-FFAF-3FB9-5DDE78CA7C8D}"/>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17FDADEF-1871-88F9-847D-6601CAC3FC08}"/>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51A5BAFE-ECB7-DACD-5C02-0960991729CC}"/>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5D6FD1A2-C9C3-598D-0221-5AD1F04005F2}"/>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C8ED1844-6472-BA41-DBF8-4993E48D1D50}"/>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A075E9F9-850D-EC11-6B9E-80E64A9DBFCF}"/>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AA27177C-4CA3-A6AD-0BB0-3DA6E12B90E6}"/>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872B903E-D080-3921-B38D-E5B82C1B3BF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5F7F69B4-00FB-7E4D-23CF-70BEEEF366C2}"/>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a:extLst>
              <a:ext uri="{FF2B5EF4-FFF2-40B4-BE49-F238E27FC236}">
                <a16:creationId xmlns:a16="http://schemas.microsoft.com/office/drawing/2014/main" id="{222FC4FC-519A-E9B0-F99A-94F39FF6213B}"/>
              </a:ext>
            </a:extLst>
          </p:cNvPr>
          <p:cNvSpPr txBox="1"/>
          <p:nvPr>
            <p:custDataLst>
              <p:tags r:id="rId1"/>
            </p:custDataLst>
          </p:nvPr>
        </p:nvSpPr>
        <p:spPr>
          <a:xfrm>
            <a:off x="102870" y="997331"/>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基于注意力机制的解耦方法</a:t>
            </a:r>
          </a:p>
        </p:txBody>
      </p:sp>
      <p:sp>
        <p:nvSpPr>
          <p:cNvPr id="14" name="矩形: 圆角 4">
            <a:extLst>
              <a:ext uri="{FF2B5EF4-FFF2-40B4-BE49-F238E27FC236}">
                <a16:creationId xmlns:a16="http://schemas.microsoft.com/office/drawing/2014/main" id="{3A279795-E8FD-546D-6B53-E7EB55E955F6}"/>
              </a:ext>
            </a:extLst>
          </p:cNvPr>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3C62332C-9FF4-9C18-B693-5F90955098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5" name="文本框 14">
            <a:extLst>
              <a:ext uri="{FF2B5EF4-FFF2-40B4-BE49-F238E27FC236}">
                <a16:creationId xmlns:a16="http://schemas.microsoft.com/office/drawing/2014/main" id="{881DDC33-C4C1-E14B-5E1E-1BEB4C29C5D0}"/>
              </a:ext>
            </a:extLst>
          </p:cNvPr>
          <p:cNvSpPr txBox="1"/>
          <p:nvPr/>
        </p:nvSpPr>
        <p:spPr>
          <a:xfrm>
            <a:off x="11696217" y="436509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91785FCD-C3A0-5765-80DB-7A8A5817716E}"/>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Bi C, Liu X, Liu Z.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NeRF</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-AD: Neural Radiance Field with Attention-based Disentanglement for Talking Face Synthesis[J].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arXiv:2401.12568,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B1FACB14-AF65-B69D-36C1-2CED60C9493E}"/>
                  </a:ext>
                </a:extLst>
              </p:cNvPr>
              <p:cNvSpPr txBox="1"/>
              <p:nvPr/>
            </p:nvSpPr>
            <p:spPr>
              <a:xfrm>
                <a:off x="534542" y="1986791"/>
                <a:ext cx="6065704" cy="2528577"/>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en-US" altLang="zh-CN" b="1" dirty="0">
                    <a:latin typeface="Times New Roman" panose="02020603050405020304" pitchFamily="18" charset="0"/>
                    <a:ea typeface="宋体" panose="02010600030101010101" pitchFamily="2" charset="-122"/>
                    <a:cs typeface="Times New Roman" panose="02020603050405020304" pitchFamily="18" charset="0"/>
                  </a:rPr>
                  <a:t>WGAN-GP</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损失（</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WGAN-GP loss</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这个损失函数用于增强生成图像的真实感。</a:t>
                </a:r>
                <a:r>
                  <a:rPr lang="en-US" altLang="zh-CN" dirty="0">
                    <a:latin typeface="Times New Roman" panose="02020603050405020304" pitchFamily="18" charset="0"/>
                    <a:ea typeface="宋体" panose="02010600030101010101" pitchFamily="2" charset="-122"/>
                    <a:cs typeface="Times New Roman" panose="02020603050405020304" pitchFamily="18" charset="0"/>
                  </a:rPr>
                  <a:t>WGAN-GP</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Wasserstein GAN with Gradient Penalty</a:t>
                </a:r>
                <a:r>
                  <a:rPr lang="zh-CN" altLang="en-US" dirty="0">
                    <a:latin typeface="Times New Roman" panose="02020603050405020304" pitchFamily="18" charset="0"/>
                    <a:ea typeface="宋体" panose="02010600030101010101" pitchFamily="2" charset="-122"/>
                    <a:cs typeface="Times New Roman" panose="02020603050405020304" pitchFamily="18" charset="0"/>
                  </a:rPr>
                  <a:t>）是一种改进的生成对抗网络，通过引入梯度惩罚来稳定训练过程，并提高生成图像的质量。在本文中，</a:t>
                </a:r>
                <a:r>
                  <a:rPr lang="en-US" altLang="zh-CN" dirty="0">
                    <a:latin typeface="Times New Roman" panose="02020603050405020304" pitchFamily="18" charset="0"/>
                    <a:ea typeface="宋体" panose="02010600030101010101" pitchFamily="2" charset="-122"/>
                    <a:cs typeface="Times New Roman" panose="02020603050405020304" pitchFamily="18" charset="0"/>
                  </a:rPr>
                  <a:t>WGAN-GP</a:t>
                </a:r>
                <a:r>
                  <a:rPr lang="zh-CN" altLang="en-US" dirty="0">
                    <a:latin typeface="Times New Roman" panose="02020603050405020304" pitchFamily="18" charset="0"/>
                    <a:ea typeface="宋体" panose="02010600030101010101" pitchFamily="2" charset="-122"/>
                    <a:cs typeface="Times New Roman" panose="02020603050405020304" pitchFamily="18" charset="0"/>
                  </a:rPr>
                  <a:t>损失用于提供图像对抗损失，通过判别器</a:t>
                </a:r>
                <a14:m>
                  <m:oMath xmlns:m="http://schemas.openxmlformats.org/officeDocument/2006/math">
                    <m:sSub>
                      <m:sSubPr>
                        <m:ctrlPr>
                          <a:rPr lang="en-US" altLang="zh-CN" sz="1800" i="1" smtClean="0">
                            <a:latin typeface="Cambria Math" panose="02040503050406030204" pitchFamily="18" charset="0"/>
                            <a:ea typeface="宋体" panose="02010600030101010101" pitchFamily="2" charset="-122"/>
                            <a:cs typeface="Times New Roman" panose="02020603050405020304" pitchFamily="18" charset="0"/>
                          </a:rPr>
                        </m:ctrlPr>
                      </m:sSubPr>
                      <m:e>
                        <m:r>
                          <m:rPr>
                            <m:sty m:val="p"/>
                          </m:rPr>
                          <a:rPr lang="en-US" altLang="zh-CN" sz="1800" b="0" i="0" smtClean="0">
                            <a:latin typeface="Cambria Math" panose="02040503050406030204" pitchFamily="18" charset="0"/>
                            <a:ea typeface="宋体" panose="02010600030101010101" pitchFamily="2" charset="-122"/>
                            <a:cs typeface="Times New Roman" panose="02020603050405020304" pitchFamily="18" charset="0"/>
                          </a:rPr>
                          <m:t>W</m:t>
                        </m:r>
                      </m:e>
                      <m:sub>
                        <m:r>
                          <m:rPr>
                            <m:sty m:val="p"/>
                          </m:rPr>
                          <a:rPr lang="en-US" altLang="zh-CN" sz="1800" b="0" i="0" smtClean="0">
                            <a:latin typeface="Cambria Math" panose="02040503050406030204" pitchFamily="18" charset="0"/>
                            <a:ea typeface="宋体" panose="02010600030101010101" pitchFamily="2" charset="-122"/>
                            <a:cs typeface="Times New Roman" panose="02020603050405020304" pitchFamily="18" charset="0"/>
                          </a:rPr>
                          <m:t>D</m:t>
                        </m:r>
                      </m:sub>
                    </m:sSub>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评估生成图像</a:t>
                </a:r>
                <a14:m>
                  <m:oMath xmlns:m="http://schemas.openxmlformats.org/officeDocument/2006/math">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𝐼</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𝐺</m:t>
                        </m:r>
                      </m:sub>
                    </m:sSub>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与裁剪图像</a:t>
                </a:r>
                <a14:m>
                  <m:oMath xmlns:m="http://schemas.openxmlformats.org/officeDocument/2006/math">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𝐼</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𝑐𝑟𝑜𝑝</m:t>
                        </m:r>
                      </m:sub>
                    </m:sSub>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的真实性，以及通过梯度惩罚确保训练过程的稳定性。这有助于提升生成的谈话面部图像的真实感和视觉质量。</a:t>
                </a:r>
                <a:endParaRPr lang="zh-CN" altLang="en-US" dirty="0">
                  <a:effectLst/>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6" name="文本框 5">
                <a:extLst>
                  <a:ext uri="{FF2B5EF4-FFF2-40B4-BE49-F238E27FC236}">
                    <a16:creationId xmlns:a16="http://schemas.microsoft.com/office/drawing/2014/main" id="{B1FACB14-AF65-B69D-36C1-2CED60C9493E}"/>
                  </a:ext>
                </a:extLst>
              </p:cNvPr>
              <p:cNvSpPr txBox="1">
                <a:spLocks noRot="1" noChangeAspect="1" noMove="1" noResize="1" noEditPoints="1" noAdjustHandles="1" noChangeArrowheads="1" noChangeShapeType="1" noTextEdit="1"/>
              </p:cNvSpPr>
              <p:nvPr/>
            </p:nvSpPr>
            <p:spPr>
              <a:xfrm>
                <a:off x="534542" y="1986791"/>
                <a:ext cx="6065704" cy="2528577"/>
              </a:xfrm>
              <a:prstGeom prst="rect">
                <a:avLst/>
              </a:prstGeom>
              <a:blipFill>
                <a:blip r:embed="rId6"/>
                <a:stretch>
                  <a:fillRect l="-704" t="-1928" r="-4422" b="-2169"/>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BB4597F5-A0B2-98E5-BE33-3BFCCCECFA7D}"/>
              </a:ext>
            </a:extLst>
          </p:cNvPr>
          <p:cNvSpPr txBox="1"/>
          <p:nvPr/>
        </p:nvSpPr>
        <p:spPr>
          <a:xfrm>
            <a:off x="392020" y="1551950"/>
            <a:ext cx="11250830"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latin typeface="宋体" panose="02010600030101010101" pitchFamily="2" charset="-122"/>
                <a:ea typeface="宋体" panose="02010600030101010101" pitchFamily="2" charset="-122"/>
              </a:rPr>
              <a:t>损失函数：</a:t>
            </a:r>
            <a:r>
              <a:rPr lang="zh-CN" altLang="en-US" sz="2400" dirty="0">
                <a:latin typeface="宋体" panose="02010600030101010101" pitchFamily="2" charset="-122"/>
                <a:ea typeface="宋体" panose="02010600030101010101" pitchFamily="2" charset="-122"/>
              </a:rPr>
              <a:t>在训练过程中，作者使用了</a:t>
            </a:r>
            <a:r>
              <a:rPr lang="en-US" altLang="zh-CN"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个损失函数。</a:t>
            </a:r>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04B6593A-77C8-AB23-B230-4158792A254F}"/>
                  </a:ext>
                </a:extLst>
              </p:cNvPr>
              <p:cNvSpPr txBox="1"/>
              <p:nvPr/>
            </p:nvSpPr>
            <p:spPr>
              <a:xfrm>
                <a:off x="88725" y="4497014"/>
                <a:ext cx="8921448" cy="663258"/>
              </a:xfrm>
              <a:prstGeom prst="rect">
                <a:avLst/>
              </a:prstGeom>
              <a:noFill/>
            </p:spPr>
            <p:txBody>
              <a:bodyPr wrap="square">
                <a:spAutoFit/>
              </a:bodyPr>
              <a:lstStyle/>
              <a:p>
                <a:pPr algn="just">
                  <a:lnSpc>
                    <a:spcPct val="110000"/>
                  </a:lnSpc>
                  <a:spcBef>
                    <a:spcPts val="500"/>
                  </a:spcBef>
                  <a:spcAft>
                    <a:spcPts val="300"/>
                  </a:spcAft>
                </a:pPr>
                <a14:m>
                  <m:oMathPara xmlns:m="http://schemas.openxmlformats.org/officeDocument/2006/math">
                    <m:oMathParaPr>
                      <m:jc m:val="left"/>
                    </m:oMathParaPr>
                    <m:oMath xmlns:m="http://schemas.openxmlformats.org/officeDocument/2006/math">
                      <m:sSub>
                        <m:sSubPr>
                          <m:ctrlPr>
                            <a:rPr lang="en-US" altLang="zh-CN" sz="160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𝐿</m:t>
                          </m:r>
                        </m:e>
                        <m:sub>
                          <m:r>
                            <m:rPr>
                              <m:sty m:val="p"/>
                            </m:rPr>
                            <a:rPr lang="en-US" altLang="zh-CN" sz="1600" i="1">
                              <a:latin typeface="Cambria Math" panose="02040503050406030204" pitchFamily="18" charset="0"/>
                              <a:ea typeface="宋体" panose="02010600030101010101" pitchFamily="2" charset="-122"/>
                              <a:cs typeface="Times New Roman" panose="02020603050405020304" pitchFamily="18" charset="0"/>
                            </a:rPr>
                            <m:t>W</m:t>
                          </m:r>
                        </m:sub>
                      </m:sSub>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𝐸</m:t>
                          </m:r>
                        </m:e>
                        <m:sub>
                          <m:sSub>
                            <m:sSubPr>
                              <m:ctrlP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𝐼</m:t>
                              </m:r>
                            </m:e>
                            <m:sub>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𝐺</m:t>
                              </m:r>
                            </m:sub>
                          </m:sSub>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𝑃</m:t>
                              </m:r>
                            </m:e>
                            <m:sub>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𝐺</m:t>
                              </m:r>
                            </m:sub>
                          </m:sSub>
                        </m:sub>
                      </m:sSub>
                      <m:d>
                        <m:dPr>
                          <m:begChr m:val="["/>
                          <m:endChr m:val="]"/>
                          <m:ctrlP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sz="1600" i="1">
                                  <a:latin typeface="Cambria Math" panose="02040503050406030204" pitchFamily="18" charset="0"/>
                                  <a:ea typeface="宋体" panose="02010600030101010101" pitchFamily="2" charset="-122"/>
                                  <a:cs typeface="Times New Roman" panose="02020603050405020304" pitchFamily="18" charset="0"/>
                                </a:rPr>
                              </m:ctrlPr>
                            </m:sSubPr>
                            <m:e>
                              <m:r>
                                <m:rPr>
                                  <m:sty m:val="p"/>
                                </m:rPr>
                                <a:rPr lang="en-US" altLang="zh-CN" sz="1600">
                                  <a:latin typeface="Cambria Math" panose="02040503050406030204" pitchFamily="18" charset="0"/>
                                  <a:ea typeface="宋体" panose="02010600030101010101" pitchFamily="2" charset="-122"/>
                                  <a:cs typeface="Times New Roman" panose="02020603050405020304" pitchFamily="18" charset="0"/>
                                </a:rPr>
                                <m:t>W</m:t>
                              </m:r>
                            </m:e>
                            <m:sub>
                              <m:r>
                                <m:rPr>
                                  <m:sty m:val="p"/>
                                </m:rPr>
                                <a:rPr lang="en-US" altLang="zh-CN" sz="1600">
                                  <a:latin typeface="Cambria Math" panose="02040503050406030204" pitchFamily="18" charset="0"/>
                                  <a:ea typeface="宋体" panose="02010600030101010101" pitchFamily="2" charset="-122"/>
                                  <a:cs typeface="Times New Roman" panose="02020603050405020304" pitchFamily="18" charset="0"/>
                                </a:rPr>
                                <m:t>D</m:t>
                              </m:r>
                            </m:sub>
                          </m:sSub>
                          <m:d>
                            <m:dPr>
                              <m:ctrlPr>
                                <a:rPr lang="en-US" altLang="zh-CN" sz="1600" i="1" smtClean="0">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sz="16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i="1">
                                      <a:latin typeface="Cambria Math" panose="02040503050406030204" pitchFamily="18" charset="0"/>
                                      <a:ea typeface="宋体" panose="02010600030101010101" pitchFamily="2" charset="-122"/>
                                      <a:cs typeface="Times New Roman" panose="02020603050405020304" pitchFamily="18" charset="0"/>
                                    </a:rPr>
                                    <m:t>𝐼</m:t>
                                  </m:r>
                                </m:e>
                                <m:sub>
                                  <m:r>
                                    <a:rPr lang="en-US" altLang="zh-CN" sz="1600" i="1">
                                      <a:latin typeface="Cambria Math" panose="02040503050406030204" pitchFamily="18" charset="0"/>
                                      <a:ea typeface="宋体" panose="02010600030101010101" pitchFamily="2" charset="-122"/>
                                      <a:cs typeface="Times New Roman" panose="02020603050405020304" pitchFamily="18" charset="0"/>
                                    </a:rPr>
                                    <m:t>𝐺</m:t>
                                  </m:r>
                                </m:sub>
                              </m:sSub>
                            </m:e>
                          </m:d>
                        </m:e>
                      </m:d>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1600" i="1">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i="1">
                              <a:solidFill>
                                <a:prstClr val="black"/>
                              </a:solidFill>
                              <a:latin typeface="Cambria Math" panose="02040503050406030204" pitchFamily="18" charset="0"/>
                              <a:ea typeface="宋体" panose="02010600030101010101" pitchFamily="2" charset="-122"/>
                              <a:cs typeface="Times New Roman" panose="02020603050405020304" pitchFamily="18" charset="0"/>
                            </a:rPr>
                            <m:t>𝐸</m:t>
                          </m:r>
                        </m:e>
                        <m:sub>
                          <m:sSub>
                            <m:sSubPr>
                              <m:ctrlPr>
                                <a:rPr lang="en-US" altLang="zh-CN" sz="1600" i="1">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i="1">
                                  <a:solidFill>
                                    <a:prstClr val="black"/>
                                  </a:solidFill>
                                  <a:latin typeface="Cambria Math" panose="02040503050406030204" pitchFamily="18" charset="0"/>
                                  <a:ea typeface="宋体" panose="02010600030101010101" pitchFamily="2" charset="-122"/>
                                  <a:cs typeface="Times New Roman" panose="02020603050405020304" pitchFamily="18" charset="0"/>
                                </a:rPr>
                                <m:t>𝐼</m:t>
                              </m:r>
                            </m:e>
                            <m:sub>
                              <m:r>
                                <a:rPr lang="en-US" altLang="zh-CN" sz="1600"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𝑐𝑟𝑜𝑝</m:t>
                              </m:r>
                            </m:sub>
                          </m:sSub>
                          <m:r>
                            <a:rPr lang="en-US" altLang="zh-CN"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𝑃</m:t>
                              </m:r>
                            </m:e>
                            <m:sub>
                              <m:r>
                                <a:rPr lang="en-US" altLang="zh-CN" sz="16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𝑐𝑟𝑜𝑝</m:t>
                              </m:r>
                            </m:sub>
                          </m:sSub>
                        </m:sub>
                      </m:sSub>
                      <m:d>
                        <m:dPr>
                          <m:begChr m:val="["/>
                          <m:endChr m:val="]"/>
                          <m:ctrlPr>
                            <a:rPr lang="en-US" altLang="zh-CN" sz="1600" i="1">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sz="1600" i="1">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bPr>
                            <m:e>
                              <m:r>
                                <m:rPr>
                                  <m:sty m:val="p"/>
                                </m:rPr>
                                <a:rPr lang="en-US" altLang="zh-CN" sz="1600">
                                  <a:solidFill>
                                    <a:prstClr val="black"/>
                                  </a:solidFill>
                                  <a:latin typeface="Cambria Math" panose="02040503050406030204" pitchFamily="18" charset="0"/>
                                  <a:ea typeface="宋体" panose="02010600030101010101" pitchFamily="2" charset="-122"/>
                                  <a:cs typeface="Times New Roman" panose="02020603050405020304" pitchFamily="18" charset="0"/>
                                </a:rPr>
                                <m:t>W</m:t>
                              </m:r>
                            </m:e>
                            <m:sub>
                              <m:r>
                                <m:rPr>
                                  <m:sty m:val="p"/>
                                </m:rPr>
                                <a:rPr lang="en-US" altLang="zh-CN" sz="1600">
                                  <a:solidFill>
                                    <a:prstClr val="black"/>
                                  </a:solidFill>
                                  <a:latin typeface="Cambria Math" panose="02040503050406030204" pitchFamily="18" charset="0"/>
                                  <a:ea typeface="宋体" panose="02010600030101010101" pitchFamily="2" charset="-122"/>
                                  <a:cs typeface="Times New Roman" panose="02020603050405020304" pitchFamily="18" charset="0"/>
                                </a:rPr>
                                <m:t>D</m:t>
                              </m:r>
                            </m:sub>
                          </m:sSub>
                          <m:d>
                            <m:dPr>
                              <m:ctrlPr>
                                <a:rPr lang="en-US" altLang="zh-CN" sz="1600" i="1">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sz="1600" i="1">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i="1">
                                      <a:solidFill>
                                        <a:prstClr val="black"/>
                                      </a:solidFill>
                                      <a:latin typeface="Cambria Math" panose="02040503050406030204" pitchFamily="18" charset="0"/>
                                      <a:ea typeface="宋体" panose="02010600030101010101" pitchFamily="2" charset="-122"/>
                                      <a:cs typeface="Times New Roman" panose="02020603050405020304" pitchFamily="18" charset="0"/>
                                    </a:rPr>
                                    <m:t>𝐼</m:t>
                                  </m:r>
                                </m:e>
                                <m:sub>
                                  <m:r>
                                    <a:rPr lang="en-US" altLang="zh-CN" sz="1600"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𝑐𝑟𝑜𝑝</m:t>
                                  </m:r>
                                </m:sub>
                              </m:sSub>
                            </m:e>
                          </m:d>
                        </m:e>
                      </m:d>
                      <m:r>
                        <a:rPr lang="en-US" altLang="zh-CN" sz="1600"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m:t>
                      </m:r>
                      <m:r>
                        <a:rPr lang="zh-CN" altLang="en-US" sz="1600"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𝜆</m:t>
                      </m:r>
                      <m:sSub>
                        <m:sSubPr>
                          <m:ctrlPr>
                            <a:rPr lang="en-US" altLang="zh-CN" sz="1600" i="1">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i="1">
                              <a:solidFill>
                                <a:prstClr val="black"/>
                              </a:solidFill>
                              <a:latin typeface="Cambria Math" panose="02040503050406030204" pitchFamily="18" charset="0"/>
                              <a:ea typeface="宋体" panose="02010600030101010101" pitchFamily="2" charset="-122"/>
                              <a:cs typeface="Times New Roman" panose="02020603050405020304" pitchFamily="18" charset="0"/>
                            </a:rPr>
                            <m:t>𝐸</m:t>
                          </m:r>
                        </m:e>
                        <m:sub>
                          <m:acc>
                            <m:accPr>
                              <m:chr m:val="̂"/>
                              <m:ctrlPr>
                                <a:rPr lang="en-US" altLang="zh-CN" sz="160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accPr>
                            <m:e>
                              <m:r>
                                <a:rPr lang="en-US" altLang="zh-CN" sz="1600"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𝐼</m:t>
                              </m:r>
                            </m:e>
                          </m:acc>
                          <m:r>
                            <a:rPr lang="en-US" altLang="zh-CN"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𝑃</m:t>
                              </m:r>
                            </m:e>
                            <m:sub>
                              <m:acc>
                                <m:accPr>
                                  <m:chr m:val="̂"/>
                                  <m:ctrlPr>
                                    <a:rPr lang="en-US" altLang="zh-CN" sz="1600" i="1">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accPr>
                                <m:e>
                                  <m:r>
                                    <a:rPr lang="en-US" altLang="zh-CN" sz="1600" i="1">
                                      <a:solidFill>
                                        <a:prstClr val="black"/>
                                      </a:solidFill>
                                      <a:latin typeface="Cambria Math" panose="02040503050406030204" pitchFamily="18" charset="0"/>
                                      <a:ea typeface="宋体" panose="02010600030101010101" pitchFamily="2" charset="-122"/>
                                      <a:cs typeface="Times New Roman" panose="02020603050405020304" pitchFamily="18" charset="0"/>
                                    </a:rPr>
                                    <m:t>𝐼</m:t>
                                  </m:r>
                                </m:e>
                              </m:acc>
                            </m:sub>
                          </m:sSub>
                        </m:sub>
                      </m:sSub>
                      <m:sSub>
                        <m:sSubPr>
                          <m:ctrlPr>
                            <a:rPr lang="en-US" altLang="zh-CN" sz="160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en-US" altLang="zh-CN" sz="160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en-US" altLang="zh-CN" sz="160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en-US" altLang="zh-CN" sz="160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altLang="zh-CN" sz="160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en-US" altLang="zh-CN" sz="160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altLang="zh-CN" sz="160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1600" i="1">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bPr>
                                                <m:e>
                                                  <m:r>
                                                    <m:rPr>
                                                      <m:sty m:val="p"/>
                                                    </m:rPr>
                                                    <a:rPr lang="en-US" altLang="zh-CN" sz="1600">
                                                      <a:solidFill>
                                                        <a:prstClr val="black"/>
                                                      </a:solidFill>
                                                      <a:latin typeface="Cambria Math" panose="02040503050406030204" pitchFamily="18" charset="0"/>
                                                      <a:ea typeface="宋体" panose="02010600030101010101" pitchFamily="2" charset="-122"/>
                                                      <a:cs typeface="Times New Roman" panose="02020603050405020304" pitchFamily="18" charset="0"/>
                                                    </a:rPr>
                                                    <m:t>W</m:t>
                                                  </m:r>
                                                </m:e>
                                                <m:sub>
                                                  <m:r>
                                                    <m:rPr>
                                                      <m:sty m:val="p"/>
                                                    </m:rPr>
                                                    <a:rPr lang="en-US" altLang="zh-CN" sz="1600">
                                                      <a:solidFill>
                                                        <a:prstClr val="black"/>
                                                      </a:solidFill>
                                                      <a:latin typeface="Cambria Math" panose="02040503050406030204" pitchFamily="18" charset="0"/>
                                                      <a:ea typeface="宋体" panose="02010600030101010101" pitchFamily="2" charset="-122"/>
                                                      <a:cs typeface="Times New Roman" panose="02020603050405020304" pitchFamily="18" charset="0"/>
                                                    </a:rPr>
                                                    <m:t>D</m:t>
                                                  </m:r>
                                                </m:sub>
                                              </m:sSub>
                                              <m:d>
                                                <m:dPr>
                                                  <m:ctrlPr>
                                                    <a:rPr lang="en-US" altLang="zh-CN" sz="1600" i="1">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dPr>
                                                <m:e>
                                                  <m:acc>
                                                    <m:accPr>
                                                      <m:chr m:val="̂"/>
                                                      <m:ctrlPr>
                                                        <a:rPr lang="en-US" altLang="zh-CN" sz="1600" i="1">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accPr>
                                                    <m:e>
                                                      <m:r>
                                                        <a:rPr lang="en-US" altLang="zh-CN" sz="1600" i="1">
                                                          <a:solidFill>
                                                            <a:prstClr val="black"/>
                                                          </a:solidFill>
                                                          <a:latin typeface="Cambria Math" panose="02040503050406030204" pitchFamily="18" charset="0"/>
                                                          <a:ea typeface="宋体" panose="02010600030101010101" pitchFamily="2" charset="-122"/>
                                                          <a:cs typeface="Times New Roman" panose="02020603050405020304" pitchFamily="18" charset="0"/>
                                                        </a:rPr>
                                                        <m:t>𝐼</m:t>
                                                      </m:r>
                                                    </m:e>
                                                  </m:acc>
                                                </m:e>
                                              </m:d>
                                            </m:e>
                                          </m:d>
                                        </m:e>
                                        <m:sub>
                                          <m:r>
                                            <a:rPr lang="en-US" altLang="zh-CN" sz="16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2</m:t>
                                          </m:r>
                                        </m:sub>
                                      </m:sSub>
                                      <m:r>
                                        <a:rPr lang="en-US" altLang="zh-CN" sz="16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−1</m:t>
                                      </m:r>
                                    </m:e>
                                  </m:d>
                                </m:e>
                                <m:sup>
                                  <m:r>
                                    <a:rPr lang="en-US" altLang="zh-CN" sz="16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2</m:t>
                                  </m:r>
                                </m:sup>
                              </m:sSup>
                            </m:e>
                          </m:d>
                        </m:e>
                        <m:sub>
                          <m:r>
                            <a:rPr lang="en-US" altLang="zh-CN" sz="16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2</m:t>
                          </m:r>
                        </m:sub>
                      </m:sSub>
                    </m:oMath>
                  </m:oMathPara>
                </a14:m>
                <a:endParaRPr lang="zh-CN" altLang="en-US" sz="1600" i="1"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3" name="文本框 12">
                <a:extLst>
                  <a:ext uri="{FF2B5EF4-FFF2-40B4-BE49-F238E27FC236}">
                    <a16:creationId xmlns:a16="http://schemas.microsoft.com/office/drawing/2014/main" id="{04B6593A-77C8-AB23-B230-4158792A254F}"/>
                  </a:ext>
                </a:extLst>
              </p:cNvPr>
              <p:cNvSpPr txBox="1">
                <a:spLocks noRot="1" noChangeAspect="1" noMove="1" noResize="1" noEditPoints="1" noAdjustHandles="1" noChangeArrowheads="1" noChangeShapeType="1" noTextEdit="1"/>
              </p:cNvSpPr>
              <p:nvPr/>
            </p:nvSpPr>
            <p:spPr>
              <a:xfrm>
                <a:off x="88725" y="4497014"/>
                <a:ext cx="8921448" cy="663258"/>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630204E1-23D4-7E01-91CB-7835A892A2C1}"/>
                  </a:ext>
                </a:extLst>
              </p:cNvPr>
              <p:cNvSpPr txBox="1"/>
              <p:nvPr/>
            </p:nvSpPr>
            <p:spPr>
              <a:xfrm>
                <a:off x="257392" y="5138489"/>
                <a:ext cx="6516588" cy="787267"/>
              </a:xfrm>
              <a:prstGeom prst="rect">
                <a:avLst/>
              </a:prstGeom>
              <a:noFill/>
            </p:spPr>
            <p:txBody>
              <a:bodyPr wrap="square">
                <a:spAutoFit/>
              </a:bodyPr>
              <a:lstStyle/>
              <a:p>
                <a:pPr>
                  <a:lnSpc>
                    <a:spcPct val="110000"/>
                  </a:lnSpc>
                  <a:spcBef>
                    <a:spcPts val="500"/>
                  </a:spcBef>
                  <a:spcAft>
                    <a:spcPts val="300"/>
                  </a:spcAft>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其中，</a:t>
                </a:r>
                <a14:m>
                  <m:oMath xmlns:m="http://schemas.openxmlformats.org/officeDocument/2006/math">
                    <m:acc>
                      <m:accPr>
                        <m:chr m:val="̂"/>
                        <m:ctrlPr>
                          <a:rPr lang="en-US" altLang="zh-CN" sz="2000" i="1">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accPr>
                      <m:e>
                        <m:r>
                          <a:rPr lang="en-US" altLang="zh-CN" sz="2000" i="1">
                            <a:solidFill>
                              <a:prstClr val="black"/>
                            </a:solidFill>
                            <a:latin typeface="Cambria Math" panose="02040503050406030204" pitchFamily="18" charset="0"/>
                            <a:ea typeface="宋体" panose="02010600030101010101" pitchFamily="2" charset="-122"/>
                            <a:cs typeface="Times New Roman" panose="02020603050405020304" pitchFamily="18" charset="0"/>
                          </a:rPr>
                          <m:t>𝐼</m:t>
                        </m:r>
                      </m:e>
                    </m:acc>
                    <m:r>
                      <a:rPr lang="en-US" altLang="zh-CN" sz="2000"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 </m:t>
                    </m:r>
                    <m:r>
                      <a:rPr lang="zh-CN" altLang="en-US" sz="2000" i="1">
                        <a:latin typeface="Cambria Math" panose="02040503050406030204" pitchFamily="18" charset="0"/>
                        <a:ea typeface="宋体" panose="02010600030101010101" pitchFamily="2" charset="-122"/>
                        <a:cs typeface="Times New Roman" panose="02020603050405020304" pitchFamily="18" charset="0"/>
                      </a:rPr>
                      <m:t>是随机噪声，</m:t>
                    </m:r>
                    <m:sSub>
                      <m:sSubPr>
                        <m:ctrlPr>
                          <a:rPr lang="en-US" altLang="zh-CN"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ea typeface="Cambria Math" panose="02040503050406030204" pitchFamily="18" charset="0"/>
                            <a:cs typeface="Times New Roman" panose="02020603050405020304" pitchFamily="18" charset="0"/>
                          </a:rPr>
                          <m:t>𝑃</m:t>
                        </m:r>
                      </m:e>
                      <m:sub>
                        <m:r>
                          <a:rPr lang="en-US" altLang="zh-CN" sz="2000" i="1">
                            <a:latin typeface="Cambria Math" panose="02040503050406030204" pitchFamily="18" charset="0"/>
                            <a:ea typeface="Cambria Math" panose="02040503050406030204" pitchFamily="18" charset="0"/>
                            <a:cs typeface="Times New Roman" panose="02020603050405020304" pitchFamily="18" charset="0"/>
                          </a:rPr>
                          <m:t>𝐺</m:t>
                        </m:r>
                      </m:sub>
                    </m:sSub>
                    <m:r>
                      <a:rPr lang="zh-CN" altLang="en-US" sz="2000" i="1">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𝑃</m:t>
                        </m:r>
                      </m:e>
                      <m:sub>
                        <m:r>
                          <a:rPr lang="en-US" altLang="zh-CN" sz="20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𝑐𝑟𝑜𝑝</m:t>
                        </m:r>
                      </m:sub>
                    </m:sSub>
                    <m:r>
                      <a:rPr lang="zh-CN" altLang="en-US" sz="2000" i="1">
                        <a:latin typeface="Cambria Math" panose="02040503050406030204" pitchFamily="18" charset="0"/>
                        <a:ea typeface="宋体" panose="02010600030101010101" pitchFamily="2" charset="-122"/>
                        <a:cs typeface="Times New Roman" panose="02020603050405020304" pitchFamily="18" charset="0"/>
                      </a:rPr>
                      <m:t>和</m:t>
                    </m:r>
                    <m:sSub>
                      <m:sSubPr>
                        <m:ctrlPr>
                          <a:rPr lang="en-US" altLang="zh-CN" sz="200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𝑃</m:t>
                        </m:r>
                      </m:e>
                      <m:sub>
                        <m:acc>
                          <m:accPr>
                            <m:chr m:val="̂"/>
                            <m:ctrlPr>
                              <a:rPr lang="en-US" altLang="zh-CN" sz="2000" i="1">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accPr>
                          <m:e>
                            <m:r>
                              <a:rPr lang="en-US" altLang="zh-CN" sz="2000" i="1">
                                <a:solidFill>
                                  <a:prstClr val="black"/>
                                </a:solidFill>
                                <a:latin typeface="Cambria Math" panose="02040503050406030204" pitchFamily="18" charset="0"/>
                                <a:ea typeface="宋体" panose="02010600030101010101" pitchFamily="2" charset="-122"/>
                                <a:cs typeface="Times New Roman" panose="02020603050405020304" pitchFamily="18" charset="0"/>
                              </a:rPr>
                              <m:t>𝐼</m:t>
                            </m:r>
                          </m:e>
                        </m:acc>
                      </m:sub>
                    </m:sSub>
                    <m:r>
                      <a:rPr lang="zh-CN" altLang="en-US" sz="2000" i="1">
                        <a:latin typeface="Cambria Math" panose="02040503050406030204" pitchFamily="18" charset="0"/>
                        <a:ea typeface="宋体" panose="02010600030101010101" pitchFamily="2" charset="-122"/>
                        <a:cs typeface="Times New Roman" panose="02020603050405020304" pitchFamily="18" charset="0"/>
                      </a:rPr>
                      <m:t>分别表示生成图像</m:t>
                    </m:r>
                    <m:r>
                      <a:rPr lang="zh-CN" altLang="en-US" sz="200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 </m:t>
                    </m:r>
                    <m:r>
                      <a:rPr lang="zh-CN" altLang="en-US" sz="2000" i="1">
                        <a:latin typeface="Cambria Math" panose="02040503050406030204" pitchFamily="18" charset="0"/>
                        <a:ea typeface="宋体" panose="02010600030101010101" pitchFamily="2" charset="-122"/>
                        <a:cs typeface="Times New Roman" panose="02020603050405020304" pitchFamily="18" charset="0"/>
                      </a:rPr>
                      <m:t>裁剪图像和随机噪声的分布</m:t>
                    </m:r>
                  </m:oMath>
                </a14:m>
                <a:r>
                  <a:rPr lang="zh-CN" altLang="en-US" dirty="0"/>
                  <a:t>， </a:t>
                </a:r>
                <a:r>
                  <a:rPr lang="en-US" altLang="zh-CN" dirty="0"/>
                  <a:t>λ</a:t>
                </a:r>
                <a:r>
                  <a:rPr lang="zh-CN" altLang="en-US" dirty="0"/>
                  <a:t>是控制梯度惩罚强度的系数。</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2" name="文本框 1">
                <a:extLst>
                  <a:ext uri="{FF2B5EF4-FFF2-40B4-BE49-F238E27FC236}">
                    <a16:creationId xmlns:a16="http://schemas.microsoft.com/office/drawing/2014/main" id="{630204E1-23D4-7E01-91CB-7835A892A2C1}"/>
                  </a:ext>
                </a:extLst>
              </p:cNvPr>
              <p:cNvSpPr txBox="1">
                <a:spLocks noRot="1" noChangeAspect="1" noMove="1" noResize="1" noEditPoints="1" noAdjustHandles="1" noChangeArrowheads="1" noChangeShapeType="1" noTextEdit="1"/>
              </p:cNvSpPr>
              <p:nvPr/>
            </p:nvSpPr>
            <p:spPr>
              <a:xfrm>
                <a:off x="257392" y="5138489"/>
                <a:ext cx="6516588" cy="787267"/>
              </a:xfrm>
              <a:prstGeom prst="rect">
                <a:avLst/>
              </a:prstGeom>
              <a:blipFill>
                <a:blip r:embed="rId8"/>
                <a:stretch>
                  <a:fillRect l="-935" t="-1550" r="-4303" b="-116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06761526"/>
      </p:ext>
    </p:extLst>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2BAA1B8D-6B78-7D5D-2F48-35AD1F6AEB4B}"/>
              </a:ext>
            </a:extLst>
          </p:cNvPr>
          <p:cNvPicPr>
            <a:picLocks noChangeAspect="1"/>
          </p:cNvPicPr>
          <p:nvPr/>
        </p:nvPicPr>
        <p:blipFill>
          <a:blip r:embed="rId5"/>
          <a:stretch>
            <a:fillRect/>
          </a:stretch>
        </p:blipFill>
        <p:spPr>
          <a:xfrm>
            <a:off x="7198467" y="2485237"/>
            <a:ext cx="4756827" cy="3634164"/>
          </a:xfrm>
          <a:prstGeom prst="rect">
            <a:avLst/>
          </a:prstGeom>
        </p:spPr>
      </p:pic>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p:cNvSpPr txBox="1"/>
          <p:nvPr>
            <p:custDataLst>
              <p:tags r:id="rId1"/>
            </p:custDataLst>
          </p:nvPr>
        </p:nvSpPr>
        <p:spPr>
          <a:xfrm>
            <a:off x="102869" y="1102996"/>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Audio-face</a:t>
            </a:r>
            <a:r>
              <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和</a:t>
            </a: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Identity-face</a:t>
            </a:r>
            <a:r>
              <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的特征提取与融合</a:t>
            </a: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3" name="文本框 12">
            <a:extLst>
              <a:ext uri="{FF2B5EF4-FFF2-40B4-BE49-F238E27FC236}">
                <a16:creationId xmlns:a16="http://schemas.microsoft.com/office/drawing/2014/main" id="{4D4DD556-A812-AC48-9CFA-FBB070E83526}"/>
              </a:ext>
            </a:extLst>
          </p:cNvPr>
          <p:cNvSpPr txBox="1"/>
          <p:nvPr/>
        </p:nvSpPr>
        <p:spPr>
          <a:xfrm>
            <a:off x="5037733" y="5990590"/>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7AD8BFE6-47BE-250E-74F1-ABBB6343EBA3}"/>
              </a:ext>
            </a:extLst>
          </p:cNvPr>
          <p:cNvSpPr txBox="1"/>
          <p:nvPr/>
        </p:nvSpPr>
        <p:spPr>
          <a:xfrm>
            <a:off x="382897" y="1723830"/>
            <a:ext cx="11106021" cy="850939"/>
          </a:xfrm>
          <a:prstGeom prst="rect">
            <a:avLst/>
          </a:prstGeom>
          <a:noFill/>
        </p:spPr>
        <p:txBody>
          <a:bodyPr wrap="square" rtlCol="0">
            <a:spAutoFit/>
          </a:bodyPr>
          <a:lstStyle/>
          <a:p>
            <a:pPr marL="342900" indent="-342900">
              <a:lnSpc>
                <a:spcPct val="120000"/>
              </a:lnSpc>
              <a:buFont typeface="Wingdings" panose="05000000000000000000" pitchFamily="2" charset="2"/>
              <a:buChar char="Ø"/>
            </a:pPr>
            <a:r>
              <a:rPr lang="zh-CN" altLang="en-US" sz="2200" b="1" dirty="0">
                <a:latin typeface="宋体" panose="02010600030101010101" pitchFamily="2" charset="-122"/>
                <a:ea typeface="宋体" panose="02010600030101010101" pitchFamily="2" charset="-122"/>
              </a:rPr>
              <a:t>目的：</a:t>
            </a:r>
            <a:r>
              <a:rPr lang="zh-CN" altLang="en-US" sz="2200" dirty="0">
                <a:latin typeface="宋体" panose="02010600030101010101" pitchFamily="2" charset="-122"/>
                <a:ea typeface="宋体" panose="02010600030101010101" pitchFamily="2" charset="-122"/>
              </a:rPr>
              <a:t>从解耦的</a:t>
            </a:r>
            <a:r>
              <a:rPr lang="en-US" altLang="zh-CN" sz="2200" dirty="0">
                <a:latin typeface="宋体" panose="02010600030101010101" pitchFamily="2" charset="-122"/>
                <a:ea typeface="宋体" panose="02010600030101010101" pitchFamily="2" charset="-122"/>
              </a:rPr>
              <a:t>Identity-face</a:t>
            </a:r>
            <a:r>
              <a:rPr lang="zh-CN" altLang="en-US" sz="2200" dirty="0">
                <a:latin typeface="宋体" panose="02010600030101010101" pitchFamily="2" charset="-122"/>
                <a:ea typeface="宋体" panose="02010600030101010101" pitchFamily="2" charset="-122"/>
              </a:rPr>
              <a:t>和</a:t>
            </a:r>
            <a:r>
              <a:rPr lang="en-US" altLang="zh-CN" sz="2200" dirty="0">
                <a:latin typeface="宋体" panose="02010600030101010101" pitchFamily="2" charset="-122"/>
                <a:ea typeface="宋体" panose="02010600030101010101" pitchFamily="2" charset="-122"/>
              </a:rPr>
              <a:t>Audio-face</a:t>
            </a:r>
            <a:r>
              <a:rPr lang="zh-CN" altLang="en-US" sz="2200" dirty="0">
                <a:latin typeface="宋体" panose="02010600030101010101" pitchFamily="2" charset="-122"/>
                <a:ea typeface="宋体" panose="02010600030101010101" pitchFamily="2" charset="-122"/>
              </a:rPr>
              <a:t>中提取特征，并将这些特征与音频信息融合，以生成能够准确反映说话内容的谈话面部图像。</a:t>
            </a:r>
          </a:p>
        </p:txBody>
      </p:sp>
      <p:sp>
        <p:nvSpPr>
          <p:cNvPr id="15" name="文本框 14">
            <a:extLst>
              <a:ext uri="{FF2B5EF4-FFF2-40B4-BE49-F238E27FC236}">
                <a16:creationId xmlns:a16="http://schemas.microsoft.com/office/drawing/2014/main" id="{233ABF2A-ADA7-DA99-3D57-AA3AB81891FD}"/>
              </a:ext>
            </a:extLst>
          </p:cNvPr>
          <p:cNvSpPr txBox="1"/>
          <p:nvPr/>
        </p:nvSpPr>
        <p:spPr>
          <a:xfrm>
            <a:off x="11606570" y="181690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9" name="文本框 18">
            <a:extLst>
              <a:ext uri="{FF2B5EF4-FFF2-40B4-BE49-F238E27FC236}">
                <a16:creationId xmlns:a16="http://schemas.microsoft.com/office/drawing/2014/main" id="{DD8699B5-3CA5-AC2D-B040-0B13D44A8DBA}"/>
              </a:ext>
            </a:extLst>
          </p:cNvPr>
          <p:cNvSpPr txBox="1"/>
          <p:nvPr/>
        </p:nvSpPr>
        <p:spPr>
          <a:xfrm>
            <a:off x="4957003" y="394984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291C5F9A-EA50-9513-5720-956AB7EE4FF0}"/>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Bi C, Liu X, Liu Z.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NeRF</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-AD: Neural Radiance Field with Attention-based Disentanglement for Talking Face Synthesis[J].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arXiv:2401.12568,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DFD579B8-AA07-1A9C-EF0A-803DAA54D366}"/>
                  </a:ext>
                </a:extLst>
              </p:cNvPr>
              <p:cNvSpPr txBox="1"/>
              <p:nvPr/>
            </p:nvSpPr>
            <p:spPr>
              <a:xfrm>
                <a:off x="382897" y="2613003"/>
                <a:ext cx="6883665" cy="4313681"/>
              </a:xfrm>
              <a:prstGeom prst="rect">
                <a:avLst/>
              </a:prstGeom>
              <a:noFill/>
            </p:spPr>
            <p:txBody>
              <a:bodyPr wrap="square" rtlCol="0">
                <a:spAutoFit/>
              </a:bodyPr>
              <a:lstStyle/>
              <a:p>
                <a:pPr marL="342900" indent="-342900">
                  <a:lnSpc>
                    <a:spcPct val="120000"/>
                  </a:lnSpc>
                  <a:buFont typeface="Wingdings" panose="05000000000000000000" pitchFamily="2" charset="2"/>
                  <a:buChar char="Ø"/>
                </a:pPr>
                <a:r>
                  <a:rPr lang="zh-CN" altLang="en-US" sz="2200" b="1" dirty="0">
                    <a:latin typeface="宋体" panose="02010600030101010101" pitchFamily="2" charset="-122"/>
                    <a:ea typeface="宋体" panose="02010600030101010101" pitchFamily="2" charset="-122"/>
                  </a:rPr>
                  <a:t>具体</a:t>
                </a:r>
                <a:r>
                  <a:rPr lang="zh-CN" altLang="zh-CN" sz="2200" b="1" dirty="0">
                    <a:latin typeface="宋体" panose="02010600030101010101" pitchFamily="2" charset="-122"/>
                    <a:ea typeface="宋体" panose="02010600030101010101" pitchFamily="2" charset="-122"/>
                  </a:rPr>
                  <a:t>过程：</a:t>
                </a:r>
                <a:endParaRPr lang="en-US" altLang="zh-CN" sz="2200" b="1" dirty="0">
                  <a:latin typeface="宋体" panose="02010600030101010101" pitchFamily="2" charset="-122"/>
                  <a:ea typeface="宋体" panose="02010600030101010101" pitchFamily="2" charset="-122"/>
                </a:endParaRPr>
              </a:p>
              <a:p>
                <a:pPr marL="800100" lvl="1" indent="-342900">
                  <a:spcAft>
                    <a:spcPts val="600"/>
                  </a:spcAft>
                  <a:buFont typeface="Wingdings" panose="05000000000000000000" pitchFamily="2" charset="2"/>
                  <a:buChar char="l"/>
                </a:pPr>
                <a:r>
                  <a:rPr lang="zh-CN" altLang="zh-CN" sz="2000" dirty="0">
                    <a:latin typeface="宋体" panose="02010600030101010101" pitchFamily="2" charset="-122"/>
                    <a:ea typeface="宋体" panose="02010600030101010101" pitchFamily="2" charset="-122"/>
                  </a:rPr>
                  <a:t>使用特征提取与融合模块在</a:t>
                </a:r>
                <a:r>
                  <a:rPr lang="en-US" altLang="zh-CN" sz="2000" dirty="0">
                    <a:latin typeface="宋体" panose="02010600030101010101" pitchFamily="2" charset="-122"/>
                    <a:ea typeface="宋体" panose="02010600030101010101" pitchFamily="2" charset="-122"/>
                  </a:rPr>
                  <a:t>Identity-face</a:t>
                </a:r>
                <a:r>
                  <a:rPr lang="zh-CN" altLang="zh-CN" sz="2000" dirty="0">
                    <a:latin typeface="宋体" panose="02010600030101010101" pitchFamily="2" charset="-122"/>
                    <a:ea typeface="宋体" panose="02010600030101010101" pitchFamily="2" charset="-122"/>
                  </a:rPr>
                  <a:t>中提取身份特征</a:t>
                </a:r>
                <a14:m>
                  <m:oMath xmlns:m="http://schemas.openxmlformats.org/officeDocument/2006/math">
                    <m:sSub>
                      <m:sSubPr>
                        <m:ctrlPr>
                          <a:rPr lang="zh-CN" altLang="zh-CN" sz="2000" i="1">
                            <a:latin typeface="Cambria Math" panose="02040503050406030204" pitchFamily="18" charset="0"/>
                            <a:ea typeface="宋体" panose="02010600030101010101" pitchFamily="2" charset="-122"/>
                          </a:rPr>
                        </m:ctrlPr>
                      </m:sSubPr>
                      <m:e>
                        <m:r>
                          <m:rPr>
                            <m:sty m:val="p"/>
                          </m:rPr>
                          <a:rPr lang="en-US" altLang="zh-CN" sz="2000" b="0" i="1">
                            <a:latin typeface="Cambria Math" panose="02040503050406030204" pitchFamily="18" charset="0"/>
                            <a:ea typeface="宋体" panose="02010600030101010101" pitchFamily="2" charset="-122"/>
                          </a:rPr>
                          <m:t>f</m:t>
                        </m:r>
                      </m:e>
                      <m:sub>
                        <m:r>
                          <m:rPr>
                            <m:sty m:val="p"/>
                          </m:rPr>
                          <a:rPr lang="en-US" altLang="zh-CN" sz="2000" b="0" i="1">
                            <a:latin typeface="Cambria Math" panose="02040503050406030204" pitchFamily="18" charset="0"/>
                            <a:ea typeface="宋体" panose="02010600030101010101" pitchFamily="2" charset="-122"/>
                          </a:rPr>
                          <m:t>id</m:t>
                        </m:r>
                      </m:sub>
                    </m:sSub>
                  </m:oMath>
                </a14:m>
                <a:r>
                  <a:rPr lang="zh-CN" altLang="zh-CN" sz="2000" dirty="0">
                    <a:latin typeface="宋体" panose="02010600030101010101" pitchFamily="2" charset="-122"/>
                    <a:ea typeface="宋体" panose="02010600030101010101" pitchFamily="2" charset="-122"/>
                  </a:rPr>
                  <a:t>。对于</a:t>
                </a:r>
                <a:r>
                  <a:rPr lang="en-US" altLang="zh-CN" sz="2000" dirty="0">
                    <a:latin typeface="宋体" panose="02010600030101010101" pitchFamily="2" charset="-122"/>
                    <a:ea typeface="宋体" panose="02010600030101010101" pitchFamily="2" charset="-122"/>
                  </a:rPr>
                  <a:t>Audio-face</a:t>
                </a:r>
                <a:r>
                  <a:rPr lang="zh-CN" altLang="zh-CN" sz="2000" dirty="0">
                    <a:latin typeface="宋体" panose="02010600030101010101" pitchFamily="2" charset="-122"/>
                    <a:ea typeface="宋体" panose="02010600030101010101" pitchFamily="2" charset="-122"/>
                  </a:rPr>
                  <a:t>（</a:t>
                </a:r>
                <a14:m>
                  <m:oMath xmlns:m="http://schemas.openxmlformats.org/officeDocument/2006/math">
                    <m:sSub>
                      <m:sSubPr>
                        <m:ctrlPr>
                          <a:rPr lang="zh-CN" altLang="zh-CN" sz="2000" i="1">
                            <a:latin typeface="Cambria Math" panose="02040503050406030204" pitchFamily="18" charset="0"/>
                            <a:ea typeface="宋体" panose="02010600030101010101" pitchFamily="2" charset="-122"/>
                          </a:rPr>
                        </m:ctrlPr>
                      </m:sSubPr>
                      <m:e>
                        <m:r>
                          <m:rPr>
                            <m:sty m:val="p"/>
                          </m:rPr>
                          <a:rPr lang="en-US" altLang="zh-CN" sz="2000" b="0" i="1">
                            <a:latin typeface="Cambria Math" panose="02040503050406030204" pitchFamily="18" charset="0"/>
                            <a:ea typeface="宋体" panose="02010600030101010101" pitchFamily="2" charset="-122"/>
                          </a:rPr>
                          <m:t>l</m:t>
                        </m:r>
                      </m:e>
                      <m:sub>
                        <m:r>
                          <m:rPr>
                            <m:sty m:val="p"/>
                          </m:rPr>
                          <a:rPr lang="en-US" altLang="zh-CN" sz="2000" b="0" i="1">
                            <a:latin typeface="Cambria Math" panose="02040503050406030204" pitchFamily="18" charset="0"/>
                            <a:ea typeface="宋体" panose="02010600030101010101" pitchFamily="2" charset="-122"/>
                          </a:rPr>
                          <m:t>aud</m:t>
                        </m:r>
                        <m:r>
                          <a:rPr lang="en-US" altLang="zh-CN" sz="2000" b="0">
                            <a:latin typeface="Cambria Math" panose="02040503050406030204" pitchFamily="18" charset="0"/>
                            <a:ea typeface="宋体" panose="02010600030101010101" pitchFamily="2" charset="-122"/>
                          </a:rPr>
                          <m:t>−</m:t>
                        </m:r>
                        <m:r>
                          <m:rPr>
                            <m:sty m:val="p"/>
                          </m:rPr>
                          <a:rPr lang="en-US" altLang="zh-CN" sz="2000" b="0" i="1">
                            <a:latin typeface="Cambria Math" panose="02040503050406030204" pitchFamily="18" charset="0"/>
                            <a:ea typeface="宋体" panose="02010600030101010101" pitchFamily="2" charset="-122"/>
                          </a:rPr>
                          <m:t>face</m:t>
                        </m:r>
                      </m:sub>
                    </m:sSub>
                  </m:oMath>
                </a14:m>
                <a:r>
                  <a:rPr lang="zh-CN" altLang="zh-CN" sz="2000" dirty="0">
                    <a:latin typeface="宋体" panose="02010600030101010101" pitchFamily="2" charset="-122"/>
                    <a:ea typeface="宋体" panose="02010600030101010101" pitchFamily="2" charset="-122"/>
                  </a:rPr>
                  <a:t>），则利用编码器</a:t>
                </a:r>
                <a14:m>
                  <m:oMath xmlns:m="http://schemas.openxmlformats.org/officeDocument/2006/math">
                    <m:sSub>
                      <m:sSubPr>
                        <m:ctrlPr>
                          <a:rPr lang="zh-CN" altLang="zh-CN" sz="2000" i="1">
                            <a:latin typeface="Cambria Math" panose="02040503050406030204" pitchFamily="18" charset="0"/>
                            <a:ea typeface="宋体" panose="02010600030101010101" pitchFamily="2" charset="-122"/>
                          </a:rPr>
                        </m:ctrlPr>
                      </m:sSubPr>
                      <m:e>
                        <m:r>
                          <m:rPr>
                            <m:sty m:val="p"/>
                          </m:rPr>
                          <a:rPr lang="en-US" altLang="zh-CN" sz="2000" b="0" i="1">
                            <a:latin typeface="Cambria Math" panose="02040503050406030204" pitchFamily="18" charset="0"/>
                            <a:ea typeface="宋体" panose="02010600030101010101" pitchFamily="2" charset="-122"/>
                          </a:rPr>
                          <m:t>E</m:t>
                        </m:r>
                      </m:e>
                      <m:sub>
                        <m:r>
                          <m:rPr>
                            <m:sty m:val="p"/>
                          </m:rPr>
                          <a:rPr lang="en-US" altLang="zh-CN" sz="2000" b="0" i="1">
                            <a:latin typeface="Cambria Math" panose="02040503050406030204" pitchFamily="18" charset="0"/>
                            <a:ea typeface="宋体" panose="02010600030101010101" pitchFamily="2" charset="-122"/>
                          </a:rPr>
                          <m:t>a</m:t>
                        </m:r>
                      </m:sub>
                    </m:sSub>
                  </m:oMath>
                </a14:m>
                <a:r>
                  <a:rPr lang="zh-CN" altLang="zh-CN" sz="2000" dirty="0">
                    <a:latin typeface="宋体" panose="02010600030101010101" pitchFamily="2" charset="-122"/>
                    <a:ea typeface="宋体" panose="02010600030101010101" pitchFamily="2" charset="-122"/>
                  </a:rPr>
                  <a:t>提取音频面部特征</a:t>
                </a:r>
                <a14:m>
                  <m:oMath xmlns:m="http://schemas.openxmlformats.org/officeDocument/2006/math">
                    <m:sSub>
                      <m:sSubPr>
                        <m:ctrlPr>
                          <a:rPr lang="zh-CN" altLang="zh-CN" sz="2000" i="1">
                            <a:latin typeface="Cambria Math" panose="02040503050406030204" pitchFamily="18" charset="0"/>
                            <a:ea typeface="宋体" panose="02010600030101010101" pitchFamily="2" charset="-122"/>
                          </a:rPr>
                        </m:ctrlPr>
                      </m:sSubPr>
                      <m:e>
                        <m:r>
                          <m:rPr>
                            <m:sty m:val="p"/>
                          </m:rPr>
                          <a:rPr lang="en-US" altLang="zh-CN" sz="2000" b="0" i="1">
                            <a:latin typeface="Cambria Math" panose="02040503050406030204" pitchFamily="18" charset="0"/>
                            <a:ea typeface="宋体" panose="02010600030101010101" pitchFamily="2" charset="-122"/>
                          </a:rPr>
                          <m:t>f</m:t>
                        </m:r>
                      </m:e>
                      <m:sub>
                        <m:r>
                          <m:rPr>
                            <m:sty m:val="p"/>
                          </m:rPr>
                          <a:rPr lang="en-US" altLang="zh-CN" sz="2000" b="0" i="1">
                            <a:latin typeface="Cambria Math" panose="02040503050406030204" pitchFamily="18" charset="0"/>
                            <a:ea typeface="宋体" panose="02010600030101010101" pitchFamily="2" charset="-122"/>
                          </a:rPr>
                          <m:t>aud</m:t>
                        </m:r>
                        <m:r>
                          <a:rPr lang="en-US" altLang="zh-CN" sz="2000" b="0">
                            <a:latin typeface="Cambria Math" panose="02040503050406030204" pitchFamily="18" charset="0"/>
                            <a:ea typeface="宋体" panose="02010600030101010101" pitchFamily="2" charset="-122"/>
                          </a:rPr>
                          <m:t>−</m:t>
                        </m:r>
                        <m:r>
                          <m:rPr>
                            <m:sty m:val="p"/>
                          </m:rPr>
                          <a:rPr lang="en-US" altLang="zh-CN" sz="2000" b="0" i="1">
                            <a:latin typeface="Cambria Math" panose="02040503050406030204" pitchFamily="18" charset="0"/>
                            <a:ea typeface="宋体" panose="02010600030101010101" pitchFamily="2" charset="-122"/>
                          </a:rPr>
                          <m:t>face</m:t>
                        </m:r>
                      </m:sub>
                    </m:sSub>
                  </m:oMath>
                </a14:m>
                <a:r>
                  <a:rPr lang="zh-CN"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同时</a:t>
                </a:r>
                <a:r>
                  <a:rPr lang="zh-CN" altLang="zh-CN" sz="2000" dirty="0">
                    <a:latin typeface="宋体" panose="02010600030101010101" pitchFamily="2" charset="-122"/>
                    <a:ea typeface="宋体" panose="02010600030101010101" pitchFamily="2" charset="-122"/>
                  </a:rPr>
                  <a:t>使用</a:t>
                </a:r>
                <a:r>
                  <a:rPr lang="en-US" altLang="zh-CN" sz="2000" dirty="0" err="1">
                    <a:latin typeface="宋体" panose="02010600030101010101" pitchFamily="2" charset="-122"/>
                    <a:ea typeface="宋体" panose="02010600030101010101" pitchFamily="2" charset="-122"/>
                  </a:rPr>
                  <a:t>DeepSpeech</a:t>
                </a:r>
                <a:r>
                  <a:rPr lang="zh-CN" altLang="zh-CN" sz="2000" dirty="0">
                    <a:latin typeface="宋体" panose="02010600030101010101" pitchFamily="2" charset="-122"/>
                    <a:ea typeface="宋体" panose="02010600030101010101" pitchFamily="2" charset="-122"/>
                  </a:rPr>
                  <a:t>来提取音频特征</a:t>
                </a:r>
                <a14:m>
                  <m:oMath xmlns:m="http://schemas.openxmlformats.org/officeDocument/2006/math">
                    <m:sSub>
                      <m:sSubPr>
                        <m:ctrlPr>
                          <a:rPr lang="zh-CN" altLang="zh-CN" sz="2000" i="1">
                            <a:latin typeface="Cambria Math" panose="02040503050406030204" pitchFamily="18" charset="0"/>
                            <a:ea typeface="宋体" panose="02010600030101010101" pitchFamily="2" charset="-122"/>
                          </a:rPr>
                        </m:ctrlPr>
                      </m:sSubPr>
                      <m:e>
                        <m:r>
                          <m:rPr>
                            <m:sty m:val="p"/>
                          </m:rPr>
                          <a:rPr lang="en-US" altLang="zh-CN" sz="2000" b="0" i="1">
                            <a:latin typeface="Cambria Math" panose="02040503050406030204" pitchFamily="18" charset="0"/>
                            <a:ea typeface="宋体" panose="02010600030101010101" pitchFamily="2" charset="-122"/>
                          </a:rPr>
                          <m:t>f</m:t>
                        </m:r>
                      </m:e>
                      <m:sub>
                        <m:r>
                          <m:rPr>
                            <m:sty m:val="p"/>
                          </m:rPr>
                          <a:rPr lang="en-US" altLang="zh-CN" sz="2000" b="0" i="1">
                            <a:latin typeface="Cambria Math" panose="02040503050406030204" pitchFamily="18" charset="0"/>
                            <a:ea typeface="宋体" panose="02010600030101010101" pitchFamily="2" charset="-122"/>
                          </a:rPr>
                          <m:t>a</m:t>
                        </m:r>
                      </m:sub>
                    </m:sSub>
                  </m:oMath>
                </a14:m>
                <a:endParaRPr lang="en-US" altLang="zh-CN" sz="2000" dirty="0">
                  <a:latin typeface="宋体" panose="02010600030101010101" pitchFamily="2" charset="-122"/>
                  <a:ea typeface="宋体" panose="02010600030101010101" pitchFamily="2" charset="-122"/>
                </a:endParaRPr>
              </a:p>
              <a:p>
                <a:pPr marL="800100" lvl="1" indent="-342900">
                  <a:spcAft>
                    <a:spcPts val="600"/>
                  </a:spcAft>
                  <a:buFont typeface="Wingdings" panose="05000000000000000000" pitchFamily="2" charset="2"/>
                  <a:buChar char="l"/>
                </a:pPr>
                <a:r>
                  <a:rPr lang="zh-CN" altLang="zh-CN" sz="2000" dirty="0">
                    <a:latin typeface="宋体" panose="02010600030101010101" pitchFamily="2" charset="-122"/>
                    <a:ea typeface="宋体" panose="02010600030101010101" pitchFamily="2" charset="-122"/>
                  </a:rPr>
                  <a:t>之后，将</a:t>
                </a:r>
                <a14:m>
                  <m:oMath xmlns:m="http://schemas.openxmlformats.org/officeDocument/2006/math">
                    <m:sSub>
                      <m:sSubPr>
                        <m:ctrlPr>
                          <a:rPr lang="zh-CN" altLang="zh-CN" sz="2000" i="1">
                            <a:latin typeface="Cambria Math" panose="02040503050406030204" pitchFamily="18" charset="0"/>
                            <a:ea typeface="宋体" panose="02010600030101010101" pitchFamily="2" charset="-122"/>
                          </a:rPr>
                        </m:ctrlPr>
                      </m:sSubPr>
                      <m:e>
                        <m:r>
                          <a:rPr lang="en-US" altLang="zh-CN" sz="2000">
                            <a:latin typeface="Cambria Math" panose="02040503050406030204" pitchFamily="18" charset="0"/>
                            <a:ea typeface="宋体" panose="02010600030101010101" pitchFamily="2" charset="-122"/>
                          </a:rPr>
                          <m:t>𝑓</m:t>
                        </m:r>
                      </m:e>
                      <m:sub>
                        <m:r>
                          <a:rPr lang="en-US" altLang="zh-CN" sz="2000">
                            <a:latin typeface="Cambria Math" panose="02040503050406030204" pitchFamily="18" charset="0"/>
                            <a:ea typeface="宋体" panose="02010600030101010101" pitchFamily="2" charset="-122"/>
                          </a:rPr>
                          <m:t>𝑎</m:t>
                        </m:r>
                      </m:sub>
                    </m:sSub>
                  </m:oMath>
                </a14:m>
                <a:r>
                  <a:rPr lang="zh-CN" altLang="zh-CN" sz="2000" dirty="0">
                    <a:latin typeface="宋体" panose="02010600030101010101" pitchFamily="2" charset="-122"/>
                    <a:ea typeface="宋体" panose="02010600030101010101" pitchFamily="2" charset="-122"/>
                  </a:rPr>
                  <a:t>和</a:t>
                </a:r>
                <a14:m>
                  <m:oMath xmlns:m="http://schemas.openxmlformats.org/officeDocument/2006/math">
                    <m:sSub>
                      <m:sSubPr>
                        <m:ctrlPr>
                          <a:rPr lang="zh-CN" altLang="zh-CN" sz="2000" i="1">
                            <a:latin typeface="Cambria Math" panose="02040503050406030204" pitchFamily="18" charset="0"/>
                            <a:ea typeface="宋体" panose="02010600030101010101" pitchFamily="2" charset="-122"/>
                          </a:rPr>
                        </m:ctrlPr>
                      </m:sSubPr>
                      <m:e>
                        <m:r>
                          <a:rPr lang="en-US" altLang="zh-CN" sz="2000">
                            <a:latin typeface="Cambria Math" panose="02040503050406030204" pitchFamily="18" charset="0"/>
                            <a:ea typeface="宋体" panose="02010600030101010101" pitchFamily="2" charset="-122"/>
                          </a:rPr>
                          <m:t>𝑓</m:t>
                        </m:r>
                      </m:e>
                      <m:sub>
                        <m:r>
                          <a:rPr lang="en-US" altLang="zh-CN" sz="2000">
                            <a:latin typeface="Cambria Math" panose="02040503050406030204" pitchFamily="18" charset="0"/>
                            <a:ea typeface="宋体" panose="02010600030101010101" pitchFamily="2" charset="-122"/>
                          </a:rPr>
                          <m:t>𝑎𝑢𝑑</m:t>
                        </m:r>
                        <m:r>
                          <a:rPr lang="en-US" altLang="zh-CN" sz="2000">
                            <a:latin typeface="Cambria Math" panose="02040503050406030204" pitchFamily="18" charset="0"/>
                            <a:ea typeface="宋体" panose="02010600030101010101" pitchFamily="2" charset="-122"/>
                          </a:rPr>
                          <m:t>−</m:t>
                        </m:r>
                        <m:r>
                          <a:rPr lang="en-US" altLang="zh-CN" sz="2000">
                            <a:latin typeface="Cambria Math" panose="02040503050406030204" pitchFamily="18" charset="0"/>
                            <a:ea typeface="宋体" panose="02010600030101010101" pitchFamily="2" charset="-122"/>
                          </a:rPr>
                          <m:t>𝑓𝑎𝑐𝑒</m:t>
                        </m:r>
                      </m:sub>
                    </m:sSub>
                  </m:oMath>
                </a14:m>
                <a:r>
                  <a:rPr lang="zh-CN" altLang="zh-CN" sz="2000" dirty="0">
                    <a:latin typeface="宋体" panose="02010600030101010101" pitchFamily="2" charset="-122"/>
                    <a:ea typeface="宋体" panose="02010600030101010101" pitchFamily="2" charset="-122"/>
                  </a:rPr>
                  <a:t>进行拼接，并输入到解码器</a:t>
                </a:r>
                <a:r>
                  <a:rPr lang="en-US" altLang="zh-CN" sz="2000" dirty="0">
                    <a:latin typeface="宋体" panose="02010600030101010101" pitchFamily="2" charset="-122"/>
                    <a:ea typeface="宋体" panose="02010600030101010101" pitchFamily="2" charset="-122"/>
                  </a:rPr>
                  <a:t>D</a:t>
                </a:r>
                <a:r>
                  <a:rPr lang="zh-CN" altLang="zh-CN" sz="2000" dirty="0">
                    <a:latin typeface="宋体" panose="02010600030101010101" pitchFamily="2" charset="-122"/>
                    <a:ea typeface="宋体" panose="02010600030101010101" pitchFamily="2" charset="-122"/>
                  </a:rPr>
                  <a:t>中生成融合的音频面部图像（</a:t>
                </a:r>
                <a14:m>
                  <m:oMath xmlns:m="http://schemas.openxmlformats.org/officeDocument/2006/math">
                    <m:sSub>
                      <m:sSubPr>
                        <m:ctrlPr>
                          <a:rPr lang="zh-CN" altLang="zh-CN" sz="2000" i="1">
                            <a:latin typeface="Cambria Math" panose="02040503050406030204" pitchFamily="18" charset="0"/>
                            <a:ea typeface="宋体" panose="02010600030101010101" pitchFamily="2" charset="-122"/>
                          </a:rPr>
                        </m:ctrlPr>
                      </m:sSubPr>
                      <m:e>
                        <m:acc>
                          <m:accPr>
                            <m:chr m:val="̂"/>
                            <m:ctrlPr>
                              <a:rPr lang="zh-CN" altLang="zh-CN" sz="2000" i="1">
                                <a:latin typeface="Cambria Math" panose="02040503050406030204" pitchFamily="18" charset="0"/>
                                <a:ea typeface="宋体" panose="02010600030101010101" pitchFamily="2" charset="-122"/>
                              </a:rPr>
                            </m:ctrlPr>
                          </m:accPr>
                          <m:e>
                            <m:r>
                              <a:rPr lang="en-US" altLang="zh-CN" sz="2000">
                                <a:latin typeface="Cambria Math" panose="02040503050406030204" pitchFamily="18" charset="0"/>
                                <a:ea typeface="宋体" panose="02010600030101010101" pitchFamily="2" charset="-122"/>
                              </a:rPr>
                              <m:t>𝐼</m:t>
                            </m:r>
                          </m:e>
                        </m:acc>
                      </m:e>
                      <m:sub>
                        <m:r>
                          <a:rPr lang="en-US" altLang="zh-CN" sz="2000">
                            <a:latin typeface="Cambria Math" panose="02040503050406030204" pitchFamily="18" charset="0"/>
                            <a:ea typeface="宋体" panose="02010600030101010101" pitchFamily="2" charset="-122"/>
                          </a:rPr>
                          <m:t>𝑓𝑢𝑠</m:t>
                        </m:r>
                        <m:r>
                          <a:rPr lang="en-US" altLang="zh-CN" sz="2000">
                            <a:latin typeface="Cambria Math" panose="02040503050406030204" pitchFamily="18" charset="0"/>
                            <a:ea typeface="宋体" panose="02010600030101010101" pitchFamily="2" charset="-122"/>
                          </a:rPr>
                          <m:t>−</m:t>
                        </m:r>
                        <m:r>
                          <a:rPr lang="en-US" altLang="zh-CN" sz="2000">
                            <a:latin typeface="Cambria Math" panose="02040503050406030204" pitchFamily="18" charset="0"/>
                            <a:ea typeface="宋体" panose="02010600030101010101" pitchFamily="2" charset="-122"/>
                          </a:rPr>
                          <m:t>𝑎𝑓</m:t>
                        </m:r>
                      </m:sub>
                    </m:sSub>
                  </m:oMath>
                </a14:m>
                <a:r>
                  <a:rPr lang="zh-CN" altLang="zh-CN" sz="2000" dirty="0">
                    <a:latin typeface="宋体" panose="02010600030101010101" pitchFamily="2" charset="-122"/>
                    <a:ea typeface="宋体" panose="02010600030101010101" pitchFamily="2" charset="-122"/>
                  </a:rPr>
                  <a:t>）。在这一过程中，使用</a:t>
                </a:r>
                <a:r>
                  <a:rPr lang="en-US" altLang="zh-CN" sz="2000" dirty="0">
                    <a:latin typeface="宋体" panose="02010600030101010101" pitchFamily="2" charset="-122"/>
                    <a:ea typeface="宋体" panose="02010600030101010101" pitchFamily="2" charset="-122"/>
                  </a:rPr>
                  <a:t>AU</a:t>
                </a:r>
                <a:r>
                  <a:rPr lang="zh-CN" altLang="zh-CN" sz="2000" dirty="0">
                    <a:latin typeface="宋体" panose="02010600030101010101" pitchFamily="2" charset="-122"/>
                    <a:ea typeface="宋体" panose="02010600030101010101" pitchFamily="2" charset="-122"/>
                  </a:rPr>
                  <a:t>损失和重建损失来监督多模态特征的融合过程。</a:t>
                </a:r>
                <a:endParaRPr lang="en-US" altLang="zh-CN" sz="2000" dirty="0">
                  <a:latin typeface="宋体" panose="02010600030101010101" pitchFamily="2" charset="-122"/>
                  <a:ea typeface="宋体" panose="02010600030101010101" pitchFamily="2" charset="-122"/>
                </a:endParaRPr>
              </a:p>
              <a:p>
                <a:pPr marL="800100" lvl="1" indent="-342900">
                  <a:spcAft>
                    <a:spcPts val="600"/>
                  </a:spcAft>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rPr>
                  <a:t>最</a:t>
                </a:r>
                <a:r>
                  <a:rPr lang="zh-CN" altLang="zh-CN" sz="2000" dirty="0">
                    <a:latin typeface="宋体" panose="02010600030101010101" pitchFamily="2" charset="-122"/>
                    <a:ea typeface="宋体" panose="02010600030101010101" pitchFamily="2" charset="-122"/>
                  </a:rPr>
                  <a:t>后，我们将 </a:t>
                </a:r>
                <a14:m>
                  <m:oMath xmlns:m="http://schemas.openxmlformats.org/officeDocument/2006/math">
                    <m:sSub>
                      <m:sSubPr>
                        <m:ctrlPr>
                          <a:rPr lang="zh-CN" altLang="zh-CN" sz="2000" i="1">
                            <a:latin typeface="Cambria Math" panose="02040503050406030204" pitchFamily="18" charset="0"/>
                            <a:ea typeface="宋体" panose="02010600030101010101" pitchFamily="2" charset="-122"/>
                          </a:rPr>
                        </m:ctrlPr>
                      </m:sSubPr>
                      <m:e>
                        <m:acc>
                          <m:accPr>
                            <m:chr m:val="̂"/>
                            <m:ctrlPr>
                              <a:rPr lang="zh-CN" altLang="zh-CN" sz="2000" i="1">
                                <a:latin typeface="Cambria Math" panose="02040503050406030204" pitchFamily="18" charset="0"/>
                                <a:ea typeface="宋体" panose="02010600030101010101" pitchFamily="2" charset="-122"/>
                              </a:rPr>
                            </m:ctrlPr>
                          </m:accPr>
                          <m:e>
                            <m:r>
                              <a:rPr lang="en-US" altLang="zh-CN" sz="2000">
                                <a:latin typeface="Cambria Math" panose="02040503050406030204" pitchFamily="18" charset="0"/>
                                <a:ea typeface="宋体" panose="02010600030101010101" pitchFamily="2" charset="-122"/>
                              </a:rPr>
                              <m:t>𝐼</m:t>
                            </m:r>
                          </m:e>
                        </m:acc>
                      </m:e>
                      <m:sub>
                        <m:r>
                          <a:rPr lang="en-US" altLang="zh-CN" sz="2000">
                            <a:latin typeface="Cambria Math" panose="02040503050406030204" pitchFamily="18" charset="0"/>
                            <a:ea typeface="宋体" panose="02010600030101010101" pitchFamily="2" charset="-122"/>
                          </a:rPr>
                          <m:t>𝑓𝑢𝑠</m:t>
                        </m:r>
                        <m:r>
                          <a:rPr lang="en-US" altLang="zh-CN" sz="2000">
                            <a:latin typeface="Cambria Math" panose="02040503050406030204" pitchFamily="18" charset="0"/>
                            <a:ea typeface="宋体" panose="02010600030101010101" pitchFamily="2" charset="-122"/>
                          </a:rPr>
                          <m:t>−</m:t>
                        </m:r>
                        <m:r>
                          <a:rPr lang="en-US" altLang="zh-CN" sz="2000">
                            <a:latin typeface="Cambria Math" panose="02040503050406030204" pitchFamily="18" charset="0"/>
                            <a:ea typeface="宋体" panose="02010600030101010101" pitchFamily="2" charset="-122"/>
                          </a:rPr>
                          <m:t>𝑎𝑓</m:t>
                        </m:r>
                      </m:sub>
                    </m:sSub>
                  </m:oMath>
                </a14:m>
                <a:r>
                  <a:rPr lang="zh-CN" altLang="zh-CN" sz="2000" dirty="0">
                    <a:latin typeface="宋体" panose="02010600030101010101" pitchFamily="2" charset="-122"/>
                    <a:ea typeface="宋体" panose="02010600030101010101" pitchFamily="2" charset="-122"/>
                  </a:rPr>
                  <a:t>输入到特征编码器 </a:t>
                </a:r>
                <a14:m>
                  <m:oMath xmlns:m="http://schemas.openxmlformats.org/officeDocument/2006/math">
                    <m:sSub>
                      <m:sSubPr>
                        <m:ctrlPr>
                          <a:rPr lang="zh-CN" altLang="zh-CN" sz="2000" i="1">
                            <a:latin typeface="Cambria Math" panose="02040503050406030204" pitchFamily="18" charset="0"/>
                            <a:ea typeface="宋体" panose="02010600030101010101" pitchFamily="2" charset="-122"/>
                          </a:rPr>
                        </m:ctrlPr>
                      </m:sSubPr>
                      <m:e>
                        <m:r>
                          <a:rPr lang="en-US" altLang="zh-CN" sz="2000">
                            <a:latin typeface="Cambria Math" panose="02040503050406030204" pitchFamily="18" charset="0"/>
                            <a:ea typeface="宋体" panose="02010600030101010101" pitchFamily="2" charset="-122"/>
                          </a:rPr>
                          <m:t>𝐸</m:t>
                        </m:r>
                      </m:e>
                      <m:sub>
                        <m:r>
                          <a:rPr lang="en-US" altLang="zh-CN" sz="2000">
                            <a:latin typeface="Cambria Math" panose="02040503050406030204" pitchFamily="18" charset="0"/>
                            <a:ea typeface="宋体" panose="02010600030101010101" pitchFamily="2" charset="-122"/>
                          </a:rPr>
                          <m:t>𝑓</m:t>
                        </m:r>
                      </m:sub>
                    </m:sSub>
                  </m:oMath>
                </a14:m>
                <a:r>
                  <a:rPr lang="en-US" altLang="zh-CN" sz="2000" dirty="0">
                    <a:latin typeface="宋体" panose="02010600030101010101" pitchFamily="2" charset="-122"/>
                    <a:ea typeface="宋体" panose="02010600030101010101" pitchFamily="2" charset="-122"/>
                  </a:rPr>
                  <a:t> </a:t>
                </a:r>
                <a:r>
                  <a:rPr lang="zh-CN" altLang="zh-CN" sz="2000" dirty="0">
                    <a:latin typeface="宋体" panose="02010600030101010101" pitchFamily="2" charset="-122"/>
                    <a:ea typeface="宋体" panose="02010600030101010101" pitchFamily="2" charset="-122"/>
                  </a:rPr>
                  <a:t>中以获得融合的视听特征向量 </a:t>
                </a:r>
                <a14:m>
                  <m:oMath xmlns:m="http://schemas.openxmlformats.org/officeDocument/2006/math">
                    <m:sSub>
                      <m:sSubPr>
                        <m:ctrlPr>
                          <a:rPr lang="zh-CN" altLang="zh-CN" sz="2000" i="1">
                            <a:latin typeface="Cambria Math" panose="02040503050406030204" pitchFamily="18" charset="0"/>
                            <a:ea typeface="宋体" panose="02010600030101010101" pitchFamily="2" charset="-122"/>
                          </a:rPr>
                        </m:ctrlPr>
                      </m:sSubPr>
                      <m:e>
                        <m:acc>
                          <m:accPr>
                            <m:chr m:val="̂"/>
                            <m:ctrlPr>
                              <a:rPr lang="zh-CN" altLang="zh-CN" sz="2000" i="1">
                                <a:latin typeface="Cambria Math" panose="02040503050406030204" pitchFamily="18" charset="0"/>
                                <a:ea typeface="宋体" panose="02010600030101010101" pitchFamily="2" charset="-122"/>
                              </a:rPr>
                            </m:ctrlPr>
                          </m:accPr>
                          <m:e>
                            <m:r>
                              <a:rPr lang="en-US" altLang="zh-CN" sz="2000">
                                <a:latin typeface="Cambria Math" panose="02040503050406030204" pitchFamily="18" charset="0"/>
                                <a:ea typeface="宋体" panose="02010600030101010101" pitchFamily="2" charset="-122"/>
                              </a:rPr>
                              <m:t>𝑓</m:t>
                            </m:r>
                          </m:e>
                        </m:acc>
                      </m:e>
                      <m:sub>
                        <m:r>
                          <a:rPr lang="en-US" altLang="zh-CN" sz="2000">
                            <a:latin typeface="Cambria Math" panose="02040503050406030204" pitchFamily="18" charset="0"/>
                            <a:ea typeface="宋体" panose="02010600030101010101" pitchFamily="2" charset="-122"/>
                          </a:rPr>
                          <m:t>𝑎𝑢𝑑</m:t>
                        </m:r>
                        <m:r>
                          <a:rPr lang="en-US" altLang="zh-CN" sz="2000">
                            <a:latin typeface="Cambria Math" panose="02040503050406030204" pitchFamily="18" charset="0"/>
                            <a:ea typeface="宋体" panose="02010600030101010101" pitchFamily="2" charset="-122"/>
                          </a:rPr>
                          <m:t>−</m:t>
                        </m:r>
                        <m:r>
                          <a:rPr lang="en-US" altLang="zh-CN" sz="2000">
                            <a:latin typeface="Cambria Math" panose="02040503050406030204" pitchFamily="18" charset="0"/>
                            <a:ea typeface="宋体" panose="02010600030101010101" pitchFamily="2" charset="-122"/>
                          </a:rPr>
                          <m:t>𝑓𝑎𝑐𝑒</m:t>
                        </m:r>
                      </m:sub>
                    </m:sSub>
                  </m:oMath>
                </a14:m>
                <a:endParaRPr lang="zh-CN" altLang="zh-CN" sz="2000" dirty="0">
                  <a:latin typeface="宋体" panose="02010600030101010101" pitchFamily="2" charset="-122"/>
                  <a:ea typeface="宋体" panose="02010600030101010101" pitchFamily="2" charset="-122"/>
                </a:endParaRPr>
              </a:p>
              <a:p>
                <a:pPr>
                  <a:lnSpc>
                    <a:spcPct val="120000"/>
                  </a:lnSpc>
                </a:pPr>
                <a:endParaRPr lang="zh-CN" altLang="en-US" sz="2200" dirty="0">
                  <a:latin typeface="宋体" panose="02010600030101010101" pitchFamily="2" charset="-122"/>
                  <a:ea typeface="宋体" panose="02010600030101010101" pitchFamily="2" charset="-122"/>
                </a:endParaRPr>
              </a:p>
            </p:txBody>
          </p:sp>
        </mc:Choice>
        <mc:Fallback>
          <p:sp>
            <p:nvSpPr>
              <p:cNvPr id="3" name="文本框 2">
                <a:extLst>
                  <a:ext uri="{FF2B5EF4-FFF2-40B4-BE49-F238E27FC236}">
                    <a16:creationId xmlns:a16="http://schemas.microsoft.com/office/drawing/2014/main" id="{DFD579B8-AA07-1A9C-EF0A-803DAA54D366}"/>
                  </a:ext>
                </a:extLst>
              </p:cNvPr>
              <p:cNvSpPr txBox="1">
                <a:spLocks noRot="1" noChangeAspect="1" noMove="1" noResize="1" noEditPoints="1" noAdjustHandles="1" noChangeArrowheads="1" noChangeShapeType="1" noTextEdit="1"/>
              </p:cNvSpPr>
              <p:nvPr/>
            </p:nvSpPr>
            <p:spPr>
              <a:xfrm>
                <a:off x="382897" y="2613003"/>
                <a:ext cx="6883665" cy="4313681"/>
              </a:xfrm>
              <a:prstGeom prst="rect">
                <a:avLst/>
              </a:prstGeom>
              <a:blipFill>
                <a:blip r:embed="rId6"/>
                <a:stretch>
                  <a:fillRect l="-974" t="-707" r="-3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65782315"/>
      </p:ext>
    </p:extLst>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1E5000-6AD5-2E6B-1327-8E7C2E64996F}"/>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C4C6A628-E555-A255-42F4-FA7E55C9EB0D}"/>
              </a:ext>
            </a:extLst>
          </p:cNvPr>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86ACA6BC-C7EF-6299-6479-81F64988ED7D}"/>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CDD7407F-2B2F-83AA-0F58-10304E141D89}"/>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50C070A2-8295-1C4B-86E3-9A291B2F212D}"/>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3D49FFB3-534D-8CD8-F9A7-EBBC7A4C8E49}"/>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A0431DDB-EA6B-BB4B-03B4-16506D3C9697}"/>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838B18D8-CE84-F124-4254-B419A1875920}"/>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BE40772F-F928-5F76-13EA-4AB00485124B}"/>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1A4D3D31-8572-F3F0-5355-1AF6F5D3E36D}"/>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07CD078-7C1F-9FFE-7DD1-C46618795DFB}"/>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a:extLst>
              <a:ext uri="{FF2B5EF4-FFF2-40B4-BE49-F238E27FC236}">
                <a16:creationId xmlns:a16="http://schemas.microsoft.com/office/drawing/2014/main" id="{5BDB3BC0-A237-C106-8B56-58B62390870D}"/>
              </a:ext>
            </a:extLst>
          </p:cNvPr>
          <p:cNvSpPr txBox="1"/>
          <p:nvPr>
            <p:custDataLst>
              <p:tags r:id="rId1"/>
            </p:custDataLst>
          </p:nvPr>
        </p:nvSpPr>
        <p:spPr>
          <a:xfrm>
            <a:off x="102869" y="1102996"/>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Audio-face</a:t>
            </a:r>
            <a:r>
              <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和</a:t>
            </a: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Identity-face</a:t>
            </a:r>
            <a:r>
              <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的特征提取与融合</a:t>
            </a:r>
          </a:p>
        </p:txBody>
      </p:sp>
      <p:sp>
        <p:nvSpPr>
          <p:cNvPr id="14" name="矩形: 圆角 4">
            <a:extLst>
              <a:ext uri="{FF2B5EF4-FFF2-40B4-BE49-F238E27FC236}">
                <a16:creationId xmlns:a16="http://schemas.microsoft.com/office/drawing/2014/main" id="{899CB556-49D1-C318-E301-2623699C1A45}"/>
              </a:ext>
            </a:extLst>
          </p:cNvPr>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12C6356E-33BD-ECBE-4F20-5345AB33BA15}"/>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3" name="文本框 12">
            <a:extLst>
              <a:ext uri="{FF2B5EF4-FFF2-40B4-BE49-F238E27FC236}">
                <a16:creationId xmlns:a16="http://schemas.microsoft.com/office/drawing/2014/main" id="{817ED579-F24C-48AE-54F3-C31593258DD1}"/>
              </a:ext>
            </a:extLst>
          </p:cNvPr>
          <p:cNvSpPr txBox="1"/>
          <p:nvPr/>
        </p:nvSpPr>
        <p:spPr>
          <a:xfrm>
            <a:off x="11606569" y="531034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4F064572-9902-5985-F145-9A4FC2BAF7E7}"/>
              </a:ext>
            </a:extLst>
          </p:cNvPr>
          <p:cNvSpPr txBox="1"/>
          <p:nvPr/>
        </p:nvSpPr>
        <p:spPr>
          <a:xfrm>
            <a:off x="382897" y="1723830"/>
            <a:ext cx="11106021" cy="444674"/>
          </a:xfrm>
          <a:prstGeom prst="rect">
            <a:avLst/>
          </a:prstGeom>
          <a:noFill/>
        </p:spPr>
        <p:txBody>
          <a:bodyPr wrap="square" rtlCol="0">
            <a:spAutoFit/>
          </a:bodyPr>
          <a:lstStyle/>
          <a:p>
            <a:pPr marL="342900" indent="-342900">
              <a:lnSpc>
                <a:spcPct val="120000"/>
              </a:lnSpc>
              <a:buFont typeface="Wingdings" panose="05000000000000000000" pitchFamily="2" charset="2"/>
              <a:buChar char="Ø"/>
            </a:pPr>
            <a:r>
              <a:rPr lang="zh-CN" altLang="en-US" sz="2200" b="1" dirty="0">
                <a:latin typeface="宋体" panose="02010600030101010101" pitchFamily="2" charset="-122"/>
                <a:ea typeface="宋体" panose="02010600030101010101" pitchFamily="2" charset="-122"/>
              </a:rPr>
              <a:t>损失函数：</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EB15E7E4-5844-E3EE-7770-76A585E90FEF}"/>
                  </a:ext>
                </a:extLst>
              </p:cNvPr>
              <p:cNvSpPr txBox="1"/>
              <p:nvPr/>
            </p:nvSpPr>
            <p:spPr>
              <a:xfrm>
                <a:off x="733737" y="2481932"/>
                <a:ext cx="11106021" cy="1706942"/>
              </a:xfrm>
              <a:prstGeom prst="rect">
                <a:avLst/>
              </a:prstGeom>
              <a:noFill/>
            </p:spPr>
            <p:txBody>
              <a:bodyPr wrap="square" rtlCol="0">
                <a:spAutoFit/>
              </a:bodyPr>
              <a:lstStyle/>
              <a:p>
                <a:pPr marL="342900" indent="-342900">
                  <a:spcAft>
                    <a:spcPts val="600"/>
                  </a:spcAft>
                  <a:buFont typeface="Wingdings" panose="05000000000000000000" pitchFamily="2" charset="2"/>
                  <a:buChar char="l"/>
                </a:pPr>
                <a:r>
                  <a:rPr lang="en-US" altLang="zh-CN" sz="2000" kern="100" dirty="0">
                    <a:effectLst/>
                    <a:latin typeface="微软雅黑" panose="020B0503020204020204" pitchFamily="34" charset="-122"/>
                    <a:ea typeface="等线" panose="02010600030101010101" pitchFamily="2" charset="-122"/>
                    <a:cs typeface="Times New Roman" panose="02020603050405020304" pitchFamily="18" charset="0"/>
                  </a:rPr>
                  <a:t>AU</a:t>
                </a:r>
                <a:r>
                  <a:rPr lang="zh-CN" altLang="zh-CN" sz="2000" kern="100" dirty="0">
                    <a:effectLst/>
                    <a:latin typeface="等线" panose="02010600030101010101" pitchFamily="2" charset="-122"/>
                    <a:ea typeface="微软雅黑" panose="020B0503020204020204" pitchFamily="34" charset="-122"/>
                    <a:cs typeface="Times New Roman" panose="02020603050405020304" pitchFamily="18" charset="0"/>
                  </a:rPr>
                  <a:t>损失：通过</a:t>
                </a:r>
                <a:r>
                  <a:rPr lang="zh-CN" altLang="en-US" sz="2000" kern="100" dirty="0">
                    <a:latin typeface="等线" panose="02010600030101010101" pitchFamily="2" charset="-122"/>
                    <a:ea typeface="微软雅黑" panose="020B0503020204020204" pitchFamily="34" charset="-122"/>
                    <a:cs typeface="Times New Roman" panose="02020603050405020304" pitchFamily="18" charset="0"/>
                  </a:rPr>
                  <a:t>二元</a:t>
                </a:r>
                <a:r>
                  <a:rPr lang="zh-CN" altLang="zh-CN" sz="2000" kern="100" dirty="0">
                    <a:effectLst/>
                    <a:latin typeface="等线" panose="02010600030101010101" pitchFamily="2" charset="-122"/>
                    <a:ea typeface="微软雅黑" panose="020B0503020204020204" pitchFamily="34" charset="-122"/>
                    <a:cs typeface="Times New Roman" panose="02020603050405020304" pitchFamily="18" charset="0"/>
                  </a:rPr>
                  <a:t>交叉熵损失来计算融合音频面部图像（</a:t>
                </a:r>
                <a14:m>
                  <m:oMath xmlns:m="http://schemas.openxmlformats.org/officeDocument/2006/math">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000" i="1" kern="100">
                                <a:effectLst/>
                                <a:latin typeface="Cambria Math" panose="02040503050406030204" pitchFamily="18" charset="0"/>
                                <a:ea typeface="微软雅黑" panose="020B0503020204020204" pitchFamily="34" charset="-122"/>
                                <a:cs typeface="Times New Roman" panose="02020603050405020304" pitchFamily="18" charset="0"/>
                              </a:rPr>
                              <m:t>𝐼</m:t>
                            </m:r>
                          </m:e>
                        </m:acc>
                      </m:e>
                      <m:sub>
                        <m:r>
                          <a:rPr lang="en-US" altLang="zh-CN" sz="2000" i="1" kern="100">
                            <a:effectLst/>
                            <a:latin typeface="Cambria Math" panose="02040503050406030204" pitchFamily="18" charset="0"/>
                            <a:ea typeface="微软雅黑" panose="020B0503020204020204" pitchFamily="34" charset="-122"/>
                            <a:cs typeface="Times New Roman" panose="02020603050405020304" pitchFamily="18" charset="0"/>
                          </a:rPr>
                          <m:t>𝑓𝑢𝑠</m:t>
                        </m:r>
                        <m:r>
                          <a:rPr lang="en-US" altLang="zh-CN" sz="2000" i="1" kern="100">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i="1" kern="100">
                            <a:effectLst/>
                            <a:latin typeface="Cambria Math" panose="02040503050406030204" pitchFamily="18" charset="0"/>
                            <a:ea typeface="微软雅黑" panose="020B0503020204020204" pitchFamily="34" charset="-122"/>
                            <a:cs typeface="Times New Roman" panose="02020603050405020304" pitchFamily="18" charset="0"/>
                          </a:rPr>
                          <m:t>𝑎𝑓</m:t>
                        </m:r>
                      </m:sub>
                    </m:sSub>
                  </m:oMath>
                </a14:m>
                <a:r>
                  <a:rPr lang="zh-CN" altLang="zh-CN" sz="2000" kern="100" dirty="0">
                    <a:effectLst/>
                    <a:latin typeface="等线" panose="02010600030101010101" pitchFamily="2" charset="-122"/>
                    <a:ea typeface="微软雅黑" panose="020B0503020204020204" pitchFamily="34" charset="-122"/>
                    <a:cs typeface="Times New Roman" panose="02020603050405020304" pitchFamily="18" charset="0"/>
                  </a:rPr>
                  <a:t>）与真实音频面部图像（</a:t>
                </a:r>
                <a14:m>
                  <m:oMath xmlns:m="http://schemas.openxmlformats.org/officeDocument/2006/math">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微软雅黑" panose="020B0503020204020204" pitchFamily="34" charset="-122"/>
                            <a:cs typeface="Times New Roman" panose="02020603050405020304" pitchFamily="18" charset="0"/>
                          </a:rPr>
                          <m:t>𝐼</m:t>
                        </m:r>
                      </m:e>
                      <m:sub>
                        <m:r>
                          <a:rPr lang="en-US" altLang="zh-CN" sz="2000" i="1" kern="100">
                            <a:effectLst/>
                            <a:latin typeface="Cambria Math" panose="02040503050406030204" pitchFamily="18" charset="0"/>
                            <a:ea typeface="微软雅黑" panose="020B0503020204020204" pitchFamily="34" charset="-122"/>
                            <a:cs typeface="Times New Roman" panose="02020603050405020304" pitchFamily="18" charset="0"/>
                          </a:rPr>
                          <m:t>𝑓𝑢𝑠</m:t>
                        </m:r>
                        <m:r>
                          <a:rPr lang="en-US" altLang="zh-CN" sz="2000" i="1" kern="100">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i="1" kern="100">
                            <a:effectLst/>
                            <a:latin typeface="Cambria Math" panose="02040503050406030204" pitchFamily="18" charset="0"/>
                            <a:ea typeface="微软雅黑" panose="020B0503020204020204" pitchFamily="34" charset="-122"/>
                            <a:cs typeface="Times New Roman" panose="02020603050405020304" pitchFamily="18" charset="0"/>
                          </a:rPr>
                          <m:t>𝑎𝑓</m:t>
                        </m:r>
                      </m:sub>
                    </m:sSub>
                  </m:oMath>
                </a14:m>
                <a:r>
                  <a:rPr lang="zh-CN" altLang="zh-CN" sz="2000" kern="100" dirty="0">
                    <a:effectLst/>
                    <a:latin typeface="等线" panose="02010600030101010101" pitchFamily="2" charset="-122"/>
                    <a:ea typeface="微软雅黑" panose="020B0503020204020204" pitchFamily="34" charset="-122"/>
                    <a:cs typeface="Times New Roman" panose="02020603050405020304" pitchFamily="18" charset="0"/>
                  </a:rPr>
                  <a:t>）之间的</a:t>
                </a:r>
                <a:r>
                  <a:rPr lang="en-US" altLang="zh-CN" sz="2000" kern="100" dirty="0">
                    <a:effectLst/>
                    <a:latin typeface="等线" panose="02010600030101010101" pitchFamily="2" charset="-122"/>
                    <a:ea typeface="微软雅黑" panose="020B0503020204020204" pitchFamily="34" charset="-122"/>
                    <a:cs typeface="Times New Roman" panose="02020603050405020304" pitchFamily="18" charset="0"/>
                  </a:rPr>
                  <a:t>AU</a:t>
                </a:r>
                <a:r>
                  <a:rPr lang="zh-CN" altLang="zh-CN" sz="2000" kern="100" dirty="0">
                    <a:effectLst/>
                    <a:latin typeface="等线" panose="02010600030101010101" pitchFamily="2" charset="-122"/>
                    <a:ea typeface="微软雅黑" panose="020B0503020204020204" pitchFamily="34" charset="-122"/>
                    <a:cs typeface="Times New Roman" panose="02020603050405020304" pitchFamily="18" charset="0"/>
                  </a:rPr>
                  <a:t>距离</a:t>
                </a:r>
                <a:r>
                  <a:rPr lang="en-US" altLang="zh-CN" sz="2000" kern="100" dirty="0">
                    <a:effectLst/>
                    <a:latin typeface="等线" panose="02010600030101010101" pitchFamily="2" charset="-122"/>
                    <a:ea typeface="微软雅黑" panose="020B0503020204020204" pitchFamily="34" charset="-122"/>
                    <a:cs typeface="Times New Roman" panose="02020603050405020304" pitchFamily="18" charset="0"/>
                  </a:rPr>
                  <a:t>:</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a:spcAft>
                    <a:spcPts val="600"/>
                  </a:spcAft>
                </a:pPr>
                <a14:m>
                  <m:oMathPara xmlns:m="http://schemas.openxmlformats.org/officeDocument/2006/math">
                    <m:oMathParaPr>
                      <m:jc m:val="centerGroup"/>
                    </m:oMathParaPr>
                    <m:oMath xmlns:m="http://schemas.openxmlformats.org/officeDocument/2006/math">
                      <m:sSub>
                        <m:sSubPr>
                          <m:ctrlPr>
                            <a:rPr lang="zh-CN" altLang="zh-CN" sz="1800" i="1" smtClean="0">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𝐿</m:t>
                          </m:r>
                        </m:e>
                        <m: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𝑏𝑐𝑒</m:t>
                          </m:r>
                        </m:sub>
                      </m:s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m:t>
                      </m:r>
                      <m:f>
                        <m:fPr>
                          <m:ctrlPr>
                            <a:rPr lang="zh-CN" altLang="zh-CN" sz="1800" i="1">
                              <a:effectLst/>
                              <a:latin typeface="Cambria Math" panose="02040503050406030204" pitchFamily="18" charset="0"/>
                              <a:ea typeface="Cambria Math" panose="02040503050406030204" pitchFamily="18" charset="0"/>
                            </a:rPr>
                          </m:ctrlPr>
                        </m:fPr>
                        <m:num>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1</m:t>
                          </m:r>
                        </m:num>
                        <m:den>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𝑛𝐴𝑈</m:t>
                          </m:r>
                        </m:den>
                      </m:f>
                      <m:nary>
                        <m:naryPr>
                          <m:chr m:val="∑"/>
                          <m:limLoc m:val="undOvr"/>
                          <m:ctrlPr>
                            <a:rPr lang="zh-CN" altLang="zh-CN" sz="1800" i="1">
                              <a:effectLst/>
                              <a:latin typeface="Cambria Math" panose="02040503050406030204" pitchFamily="18" charset="0"/>
                              <a:ea typeface="Cambria Math" panose="02040503050406030204" pitchFamily="18" charset="0"/>
                            </a:rPr>
                          </m:ctrlPr>
                        </m:naryPr>
                        <m: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=1</m:t>
                          </m:r>
                        </m:sub>
                        <m:sup>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𝑛𝐴𝑈</m:t>
                          </m:r>
                        </m:sup>
                        <m:e>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𝑤</m:t>
                              </m:r>
                            </m:e>
                            <m: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𝑖</m:t>
                              </m:r>
                            </m:sub>
                          </m:sSub>
                          <m:d>
                            <m:dPr>
                              <m:begChr m:val="["/>
                              <m:endChr m:val="]"/>
                              <m:ctrlPr>
                                <a:rPr lang="zh-CN" altLang="zh-CN" sz="1800" i="1">
                                  <a:effectLst/>
                                  <a:latin typeface="Cambria Math" panose="02040503050406030204" pitchFamily="18" charset="0"/>
                                  <a:ea typeface="Cambria Math" panose="02040503050406030204" pitchFamily="18" charset="0"/>
                                </a:rPr>
                              </m:ctrlPr>
                            </m:dPr>
                            <m:e>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𝑥</m:t>
                                  </m:r>
                                </m:e>
                                <m: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𝑖</m:t>
                                  </m:r>
                                </m:sub>
                              </m:sSub>
                              <m:func>
                                <m:funcPr>
                                  <m:ctrlPr>
                                    <a:rPr lang="zh-CN" altLang="zh-CN" sz="1800" i="1">
                                      <a:effectLst/>
                                      <a:latin typeface="Cambria Math" panose="02040503050406030204" pitchFamily="18" charset="0"/>
                                      <a:ea typeface="Cambria Math" panose="02040503050406030204" pitchFamily="18" charset="0"/>
                                    </a:rPr>
                                  </m:ctrlPr>
                                </m:funcPr>
                                <m:fName>
                                  <m:r>
                                    <m:rPr>
                                      <m:sty m:val="p"/>
                                    </m:rPr>
                                    <a:rPr lang="en-US" altLang="zh-CN" sz="1800">
                                      <a:effectLst/>
                                      <a:latin typeface="Cambria Math" panose="02040503050406030204" pitchFamily="18" charset="0"/>
                                      <a:ea typeface="微软雅黑" panose="020B0503020204020204" pitchFamily="34" charset="-122"/>
                                      <a:cs typeface="Times New Roman" panose="02020603050405020304" pitchFamily="18" charset="0"/>
                                    </a:rPr>
                                    <m:t>log</m:t>
                                  </m:r>
                                </m:fName>
                                <m:e>
                                  <m:sSub>
                                    <m:sSubPr>
                                      <m:ctrlPr>
                                        <a:rPr lang="zh-CN" altLang="zh-CN" sz="1800" i="1">
                                          <a:effectLst/>
                                          <a:latin typeface="Cambria Math" panose="02040503050406030204" pitchFamily="18" charset="0"/>
                                          <a:ea typeface="Cambria Math" panose="02040503050406030204" pitchFamily="18" charset="0"/>
                                        </a:rPr>
                                      </m:ctrlPr>
                                    </m:sSubPr>
                                    <m:e>
                                      <m:acc>
                                        <m:accPr>
                                          <m:chr m:val="̂"/>
                                          <m:ctrlPr>
                                            <a:rPr lang="zh-CN" altLang="zh-CN" sz="1800" i="1">
                                              <a:effectLst/>
                                              <a:latin typeface="Cambria Math" panose="02040503050406030204" pitchFamily="18" charset="0"/>
                                              <a:ea typeface="Cambria Math" panose="02040503050406030204" pitchFamily="18" charset="0"/>
                                            </a:rPr>
                                          </m:ctrlPr>
                                        </m:accPr>
                                        <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𝑥</m:t>
                                          </m:r>
                                        </m:e>
                                      </m:acc>
                                    </m:e>
                                    <m: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𝑖</m:t>
                                      </m:r>
                                    </m:sub>
                                  </m:sSub>
                                </m:e>
                              </m:func>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m:t>
                              </m:r>
                              <m:d>
                                <m:dPr>
                                  <m:ctrlPr>
                                    <a:rPr lang="zh-CN" altLang="zh-CN" sz="1800" i="1">
                                      <a:effectLst/>
                                      <a:latin typeface="Cambria Math" panose="02040503050406030204" pitchFamily="18" charset="0"/>
                                      <a:ea typeface="Cambria Math" panose="02040503050406030204" pitchFamily="18" charset="0"/>
                                    </a:rPr>
                                  </m:ctrlPr>
                                </m:dPr>
                                <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1−</m:t>
                                  </m:r>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𝑥</m:t>
                                      </m:r>
                                    </m:e>
                                    <m: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𝑖</m:t>
                                      </m:r>
                                    </m:sub>
                                  </m:sSub>
                                </m:e>
                              </m:d>
                              <m:func>
                                <m:funcPr>
                                  <m:ctrlPr>
                                    <a:rPr lang="zh-CN" altLang="zh-CN" sz="1800" i="1">
                                      <a:effectLst/>
                                      <a:latin typeface="Cambria Math" panose="02040503050406030204" pitchFamily="18" charset="0"/>
                                      <a:ea typeface="Cambria Math" panose="02040503050406030204" pitchFamily="18" charset="0"/>
                                    </a:rPr>
                                  </m:ctrlPr>
                                </m:funcPr>
                                <m:fName>
                                  <m:r>
                                    <m:rPr>
                                      <m:sty m:val="p"/>
                                    </m:rPr>
                                    <a:rPr lang="en-US" altLang="zh-CN" sz="1800">
                                      <a:effectLst/>
                                      <a:latin typeface="Cambria Math" panose="02040503050406030204" pitchFamily="18" charset="0"/>
                                      <a:ea typeface="微软雅黑" panose="020B0503020204020204" pitchFamily="34" charset="-122"/>
                                      <a:cs typeface="Times New Roman" panose="02020603050405020304" pitchFamily="18" charset="0"/>
                                    </a:rPr>
                                    <m:t>log</m:t>
                                  </m:r>
                                </m:fName>
                                <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1−</m:t>
                                      </m:r>
                                      <m:acc>
                                        <m:accPr>
                                          <m:chr m:val="̂"/>
                                          <m:ctrlPr>
                                            <a:rPr lang="zh-CN" altLang="zh-CN" sz="1800" i="1">
                                              <a:effectLst/>
                                              <a:latin typeface="Cambria Math" panose="02040503050406030204" pitchFamily="18" charset="0"/>
                                              <a:ea typeface="Cambria Math" panose="02040503050406030204" pitchFamily="18" charset="0"/>
                                            </a:rPr>
                                          </m:ctrlPr>
                                        </m:accPr>
                                        <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𝑥</m:t>
                                          </m:r>
                                        </m:e>
                                      </m:acc>
                                    </m:e>
                                    <m: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𝑖</m:t>
                                      </m:r>
                                    </m:sub>
                                  </m:s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m:t>
                                  </m:r>
                                </m:e>
                              </m:func>
                            </m:e>
                          </m:d>
                        </m:e>
                      </m:nary>
                    </m:oMath>
                  </m:oMathPara>
                </a14:m>
                <a:endParaRPr lang="zh-CN" altLang="en-US" sz="2200" dirty="0">
                  <a:latin typeface="宋体" panose="02010600030101010101" pitchFamily="2" charset="-122"/>
                  <a:ea typeface="宋体" panose="02010600030101010101" pitchFamily="2" charset="-122"/>
                </a:endParaRPr>
              </a:p>
            </p:txBody>
          </p:sp>
        </mc:Choice>
        <mc:Fallback xmlns="">
          <p:sp>
            <p:nvSpPr>
              <p:cNvPr id="11" name="文本框 10">
                <a:extLst>
                  <a:ext uri="{FF2B5EF4-FFF2-40B4-BE49-F238E27FC236}">
                    <a16:creationId xmlns:a16="http://schemas.microsoft.com/office/drawing/2014/main" id="{EB15E7E4-5844-E3EE-7770-76A585E90FEF}"/>
                  </a:ext>
                </a:extLst>
              </p:cNvPr>
              <p:cNvSpPr txBox="1">
                <a:spLocks noRot="1" noChangeAspect="1" noMove="1" noResize="1" noEditPoints="1" noAdjustHandles="1" noChangeArrowheads="1" noChangeShapeType="1" noTextEdit="1"/>
              </p:cNvSpPr>
              <p:nvPr/>
            </p:nvSpPr>
            <p:spPr>
              <a:xfrm>
                <a:off x="733737" y="2481932"/>
                <a:ext cx="11106021" cy="1706942"/>
              </a:xfrm>
              <a:prstGeom prst="rect">
                <a:avLst/>
              </a:prstGeom>
              <a:blipFill>
                <a:blip r:embed="rId5"/>
                <a:stretch>
                  <a:fillRect l="-494" t="-1071"/>
                </a:stretch>
              </a:blipFill>
            </p:spPr>
            <p:txBody>
              <a:bodyPr/>
              <a:lstStyle/>
              <a:p>
                <a:r>
                  <a:rPr lang="zh-CN" altLang="en-US">
                    <a:noFill/>
                  </a:rPr>
                  <a:t> </a:t>
                </a:r>
              </a:p>
            </p:txBody>
          </p:sp>
        </mc:Fallback>
      </mc:AlternateContent>
      <p:sp>
        <p:nvSpPr>
          <p:cNvPr id="19" name="文本框 18">
            <a:extLst>
              <a:ext uri="{FF2B5EF4-FFF2-40B4-BE49-F238E27FC236}">
                <a16:creationId xmlns:a16="http://schemas.microsoft.com/office/drawing/2014/main" id="{40115756-A570-B6E3-D9DC-0E8DD738EC8A}"/>
              </a:ext>
            </a:extLst>
          </p:cNvPr>
          <p:cNvSpPr txBox="1"/>
          <p:nvPr/>
        </p:nvSpPr>
        <p:spPr>
          <a:xfrm>
            <a:off x="11553016" y="3426500"/>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AF332BEA-3CF9-E27F-0717-4840253B25D6}"/>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Bi C, Liu X, Liu Z.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NeRF</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-AD: Neural Radiance Field with Attention-based Disentanglement for Talking Face Synthesis[J].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arXiv:2401.12568,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69361ADB-9DCF-07EB-4312-478698486719}"/>
                  </a:ext>
                </a:extLst>
              </p:cNvPr>
              <p:cNvSpPr txBox="1"/>
              <p:nvPr/>
            </p:nvSpPr>
            <p:spPr>
              <a:xfrm>
                <a:off x="744244" y="4472926"/>
                <a:ext cx="11106021" cy="1385316"/>
              </a:xfrm>
              <a:prstGeom prst="rect">
                <a:avLst/>
              </a:prstGeom>
              <a:noFill/>
            </p:spPr>
            <p:txBody>
              <a:bodyPr wrap="square" rtlCol="0">
                <a:spAutoFit/>
              </a:bodyPr>
              <a:lstStyle/>
              <a:p>
                <a:pPr marL="342900" indent="-342900">
                  <a:spcAft>
                    <a:spcPts val="600"/>
                  </a:spcAft>
                  <a:buFont typeface="Wingdings" panose="05000000000000000000" pitchFamily="2" charset="2"/>
                  <a:buChar char="l"/>
                </a:pPr>
                <a:r>
                  <a:rPr lang="zh-CN" altLang="zh-CN" sz="2000" kern="100" dirty="0">
                    <a:latin typeface="微软雅黑" panose="020B0503020204020204" pitchFamily="34" charset="-122"/>
                    <a:ea typeface="等线" panose="02010600030101010101" pitchFamily="2" charset="-122"/>
                    <a:cs typeface="Times New Roman" panose="02020603050405020304" pitchFamily="18" charset="0"/>
                  </a:rPr>
                  <a:t>重建损失：使用重建损失来减少融合音频面部图像（</a:t>
                </a:r>
                <a14:m>
                  <m:oMath xmlns:m="http://schemas.openxmlformats.org/officeDocument/2006/math">
                    <m:sSub>
                      <m:sSubPr>
                        <m:ctrlPr>
                          <a:rPr lang="zh-CN" altLang="zh-CN" sz="2000" i="1" kern="100">
                            <a:latin typeface="Cambria Math" panose="02040503050406030204" pitchFamily="18" charset="0"/>
                            <a:ea typeface="等线" panose="02010600030101010101" pitchFamily="2" charset="-122"/>
                            <a:cs typeface="Times New Roman" panose="02020603050405020304" pitchFamily="18" charset="0"/>
                          </a:rPr>
                        </m:ctrlPr>
                      </m:sSubPr>
                      <m:e>
                        <m:acc>
                          <m:accPr>
                            <m:chr m:val="̂"/>
                            <m:ctrlPr>
                              <a:rPr lang="zh-CN" altLang="zh-CN" sz="2000" i="1" kern="100">
                                <a:latin typeface="Cambria Math" panose="02040503050406030204" pitchFamily="18" charset="0"/>
                                <a:ea typeface="等线" panose="02010600030101010101" pitchFamily="2" charset="-122"/>
                                <a:cs typeface="Times New Roman" panose="02020603050405020304" pitchFamily="18" charset="0"/>
                              </a:rPr>
                            </m:ctrlPr>
                          </m:accPr>
                          <m:e>
                            <m:r>
                              <a:rPr lang="en-US" altLang="zh-CN" sz="2000" kern="100">
                                <a:latin typeface="Cambria Math" panose="02040503050406030204" pitchFamily="18" charset="0"/>
                                <a:ea typeface="等线" panose="02010600030101010101" pitchFamily="2" charset="-122"/>
                                <a:cs typeface="Times New Roman" panose="02020603050405020304" pitchFamily="18" charset="0"/>
                              </a:rPr>
                              <m:t>𝐼</m:t>
                            </m:r>
                          </m:e>
                        </m:acc>
                      </m:e>
                      <m:sub>
                        <m:r>
                          <a:rPr lang="en-US" altLang="zh-CN" sz="2000" kern="100">
                            <a:latin typeface="Cambria Math" panose="02040503050406030204" pitchFamily="18" charset="0"/>
                            <a:ea typeface="等线" panose="02010600030101010101" pitchFamily="2" charset="-122"/>
                            <a:cs typeface="Times New Roman" panose="02020603050405020304" pitchFamily="18" charset="0"/>
                          </a:rPr>
                          <m:t>𝑓𝑢𝑠</m:t>
                        </m:r>
                        <m:r>
                          <a:rPr lang="en-US" altLang="zh-CN" sz="2000" kern="100">
                            <a:latin typeface="Cambria Math" panose="02040503050406030204" pitchFamily="18" charset="0"/>
                            <a:ea typeface="等线" panose="02010600030101010101" pitchFamily="2" charset="-122"/>
                            <a:cs typeface="Times New Roman" panose="02020603050405020304" pitchFamily="18" charset="0"/>
                          </a:rPr>
                          <m:t>−</m:t>
                        </m:r>
                        <m:r>
                          <a:rPr lang="en-US" altLang="zh-CN" sz="2000" kern="100">
                            <a:latin typeface="Cambria Math" panose="02040503050406030204" pitchFamily="18" charset="0"/>
                            <a:ea typeface="等线" panose="02010600030101010101" pitchFamily="2" charset="-122"/>
                            <a:cs typeface="Times New Roman" panose="02020603050405020304" pitchFamily="18" charset="0"/>
                          </a:rPr>
                          <m:t>𝑎𝑓</m:t>
                        </m:r>
                      </m:sub>
                    </m:sSub>
                  </m:oMath>
                </a14:m>
                <a:r>
                  <a:rPr lang="zh-CN" altLang="zh-CN" sz="2000" kern="100" dirty="0">
                    <a:latin typeface="微软雅黑" panose="020B0503020204020204" pitchFamily="34" charset="-122"/>
                    <a:ea typeface="等线" panose="02010600030101010101" pitchFamily="2" charset="-122"/>
                    <a:cs typeface="Times New Roman" panose="02020603050405020304" pitchFamily="18" charset="0"/>
                  </a:rPr>
                  <a:t>）与真实音频面部图像（</a:t>
                </a:r>
                <a14:m>
                  <m:oMath xmlns:m="http://schemas.openxmlformats.org/officeDocument/2006/math">
                    <m:sSub>
                      <m:sSubPr>
                        <m:ctrlPr>
                          <a:rPr lang="zh-CN" altLang="zh-CN" sz="2000" i="1" kern="100">
                            <a:latin typeface="Cambria Math" panose="02040503050406030204" pitchFamily="18" charset="0"/>
                            <a:ea typeface="等线" panose="02010600030101010101" pitchFamily="2" charset="-122"/>
                            <a:cs typeface="Times New Roman" panose="02020603050405020304" pitchFamily="18" charset="0"/>
                          </a:rPr>
                        </m:ctrlPr>
                      </m:sSubPr>
                      <m:e>
                        <m:r>
                          <a:rPr lang="en-US" altLang="zh-CN" sz="2000" kern="100">
                            <a:latin typeface="Cambria Math" panose="02040503050406030204" pitchFamily="18" charset="0"/>
                            <a:ea typeface="等线" panose="02010600030101010101" pitchFamily="2" charset="-122"/>
                            <a:cs typeface="Times New Roman" panose="02020603050405020304" pitchFamily="18" charset="0"/>
                          </a:rPr>
                          <m:t>𝐼</m:t>
                        </m:r>
                      </m:e>
                      <m:sub>
                        <m:r>
                          <a:rPr lang="en-US" altLang="zh-CN" sz="2000" kern="100">
                            <a:latin typeface="Cambria Math" panose="02040503050406030204" pitchFamily="18" charset="0"/>
                            <a:ea typeface="等线" panose="02010600030101010101" pitchFamily="2" charset="-122"/>
                            <a:cs typeface="Times New Roman" panose="02020603050405020304" pitchFamily="18" charset="0"/>
                          </a:rPr>
                          <m:t>𝑓𝑢𝑠</m:t>
                        </m:r>
                        <m:r>
                          <a:rPr lang="en-US" altLang="zh-CN" sz="2000" kern="100">
                            <a:latin typeface="Cambria Math" panose="02040503050406030204" pitchFamily="18" charset="0"/>
                            <a:ea typeface="等线" panose="02010600030101010101" pitchFamily="2" charset="-122"/>
                            <a:cs typeface="Times New Roman" panose="02020603050405020304" pitchFamily="18" charset="0"/>
                          </a:rPr>
                          <m:t>−</m:t>
                        </m:r>
                        <m:r>
                          <a:rPr lang="en-US" altLang="zh-CN" sz="2000" kern="100">
                            <a:latin typeface="Cambria Math" panose="02040503050406030204" pitchFamily="18" charset="0"/>
                            <a:ea typeface="等线" panose="02010600030101010101" pitchFamily="2" charset="-122"/>
                            <a:cs typeface="Times New Roman" panose="02020603050405020304" pitchFamily="18" charset="0"/>
                          </a:rPr>
                          <m:t>𝑎𝑓</m:t>
                        </m:r>
                      </m:sub>
                    </m:sSub>
                  </m:oMath>
                </a14:m>
                <a:r>
                  <a:rPr lang="zh-CN" altLang="zh-CN" sz="2000" kern="100" dirty="0">
                    <a:latin typeface="微软雅黑" panose="020B0503020204020204" pitchFamily="34" charset="-122"/>
                    <a:ea typeface="等线" panose="02010600030101010101" pitchFamily="2" charset="-122"/>
                    <a:cs typeface="Times New Roman" panose="02020603050405020304" pitchFamily="18" charset="0"/>
                  </a:rPr>
                  <a:t>）之间的像素差异</a:t>
                </a:r>
                <a:r>
                  <a:rPr lang="en-US" altLang="zh-CN" sz="2000" kern="100" dirty="0">
                    <a:latin typeface="微软雅黑" panose="020B0503020204020204" pitchFamily="34" charset="-122"/>
                    <a:ea typeface="等线" panose="02010600030101010101" pitchFamily="2" charset="-122"/>
                    <a:cs typeface="Times New Roman" panose="02020603050405020304" pitchFamily="18" charset="0"/>
                  </a:rPr>
                  <a:t>:</a:t>
                </a:r>
                <a:endParaRPr lang="zh-CN" altLang="zh-CN" sz="2000" kern="100" dirty="0">
                  <a:latin typeface="微软雅黑" panose="020B0503020204020204" pitchFamily="34" charset="-122"/>
                  <a:ea typeface="等线" panose="02010600030101010101" pitchFamily="2" charset="-122"/>
                  <a:cs typeface="Times New Roman" panose="02020603050405020304" pitchFamily="18" charset="0"/>
                </a:endParaRPr>
              </a:p>
              <a:p>
                <a:pPr>
                  <a:spcAft>
                    <a:spcPts val="600"/>
                  </a:spcAft>
                </a:pPr>
                <a14:m>
                  <m:oMathPara xmlns:m="http://schemas.openxmlformats.org/officeDocument/2006/math">
                    <m:oMathParaPr>
                      <m:jc m:val="centerGroup"/>
                    </m:oMathParaPr>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𝐿</m:t>
                          </m:r>
                        </m:e>
                        <m:sub>
                          <m:r>
                            <a:rPr lang="en-US" altLang="zh-CN" sz="2400" i="1">
                              <a:latin typeface="Cambria Math" panose="02040503050406030204" pitchFamily="18" charset="0"/>
                            </a:rPr>
                            <m:t>𝑟𝑒𝑐</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d>
                            <m:dPr>
                              <m:begChr m:val="‖"/>
                              <m:endChr m:val="‖"/>
                              <m:ctrlPr>
                                <a:rPr lang="zh-CN" altLang="zh-CN" sz="2400" i="1">
                                  <a:latin typeface="Cambria Math" panose="02040503050406030204" pitchFamily="18" charset="0"/>
                                </a:rPr>
                              </m:ctrlPr>
                            </m:dPr>
                            <m:e>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𝐼</m:t>
                                  </m:r>
                                </m:e>
                                <m:sub>
                                  <m:r>
                                    <a:rPr lang="en-US" altLang="zh-CN" sz="2400" i="1">
                                      <a:latin typeface="Cambria Math" panose="02040503050406030204" pitchFamily="18" charset="0"/>
                                    </a:rPr>
                                    <m:t>𝑓𝑢𝑠</m:t>
                                  </m:r>
                                  <m:r>
                                    <a:rPr lang="en-US" altLang="zh-CN" sz="2400" i="1">
                                      <a:latin typeface="Cambria Math" panose="02040503050406030204" pitchFamily="18" charset="0"/>
                                    </a:rPr>
                                    <m:t>−</m:t>
                                  </m:r>
                                  <m:r>
                                    <a:rPr lang="en-US" altLang="zh-CN" sz="2400" i="1">
                                      <a:latin typeface="Cambria Math" panose="02040503050406030204" pitchFamily="18" charset="0"/>
                                    </a:rPr>
                                    <m:t>𝑎𝑓</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acc>
                                    <m:accPr>
                                      <m:chr m:val="̂"/>
                                      <m:ctrlPr>
                                        <a:rPr lang="zh-CN" altLang="zh-CN" sz="2400" i="1">
                                          <a:latin typeface="Cambria Math" panose="02040503050406030204" pitchFamily="18" charset="0"/>
                                        </a:rPr>
                                      </m:ctrlPr>
                                    </m:accPr>
                                    <m:e>
                                      <m:r>
                                        <a:rPr lang="en-US" altLang="zh-CN" sz="2400" i="1">
                                          <a:latin typeface="Cambria Math" panose="02040503050406030204" pitchFamily="18" charset="0"/>
                                        </a:rPr>
                                        <m:t>𝐼</m:t>
                                      </m:r>
                                    </m:e>
                                  </m:acc>
                                </m:e>
                                <m:sub>
                                  <m:r>
                                    <a:rPr lang="en-US" altLang="zh-CN" sz="2400" i="1">
                                      <a:latin typeface="Cambria Math" panose="02040503050406030204" pitchFamily="18" charset="0"/>
                                    </a:rPr>
                                    <m:t>𝑓𝑢𝑠</m:t>
                                  </m:r>
                                  <m:r>
                                    <a:rPr lang="en-US" altLang="zh-CN" sz="2400" i="1">
                                      <a:latin typeface="Cambria Math" panose="02040503050406030204" pitchFamily="18" charset="0"/>
                                    </a:rPr>
                                    <m:t>−</m:t>
                                  </m:r>
                                  <m:r>
                                    <a:rPr lang="en-US" altLang="zh-CN" sz="2400" i="1">
                                      <a:latin typeface="Cambria Math" panose="02040503050406030204" pitchFamily="18" charset="0"/>
                                    </a:rPr>
                                    <m:t>𝑎𝑓</m:t>
                                  </m:r>
                                </m:sub>
                              </m:sSub>
                            </m:e>
                          </m:d>
                        </m:e>
                        <m:sub>
                          <m:r>
                            <a:rPr lang="en-US" altLang="zh-CN" sz="2400" i="1">
                              <a:latin typeface="Cambria Math" panose="02040503050406030204" pitchFamily="18" charset="0"/>
                            </a:rPr>
                            <m:t>1</m:t>
                          </m:r>
                        </m:sub>
                      </m:sSub>
                    </m:oMath>
                  </m:oMathPara>
                </a14:m>
                <a:endParaRPr lang="zh-CN" altLang="en-US" sz="2400" dirty="0">
                  <a:latin typeface="宋体" panose="02010600030101010101" pitchFamily="2" charset="-122"/>
                  <a:ea typeface="宋体" panose="02010600030101010101" pitchFamily="2" charset="-122"/>
                </a:endParaRPr>
              </a:p>
            </p:txBody>
          </p:sp>
        </mc:Choice>
        <mc:Fallback xmlns="">
          <p:sp>
            <p:nvSpPr>
              <p:cNvPr id="3" name="文本框 2">
                <a:extLst>
                  <a:ext uri="{FF2B5EF4-FFF2-40B4-BE49-F238E27FC236}">
                    <a16:creationId xmlns:a16="http://schemas.microsoft.com/office/drawing/2014/main" id="{69361ADB-9DCF-07EB-4312-478698486719}"/>
                  </a:ext>
                </a:extLst>
              </p:cNvPr>
              <p:cNvSpPr txBox="1">
                <a:spLocks noRot="1" noChangeAspect="1" noMove="1" noResize="1" noEditPoints="1" noAdjustHandles="1" noChangeArrowheads="1" noChangeShapeType="1" noTextEdit="1"/>
              </p:cNvSpPr>
              <p:nvPr/>
            </p:nvSpPr>
            <p:spPr>
              <a:xfrm>
                <a:off x="744244" y="4472926"/>
                <a:ext cx="11106021" cy="1385316"/>
              </a:xfrm>
              <a:prstGeom prst="rect">
                <a:avLst/>
              </a:prstGeom>
              <a:blipFill>
                <a:blip r:embed="rId6"/>
                <a:stretch>
                  <a:fillRect l="-494" t="-13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65727635"/>
      </p:ext>
    </p:extLst>
  </p:cSld>
  <p:clrMapOvr>
    <a:masterClrMapping/>
  </p:clrMapOvr>
  <p:transition>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98726E-B60D-516C-37A4-82ACC66D5ED7}"/>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E8198BE7-E991-A804-6631-2EF5FDEDA18C}"/>
              </a:ext>
            </a:extLst>
          </p:cNvPr>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A317CB71-0026-9886-8998-A95137B0CC38}"/>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6BC2907F-4E7A-921C-CA19-E7E812E7548C}"/>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4768F649-309D-20C8-9F1B-CA55CE42CD2D}"/>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BBAD4A6D-64E5-27F2-2893-9488C240486B}"/>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E70E23FE-264E-1162-6BB8-D4E15368BA14}"/>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2BF017B4-4DC6-3F6D-1512-1AB997D5DE39}"/>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2F10AE91-7515-3567-E0C7-76B2FB05FBE7}"/>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6BC3BA1B-0431-CE8D-C9F5-A3858704A08E}"/>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D5FB888D-867B-67A7-348B-34960740F30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a:extLst>
              <a:ext uri="{FF2B5EF4-FFF2-40B4-BE49-F238E27FC236}">
                <a16:creationId xmlns:a16="http://schemas.microsoft.com/office/drawing/2014/main" id="{0E4A9950-34E1-6CA3-368F-C5AF75E9CB16}"/>
              </a:ext>
            </a:extLst>
          </p:cNvPr>
          <p:cNvSpPr txBox="1"/>
          <p:nvPr>
            <p:custDataLst>
              <p:tags r:id="rId1"/>
            </p:custDataLst>
          </p:nvPr>
        </p:nvSpPr>
        <p:spPr>
          <a:xfrm>
            <a:off x="102869" y="1102996"/>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用于生成</a:t>
            </a: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talking-head</a:t>
            </a:r>
            <a:r>
              <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的神经辐射场</a:t>
            </a:r>
          </a:p>
        </p:txBody>
      </p:sp>
      <p:sp>
        <p:nvSpPr>
          <p:cNvPr id="14" name="矩形: 圆角 4">
            <a:extLst>
              <a:ext uri="{FF2B5EF4-FFF2-40B4-BE49-F238E27FC236}">
                <a16:creationId xmlns:a16="http://schemas.microsoft.com/office/drawing/2014/main" id="{752D6C41-C9DC-1833-4144-F8FCBB0B3A30}"/>
              </a:ext>
            </a:extLst>
          </p:cNvPr>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D2B217B2-D064-E325-8EDD-9ACC2149903A}"/>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673400A-273F-193A-9F0A-011C4F3286EF}"/>
                  </a:ext>
                </a:extLst>
              </p:cNvPr>
              <p:cNvSpPr txBox="1"/>
              <p:nvPr/>
            </p:nvSpPr>
            <p:spPr>
              <a:xfrm>
                <a:off x="382897" y="1723830"/>
                <a:ext cx="11106021" cy="872547"/>
              </a:xfrm>
              <a:prstGeom prst="rect">
                <a:avLst/>
              </a:prstGeom>
              <a:noFill/>
            </p:spPr>
            <p:txBody>
              <a:bodyPr wrap="square" rtlCol="0">
                <a:spAutoFit/>
              </a:bodyPr>
              <a:lstStyle/>
              <a:p>
                <a:pPr marL="342900" indent="-342900">
                  <a:lnSpc>
                    <a:spcPct val="120000"/>
                  </a:lnSpc>
                  <a:buFont typeface="Wingdings" panose="05000000000000000000" pitchFamily="2" charset="2"/>
                  <a:buChar char="Ø"/>
                </a:pPr>
                <a:r>
                  <a:rPr lang="zh-CN" altLang="en-US" sz="2200" b="1" dirty="0">
                    <a:latin typeface="宋体" panose="02010600030101010101" pitchFamily="2" charset="-122"/>
                    <a:ea typeface="宋体" panose="02010600030101010101" pitchFamily="2" charset="-122"/>
                  </a:rPr>
                  <a:t>隐函数：</a:t>
                </a: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将</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𝑓</m:t>
                            </m:r>
                          </m:e>
                        </m:acc>
                      </m:e>
                      <m:sub>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𝑎𝑢𝑑</m:t>
                        </m:r>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𝑓𝑎𝑐𝑒</m:t>
                        </m:r>
                      </m:sub>
                    </m:sSub>
                  </m:oMath>
                </a14:m>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和</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𝑓</m:t>
                        </m:r>
                      </m:e>
                      <m:sub>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𝑖𝑑</m:t>
                        </m:r>
                      </m:sub>
                    </m:sSub>
                  </m:oMath>
                </a14:m>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作为条件，结合</a:t>
                </a:r>
                <a:r>
                  <a:rPr lang="en-US"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3D</a:t>
                </a: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位置（</a:t>
                </a:r>
                <a:r>
                  <a:rPr lang="en-US"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l</a:t>
                </a: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）和观察方向（</a:t>
                </a:r>
                <a:r>
                  <a:rPr lang="en-US"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d</a:t>
                </a: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）作为隐函数</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800" i="1" kern="0">
                            <a:effectLst/>
                            <a:latin typeface="Cambria Math" panose="02040503050406030204" pitchFamily="18" charset="0"/>
                            <a:ea typeface="微软雅黑" panose="020B0503020204020204" pitchFamily="34" charset="-122"/>
                            <a:cs typeface="Times New Roman" panose="02020603050405020304" pitchFamily="18" charset="0"/>
                          </a:rPr>
                          <m:t>𝐹</m:t>
                        </m:r>
                      </m:e>
                      <m:sub>
                        <m:r>
                          <a:rPr lang="en-US" altLang="zh-CN" sz="1800" i="1" kern="0">
                            <a:effectLst/>
                            <a:latin typeface="Cambria Math" panose="02040503050406030204" pitchFamily="18" charset="0"/>
                            <a:ea typeface="微软雅黑" panose="020B0503020204020204" pitchFamily="34" charset="-122"/>
                            <a:cs typeface="Times New Roman" panose="02020603050405020304" pitchFamily="18" charset="0"/>
                          </a:rPr>
                          <m:t>𝜃</m:t>
                        </m:r>
                      </m:sub>
                    </m:sSub>
                  </m:oMath>
                </a14:m>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的输入输入，则隐函数可表示为：</a:t>
                </a:r>
                <a14:m>
                  <m:oMath xmlns:m="http://schemas.openxmlformats.org/officeDocument/2006/math">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F</m:t>
                        </m:r>
                      </m:e>
                      <m:sub>
                        <m:r>
                          <m:rPr>
                            <m:sty m:val="p"/>
                          </m:rPr>
                          <a:rPr lang="en-US" altLang="zh-CN">
                            <a:latin typeface="Cambria Math" panose="02040503050406030204" pitchFamily="18" charset="0"/>
                          </a:rPr>
                          <m:t>θ</m:t>
                        </m:r>
                      </m:sub>
                    </m:sSub>
                    <m:r>
                      <a:rPr lang="en-US" altLang="zh-CN">
                        <a:latin typeface="Cambria Math" panose="02040503050406030204" pitchFamily="18" charset="0"/>
                      </a:rPr>
                      <m:t> :</m:t>
                    </m:r>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l</m:t>
                        </m:r>
                        <m:r>
                          <a:rPr lang="en-US" altLang="zh-CN">
                            <a:latin typeface="Cambria Math" panose="02040503050406030204" pitchFamily="18" charset="0"/>
                          </a:rPr>
                          <m:t>,</m:t>
                        </m:r>
                        <m:r>
                          <m:rPr>
                            <m:sty m:val="p"/>
                          </m:rPr>
                          <a:rPr lang="en-US" altLang="zh-CN">
                            <a:latin typeface="Cambria Math" panose="02040503050406030204" pitchFamily="18" charset="0"/>
                          </a:rPr>
                          <m:t>d</m:t>
                        </m:r>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𝑖𝑑</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𝑓</m:t>
                                </m:r>
                              </m:e>
                            </m:acc>
                          </m:e>
                          <m:sub>
                            <m:r>
                              <a:rPr lang="en-US" altLang="zh-CN" i="1">
                                <a:latin typeface="Cambria Math" panose="02040503050406030204" pitchFamily="18" charset="0"/>
                              </a:rPr>
                              <m:t>𝑎𝑢𝑑</m:t>
                            </m:r>
                            <m:r>
                              <a:rPr lang="en-US" altLang="zh-CN" i="1">
                                <a:latin typeface="Cambria Math" panose="02040503050406030204" pitchFamily="18" charset="0"/>
                              </a:rPr>
                              <m:t>−</m:t>
                            </m:r>
                            <m:r>
                              <a:rPr lang="en-US" altLang="zh-CN" i="1">
                                <a:latin typeface="Cambria Math" panose="02040503050406030204" pitchFamily="18" charset="0"/>
                              </a:rPr>
                              <m:t>𝑓𝑎𝑐𝑒</m:t>
                            </m:r>
                          </m:sub>
                        </m:sSub>
                      </m:e>
                    </m:d>
                    <m:r>
                      <a:rPr lang="en-US" altLang="zh-CN">
                        <a:latin typeface="Cambria Math" panose="02040503050406030204" pitchFamily="18" charset="0"/>
                      </a:rPr>
                      <m:t>→(</m:t>
                    </m:r>
                    <m:r>
                      <m:rPr>
                        <m:sty m:val="p"/>
                      </m:rPr>
                      <a:rPr lang="en-US" altLang="zh-CN">
                        <a:latin typeface="Cambria Math" panose="02040503050406030204" pitchFamily="18" charset="0"/>
                      </a:rPr>
                      <m:t>c</m:t>
                    </m:r>
                    <m:r>
                      <a:rPr lang="en-US" altLang="zh-CN">
                        <a:latin typeface="Cambria Math" panose="02040503050406030204" pitchFamily="18" charset="0"/>
                      </a:rPr>
                      <m:t>,</m:t>
                    </m:r>
                    <m:r>
                      <m:rPr>
                        <m:sty m:val="p"/>
                      </m:rPr>
                      <a:rPr lang="en-US" altLang="zh-CN">
                        <a:latin typeface="Cambria Math" panose="02040503050406030204" pitchFamily="18" charset="0"/>
                      </a:rPr>
                      <m:t>σ</m:t>
                    </m:r>
                    <m:r>
                      <a:rPr lang="en-US" altLang="zh-CN">
                        <a:latin typeface="Cambria Math" panose="02040503050406030204" pitchFamily="18" charset="0"/>
                      </a:rPr>
                      <m:t>)</m:t>
                    </m:r>
                  </m:oMath>
                </a14:m>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2" name="文本框 1">
                <a:extLst>
                  <a:ext uri="{FF2B5EF4-FFF2-40B4-BE49-F238E27FC236}">
                    <a16:creationId xmlns:a16="http://schemas.microsoft.com/office/drawing/2014/main" id="{4673400A-273F-193A-9F0A-011C4F3286EF}"/>
                  </a:ext>
                </a:extLst>
              </p:cNvPr>
              <p:cNvSpPr txBox="1">
                <a:spLocks noRot="1" noChangeAspect="1" noMove="1" noResize="1" noEditPoints="1" noAdjustHandles="1" noChangeArrowheads="1" noChangeShapeType="1" noTextEdit="1"/>
              </p:cNvSpPr>
              <p:nvPr/>
            </p:nvSpPr>
            <p:spPr>
              <a:xfrm>
                <a:off x="382897" y="1723830"/>
                <a:ext cx="11106021" cy="872547"/>
              </a:xfrm>
              <a:prstGeom prst="rect">
                <a:avLst/>
              </a:prstGeom>
              <a:blipFill>
                <a:blip r:embed="rId5"/>
                <a:stretch>
                  <a:fillRect l="-604" t="-3497" r="-384" b="-6993"/>
                </a:stretch>
              </a:blipFill>
            </p:spPr>
            <p:txBody>
              <a:bodyPr/>
              <a:lstStyle/>
              <a:p>
                <a:r>
                  <a:rPr lang="zh-CN" altLang="en-US">
                    <a:noFill/>
                  </a:rPr>
                  <a:t> </a:t>
                </a:r>
              </a:p>
            </p:txBody>
          </p:sp>
        </mc:Fallback>
      </mc:AlternateContent>
      <p:sp>
        <p:nvSpPr>
          <p:cNvPr id="15" name="文本框 14">
            <a:extLst>
              <a:ext uri="{FF2B5EF4-FFF2-40B4-BE49-F238E27FC236}">
                <a16:creationId xmlns:a16="http://schemas.microsoft.com/office/drawing/2014/main" id="{178F171A-E925-ECD9-9FA1-03ACA561BFEC}"/>
              </a:ext>
            </a:extLst>
          </p:cNvPr>
          <p:cNvSpPr txBox="1"/>
          <p:nvPr/>
        </p:nvSpPr>
        <p:spPr>
          <a:xfrm>
            <a:off x="6193435" y="225578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8ACE90A1-1DE6-56B1-D324-9D144988E784}"/>
                  </a:ext>
                </a:extLst>
              </p:cNvPr>
              <p:cNvSpPr txBox="1"/>
              <p:nvPr/>
            </p:nvSpPr>
            <p:spPr>
              <a:xfrm>
                <a:off x="382897" y="2729560"/>
                <a:ext cx="6542132" cy="1770806"/>
              </a:xfrm>
              <a:prstGeom prst="rect">
                <a:avLst/>
              </a:prstGeom>
              <a:noFill/>
            </p:spPr>
            <p:txBody>
              <a:bodyPr wrap="square" rtlCol="0">
                <a:spAutoFit/>
              </a:bodyPr>
              <a:lstStyle/>
              <a:p>
                <a:pPr marL="342900" indent="-342900">
                  <a:lnSpc>
                    <a:spcPct val="120000"/>
                  </a:lnSpc>
                  <a:buFont typeface="Wingdings" panose="05000000000000000000" pitchFamily="2" charset="2"/>
                  <a:buChar char="Ø"/>
                </a:pPr>
                <a:r>
                  <a:rPr lang="zh-CN" altLang="en-US" sz="2200" b="1" dirty="0">
                    <a:latin typeface="宋体" panose="02010600030101010101" pitchFamily="2" charset="-122"/>
                    <a:ea typeface="宋体" panose="02010600030101010101" pitchFamily="2" charset="-122"/>
                  </a:rPr>
                  <a:t>体绘制：</a:t>
                </a:r>
                <a:endParaRPr lang="en-US" altLang="zh-CN" sz="2200" b="1" dirty="0">
                  <a:latin typeface="宋体" panose="02010600030101010101" pitchFamily="2" charset="-122"/>
                  <a:ea typeface="宋体" panose="02010600030101010101" pitchFamily="2" charset="-122"/>
                </a:endParaRPr>
              </a:p>
              <a:p>
                <a:pPr>
                  <a:lnSpc>
                    <a:spcPct val="120000"/>
                  </a:lnSpc>
                </a:pPr>
                <a14:m>
                  <m:oMathPara xmlns:m="http://schemas.openxmlformats.org/officeDocument/2006/math">
                    <m:oMathParaPr>
                      <m:jc m:val="centerGroup"/>
                    </m:oMathParaPr>
                    <m:oMath xmlns:m="http://schemas.openxmlformats.org/officeDocument/2006/math">
                      <m:sSub>
                        <m:sSubPr>
                          <m:ctrlPr>
                            <a:rPr lang="zh-CN" altLang="zh-CN" sz="1800" i="1" smtClean="0">
                              <a:effectLst/>
                              <a:latin typeface="Cambria Math" panose="02040503050406030204" pitchFamily="18" charset="0"/>
                              <a:ea typeface="Cambria Math" panose="02040503050406030204" pitchFamily="18" charset="0"/>
                              <a:cs typeface="宋体" panose="02010600030101010101" pitchFamily="2" charset="-122"/>
                            </a:rPr>
                          </m:ctrlPr>
                        </m:sSubPr>
                        <m:e>
                          <m:r>
                            <m:rPr>
                              <m:sty m:val="p"/>
                            </m:rPr>
                            <a:rPr lang="en-US" altLang="zh-CN" sz="1800" kern="0">
                              <a:effectLst/>
                              <a:latin typeface="Cambria Math" panose="02040503050406030204" pitchFamily="18" charset="0"/>
                              <a:ea typeface="微软雅黑" panose="020B0503020204020204" pitchFamily="34" charset="-122"/>
                              <a:cs typeface="Times New Roman" panose="02020603050405020304" pitchFamily="18" charset="0"/>
                            </a:rPr>
                            <m:t>C</m:t>
                          </m:r>
                        </m:e>
                        <m:sub>
                          <m:r>
                            <m:rPr>
                              <m:sty m:val="p"/>
                            </m:rPr>
                            <a:rPr lang="en-US" altLang="zh-CN" sz="1800" kern="0">
                              <a:effectLst/>
                              <a:latin typeface="Cambria Math" panose="02040503050406030204" pitchFamily="18" charset="0"/>
                              <a:ea typeface="微软雅黑" panose="020B0503020204020204" pitchFamily="34" charset="-122"/>
                              <a:cs typeface="Times New Roman" panose="02020603050405020304" pitchFamily="18" charset="0"/>
                            </a:rPr>
                            <m:t>n</m:t>
                          </m:r>
                        </m:sub>
                      </m:sSub>
                      <m:d>
                        <m:dPr>
                          <m:ctrlPr>
                            <a:rPr lang="zh-CN" altLang="zh-CN" sz="1800" i="1">
                              <a:effectLst/>
                              <a:latin typeface="Cambria Math" panose="02040503050406030204" pitchFamily="18" charset="0"/>
                              <a:ea typeface="Cambria Math" panose="02040503050406030204" pitchFamily="18" charset="0"/>
                              <a:cs typeface="宋体" panose="02010600030101010101" pitchFamily="2" charset="-122"/>
                            </a:rPr>
                          </m:ctrlPr>
                        </m:dPr>
                        <m:e>
                          <m:r>
                            <m:rPr>
                              <m:sty m:val="p"/>
                            </m:rPr>
                            <a:rPr lang="en-US" altLang="zh-CN" sz="1800">
                              <a:effectLst/>
                              <a:latin typeface="Cambria Math" panose="02040503050406030204" pitchFamily="18" charset="0"/>
                              <a:ea typeface="微软雅黑" panose="020B0503020204020204" pitchFamily="34" charset="-122"/>
                              <a:cs typeface="宋体" panose="02010600030101010101" pitchFamily="2" charset="-122"/>
                            </a:rPr>
                            <m:t>r</m:t>
                          </m:r>
                          <m:r>
                            <a:rPr lang="en-US" altLang="zh-CN" sz="1800">
                              <a:effectLst/>
                              <a:latin typeface="Cambria Math" panose="02040503050406030204" pitchFamily="18" charset="0"/>
                              <a:ea typeface="微软雅黑" panose="020B0503020204020204" pitchFamily="34" charset="-122"/>
                              <a:cs typeface="宋体" panose="02010600030101010101" pitchFamily="2" charset="-122"/>
                            </a:rPr>
                            <m:t>,</m:t>
                          </m:r>
                          <m:r>
                            <m:rPr>
                              <m:sty m:val="p"/>
                            </m:rPr>
                            <a:rPr lang="en-US" altLang="zh-CN" sz="1800">
                              <a:effectLst/>
                              <a:latin typeface="Cambria Math" panose="02040503050406030204" pitchFamily="18" charset="0"/>
                              <a:ea typeface="微软雅黑" panose="020B0503020204020204" pitchFamily="34" charset="-122"/>
                              <a:cs typeface="宋体" panose="02010600030101010101" pitchFamily="2" charset="-122"/>
                            </a:rPr>
                            <m:t>θ</m:t>
                          </m:r>
                          <m:r>
                            <a:rPr lang="en-US" altLang="zh-CN" sz="1800">
                              <a:effectLst/>
                              <a:latin typeface="Cambria Math" panose="02040503050406030204" pitchFamily="18" charset="0"/>
                              <a:ea typeface="微软雅黑" panose="020B0503020204020204" pitchFamily="34" charset="-122"/>
                              <a:cs typeface="宋体" panose="02010600030101010101" pitchFamily="2" charset="-122"/>
                            </a:rPr>
                            <m:t>,</m:t>
                          </m:r>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𝑓</m:t>
                              </m:r>
                            </m:e>
                            <m: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𝑖𝑑</m:t>
                              </m:r>
                            </m:sub>
                          </m:s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rPr>
                              </m:ctrlPr>
                            </m:sSubPr>
                            <m:e>
                              <m:acc>
                                <m:accPr>
                                  <m:chr m:val="̂"/>
                                  <m:ctrlPr>
                                    <a:rPr lang="zh-CN" altLang="zh-CN" sz="1800" i="1">
                                      <a:effectLst/>
                                      <a:latin typeface="Cambria Math" panose="02040503050406030204" pitchFamily="18" charset="0"/>
                                      <a:ea typeface="Cambria Math" panose="02040503050406030204" pitchFamily="18" charset="0"/>
                                    </a:rPr>
                                  </m:ctrlPr>
                                </m:accPr>
                                <m:e>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𝑓</m:t>
                                  </m:r>
                                </m:e>
                              </m:acc>
                            </m:e>
                            <m:sub>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𝑎𝑢𝑑</m:t>
                              </m:r>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1800" i="1">
                                  <a:effectLst/>
                                  <a:latin typeface="Cambria Math" panose="02040503050406030204" pitchFamily="18" charset="0"/>
                                  <a:ea typeface="微软雅黑" panose="020B0503020204020204" pitchFamily="34" charset="-122"/>
                                  <a:cs typeface="Times New Roman" panose="02020603050405020304" pitchFamily="18" charset="0"/>
                                </a:rPr>
                                <m:t>𝑓𝑎𝑐𝑒</m:t>
                              </m:r>
                            </m:sub>
                          </m:sSub>
                        </m:e>
                      </m:d>
                      <m:r>
                        <a:rPr lang="en-US" altLang="zh-CN" sz="1800">
                          <a:effectLst/>
                          <a:latin typeface="Cambria Math" panose="02040503050406030204" pitchFamily="18" charset="0"/>
                          <a:ea typeface="微软雅黑" panose="020B0503020204020204" pitchFamily="34" charset="-122"/>
                          <a:cs typeface="宋体" panose="02010600030101010101" pitchFamily="2" charset="-122"/>
                        </a:rPr>
                        <m:t>=</m:t>
                      </m:r>
                      <m:nary>
                        <m:naryPr>
                          <m:limLoc m:val="subSup"/>
                          <m:ctrlPr>
                            <a:rPr lang="zh-CN" altLang="zh-CN" sz="1800" i="1">
                              <a:effectLst/>
                              <a:latin typeface="Cambria Math" panose="02040503050406030204" pitchFamily="18" charset="0"/>
                              <a:ea typeface="Cambria Math" panose="02040503050406030204" pitchFamily="18" charset="0"/>
                              <a:cs typeface="宋体" panose="02010600030101010101" pitchFamily="2" charset="-122"/>
                            </a:rPr>
                          </m:ctrlPr>
                        </m:naryPr>
                        <m:sub>
                          <m:sSub>
                            <m:sSubPr>
                              <m:ctrlPr>
                                <a:rPr lang="zh-CN" altLang="zh-CN" sz="1800" i="1">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800" i="1">
                                  <a:effectLst/>
                                  <a:latin typeface="Cambria Math" panose="02040503050406030204" pitchFamily="18" charset="0"/>
                                  <a:ea typeface="微软雅黑" panose="020B0503020204020204" pitchFamily="34" charset="-122"/>
                                  <a:cs typeface="宋体" panose="02010600030101010101" pitchFamily="2" charset="-122"/>
                                </a:rPr>
                                <m:t>𝑡</m:t>
                              </m:r>
                            </m:e>
                            <m:sub>
                              <m:r>
                                <a:rPr lang="en-US" altLang="zh-CN" sz="1800" i="1">
                                  <a:effectLst/>
                                  <a:latin typeface="Cambria Math" panose="02040503050406030204" pitchFamily="18" charset="0"/>
                                  <a:ea typeface="微软雅黑" panose="020B0503020204020204" pitchFamily="34" charset="-122"/>
                                  <a:cs typeface="宋体" panose="02010600030101010101" pitchFamily="2" charset="-122"/>
                                </a:rPr>
                                <m:t>𝑛</m:t>
                              </m:r>
                            </m:sub>
                          </m:sSub>
                        </m:sub>
                        <m:sup>
                          <m:sSub>
                            <m:sSubPr>
                              <m:ctrlPr>
                                <a:rPr lang="zh-CN" altLang="zh-CN" sz="1800" i="1">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800" i="1">
                                  <a:effectLst/>
                                  <a:latin typeface="Cambria Math" panose="02040503050406030204" pitchFamily="18" charset="0"/>
                                  <a:ea typeface="微软雅黑" panose="020B0503020204020204" pitchFamily="34" charset="-122"/>
                                  <a:cs typeface="宋体" panose="02010600030101010101" pitchFamily="2" charset="-122"/>
                                </a:rPr>
                                <m:t>𝑡</m:t>
                              </m:r>
                            </m:e>
                            <m:sub>
                              <m:r>
                                <a:rPr lang="en-US" altLang="zh-CN" sz="1800" i="1">
                                  <a:effectLst/>
                                  <a:latin typeface="Cambria Math" panose="02040503050406030204" pitchFamily="18" charset="0"/>
                                  <a:ea typeface="微软雅黑" panose="020B0503020204020204" pitchFamily="34" charset="-122"/>
                                  <a:cs typeface="宋体" panose="02010600030101010101" pitchFamily="2" charset="-122"/>
                                </a:rPr>
                                <m:t>𝑓</m:t>
                              </m:r>
                            </m:sub>
                          </m:sSub>
                        </m:sup>
                        <m:e>
                          <m:r>
                            <a:rPr lang="en-US" altLang="zh-CN" sz="1800" i="1">
                              <a:effectLst/>
                              <a:latin typeface="Cambria Math" panose="02040503050406030204" pitchFamily="18" charset="0"/>
                              <a:ea typeface="微软雅黑" panose="020B0503020204020204" pitchFamily="34" charset="-122"/>
                              <a:cs typeface="宋体" panose="02010600030101010101" pitchFamily="2" charset="-122"/>
                            </a:rPr>
                            <m:t>𝜎</m:t>
                          </m:r>
                          <m:r>
                            <a:rPr lang="en-US" altLang="zh-CN" sz="1800" i="1">
                              <a:effectLst/>
                              <a:latin typeface="Cambria Math" panose="02040503050406030204" pitchFamily="18" charset="0"/>
                              <a:ea typeface="微软雅黑" panose="020B0503020204020204" pitchFamily="34" charset="-122"/>
                              <a:cs typeface="宋体" panose="02010600030101010101" pitchFamily="2" charset="-122"/>
                            </a:rPr>
                            <m:t>(</m:t>
                          </m:r>
                          <m:r>
                            <a:rPr lang="en-US" altLang="zh-CN" sz="1800" i="1">
                              <a:effectLst/>
                              <a:latin typeface="Cambria Math" panose="02040503050406030204" pitchFamily="18" charset="0"/>
                              <a:ea typeface="微软雅黑" panose="020B0503020204020204" pitchFamily="34" charset="-122"/>
                              <a:cs typeface="宋体" panose="02010600030101010101" pitchFamily="2" charset="-122"/>
                            </a:rPr>
                            <m:t>𝑡</m:t>
                          </m:r>
                          <m:r>
                            <a:rPr lang="en-US" altLang="zh-CN" sz="1800" i="1">
                              <a:effectLst/>
                              <a:latin typeface="Cambria Math" panose="02040503050406030204" pitchFamily="18" charset="0"/>
                              <a:ea typeface="微软雅黑" panose="020B0503020204020204" pitchFamily="34" charset="-122"/>
                              <a:cs typeface="宋体" panose="02010600030101010101" pitchFamily="2" charset="-122"/>
                            </a:rPr>
                            <m:t>)∙</m:t>
                          </m:r>
                          <m:r>
                            <a:rPr lang="en-US" altLang="zh-CN" sz="1800" i="1">
                              <a:effectLst/>
                              <a:latin typeface="Cambria Math" panose="02040503050406030204" pitchFamily="18" charset="0"/>
                              <a:ea typeface="微软雅黑" panose="020B0503020204020204" pitchFamily="34" charset="-122"/>
                              <a:cs typeface="宋体" panose="02010600030101010101" pitchFamily="2" charset="-122"/>
                            </a:rPr>
                            <m:t>𝑐</m:t>
                          </m:r>
                          <m:r>
                            <a:rPr lang="en-US" altLang="zh-CN" sz="1800" i="1">
                              <a:effectLst/>
                              <a:latin typeface="Cambria Math" panose="02040503050406030204" pitchFamily="18" charset="0"/>
                              <a:ea typeface="微软雅黑" panose="020B0503020204020204" pitchFamily="34" charset="-122"/>
                              <a:cs typeface="宋体" panose="02010600030101010101" pitchFamily="2" charset="-122"/>
                            </a:rPr>
                            <m:t>(</m:t>
                          </m:r>
                          <m:r>
                            <a:rPr lang="en-US" altLang="zh-CN" sz="1800" i="1">
                              <a:effectLst/>
                              <a:latin typeface="Cambria Math" panose="02040503050406030204" pitchFamily="18" charset="0"/>
                              <a:ea typeface="微软雅黑" panose="020B0503020204020204" pitchFamily="34" charset="-122"/>
                              <a:cs typeface="宋体" panose="02010600030101010101" pitchFamily="2" charset="-122"/>
                            </a:rPr>
                            <m:t>𝑡</m:t>
                          </m:r>
                          <m:r>
                            <a:rPr lang="en-US" altLang="zh-CN" sz="1800" i="1">
                              <a:effectLst/>
                              <a:latin typeface="Cambria Math" panose="02040503050406030204" pitchFamily="18" charset="0"/>
                              <a:ea typeface="微软雅黑" panose="020B0503020204020204" pitchFamily="34" charset="-122"/>
                              <a:cs typeface="宋体" panose="02010600030101010101" pitchFamily="2" charset="-122"/>
                            </a:rPr>
                            <m:t>)∙</m:t>
                          </m:r>
                          <m:r>
                            <a:rPr lang="en-US" altLang="zh-CN" sz="1800" i="1">
                              <a:effectLst/>
                              <a:latin typeface="Cambria Math" panose="02040503050406030204" pitchFamily="18" charset="0"/>
                              <a:ea typeface="微软雅黑" panose="020B0503020204020204" pitchFamily="34" charset="-122"/>
                              <a:cs typeface="宋体" panose="02010600030101010101" pitchFamily="2" charset="-122"/>
                            </a:rPr>
                            <m:t>𝑇</m:t>
                          </m:r>
                          <m:r>
                            <a:rPr lang="en-US" altLang="zh-CN" sz="1800" i="1">
                              <a:effectLst/>
                              <a:latin typeface="Cambria Math" panose="02040503050406030204" pitchFamily="18" charset="0"/>
                              <a:ea typeface="微软雅黑" panose="020B0503020204020204" pitchFamily="34" charset="-122"/>
                              <a:cs typeface="宋体" panose="02010600030101010101" pitchFamily="2" charset="-122"/>
                            </a:rPr>
                            <m:t>(</m:t>
                          </m:r>
                          <m:r>
                            <a:rPr lang="en-US" altLang="zh-CN" sz="1800" i="1">
                              <a:effectLst/>
                              <a:latin typeface="Cambria Math" panose="02040503050406030204" pitchFamily="18" charset="0"/>
                              <a:ea typeface="微软雅黑" panose="020B0503020204020204" pitchFamily="34" charset="-122"/>
                              <a:cs typeface="宋体" panose="02010600030101010101" pitchFamily="2" charset="-122"/>
                            </a:rPr>
                            <m:t>𝑡</m:t>
                          </m:r>
                          <m:r>
                            <a:rPr lang="en-US" altLang="zh-CN" sz="1800" i="1">
                              <a:effectLst/>
                              <a:latin typeface="Cambria Math" panose="02040503050406030204" pitchFamily="18" charset="0"/>
                              <a:ea typeface="微软雅黑" panose="020B0503020204020204" pitchFamily="34" charset="-122"/>
                              <a:cs typeface="宋体" panose="02010600030101010101" pitchFamily="2" charset="-122"/>
                            </a:rPr>
                            <m:t>)</m:t>
                          </m:r>
                          <m:r>
                            <a:rPr lang="en-US" altLang="zh-CN" sz="1800" i="1">
                              <a:effectLst/>
                              <a:latin typeface="Cambria Math" panose="02040503050406030204" pitchFamily="18" charset="0"/>
                              <a:ea typeface="微软雅黑" panose="020B0503020204020204" pitchFamily="34" charset="-122"/>
                              <a:cs typeface="宋体" panose="02010600030101010101" pitchFamily="2" charset="-122"/>
                            </a:rPr>
                            <m:t>𝑑𝑡</m:t>
                          </m:r>
                        </m:e>
                      </m:nary>
                    </m:oMath>
                  </m:oMathPara>
                </a14:m>
                <a:endParaRPr lang="en-US" altLang="zh-CN" sz="2200" b="1" dirty="0">
                  <a:latin typeface="宋体" panose="02010600030101010101" pitchFamily="2" charset="-122"/>
                  <a:ea typeface="宋体" panose="02010600030101010101" pitchFamily="2" charset="-122"/>
                </a:endParaRPr>
              </a:p>
              <a:p>
                <a:pPr>
                  <a:lnSpc>
                    <a:spcPct val="120000"/>
                  </a:lnSpc>
                </a:pPr>
                <a:r>
                  <a:rPr lang="en-US" altLang="zh-CN" kern="100" dirty="0">
                    <a:latin typeface="等线" panose="02010600030101010101" pitchFamily="2" charset="-122"/>
                    <a:ea typeface="微软雅黑" panose="020B0503020204020204" pitchFamily="34" charset="-122"/>
                    <a:cs typeface="Times New Roman" panose="02020603050405020304" pitchFamily="18" charset="0"/>
                  </a:rPr>
                  <a:t>        </a:t>
                </a: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其中，</a:t>
                </a:r>
                <a14:m>
                  <m:oMath xmlns:m="http://schemas.openxmlformats.org/officeDocument/2006/math">
                    <m:r>
                      <m:rPr>
                        <m:sty m:val="p"/>
                      </m:rPr>
                      <a:rPr lang="en-US" altLang="zh-CN" sz="1800" kern="100">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T</m:t>
                    </m:r>
                    <m:r>
                      <a:rPr lang="en-US" altLang="zh-CN" sz="1800" kern="100">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m:t>
                    </m:r>
                    <m:r>
                      <m:rPr>
                        <m:sty m:val="p"/>
                      </m:rPr>
                      <a:rPr lang="en-US" altLang="zh-CN" sz="1800" kern="100">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t</m:t>
                    </m:r>
                    <m:r>
                      <a:rPr lang="en-US" altLang="zh-CN" sz="1800" kern="100">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m:t>
                    </m:r>
                    <m:r>
                      <m:rPr>
                        <m:sty m:val="p"/>
                      </m:rPr>
                      <a:rPr lang="en-US" altLang="zh-CN" sz="1800" kern="100">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exp</m:t>
                    </m:r>
                    <m:r>
                      <a:rPr lang="en-US" altLang="zh-CN" sz="1800" kern="100">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m:t>
                    </m:r>
                    <m:nary>
                      <m:nary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sSub>
                          <m:sSubPr>
                            <m:ctrlPr>
                              <a:rPr lang="zh-CN" altLang="zh-CN" sz="1800" i="1" kern="100">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800" i="1" kern="100">
                                <a:effectLst/>
                                <a:latin typeface="Cambria Math" panose="02040503050406030204" pitchFamily="18" charset="0"/>
                                <a:ea typeface="微软雅黑" panose="020B0503020204020204" pitchFamily="34" charset="-122"/>
                                <a:cs typeface="宋体" panose="02010600030101010101" pitchFamily="2" charset="-122"/>
                              </a:rPr>
                              <m:t>𝑡</m:t>
                            </m:r>
                          </m:e>
                          <m:sub>
                            <m:r>
                              <a:rPr lang="en-US" altLang="zh-CN" sz="1800" i="1" kern="100">
                                <a:effectLst/>
                                <a:latin typeface="Cambria Math" panose="02040503050406030204" pitchFamily="18" charset="0"/>
                                <a:ea typeface="微软雅黑" panose="020B0503020204020204" pitchFamily="34" charset="-122"/>
                                <a:cs typeface="宋体" panose="02010600030101010101" pitchFamily="2" charset="-122"/>
                              </a:rPr>
                              <m:t>𝑛</m:t>
                            </m:r>
                          </m:sub>
                        </m:sSub>
                      </m:sub>
                      <m:sup>
                        <m:r>
                          <a:rPr lang="en-US" altLang="zh-CN" sz="1800" i="1" kern="100">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𝑡</m:t>
                        </m:r>
                      </m:sup>
                      <m:e>
                        <m:r>
                          <m:rPr>
                            <m:sty m:val="p"/>
                          </m:rPr>
                          <a:rPr lang="en-US" altLang="zh-CN" sz="1800" kern="100">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σ</m:t>
                        </m:r>
                        <m:r>
                          <a:rPr lang="en-US" altLang="zh-CN" sz="1800" kern="100">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m:t>
                        </m:r>
                        <m:r>
                          <m:rPr>
                            <m:sty m:val="p"/>
                          </m:rPr>
                          <a:rPr lang="en-US" altLang="zh-CN" sz="1800" kern="100">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r</m:t>
                        </m:r>
                        <m:r>
                          <a:rPr lang="en-US" altLang="zh-CN" sz="1800" kern="100">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m:t>
                        </m:r>
                        <m:r>
                          <m:rPr>
                            <m:sty m:val="p"/>
                          </m:rPr>
                          <a:rPr lang="en-US" altLang="zh-CN" sz="1800" kern="100">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t</m:t>
                        </m:r>
                        <m:r>
                          <a:rPr lang="en-US" altLang="zh-CN" sz="1800" kern="100">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m:t>
                        </m:r>
                        <m:r>
                          <m:rPr>
                            <m:sty m:val="p"/>
                          </m:rPr>
                          <a:rPr lang="en-US" altLang="zh-CN" sz="1800" kern="100">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dt</m:t>
                        </m:r>
                        <m:r>
                          <a:rPr lang="en-US" altLang="zh-CN" sz="1800" kern="100">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m:t>
                        </m:r>
                      </m:e>
                    </m:nary>
                  </m:oMath>
                </a14:m>
                <a:r>
                  <a:rPr lang="zh-CN" altLang="zh-CN" sz="1800" kern="100" dirty="0">
                    <a:solidFill>
                      <a:srgbClr val="000000"/>
                    </a:solidFill>
                    <a:effectLst/>
                    <a:latin typeface="等线" panose="02010600030101010101" pitchFamily="2" charset="-122"/>
                    <a:ea typeface="微软雅黑" panose="020B0503020204020204" pitchFamily="34" charset="-122"/>
                    <a:cs typeface="Times New Roman" panose="02020603050405020304" pitchFamily="18" charset="0"/>
                  </a:rPr>
                  <a:t>，</a:t>
                </a:r>
                <a:r>
                  <a:rPr lang="en-US" altLang="zh-CN" sz="1800" kern="100" dirty="0">
                    <a:solidFill>
                      <a:srgbClr val="000000"/>
                    </a:solidFill>
                    <a:effectLst/>
                    <a:latin typeface="等线" panose="02010600030101010101" pitchFamily="2" charset="-122"/>
                    <a:ea typeface="微软雅黑" panose="020B0503020204020204" pitchFamily="34" charset="-122"/>
                    <a:cs typeface="Times New Roman" panose="02020603050405020304" pitchFamily="18" charset="0"/>
                  </a:rPr>
                  <a:t>r</a:t>
                </a:r>
                <a:r>
                  <a:rPr lang="zh-CN" altLang="zh-CN" sz="1800" kern="100" dirty="0">
                    <a:solidFill>
                      <a:srgbClr val="000000"/>
                    </a:solidFill>
                    <a:effectLst/>
                    <a:latin typeface="等线" panose="02010600030101010101" pitchFamily="2" charset="-122"/>
                    <a:ea typeface="微软雅黑" panose="020B0503020204020204" pitchFamily="34" charset="-122"/>
                    <a:cs typeface="Times New Roman" panose="02020603050405020304" pitchFamily="18" charset="0"/>
                  </a:rPr>
                  <a:t>表示光线的集合</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11" name="文本框 10">
                <a:extLst>
                  <a:ext uri="{FF2B5EF4-FFF2-40B4-BE49-F238E27FC236}">
                    <a16:creationId xmlns:a16="http://schemas.microsoft.com/office/drawing/2014/main" id="{8ACE90A1-1DE6-56B1-D324-9D144988E784}"/>
                  </a:ext>
                </a:extLst>
              </p:cNvPr>
              <p:cNvSpPr txBox="1">
                <a:spLocks noRot="1" noChangeAspect="1" noMove="1" noResize="1" noEditPoints="1" noAdjustHandles="1" noChangeArrowheads="1" noChangeShapeType="1" noTextEdit="1"/>
              </p:cNvSpPr>
              <p:nvPr/>
            </p:nvSpPr>
            <p:spPr>
              <a:xfrm>
                <a:off x="382897" y="2729560"/>
                <a:ext cx="6542132" cy="1770806"/>
              </a:xfrm>
              <a:prstGeom prst="rect">
                <a:avLst/>
              </a:prstGeom>
              <a:blipFill>
                <a:blip r:embed="rId6"/>
                <a:stretch>
                  <a:fillRect l="-1025" t="-1724" b="-42414"/>
                </a:stretch>
              </a:blipFill>
            </p:spPr>
            <p:txBody>
              <a:bodyPr/>
              <a:lstStyle/>
              <a:p>
                <a:r>
                  <a:rPr lang="zh-CN" altLang="en-US">
                    <a:noFill/>
                  </a:rPr>
                  <a:t> </a:t>
                </a:r>
              </a:p>
            </p:txBody>
          </p:sp>
        </mc:Fallback>
      </mc:AlternateContent>
      <p:sp>
        <p:nvSpPr>
          <p:cNvPr id="19" name="文本框 18">
            <a:extLst>
              <a:ext uri="{FF2B5EF4-FFF2-40B4-BE49-F238E27FC236}">
                <a16:creationId xmlns:a16="http://schemas.microsoft.com/office/drawing/2014/main" id="{EF92EF1A-EDE9-030A-E3D0-318DB7DA1EA4}"/>
              </a:ext>
            </a:extLst>
          </p:cNvPr>
          <p:cNvSpPr txBox="1"/>
          <p:nvPr/>
        </p:nvSpPr>
        <p:spPr>
          <a:xfrm>
            <a:off x="6193435" y="519157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23B44C5B-37B5-C024-98F5-97088EDF5247}"/>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Bi C, Liu X, Liu Z.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NeRF</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-AD: Neural Radiance Field with Attention-based Disentanglement for Talking Face Synthesis[J].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arXiv:2401.12568,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527CCF15-66A2-4889-93A8-F2B4CB6D7807}"/>
                  </a:ext>
                </a:extLst>
              </p:cNvPr>
              <p:cNvSpPr txBox="1"/>
              <p:nvPr/>
            </p:nvSpPr>
            <p:spPr>
              <a:xfrm>
                <a:off x="356338" y="4652302"/>
                <a:ext cx="6542132" cy="1169294"/>
              </a:xfrm>
              <a:prstGeom prst="rect">
                <a:avLst/>
              </a:prstGeom>
              <a:noFill/>
            </p:spPr>
            <p:txBody>
              <a:bodyPr wrap="square" rtlCol="0">
                <a:spAutoFit/>
              </a:bodyPr>
              <a:lstStyle/>
              <a:p>
                <a:pPr marL="342900" indent="-342900">
                  <a:lnSpc>
                    <a:spcPct val="120000"/>
                  </a:lnSpc>
                  <a:buFont typeface="Wingdings" panose="05000000000000000000" pitchFamily="2" charset="2"/>
                  <a:buChar char="Ø"/>
                </a:pPr>
                <a:r>
                  <a:rPr lang="zh-CN" altLang="zh-CN" sz="2200" b="1" dirty="0">
                    <a:latin typeface="宋体" panose="02010600030101010101" pitchFamily="2" charset="-122"/>
                    <a:ea typeface="宋体" panose="02010600030101010101" pitchFamily="2" charset="-122"/>
                  </a:rPr>
                  <a:t>损失函数：</a:t>
                </a:r>
              </a:p>
              <a:p>
                <a:pPr indent="304800" algn="l"/>
                <a14:m>
                  <m:oMathPara xmlns:m="http://schemas.openxmlformats.org/officeDocument/2006/math">
                    <m:oMathParaPr>
                      <m:jc m:val="centerGroup"/>
                    </m:oMathParaPr>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𝐿</m:t>
                          </m:r>
                        </m:e>
                        <m:sub>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𝑝</m:t>
                          </m:r>
                          <m:r>
                            <a:rPr lang="en-US" altLang="zh-CN" sz="1800" i="1" kern="100">
                              <a:effectLst/>
                              <a:latin typeface="Cambria Math" panose="02040503050406030204" pitchFamily="18" charset="0"/>
                              <a:ea typeface="MS Gothic" panose="020B0609070205080204" pitchFamily="49" charset="-128"/>
                              <a:cs typeface="MS Gothic" panose="020B0609070205080204" pitchFamily="49" charset="-128"/>
                            </a:rPr>
                            <m:t>h</m:t>
                          </m:r>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𝑜</m:t>
                          </m:r>
                        </m:sub>
                      </m:sSub>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m:t>
                      </m:r>
                      <m:nary>
                        <m:naryPr>
                          <m:chr m:val="∑"/>
                          <m:limLoc m:val="undOvr"/>
                          <m:supHide m:val="on"/>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𝑟</m:t>
                          </m:r>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𝑅</m:t>
                          </m:r>
                        </m:sub>
                        <m:sup/>
                        <m:e>
                          <m:d>
                            <m:dPr>
                              <m:begChr m:val="["/>
                              <m:endChr m:val="]"/>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宋体" panose="02010600030101010101" pitchFamily="2" charset="-122"/>
                                    </a:rPr>
                                  </m:ctrlPr>
                                </m:sSubPr>
                                <m:e>
                                  <m:r>
                                    <m:rPr>
                                      <m:sty m:val="p"/>
                                    </m:rPr>
                                    <a:rPr lang="en-US" altLang="zh-CN" sz="1800" kern="0">
                                      <a:effectLst/>
                                      <a:latin typeface="Cambria Math" panose="02040503050406030204" pitchFamily="18" charset="0"/>
                                      <a:ea typeface="微软雅黑" panose="020B0503020204020204" pitchFamily="34" charset="-122"/>
                                      <a:cs typeface="Times New Roman" panose="02020603050405020304" pitchFamily="18" charset="0"/>
                                    </a:rPr>
                                    <m:t>C</m:t>
                                  </m:r>
                                </m:e>
                                <m:sub>
                                  <m:r>
                                    <m:rPr>
                                      <m:sty m:val="p"/>
                                    </m:rPr>
                                    <a:rPr lang="en-US" altLang="zh-CN" sz="1800" kern="0">
                                      <a:effectLst/>
                                      <a:latin typeface="Cambria Math" panose="02040503050406030204" pitchFamily="18" charset="0"/>
                                      <a:ea typeface="微软雅黑" panose="020B0503020204020204" pitchFamily="34" charset="-122"/>
                                      <a:cs typeface="Times New Roman" panose="02020603050405020304" pitchFamily="18" charset="0"/>
                                    </a:rPr>
                                    <m:t>n</m:t>
                                  </m:r>
                                </m:sub>
                              </m:sSub>
                              <m:d>
                                <m:dPr>
                                  <m:ctrlPr>
                                    <a:rPr lang="zh-CN" altLang="zh-CN" sz="1800" i="1" kern="100">
                                      <a:effectLst/>
                                      <a:latin typeface="Cambria Math" panose="02040503050406030204" pitchFamily="18" charset="0"/>
                                      <a:ea typeface="Cambria Math" panose="02040503050406030204" pitchFamily="18" charset="0"/>
                                      <a:cs typeface="宋体" panose="02010600030101010101" pitchFamily="2" charset="-122"/>
                                    </a:rPr>
                                  </m:ctrlPr>
                                </m:dPr>
                                <m:e>
                                  <m:r>
                                    <m:rPr>
                                      <m:sty m:val="p"/>
                                    </m:rPr>
                                    <a:rPr lang="en-US" altLang="zh-CN" sz="1800" kern="100">
                                      <a:effectLst/>
                                      <a:latin typeface="Cambria Math" panose="02040503050406030204" pitchFamily="18" charset="0"/>
                                      <a:ea typeface="微软雅黑" panose="020B0503020204020204" pitchFamily="34" charset="-122"/>
                                      <a:cs typeface="宋体" panose="02010600030101010101" pitchFamily="2" charset="-122"/>
                                    </a:rPr>
                                    <m:t>r</m:t>
                                  </m:r>
                                  <m:r>
                                    <a:rPr lang="en-US" altLang="zh-CN" sz="1800" kern="100">
                                      <a:effectLst/>
                                      <a:latin typeface="Cambria Math" panose="02040503050406030204" pitchFamily="18" charset="0"/>
                                      <a:ea typeface="微软雅黑" panose="020B0503020204020204" pitchFamily="34" charset="-122"/>
                                      <a:cs typeface="宋体" panose="02010600030101010101" pitchFamily="2" charset="-122"/>
                                    </a:rPr>
                                    <m:t>,</m:t>
                                  </m:r>
                                  <m:r>
                                    <m:rPr>
                                      <m:sty m:val="p"/>
                                    </m:rPr>
                                    <a:rPr lang="en-US" altLang="zh-CN" sz="1800" kern="100">
                                      <a:effectLst/>
                                      <a:latin typeface="Cambria Math" panose="02040503050406030204" pitchFamily="18" charset="0"/>
                                      <a:ea typeface="微软雅黑" panose="020B0503020204020204" pitchFamily="34" charset="-122"/>
                                      <a:cs typeface="宋体" panose="02010600030101010101" pitchFamily="2" charset="-122"/>
                                    </a:rPr>
                                    <m:t>θ</m:t>
                                  </m:r>
                                  <m:r>
                                    <a:rPr lang="en-US" altLang="zh-CN" sz="1800" kern="100">
                                      <a:effectLst/>
                                      <a:latin typeface="Cambria Math" panose="02040503050406030204" pitchFamily="18" charset="0"/>
                                      <a:ea typeface="微软雅黑" panose="020B0503020204020204" pitchFamily="34" charset="-122"/>
                                      <a:cs typeface="宋体" panose="02010600030101010101" pitchFamily="2" charset="-122"/>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𝑓</m:t>
                                      </m:r>
                                    </m:e>
                                    <m:sub>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𝑖𝑑</m:t>
                                      </m:r>
                                    </m:sub>
                                  </m:sSub>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𝑓</m:t>
                                          </m:r>
                                        </m:e>
                                      </m:acc>
                                    </m:e>
                                    <m:sub>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𝑎𝑢𝑑</m:t>
                                      </m:r>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𝑓𝑎𝑐𝑒</m:t>
                                      </m:r>
                                    </m:sub>
                                  </m:sSub>
                                </m:e>
                              </m:d>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 − </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𝐶</m:t>
                                  </m:r>
                                </m:e>
                                <m:sub>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𝑔</m:t>
                                  </m:r>
                                </m:sub>
                              </m:sSub>
                              <m:sSubSup>
                                <m:sSub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m:t>
                                  </m:r>
                                </m:e>
                                <m:sub>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2</m:t>
                                  </m:r>
                                </m:sub>
                                <m:sup>
                                  <m:r>
                                    <a:rPr lang="en-US" altLang="zh-CN" sz="1800" i="1" kern="100">
                                      <a:effectLst/>
                                      <a:latin typeface="Cambria Math" panose="02040503050406030204" pitchFamily="18" charset="0"/>
                                      <a:ea typeface="微软雅黑" panose="020B0503020204020204" pitchFamily="34" charset="-122"/>
                                      <a:cs typeface="Times New Roman" panose="02020603050405020304" pitchFamily="18" charset="0"/>
                                    </a:rPr>
                                    <m:t>2</m:t>
                                  </m:r>
                                </m:sup>
                              </m:sSubSup>
                            </m:e>
                          </m:d>
                        </m:e>
                      </m:nary>
                    </m:oMath>
                  </m:oMathPara>
                </a14:m>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3" name="文本框 2">
                <a:extLst>
                  <a:ext uri="{FF2B5EF4-FFF2-40B4-BE49-F238E27FC236}">
                    <a16:creationId xmlns:a16="http://schemas.microsoft.com/office/drawing/2014/main" id="{527CCF15-66A2-4889-93A8-F2B4CB6D7807}"/>
                  </a:ext>
                </a:extLst>
              </p:cNvPr>
              <p:cNvSpPr txBox="1">
                <a:spLocks noRot="1" noChangeAspect="1" noMove="1" noResize="1" noEditPoints="1" noAdjustHandles="1" noChangeArrowheads="1" noChangeShapeType="1" noTextEdit="1"/>
              </p:cNvSpPr>
              <p:nvPr/>
            </p:nvSpPr>
            <p:spPr>
              <a:xfrm>
                <a:off x="356338" y="4652302"/>
                <a:ext cx="6542132" cy="1169294"/>
              </a:xfrm>
              <a:prstGeom prst="rect">
                <a:avLst/>
              </a:prstGeom>
              <a:blipFill>
                <a:blip r:embed="rId7"/>
                <a:stretch>
                  <a:fillRect l="-1024" t="-2604"/>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C6B0B6A1-4779-CD4F-5622-1A3E8FB1D2DC}"/>
              </a:ext>
            </a:extLst>
          </p:cNvPr>
          <p:cNvSpPr txBox="1"/>
          <p:nvPr/>
        </p:nvSpPr>
        <p:spPr>
          <a:xfrm>
            <a:off x="6201682" y="343774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9EC6A2B1-B13A-AD7D-2390-5A6FE319F75C}"/>
              </a:ext>
            </a:extLst>
          </p:cNvPr>
          <p:cNvPicPr>
            <a:picLocks noChangeAspect="1"/>
          </p:cNvPicPr>
          <p:nvPr/>
        </p:nvPicPr>
        <p:blipFill>
          <a:blip r:embed="rId8"/>
          <a:stretch>
            <a:fillRect/>
          </a:stretch>
        </p:blipFill>
        <p:spPr>
          <a:xfrm>
            <a:off x="6800871" y="2218969"/>
            <a:ext cx="5260883" cy="3956281"/>
          </a:xfrm>
          <a:prstGeom prst="rect">
            <a:avLst/>
          </a:prstGeom>
        </p:spPr>
      </p:pic>
    </p:spTree>
    <p:extLst>
      <p:ext uri="{BB962C8B-B14F-4D97-AF65-F5344CB8AC3E}">
        <p14:creationId xmlns:p14="http://schemas.microsoft.com/office/powerpoint/2010/main" val="1560768451"/>
      </p:ext>
    </p:extLst>
  </p:cSld>
  <p:clrMapOvr>
    <a:masterClrMapping/>
  </p:clrMapOvr>
  <p:transition>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7539833" y="2441506"/>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8024897" y="2774078"/>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04</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616740" y="3075057"/>
            <a:ext cx="4513984"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实验结果及分析</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4251604185"/>
      </p:ext>
    </p:extLst>
  </p:cSld>
  <p:clrMapOvr>
    <a:masterClrMapping/>
  </p:clrMapOvr>
  <p:transition>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Dataset &amp; Evaluation Metrics</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666902" y="205521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DF84F514-E6BB-E9E3-C87B-132A5F967828}"/>
              </a:ext>
            </a:extLst>
          </p:cNvPr>
          <p:cNvSpPr txBox="1"/>
          <p:nvPr/>
        </p:nvSpPr>
        <p:spPr>
          <a:xfrm>
            <a:off x="358739" y="1925114"/>
            <a:ext cx="10545968" cy="1200329"/>
          </a:xfrm>
          <a:prstGeom prst="rect">
            <a:avLst/>
          </a:prstGeom>
          <a:noFill/>
        </p:spPr>
        <p:txBody>
          <a:bodyPr wrap="square" rtlCol="0">
            <a:spAutoFit/>
          </a:bodyPr>
          <a:lstStyle/>
          <a:p>
            <a:pPr marL="685800" indent="-342900">
              <a:spcBef>
                <a:spcPts val="200"/>
              </a:spcBef>
              <a:spcAft>
                <a:spcPts val="300"/>
              </a:spcAft>
              <a:buFont typeface="Wingdings" panose="05000000000000000000" pitchFamily="2" charset="2"/>
              <a:buChar char="Ø"/>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Dataset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：为了与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SOTA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方法进行比较，作者从公开发布的视频集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中获取数据集。该数据集包括七个不同个体的视频，每个视频的帧速率为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25fps</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，平均约为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7,000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帧。</a:t>
            </a:r>
            <a:endParaRPr lang="zh-CN" altLang="en-US" sz="28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D4493B88-EECE-6BC6-E716-AF55FD937FF9}"/>
              </a:ext>
            </a:extLst>
          </p:cNvPr>
          <p:cNvSpPr txBox="1"/>
          <p:nvPr/>
        </p:nvSpPr>
        <p:spPr>
          <a:xfrm>
            <a:off x="11725623" y="490469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1" name="文本框 10">
            <a:extLst>
              <a:ext uri="{FF2B5EF4-FFF2-40B4-BE49-F238E27FC236}">
                <a16:creationId xmlns:a16="http://schemas.microsoft.com/office/drawing/2014/main" id="{700FA345-A502-6190-8C9B-4138EDA26693}"/>
              </a:ext>
            </a:extLst>
          </p:cNvPr>
          <p:cNvSpPr txBox="1"/>
          <p:nvPr/>
        </p:nvSpPr>
        <p:spPr>
          <a:xfrm>
            <a:off x="11666901" y="283386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F0B3F0F7-81D9-9303-3585-30E871EB1FB4}"/>
              </a:ext>
            </a:extLst>
          </p:cNvPr>
          <p:cNvSpPr txBox="1"/>
          <p:nvPr/>
        </p:nvSpPr>
        <p:spPr>
          <a:xfrm>
            <a:off x="483245" y="3564632"/>
            <a:ext cx="10421462" cy="1938992"/>
          </a:xfrm>
          <a:prstGeom prst="rect">
            <a:avLst/>
          </a:prstGeom>
          <a:noFill/>
        </p:spPr>
        <p:txBody>
          <a:bodyPr wrap="square" rtlCol="0">
            <a:spAutoFit/>
          </a:bodyPr>
          <a:lstStyle/>
          <a:p>
            <a:pPr marL="685800" indent="-342900">
              <a:spcBef>
                <a:spcPts val="200"/>
              </a:spcBef>
              <a:spcAft>
                <a:spcPts val="300"/>
              </a:spcAft>
              <a:buFont typeface="Wingdings" panose="05000000000000000000" pitchFamily="2" charset="2"/>
              <a:buChar char="Ø"/>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Evaluation Metrics</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：作者使用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PSNR</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SSIM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和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LPIPS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的指标来评估图像质量。为了评估唇同步，我们使用</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AU Acc</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、地标距离</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(LMD)</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SyncNet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置信度值。值得注意的是，为了更准确地评估唇形，我们通过使用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MediaPipe</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将计算出的唇标志的数量从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20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增加到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79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来改进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LMD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度量。我们将此指标表示为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LMD-79</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9" name="文本框 8">
            <a:extLst>
              <a:ext uri="{FF2B5EF4-FFF2-40B4-BE49-F238E27FC236}">
                <a16:creationId xmlns:a16="http://schemas.microsoft.com/office/drawing/2014/main" id="{17F7FC52-E87C-85FD-A643-62ABA6292162}"/>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Bi C, Liu X, Liu Z.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NeRF</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-AD: Neural Radiance Field with Attention-based Disentanglement for Talking Face Synthesis[J].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arXiv:2401.12568,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006348426"/>
      </p:ext>
    </p:extLst>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218572" y="-499582"/>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no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sp>
        <p:nvSpPr>
          <p:cNvPr id="2" name="文本框 1"/>
          <p:cNvSpPr txBox="1"/>
          <p:nvPr/>
        </p:nvSpPr>
        <p:spPr>
          <a:xfrm>
            <a:off x="2989080" y="2133295"/>
            <a:ext cx="1955165" cy="2123658"/>
          </a:xfrm>
          <a:prstGeom prst="rect">
            <a:avLst/>
          </a:prstGeom>
          <a:noFill/>
        </p:spPr>
        <p:txBody>
          <a:bodyPr wrap="square" rtlCol="0">
            <a:spAutoFit/>
          </a:bodyPr>
          <a:lstStyle/>
          <a:p>
            <a:r>
              <a:rPr lang="zh-CN" altLang="en-US" sz="6600" b="1" dirty="0">
                <a:latin typeface="微软雅黑" panose="020B0503020204020204" charset="-122"/>
                <a:ea typeface="微软雅黑" panose="020B0503020204020204" charset="-122"/>
              </a:rPr>
              <a:t>目</a:t>
            </a:r>
            <a:r>
              <a:rPr lang="en-US" altLang="zh-CN" sz="6600" b="1" dirty="0">
                <a:latin typeface="微软雅黑" panose="020B0503020204020204" charset="-122"/>
                <a:ea typeface="微软雅黑" panose="020B0503020204020204" charset="-122"/>
              </a:rPr>
              <a:t> </a:t>
            </a:r>
            <a:r>
              <a:rPr lang="zh-CN" altLang="en-US" sz="6600" b="1" dirty="0">
                <a:latin typeface="微软雅黑" panose="020B0503020204020204" charset="-122"/>
                <a:ea typeface="微软雅黑" panose="020B0503020204020204" charset="-122"/>
              </a:rPr>
              <a:t>录</a:t>
            </a:r>
          </a:p>
        </p:txBody>
      </p:sp>
      <p:sp>
        <p:nvSpPr>
          <p:cNvPr id="6" name="文本框 5"/>
          <p:cNvSpPr txBox="1"/>
          <p:nvPr/>
        </p:nvSpPr>
        <p:spPr>
          <a:xfrm>
            <a:off x="5188585" y="1088390"/>
            <a:ext cx="4121150" cy="4769485"/>
          </a:xfrm>
          <a:prstGeom prst="rect">
            <a:avLst/>
          </a:prstGeom>
          <a:noFill/>
        </p:spPr>
        <p:txBody>
          <a:bodyPr wrap="square" rtlCol="0">
            <a:spAutoFit/>
          </a:bodyPr>
          <a:lstStyle/>
          <a:p>
            <a:r>
              <a:rPr lang="zh-CN" altLang="en-US" sz="2800" b="1" dirty="0">
                <a:effectLst/>
                <a:latin typeface="微软雅黑" panose="020B0503020204020204" charset="-122"/>
                <a:ea typeface="微软雅黑" panose="020B0503020204020204" charset="-122"/>
              </a:rPr>
              <a:t>一、研究背景</a:t>
            </a:r>
            <a:endParaRPr lang="en-US" altLang="zh-CN" sz="2800" b="1" dirty="0">
              <a:latin typeface="微软雅黑" panose="020B0503020204020204" charset="-122"/>
              <a:ea typeface="微软雅黑" panose="020B0503020204020204" charset="-122"/>
            </a:endParaRPr>
          </a:p>
          <a:p>
            <a:endParaRPr lang="en-US" altLang="zh-CN"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rPr>
              <a:t>二</a:t>
            </a:r>
            <a:r>
              <a:rPr lang="zh-CN" altLang="en-US" sz="2800" b="1" dirty="0">
                <a:latin typeface="微软雅黑" panose="020B0503020204020204" charset="-122"/>
                <a:ea typeface="微软雅黑" panose="020B0503020204020204" charset="-122"/>
              </a:rPr>
              <a:t>、文章创新点</a:t>
            </a:r>
            <a:endParaRPr lang="en-US" altLang="zh-CN" sz="2800" b="1" dirty="0">
              <a:latin typeface="微软雅黑" panose="020B0503020204020204" charset="-122"/>
              <a:ea typeface="微软雅黑" panose="020B0503020204020204" charset="-122"/>
            </a:endParaRPr>
          </a:p>
          <a:p>
            <a:endParaRPr lang="zh-CN" altLang="en-US"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sym typeface="+mn-ea"/>
              </a:rPr>
              <a:t>三、研究内容</a:t>
            </a:r>
            <a:endParaRPr lang="en-US" altLang="zh-CN" sz="2800" b="1" dirty="0">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四、实验和结果分析</a:t>
            </a:r>
          </a:p>
          <a:p>
            <a:endParaRPr lang="zh-CN" altLang="en-US" sz="2800" b="1" dirty="0">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五、结论</a:t>
            </a:r>
            <a:endParaRPr lang="en-US" altLang="zh-CN" sz="2800" b="1" dirty="0">
              <a:effectLst/>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endParaRPr>
          </a:p>
          <a:p>
            <a:endParaRPr lang="zh-CN" altLang="en-US" sz="2400" b="1" dirty="0">
              <a:effectLst/>
              <a:latin typeface="微软雅黑" panose="020B0503020204020204" charset="-122"/>
              <a:ea typeface="微软雅黑" panose="020B0503020204020204" charset="-122"/>
            </a:endParaRPr>
          </a:p>
        </p:txBody>
      </p:sp>
      <p:sp>
        <p:nvSpPr>
          <p:cNvPr id="10" name="文本框 9"/>
          <p:cNvSpPr txBox="1"/>
          <p:nvPr/>
        </p:nvSpPr>
        <p:spPr>
          <a:xfrm rot="5400000">
            <a:off x="1347470" y="2953385"/>
            <a:ext cx="5718175" cy="768350"/>
          </a:xfrm>
          <a:prstGeom prst="rect">
            <a:avLst/>
          </a:prstGeom>
          <a:noFill/>
        </p:spPr>
        <p:txBody>
          <a:bodyPr wrap="square" rtlCol="0" anchor="t">
            <a:spAutoFit/>
          </a:bodyPr>
          <a:lstStyle/>
          <a:p>
            <a:pPr algn="ctr"/>
            <a:r>
              <a:rPr lang="en-US" altLang="zh-CN" sz="4400">
                <a:solidFill>
                  <a:schemeClr val="tx1"/>
                </a:solidFill>
                <a:latin typeface="黑体" panose="02010609060101010101" charset="-122"/>
                <a:ea typeface="黑体" panose="02010609060101010101" charset="-122"/>
                <a:sym typeface="+mn-ea"/>
              </a:rPr>
              <a:t>contents</a:t>
            </a:r>
          </a:p>
        </p:txBody>
      </p:sp>
      <p:grpSp>
        <p:nvGrpSpPr>
          <p:cNvPr id="7" name="组合 6">
            <a:extLst>
              <a:ext uri="{FF2B5EF4-FFF2-40B4-BE49-F238E27FC236}">
                <a16:creationId xmlns:a16="http://schemas.microsoft.com/office/drawing/2014/main" id="{8E5E0ACD-AD5F-F7BA-B3C9-151492733725}"/>
              </a:ext>
            </a:extLst>
          </p:cNvPr>
          <p:cNvGrpSpPr/>
          <p:nvPr/>
        </p:nvGrpSpPr>
        <p:grpSpPr>
          <a:xfrm>
            <a:off x="-161925" y="129540"/>
            <a:ext cx="2284730" cy="636270"/>
            <a:chOff x="1984" y="111"/>
            <a:chExt cx="3598" cy="1002"/>
          </a:xfrm>
        </p:grpSpPr>
        <p:sp>
          <p:nvSpPr>
            <p:cNvPr id="11" name="任意多边形 2">
              <a:extLst>
                <a:ext uri="{FF2B5EF4-FFF2-40B4-BE49-F238E27FC236}">
                  <a16:creationId xmlns:a16="http://schemas.microsoft.com/office/drawing/2014/main" id="{871B6213-5CFD-C660-6D81-CA64EA31EDFD}"/>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77F7C4E8-BAE6-26EC-430F-9489CE0F808F}"/>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4" name="矩形: 圆角 4">
            <a:extLst>
              <a:ext uri="{FF2B5EF4-FFF2-40B4-BE49-F238E27FC236}">
                <a16:creationId xmlns:a16="http://schemas.microsoft.com/office/drawing/2014/main" id="{F87A37DE-1E61-5B2D-DD15-1AFDA49DF754}"/>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XJU-ICIRG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cSld>
  <p:clrMapOvr>
    <a:masterClrMapping/>
  </p:clrMapOvr>
  <p:transition>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lang="zh-CN" altLang="en-US" sz="2800" b="1" dirty="0">
                <a:solidFill>
                  <a:prstClr val="black"/>
                </a:solidFill>
                <a:latin typeface="微软雅黑" panose="020B0503020204020204" charset="-122"/>
                <a:ea typeface="微软雅黑" panose="020B0503020204020204" charset="-122"/>
              </a:rPr>
              <a:t>指标</a:t>
            </a: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评估</a:t>
            </a:r>
          </a:p>
        </p:txBody>
      </p:sp>
      <p:sp>
        <p:nvSpPr>
          <p:cNvPr id="11" name="文本框 10">
            <a:extLst>
              <a:ext uri="{FF2B5EF4-FFF2-40B4-BE49-F238E27FC236}">
                <a16:creationId xmlns:a16="http://schemas.microsoft.com/office/drawing/2014/main" id="{700FA345-A502-6190-8C9B-4138EDA26693}"/>
              </a:ext>
            </a:extLst>
          </p:cNvPr>
          <p:cNvSpPr txBox="1"/>
          <p:nvPr/>
        </p:nvSpPr>
        <p:spPr>
          <a:xfrm>
            <a:off x="11551237" y="367047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4FAFC080-67CD-82AA-E853-93EF10540380}"/>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Bi C, Liu X, Liu Z.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NeRF</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-AD: Neural Radiance Field with Attention-based Disentanglement for Talking Face Synthesis[J].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arXiv:2401.12568,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8" name="图片 7">
            <a:extLst>
              <a:ext uri="{FF2B5EF4-FFF2-40B4-BE49-F238E27FC236}">
                <a16:creationId xmlns:a16="http://schemas.microsoft.com/office/drawing/2014/main" id="{8586EF72-6E83-0A07-0565-A0866F3F9B85}"/>
              </a:ext>
            </a:extLst>
          </p:cNvPr>
          <p:cNvPicPr>
            <a:picLocks noChangeAspect="1"/>
          </p:cNvPicPr>
          <p:nvPr/>
        </p:nvPicPr>
        <p:blipFill>
          <a:blip r:embed="rId5"/>
          <a:stretch>
            <a:fillRect/>
          </a:stretch>
        </p:blipFill>
        <p:spPr>
          <a:xfrm>
            <a:off x="356338" y="1876256"/>
            <a:ext cx="11097959" cy="3760666"/>
          </a:xfrm>
          <a:prstGeom prst="rect">
            <a:avLst/>
          </a:prstGeom>
        </p:spPr>
      </p:pic>
    </p:spTree>
    <p:extLst>
      <p:ext uri="{BB962C8B-B14F-4D97-AF65-F5344CB8AC3E}">
        <p14:creationId xmlns:p14="http://schemas.microsoft.com/office/powerpoint/2010/main" val="2780110041"/>
      </p:ext>
    </p:extLst>
  </p:cSld>
  <p:clrMapOvr>
    <a:masterClrMapping/>
  </p:clrMapOvr>
  <p:transition>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197BBE-3E60-6AB8-7AED-5B084C1F1684}"/>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9CBD0EFA-923B-AB49-1555-3424023CC723}"/>
              </a:ext>
            </a:extLst>
          </p:cNvPr>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123896DC-F476-5BDC-173D-4FD4F7C89AD0}"/>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C48DFB54-F03C-F4D4-CB11-660600B53AC5}"/>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89041C09-F4E8-9531-F4F3-F1D88570E686}"/>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2FFDA669-54A3-17AA-A894-75B673761BE1}"/>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230CC645-4577-6693-8852-F6EDCD907CBD}"/>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0034790E-E9F7-3E88-761C-0615FC37E1C3}"/>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2551F90B-006A-F51E-CB54-AA056228F57E}"/>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603351C2-D3A7-882F-1150-E3B2C2583B07}"/>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D1C83E8D-0A1F-2EE1-6E72-9576DB67D7A4}"/>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a:extLst>
              <a:ext uri="{FF2B5EF4-FFF2-40B4-BE49-F238E27FC236}">
                <a16:creationId xmlns:a16="http://schemas.microsoft.com/office/drawing/2014/main" id="{7A6FF85D-611F-A1B6-3CD0-218405146DE3}"/>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A903303E-B49C-4A81-66CB-3EC177CE0AA7}"/>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C283143A-DBAE-A454-354F-E2FFACA60418}"/>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lang="zh-CN" altLang="en-US" sz="2800" b="1" dirty="0">
                <a:solidFill>
                  <a:prstClr val="black"/>
                </a:solidFill>
                <a:latin typeface="微软雅黑" panose="020B0503020204020204" charset="-122"/>
                <a:ea typeface="微软雅黑" panose="020B0503020204020204" charset="-122"/>
              </a:rPr>
              <a:t>指标</a:t>
            </a: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评估</a:t>
            </a:r>
          </a:p>
        </p:txBody>
      </p:sp>
      <p:sp>
        <p:nvSpPr>
          <p:cNvPr id="11" name="文本框 10">
            <a:extLst>
              <a:ext uri="{FF2B5EF4-FFF2-40B4-BE49-F238E27FC236}">
                <a16:creationId xmlns:a16="http://schemas.microsoft.com/office/drawing/2014/main" id="{FFF93AE6-F1A3-02DB-74B2-DF2983B7EBE2}"/>
              </a:ext>
            </a:extLst>
          </p:cNvPr>
          <p:cNvSpPr txBox="1"/>
          <p:nvPr/>
        </p:nvSpPr>
        <p:spPr>
          <a:xfrm>
            <a:off x="11551237" y="367047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304CCDC5-46DD-3EE1-7961-1A37DFA0741A}"/>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Bi C, Liu X, Liu Z.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NeRF</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-AD: Neural Radiance Field with Attention-based Disentanglement for Talking Face Synthesis[J].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arXiv:2401.12568,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2" name="图片 1">
            <a:extLst>
              <a:ext uri="{FF2B5EF4-FFF2-40B4-BE49-F238E27FC236}">
                <a16:creationId xmlns:a16="http://schemas.microsoft.com/office/drawing/2014/main" id="{DE6FB237-8FE6-AB9C-06BE-BED4B77C1CCF}"/>
              </a:ext>
            </a:extLst>
          </p:cNvPr>
          <p:cNvPicPr>
            <a:picLocks noChangeAspect="1"/>
          </p:cNvPicPr>
          <p:nvPr/>
        </p:nvPicPr>
        <p:blipFill>
          <a:blip r:embed="rId5"/>
          <a:stretch>
            <a:fillRect/>
          </a:stretch>
        </p:blipFill>
        <p:spPr>
          <a:xfrm>
            <a:off x="780119" y="2195175"/>
            <a:ext cx="10004539" cy="3982004"/>
          </a:xfrm>
          <a:prstGeom prst="rect">
            <a:avLst/>
          </a:prstGeom>
        </p:spPr>
      </p:pic>
      <p:sp>
        <p:nvSpPr>
          <p:cNvPr id="5" name="文本框 4">
            <a:extLst>
              <a:ext uri="{FF2B5EF4-FFF2-40B4-BE49-F238E27FC236}">
                <a16:creationId xmlns:a16="http://schemas.microsoft.com/office/drawing/2014/main" id="{3FD78865-1874-3CD3-5C16-30FA2DBB8B72}"/>
              </a:ext>
            </a:extLst>
          </p:cNvPr>
          <p:cNvSpPr txBox="1"/>
          <p:nvPr/>
        </p:nvSpPr>
        <p:spPr>
          <a:xfrm>
            <a:off x="431759" y="1643082"/>
            <a:ext cx="10696684" cy="40011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相同迭代次数下的定量评估：在相同迭代次数下的结果更好，即学习效率更高</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09595392"/>
      </p:ext>
    </p:extLst>
  </p:cSld>
  <p:clrMapOvr>
    <a:masterClrMapping/>
  </p:clrMapOvr>
  <p:transition>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216DD1B1-510D-87B1-769F-37656A642B5E}"/>
              </a:ext>
            </a:extLst>
          </p:cNvPr>
          <p:cNvPicPr>
            <a:picLocks noChangeAspect="1"/>
          </p:cNvPicPr>
          <p:nvPr/>
        </p:nvPicPr>
        <p:blipFill>
          <a:blip r:embed="rId5"/>
          <a:stretch>
            <a:fillRect/>
          </a:stretch>
        </p:blipFill>
        <p:spPr>
          <a:xfrm>
            <a:off x="1708713" y="1523562"/>
            <a:ext cx="8774573" cy="4704232"/>
          </a:xfrm>
          <a:prstGeom prst="rect">
            <a:avLst/>
          </a:prstGeom>
        </p:spPr>
      </p:pic>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质量评估</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392152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11D9B1E3-1C21-6DD7-6E7D-F85293139C36}"/>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Bi C, Liu X, Liu Z.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NeRF</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-AD: Neural Radiance Field with Attention-based Disentanglement for Talking Face Synthesis[J].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arXiv:2401.12568,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978476889"/>
      </p:ext>
    </p:extLst>
  </p:cSld>
  <p:clrMapOvr>
    <a:masterClrMapping/>
  </p:clrMapOvr>
  <p:transition>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消融实验</a:t>
            </a: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t>
            </a: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唇形鉴别器训练的选择</a:t>
            </a: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381310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0B20D324-08E1-B93D-E764-81E3441C5E1A}"/>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Bi C, Liu X, Liu Z.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NeRF</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-AD: Neural Radiance Field with Attention-based Disentanglement for Talking Face Synthesis[J].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arXiv:2401.12568,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8" name="图片 7">
            <a:extLst>
              <a:ext uri="{FF2B5EF4-FFF2-40B4-BE49-F238E27FC236}">
                <a16:creationId xmlns:a16="http://schemas.microsoft.com/office/drawing/2014/main" id="{C6540915-6DBA-BFD2-DB0F-2B6F87E15070}"/>
              </a:ext>
            </a:extLst>
          </p:cNvPr>
          <p:cNvPicPr>
            <a:picLocks noChangeAspect="1"/>
          </p:cNvPicPr>
          <p:nvPr/>
        </p:nvPicPr>
        <p:blipFill>
          <a:blip r:embed="rId5"/>
          <a:stretch>
            <a:fillRect/>
          </a:stretch>
        </p:blipFill>
        <p:spPr>
          <a:xfrm>
            <a:off x="1705843" y="2081237"/>
            <a:ext cx="8780314" cy="3833063"/>
          </a:xfrm>
          <a:prstGeom prst="rect">
            <a:avLst/>
          </a:prstGeom>
        </p:spPr>
      </p:pic>
    </p:spTree>
    <p:extLst>
      <p:ext uri="{BB962C8B-B14F-4D97-AF65-F5344CB8AC3E}">
        <p14:creationId xmlns:p14="http://schemas.microsoft.com/office/powerpoint/2010/main" val="1105930762"/>
      </p:ext>
    </p:extLst>
  </p:cSld>
  <p:clrMapOvr>
    <a:masterClrMapping/>
  </p:clrMapOvr>
  <p:transition>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6938115"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05</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4448738" y="3043389"/>
            <a:ext cx="1767586"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结论</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3778147850"/>
      </p:ext>
    </p:extLst>
  </p:cSld>
  <p:clrMapOvr>
    <a:masterClrMapping/>
  </p:clrMapOvr>
  <p:transition>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97485"/>
            <a:ext cx="1218079" cy="52322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结  论</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XJU-ICIRG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902680" y="1209878"/>
            <a:ext cx="10537047" cy="919867"/>
          </a:xfrm>
          <a:prstGeom prst="rect">
            <a:avLst/>
          </a:prstGeom>
          <a:noFill/>
        </p:spPr>
        <p:txBody>
          <a:bodyPr wrap="square" rtlCol="0">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提出了</a:t>
            </a:r>
            <a:r>
              <a:rPr lang="en-US" altLang="zh-CN" sz="2400" kern="100" dirty="0" err="1">
                <a:latin typeface="宋体" panose="02010600030101010101" pitchFamily="2" charset="-122"/>
                <a:ea typeface="宋体" panose="02010600030101010101" pitchFamily="2" charset="-122"/>
                <a:cs typeface="Times New Roman" panose="02020603050405020304" pitchFamily="18" charset="0"/>
              </a:rPr>
              <a:t>NeRF</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-AD</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方法，旨在解决在谈话面部合成中神经辐射场（</a:t>
            </a:r>
            <a:r>
              <a:rPr lang="en-US" altLang="zh-CN" sz="2400" kern="100" dirty="0" err="1">
                <a:latin typeface="宋体" panose="02010600030101010101" pitchFamily="2" charset="-122"/>
                <a:ea typeface="宋体" panose="02010600030101010101" pitchFamily="2" charset="-122"/>
                <a:cs typeface="Times New Roman" panose="02020603050405020304" pitchFamily="18" charset="0"/>
              </a:rPr>
              <a:t>NeRF</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）学习任务的高复杂性问题。</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2" name="矩形: 圆角 4">
            <a:extLst>
              <a:ext uri="{FF2B5EF4-FFF2-40B4-BE49-F238E27FC236}">
                <a16:creationId xmlns:a16="http://schemas.microsoft.com/office/drawing/2014/main" id="{EFC65057-9660-CBFF-BFCC-6EAF73C2ABBD}"/>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6" name="文本框 5">
            <a:extLst>
              <a:ext uri="{FF2B5EF4-FFF2-40B4-BE49-F238E27FC236}">
                <a16:creationId xmlns:a16="http://schemas.microsoft.com/office/drawing/2014/main" id="{C6A4B7E8-348F-8822-7FA2-7CEE168BF976}"/>
              </a:ext>
            </a:extLst>
          </p:cNvPr>
          <p:cNvSpPr txBox="1"/>
          <p:nvPr/>
        </p:nvSpPr>
        <p:spPr>
          <a:xfrm>
            <a:off x="902680" y="2301873"/>
            <a:ext cx="9987482" cy="1363065"/>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en-US" altLang="zh-CN" sz="2400" kern="100" dirty="0" err="1">
                <a:latin typeface="宋体" panose="02010600030101010101" pitchFamily="2" charset="-122"/>
                <a:ea typeface="宋体" panose="02010600030101010101" pitchFamily="2" charset="-122"/>
                <a:cs typeface="Times New Roman" panose="02020603050405020304" pitchFamily="18" charset="0"/>
              </a:rPr>
              <a:t>NeRF</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-AD</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采用基于注意力的解耦模块，将谈话面部分解为</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Audio-face</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和</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Identity-face</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。并通过仅将</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Audio-face</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特征与音频特征融合，可以精确控制音频对谈话面部的影响</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0313E636-3459-FD4E-1494-FDCEFD699073}"/>
              </a:ext>
            </a:extLst>
          </p:cNvPr>
          <p:cNvSpPr txBox="1"/>
          <p:nvPr/>
        </p:nvSpPr>
        <p:spPr>
          <a:xfrm>
            <a:off x="902680" y="3808388"/>
            <a:ext cx="9987482" cy="919867"/>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引入了面部动作编码系统（</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FACS</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）中的</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AU</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（动作单元）信息来控制不同模态特征的精确融合。</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12" name="文本框 11">
            <a:extLst>
              <a:ext uri="{FF2B5EF4-FFF2-40B4-BE49-F238E27FC236}">
                <a16:creationId xmlns:a16="http://schemas.microsoft.com/office/drawing/2014/main" id="{4D877613-C28A-E035-50AB-233E93259B8E}"/>
              </a:ext>
            </a:extLst>
          </p:cNvPr>
          <p:cNvSpPr txBox="1"/>
          <p:nvPr/>
        </p:nvSpPr>
        <p:spPr>
          <a:xfrm>
            <a:off x="902680" y="4842835"/>
            <a:ext cx="9987482" cy="1363065"/>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通过广泛的定性和定量实验结果表明，</a:t>
            </a:r>
            <a:r>
              <a:rPr lang="en-US" altLang="zh-CN" sz="2400" kern="100" dirty="0" err="1">
                <a:latin typeface="宋体" panose="02010600030101010101" pitchFamily="2" charset="-122"/>
                <a:ea typeface="宋体" panose="02010600030101010101" pitchFamily="2" charset="-122"/>
                <a:cs typeface="Times New Roman" panose="02020603050405020304" pitchFamily="18" charset="0"/>
              </a:rPr>
              <a:t>NeRF</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-AD</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在图像质量和唇部同步方面均优于其他最先进的方法。这表明</a:t>
            </a:r>
            <a:r>
              <a:rPr lang="en-US" altLang="zh-CN" sz="2400" kern="100" dirty="0" err="1">
                <a:latin typeface="宋体" panose="02010600030101010101" pitchFamily="2" charset="-122"/>
                <a:ea typeface="宋体" panose="02010600030101010101" pitchFamily="2" charset="-122"/>
                <a:cs typeface="Times New Roman" panose="02020603050405020304" pitchFamily="18" charset="0"/>
              </a:rPr>
              <a:t>NeRF</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-AD</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能够有效地提高谈话面部合成的真实性和自然性，具有明显的优势和应用潜力。</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19563517"/>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182F2E7B-C932-54A0-F0E3-D09821A0F930}"/>
              </a:ext>
            </a:extLst>
          </p:cNvPr>
          <p:cNvGrpSpPr/>
          <p:nvPr/>
        </p:nvGrpSpPr>
        <p:grpSpPr>
          <a:xfrm>
            <a:off x="-161925" y="129540"/>
            <a:ext cx="2284730" cy="636270"/>
            <a:chOff x="1984" y="111"/>
            <a:chExt cx="3598" cy="1002"/>
          </a:xfrm>
        </p:grpSpPr>
        <p:sp>
          <p:nvSpPr>
            <p:cNvPr id="14" name="任意多边形 2">
              <a:extLst>
                <a:ext uri="{FF2B5EF4-FFF2-40B4-BE49-F238E27FC236}">
                  <a16:creationId xmlns:a16="http://schemas.microsoft.com/office/drawing/2014/main" id="{D8BCBAD1-3E4A-D109-9C08-3DCB9B260616}"/>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a:extLst>
                <a:ext uri="{FF2B5EF4-FFF2-40B4-BE49-F238E27FC236}">
                  <a16:creationId xmlns:a16="http://schemas.microsoft.com/office/drawing/2014/main" id="{BDB89A87-E246-0BB2-13D5-B9AA816D4AE2}"/>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7" name="矩形: 圆角 4">
            <a:extLst>
              <a:ext uri="{FF2B5EF4-FFF2-40B4-BE49-F238E27FC236}">
                <a16:creationId xmlns:a16="http://schemas.microsoft.com/office/drawing/2014/main" id="{E4710158-7AC8-34A1-41E7-6C4541394A71}"/>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XJU-ICIRG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4" name="标题 1">
            <a:extLst>
              <a:ext uri="{FF2B5EF4-FFF2-40B4-BE49-F238E27FC236}">
                <a16:creationId xmlns:a16="http://schemas.microsoft.com/office/drawing/2014/main" id="{B9051925-4692-3DA3-B764-54C2AC54258A}"/>
              </a:ext>
            </a:extLst>
          </p:cNvPr>
          <p:cNvSpPr txBox="1">
            <a:spLocks/>
          </p:cNvSpPr>
          <p:nvPr/>
        </p:nvSpPr>
        <p:spPr>
          <a:xfrm>
            <a:off x="1524000" y="1852562"/>
            <a:ext cx="9144000" cy="16493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spcBef>
                <a:spcPts val="800"/>
              </a:spcBef>
              <a:spcAft>
                <a:spcPts val="800"/>
              </a:spcAft>
            </a:pPr>
            <a:r>
              <a:rPr lang="zh-CN" altLang="en-US" sz="4400" dirty="0">
                <a:solidFill>
                  <a:prstClr val="black"/>
                </a:solidFill>
                <a:latin typeface="宋体" panose="02010600030101010101" pitchFamily="2" charset="-122"/>
                <a:ea typeface="宋体" panose="02010600030101010101" pitchFamily="2" charset="-122"/>
                <a:cs typeface="+mn-cs"/>
              </a:rPr>
              <a:t>感谢倾听</a:t>
            </a:r>
            <a:br>
              <a:rPr lang="en-US" altLang="zh-CN" sz="4400" dirty="0">
                <a:solidFill>
                  <a:prstClr val="black"/>
                </a:solidFill>
                <a:latin typeface="宋体" panose="02010600030101010101" pitchFamily="2" charset="-122"/>
                <a:ea typeface="宋体" panose="02010600030101010101" pitchFamily="2" charset="-122"/>
                <a:cs typeface="+mn-cs"/>
              </a:rPr>
            </a:br>
            <a:r>
              <a:rPr lang="zh-CN" altLang="en-US" sz="4400" dirty="0">
                <a:solidFill>
                  <a:prstClr val="black"/>
                </a:solidFill>
                <a:latin typeface="宋体" panose="02010600030101010101" pitchFamily="2" charset="-122"/>
                <a:ea typeface="宋体" panose="02010600030101010101" pitchFamily="2" charset="-122"/>
                <a:cs typeface="+mn-cs"/>
              </a:rPr>
              <a:t>请老师和同学们批评指正</a:t>
            </a:r>
            <a:endParaRPr lang="zh-CN" altLang="en-US"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D6EFC10F-9648-5945-FD36-0BA39386A112}"/>
              </a:ext>
            </a:extLst>
          </p:cNvPr>
          <p:cNvSpPr txBox="1"/>
          <p:nvPr/>
        </p:nvSpPr>
        <p:spPr>
          <a:xfrm>
            <a:off x="4413115" y="3871769"/>
            <a:ext cx="3365770" cy="523220"/>
          </a:xfrm>
          <a:prstGeom prst="rect">
            <a:avLst/>
          </a:prstGeom>
          <a:noFill/>
        </p:spPr>
        <p:txBody>
          <a:bodyPr wrap="square" rtlCol="0">
            <a:spAutoFit/>
          </a:bodyPr>
          <a:lstStyle/>
          <a:p>
            <a:pPr algn="ctr"/>
            <a:r>
              <a:rPr lang="zh-CN" altLang="en-US" sz="2800" dirty="0">
                <a:solidFill>
                  <a:prstClr val="black"/>
                </a:solidFill>
                <a:latin typeface="宋体" panose="02010600030101010101" pitchFamily="2" charset="-122"/>
                <a:ea typeface="宋体" panose="02010600030101010101" pitchFamily="2" charset="-122"/>
              </a:rPr>
              <a:t>汇报人：主田横</a:t>
            </a:r>
          </a:p>
        </p:txBody>
      </p:sp>
      <p:sp>
        <p:nvSpPr>
          <p:cNvPr id="6" name="文本框 5">
            <a:extLst>
              <a:ext uri="{FF2B5EF4-FFF2-40B4-BE49-F238E27FC236}">
                <a16:creationId xmlns:a16="http://schemas.microsoft.com/office/drawing/2014/main" id="{E0FD9F4D-C5BD-DC6D-76E4-B3B9BAA676D0}"/>
              </a:ext>
            </a:extLst>
          </p:cNvPr>
          <p:cNvSpPr txBox="1"/>
          <p:nvPr/>
        </p:nvSpPr>
        <p:spPr>
          <a:xfrm>
            <a:off x="4413115" y="4699789"/>
            <a:ext cx="3365770" cy="461665"/>
          </a:xfrm>
          <a:prstGeom prst="rect">
            <a:avLst/>
          </a:prstGeom>
          <a:noFill/>
        </p:spPr>
        <p:txBody>
          <a:bodyPr wrap="square" rtlCol="0">
            <a:spAutoFit/>
          </a:bodyPr>
          <a:lstStyle/>
          <a:p>
            <a:pPr algn="ctr"/>
            <a:r>
              <a:rPr lang="en-US" altLang="zh-CN" sz="2400" dirty="0">
                <a:solidFill>
                  <a:prstClr val="black"/>
                </a:solidFill>
                <a:latin typeface="宋体" panose="02010600030101010101" pitchFamily="2" charset="-122"/>
                <a:ea typeface="宋体" panose="02010600030101010101" pitchFamily="2" charset="-122"/>
              </a:rPr>
              <a:t>2024.03.04</a:t>
            </a:r>
            <a:endParaRPr lang="zh-CN" altLang="en-US" sz="2400" dirty="0">
              <a:solidFill>
                <a:prstClr val="black"/>
              </a:solidFill>
              <a:latin typeface="宋体" panose="02010600030101010101" pitchFamily="2" charset="-122"/>
              <a:ea typeface="宋体" panose="02010600030101010101" pitchFamily="2" charset="-122"/>
            </a:endParaRPr>
          </a:p>
        </p:txBody>
      </p:sp>
      <p:grpSp>
        <p:nvGrpSpPr>
          <p:cNvPr id="7" name="组合 6">
            <a:extLst>
              <a:ext uri="{FF2B5EF4-FFF2-40B4-BE49-F238E27FC236}">
                <a16:creationId xmlns:a16="http://schemas.microsoft.com/office/drawing/2014/main" id="{898F8697-366A-54C3-D55C-9F1DB228D214}"/>
              </a:ext>
            </a:extLst>
          </p:cNvPr>
          <p:cNvGrpSpPr/>
          <p:nvPr/>
        </p:nvGrpSpPr>
        <p:grpSpPr>
          <a:xfrm rot="15433288">
            <a:off x="2951347" y="-245645"/>
            <a:ext cx="6361278" cy="7047820"/>
            <a:chOff x="4297364" y="903288"/>
            <a:chExt cx="2946834" cy="3067178"/>
          </a:xfrm>
          <a:solidFill>
            <a:schemeClr val="accent1">
              <a:alpha val="3000"/>
            </a:schemeClr>
          </a:solidFill>
        </p:grpSpPr>
        <p:sp>
          <p:nvSpPr>
            <p:cNvPr id="8" name="Freeform 5">
              <a:extLst>
                <a:ext uri="{FF2B5EF4-FFF2-40B4-BE49-F238E27FC236}">
                  <a16:creationId xmlns:a16="http://schemas.microsoft.com/office/drawing/2014/main" id="{6B9BDB4B-DE22-F0AC-E383-30469D4C9737}"/>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9" name="Freeform 7">
              <a:extLst>
                <a:ext uri="{FF2B5EF4-FFF2-40B4-BE49-F238E27FC236}">
                  <a16:creationId xmlns:a16="http://schemas.microsoft.com/office/drawing/2014/main" id="{8DE92577-4D70-1932-DC64-0273AAE82BA9}"/>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10" name="Freeform 9">
              <a:extLst>
                <a:ext uri="{FF2B5EF4-FFF2-40B4-BE49-F238E27FC236}">
                  <a16:creationId xmlns:a16="http://schemas.microsoft.com/office/drawing/2014/main" id="{69FB1030-0A7A-210B-8E14-A2C499EF493C}"/>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11" name="Freeform 10">
              <a:extLst>
                <a:ext uri="{FF2B5EF4-FFF2-40B4-BE49-F238E27FC236}">
                  <a16:creationId xmlns:a16="http://schemas.microsoft.com/office/drawing/2014/main" id="{7FF8C01C-7E4E-203D-5E86-C252AB2FB615}"/>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12" name="Freeform 11">
              <a:extLst>
                <a:ext uri="{FF2B5EF4-FFF2-40B4-BE49-F238E27FC236}">
                  <a16:creationId xmlns:a16="http://schemas.microsoft.com/office/drawing/2014/main" id="{503F2E4E-4C33-74BB-4033-511352FCE1F3}"/>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spTree>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rPr>
              <a:t>01</a:t>
            </a:r>
            <a:endParaRPr kumimoji="0" lang="zh-CN" altLang="en-US"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algn="dist"/>
            <a:r>
              <a:rPr lang="zh-CN" altLang="en-US" sz="4000" b="1" dirty="0">
                <a:effectLst/>
                <a:latin typeface="微软雅黑" panose="020B0503020204020204" charset="-122"/>
                <a:ea typeface="微软雅黑" panose="020B0503020204020204" charset="-122"/>
                <a:sym typeface="+mn-ea"/>
              </a:rPr>
              <a:t>研究背景</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XJU-ICIRG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97485"/>
            <a:ext cx="5435600" cy="521970"/>
          </a:xfrm>
          <a:prstGeom prst="rect">
            <a:avLst/>
          </a:prstGeom>
          <a:noFill/>
        </p:spPr>
        <p:txBody>
          <a:bodyPr wrap="square" rtlCol="0">
            <a:spAutoFit/>
          </a:bodyPr>
          <a:lstStyle/>
          <a:p>
            <a:r>
              <a:rPr lang="zh-CN" altLang="en-US" sz="2800" b="1" dirty="0">
                <a:solidFill>
                  <a:srgbClr val="4472C4"/>
                </a:solidFill>
                <a:effectLst/>
                <a:latin typeface="微软雅黑" panose="020B0503020204020204" charset="-122"/>
                <a:ea typeface="微软雅黑" panose="020B0503020204020204" charset="-122"/>
                <a:sym typeface="+mn-ea"/>
              </a:rPr>
              <a:t>研 究 背 景</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XJU-ICIRG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880955" y="794957"/>
            <a:ext cx="10607411" cy="2322752"/>
          </a:xfrm>
          <a:prstGeom prst="rect">
            <a:avLst/>
          </a:prstGeom>
          <a:noFill/>
        </p:spPr>
        <p:txBody>
          <a:bodyPr wrap="square" rtlCol="0">
            <a:spAutoFit/>
          </a:bodyPr>
          <a:lstStyle/>
          <a:p>
            <a:pPr marL="285750" indent="-285750">
              <a:buFont typeface="Wingdings" panose="05000000000000000000" pitchFamily="2" charset="2"/>
              <a:buChar char="u"/>
            </a:pPr>
            <a:r>
              <a:rPr lang="zh-CN" altLang="en-US" sz="3200" dirty="0">
                <a:latin typeface="Times New Roman" panose="02020603050405020304" pitchFamily="18" charset="0"/>
                <a:ea typeface="微软雅黑" panose="020B0503020204020204" pitchFamily="34" charset="-122"/>
                <a:cs typeface="Times New Roman" panose="02020603050405020304" pitchFamily="18" charset="0"/>
              </a:rPr>
              <a:t>过去的工作：</a:t>
            </a:r>
            <a:endParaRPr lang="en-US" altLang="zh-CN" sz="3200" dirty="0">
              <a:latin typeface="Times New Roman" panose="02020603050405020304" pitchFamily="18" charset="0"/>
              <a:ea typeface="微软雅黑" panose="020B0503020204020204" pitchFamily="34" charset="-122"/>
              <a:cs typeface="Times New Roman" panose="02020603050405020304" pitchFamily="18" charset="0"/>
            </a:endParaRPr>
          </a:p>
          <a:p>
            <a:pPr indent="457200">
              <a:lnSpc>
                <a:spcPct val="120000"/>
              </a:lnSpc>
            </a:pPr>
            <a:r>
              <a:rPr lang="zh-CN" altLang="en-US" sz="2400" kern="100" dirty="0">
                <a:latin typeface="Times New Roman" panose="02020603050405020304" pitchFamily="18" charset="0"/>
                <a:ea typeface="宋体" panose="02010600030101010101" pitchFamily="2" charset="-122"/>
                <a:cs typeface="Times New Roman" panose="02020603050405020304" pitchFamily="18" charset="0"/>
              </a:rPr>
              <a:t> 最近，一些研究人员开始探索神经辐射场 </a:t>
            </a: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(Neural Radiance Field, </a:t>
            </a:r>
            <a:r>
              <a:rPr lang="en-US" altLang="zh-CN" sz="2400" kern="100" dirty="0" err="1">
                <a:latin typeface="Times New Roman" panose="02020603050405020304" pitchFamily="18" charset="0"/>
                <a:ea typeface="宋体" panose="02010600030101010101" pitchFamily="2" charset="-122"/>
                <a:cs typeface="Times New Roman" panose="02020603050405020304" pitchFamily="18" charset="0"/>
              </a:rPr>
              <a:t>NeRF</a:t>
            </a: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kern="100" dirty="0">
                <a:latin typeface="Times New Roman" panose="02020603050405020304" pitchFamily="18" charset="0"/>
                <a:ea typeface="宋体" panose="02010600030101010101" pitchFamily="2" charset="-122"/>
                <a:cs typeface="Times New Roman" panose="02020603050405020304" pitchFamily="18" charset="0"/>
              </a:rPr>
              <a:t>在</a:t>
            </a: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talking-head</a:t>
            </a:r>
            <a:r>
              <a:rPr lang="zh-CN" altLang="en-US" sz="2400" kern="100" dirty="0">
                <a:latin typeface="Times New Roman" panose="02020603050405020304" pitchFamily="18" charset="0"/>
                <a:ea typeface="宋体" panose="02010600030101010101" pitchFamily="2" charset="-122"/>
                <a:cs typeface="Times New Roman" panose="02020603050405020304" pitchFamily="18" charset="0"/>
              </a:rPr>
              <a:t>合成中的使用，该方法在使用有限的数据集合成逼真的图像和视频方面显示出了有希望的结果。然而，这些方法要么关注</a:t>
            </a:r>
            <a:r>
              <a:rPr lang="en-US" altLang="zh-CN" sz="2400" kern="100" dirty="0" err="1">
                <a:latin typeface="Times New Roman" panose="02020603050405020304" pitchFamily="18" charset="0"/>
                <a:ea typeface="宋体" panose="02010600030101010101" pitchFamily="2" charset="-122"/>
                <a:cs typeface="Times New Roman" panose="02020603050405020304" pitchFamily="18" charset="0"/>
              </a:rPr>
              <a:t>NeRF</a:t>
            </a:r>
            <a:r>
              <a:rPr lang="zh-CN" altLang="en-US" sz="2400" kern="100" dirty="0">
                <a:latin typeface="Times New Roman" panose="02020603050405020304" pitchFamily="18" charset="0"/>
                <a:ea typeface="宋体" panose="02010600030101010101" pitchFamily="2" charset="-122"/>
                <a:cs typeface="Times New Roman" panose="02020603050405020304" pitchFamily="18" charset="0"/>
              </a:rPr>
              <a:t>的渲染效率，要么关注上半身的感知且倾向于使用完整的音频和面部信息来驱动</a:t>
            </a:r>
            <a:r>
              <a:rPr lang="en-US" altLang="zh-CN" sz="2400" kern="100" dirty="0" err="1">
                <a:latin typeface="Times New Roman" panose="02020603050405020304" pitchFamily="18" charset="0"/>
                <a:ea typeface="宋体" panose="02010600030101010101" pitchFamily="2" charset="-122"/>
                <a:cs typeface="Times New Roman" panose="02020603050405020304" pitchFamily="18" charset="0"/>
              </a:rPr>
              <a:t>NeRF</a:t>
            </a:r>
            <a:r>
              <a:rPr lang="zh-CN" altLang="en-US" sz="2400" kern="1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222D38D4-C06B-FE15-F07E-378E0EFE03FD}"/>
              </a:ext>
            </a:extLst>
          </p:cNvPr>
          <p:cNvSpPr txBox="1"/>
          <p:nvPr/>
        </p:nvSpPr>
        <p:spPr>
          <a:xfrm>
            <a:off x="880956" y="3122769"/>
            <a:ext cx="10607410" cy="3350213"/>
          </a:xfrm>
          <a:prstGeom prst="rect">
            <a:avLst/>
          </a:prstGeom>
          <a:noFill/>
        </p:spPr>
        <p:txBody>
          <a:bodyPr wrap="square" rtlCol="0">
            <a:spAutoFit/>
          </a:bodyPr>
          <a:lstStyle/>
          <a:p>
            <a:pPr marL="285750" indent="-285750">
              <a:spcBef>
                <a:spcPts val="0"/>
              </a:spcBef>
              <a:spcAft>
                <a:spcPts val="0"/>
              </a:spcAft>
              <a:buClrTx/>
              <a:buSzPts val="3200"/>
              <a:buFont typeface="Wingdings" panose="05000000000000000000" pitchFamily="2" charset="2"/>
              <a:buChar char="u"/>
            </a:pPr>
            <a:r>
              <a:rPr lang="zh-CN" altLang="zh-CN" sz="3200" dirty="0">
                <a:latin typeface="Times New Roman" panose="02020603050405020304" pitchFamily="18" charset="0"/>
                <a:ea typeface="微软雅黑" panose="020B0503020204020204" pitchFamily="34" charset="-122"/>
                <a:cs typeface="Times New Roman" panose="02020603050405020304" pitchFamily="18" charset="0"/>
              </a:rPr>
              <a:t>存在的问题：</a:t>
            </a:r>
          </a:p>
          <a:p>
            <a:pPr marL="800100" lvl="1" indent="-342900">
              <a:lnSpc>
                <a:spcPct val="120000"/>
              </a:lnSpc>
              <a:spcBef>
                <a:spcPts val="300"/>
              </a:spcBef>
              <a:spcAft>
                <a:spcPts val="500"/>
              </a:spcAft>
              <a:buFont typeface="Wingdings" panose="05000000000000000000" pitchFamily="2" charset="2"/>
              <a:buChar char="Ø"/>
            </a:pPr>
            <a:r>
              <a:rPr lang="zh-CN" altLang="en-US" sz="2400" kern="100" dirty="0">
                <a:latin typeface="Times New Roman" panose="02020603050405020304" pitchFamily="18" charset="0"/>
                <a:ea typeface="宋体" panose="02010600030101010101" pitchFamily="2" charset="-122"/>
                <a:cs typeface="Times New Roman" panose="02020603050405020304" pitchFamily="18" charset="0"/>
              </a:rPr>
              <a:t>在目前基于</a:t>
            </a:r>
            <a:r>
              <a:rPr lang="en-US" altLang="zh-CN" sz="2400" kern="100" dirty="0" err="1">
                <a:latin typeface="Times New Roman" panose="02020603050405020304" pitchFamily="18" charset="0"/>
                <a:ea typeface="宋体" panose="02010600030101010101" pitchFamily="2" charset="-122"/>
                <a:cs typeface="Times New Roman" panose="02020603050405020304" pitchFamily="18" charset="0"/>
              </a:rPr>
              <a:t>NeRF</a:t>
            </a:r>
            <a:r>
              <a:rPr lang="zh-CN" altLang="en-US" sz="2400" kern="100" dirty="0">
                <a:latin typeface="Times New Roman" panose="02020603050405020304" pitchFamily="18" charset="0"/>
                <a:ea typeface="宋体" panose="02010600030101010101" pitchFamily="2" charset="-122"/>
                <a:cs typeface="Times New Roman" panose="02020603050405020304" pitchFamily="18" charset="0"/>
              </a:rPr>
              <a:t>的方法中，</a:t>
            </a:r>
            <a:r>
              <a:rPr lang="en-US" altLang="zh-CN" sz="2400" kern="100" dirty="0" err="1">
                <a:latin typeface="Times New Roman" panose="02020603050405020304" pitchFamily="18" charset="0"/>
                <a:ea typeface="宋体" panose="02010600030101010101" pitchFamily="2" charset="-122"/>
                <a:cs typeface="Times New Roman" panose="02020603050405020304" pitchFamily="18" charset="0"/>
              </a:rPr>
              <a:t>NeRF</a:t>
            </a:r>
            <a:r>
              <a:rPr lang="zh-CN" altLang="en-US" sz="2400" kern="100" dirty="0">
                <a:latin typeface="Times New Roman" panose="02020603050405020304" pitchFamily="18" charset="0"/>
                <a:ea typeface="宋体" panose="02010600030101010101" pitchFamily="2" charset="-122"/>
                <a:cs typeface="Times New Roman" panose="02020603050405020304" pitchFamily="18" charset="0"/>
              </a:rPr>
              <a:t>需要准确融合两种包含干扰信息的特征模态并生成匹配的嘴型，由于任务的复杂性和缺乏有监督的特征融合方法，</a:t>
            </a:r>
            <a:r>
              <a:rPr lang="en-US" altLang="zh-CN" sz="2400" kern="100" dirty="0" err="1">
                <a:latin typeface="Times New Roman" panose="02020603050405020304" pitchFamily="18" charset="0"/>
                <a:ea typeface="宋体" panose="02010600030101010101" pitchFamily="2" charset="-122"/>
                <a:cs typeface="Times New Roman" panose="02020603050405020304" pitchFamily="18" charset="0"/>
              </a:rPr>
              <a:t>NeRF</a:t>
            </a: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kern="100" dirty="0">
                <a:latin typeface="Times New Roman" panose="02020603050405020304" pitchFamily="18" charset="0"/>
                <a:ea typeface="宋体" panose="02010600030101010101" pitchFamily="2" charset="-122"/>
                <a:cs typeface="Times New Roman" panose="02020603050405020304" pitchFamily="18" charset="0"/>
              </a:rPr>
              <a:t>必须承担巨大的学习负担。</a:t>
            </a:r>
            <a:endParaRPr lang="en-US" altLang="zh-CN" sz="2400" kern="100" dirty="0">
              <a:latin typeface="Times New Roman" panose="02020603050405020304" pitchFamily="18" charset="0"/>
              <a:ea typeface="宋体" panose="02010600030101010101" pitchFamily="2" charset="-122"/>
              <a:cs typeface="Times New Roman" panose="02020603050405020304" pitchFamily="18" charset="0"/>
            </a:endParaRPr>
          </a:p>
          <a:p>
            <a:pPr marL="800100" lvl="1" indent="-342900">
              <a:lnSpc>
                <a:spcPct val="120000"/>
              </a:lnSpc>
              <a:spcBef>
                <a:spcPts val="300"/>
              </a:spcBef>
              <a:spcAft>
                <a:spcPts val="500"/>
              </a:spcAft>
              <a:buFont typeface="Wingdings" panose="05000000000000000000" pitchFamily="2" charset="2"/>
              <a:buChar char="Ø"/>
            </a:pPr>
            <a:r>
              <a:rPr lang="zh-CN" altLang="en-US" sz="2400" kern="100" dirty="0">
                <a:latin typeface="Times New Roman" panose="02020603050405020304" pitchFamily="18" charset="0"/>
                <a:ea typeface="宋体" panose="02010600030101010101" pitchFamily="2" charset="-122"/>
                <a:cs typeface="Times New Roman" panose="02020603050405020304" pitchFamily="18" charset="0"/>
              </a:rPr>
              <a:t>过去的方法无法将音频精确地映射到与语音运动相关的面部区域，导致音频无法准确影响与语音运动相关的面部区域，最终生成导致嘴形不准确的结果。</a:t>
            </a:r>
            <a:endParaRPr lang="en-US" altLang="zh-CN" sz="2400" kern="1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54776563"/>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02</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文章创新点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888569883"/>
      </p:ext>
    </p:ext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文章</a:t>
            </a:r>
            <a:r>
              <a:rPr lang="zh-CN" altLang="en-US" sz="2800" b="1" dirty="0">
                <a:solidFill>
                  <a:srgbClr val="4472C4"/>
                </a:solidFill>
                <a:effectLst/>
                <a:latin typeface="微软雅黑" panose="020B0503020204020204" charset="-122"/>
                <a:ea typeface="微软雅黑" panose="020B0503020204020204" charset="-122"/>
                <a:sym typeface="+mn-ea"/>
              </a:rPr>
              <a:t>创新点</a:t>
            </a:r>
          </a:p>
        </p:txBody>
      </p:sp>
      <p:sp>
        <p:nvSpPr>
          <p:cNvPr id="9" name="文本框 8"/>
          <p:cNvSpPr txBox="1"/>
          <p:nvPr>
            <p:custDataLst>
              <p:tags r:id="rId1"/>
            </p:custDataLst>
          </p:nvPr>
        </p:nvSpPr>
        <p:spPr>
          <a:xfrm>
            <a:off x="867390" y="1182720"/>
            <a:ext cx="2231390" cy="584775"/>
          </a:xfrm>
          <a:prstGeom prst="rect">
            <a:avLst/>
          </a:prstGeom>
          <a:noFill/>
        </p:spPr>
        <p:txBody>
          <a:bodyPr wrap="square" rtlCol="0">
            <a:spAutoFit/>
          </a:bodyPr>
          <a:lstStyle/>
          <a:p>
            <a:pPr marL="457200" indent="-457200">
              <a:buFont typeface="微软雅黑" panose="020B0503020204020204" pitchFamily="34" charset="-122"/>
              <a:buChar char="★"/>
            </a:pPr>
            <a:r>
              <a:rPr lang="zh-CN" altLang="en-US" sz="3200" b="1" dirty="0">
                <a:latin typeface="微软雅黑" panose="020B0503020204020204" charset="-122"/>
                <a:ea typeface="微软雅黑" panose="020B0503020204020204" charset="-122"/>
              </a:rPr>
              <a:t>创新点：</a:t>
            </a: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XJU-ICIRG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10" name="文本框 9">
            <a:extLst>
              <a:ext uri="{FF2B5EF4-FFF2-40B4-BE49-F238E27FC236}">
                <a16:creationId xmlns:a16="http://schemas.microsoft.com/office/drawing/2014/main" id="{7FCF3FD4-98DD-F089-23EB-120F6AA5E18C}"/>
              </a:ext>
            </a:extLst>
          </p:cNvPr>
          <p:cNvSpPr txBox="1"/>
          <p:nvPr/>
        </p:nvSpPr>
        <p:spPr>
          <a:xfrm>
            <a:off x="1401341" y="1862868"/>
            <a:ext cx="9882744" cy="1684244"/>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提出了一种基于注意力解耦模块的</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talking-head</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合成方法，</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NeRF</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-AD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NeRF</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with attention-based disentanglement)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，有效降低了</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NeRF</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的学习负担并提高了面部渲染的准确性；</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51DC7B48-255B-8981-6279-E64FBD6DBD50}"/>
              </a:ext>
            </a:extLst>
          </p:cNvPr>
          <p:cNvSpPr txBox="1"/>
          <p:nvPr/>
        </p:nvSpPr>
        <p:spPr>
          <a:xfrm>
            <a:off x="1401215" y="3591759"/>
            <a:ext cx="9882743" cy="1130246"/>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过通过将面部分解为</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Audio-face</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Identity-face</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，实现了对谈话面部精确控制，确保音频特征只影响与语音运动相关的面部区域。</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CEDE94F6-A1DC-71CC-55D6-8FFAFF894BA6}"/>
              </a:ext>
            </a:extLst>
          </p:cNvPr>
          <p:cNvSpPr txBox="1"/>
          <p:nvPr/>
        </p:nvSpPr>
        <p:spPr>
          <a:xfrm>
            <a:off x="1401216" y="4914617"/>
            <a:ext cx="9882743" cy="1113766"/>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引入</a:t>
            </a:r>
            <a:r>
              <a:rPr lang="en-US" altLang="zh-CN" sz="2400" dirty="0">
                <a:latin typeface="宋体" panose="02010600030101010101" pitchFamily="2" charset="-122"/>
                <a:ea typeface="宋体" panose="02010600030101010101" pitchFamily="2" charset="-122"/>
              </a:rPr>
              <a:t>AU(Action Units)</a:t>
            </a:r>
            <a:r>
              <a:rPr lang="zh-CN" altLang="en-US" sz="2400" dirty="0">
                <a:latin typeface="宋体" panose="02010600030101010101" pitchFamily="2" charset="-122"/>
                <a:ea typeface="宋体" panose="02010600030101010101" pitchFamily="2" charset="-122"/>
              </a:rPr>
              <a:t>损失监督音频面部特征与音频特征的融合，进一步提升了生成谈话面部的真实感和准确性。</a:t>
            </a:r>
            <a:endParaRPr lang="en-US" altLang="zh-CN" sz="2400" dirty="0">
              <a:latin typeface="宋体" panose="02010600030101010101" pitchFamily="2" charset="-122"/>
              <a:ea typeface="宋体" panose="02010600030101010101" pitchFamily="2" charset="-122"/>
            </a:endParaRPr>
          </a:p>
        </p:txBody>
      </p:sp>
    </p:spTree>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03</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研究内容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3525598204"/>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p:cNvSpPr txBox="1"/>
          <p:nvPr>
            <p:custDataLst>
              <p:tags r:id="rId1"/>
            </p:custDataLst>
          </p:nvPr>
        </p:nvSpPr>
        <p:spPr>
          <a:xfrm>
            <a:off x="267364" y="1064201"/>
            <a:ext cx="301399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整体框架：</a:t>
            </a: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3" name="文本框 12">
            <a:extLst>
              <a:ext uri="{FF2B5EF4-FFF2-40B4-BE49-F238E27FC236}">
                <a16:creationId xmlns:a16="http://schemas.microsoft.com/office/drawing/2014/main" id="{4D4DD556-A812-AC48-9CFA-FBB070E83526}"/>
              </a:ext>
            </a:extLst>
          </p:cNvPr>
          <p:cNvSpPr txBox="1"/>
          <p:nvPr/>
        </p:nvSpPr>
        <p:spPr>
          <a:xfrm>
            <a:off x="11200525" y="372207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0" name="文本框 19">
            <a:extLst>
              <a:ext uri="{FF2B5EF4-FFF2-40B4-BE49-F238E27FC236}">
                <a16:creationId xmlns:a16="http://schemas.microsoft.com/office/drawing/2014/main" id="{1D85FBAB-13A4-E35A-E3CF-4C0A1AFD3E15}"/>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Bi C, Liu X, Liu Z.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NeRF</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-AD: Neural Radiance Field with Attention-based Disentanglement for Talking Face Synthesis[J].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arXiv:2401.12568,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2" name="图片 1">
            <a:extLst>
              <a:ext uri="{FF2B5EF4-FFF2-40B4-BE49-F238E27FC236}">
                <a16:creationId xmlns:a16="http://schemas.microsoft.com/office/drawing/2014/main" id="{8A47FBB5-0D3D-8480-5E0A-B4502305B11B}"/>
              </a:ext>
            </a:extLst>
          </p:cNvPr>
          <p:cNvPicPr>
            <a:picLocks noChangeAspect="1"/>
          </p:cNvPicPr>
          <p:nvPr/>
        </p:nvPicPr>
        <p:blipFill>
          <a:blip r:embed="rId5"/>
          <a:stretch>
            <a:fillRect/>
          </a:stretch>
        </p:blipFill>
        <p:spPr>
          <a:xfrm>
            <a:off x="1053299" y="1716711"/>
            <a:ext cx="9852493" cy="4488779"/>
          </a:xfrm>
          <a:prstGeom prst="rect">
            <a:avLst/>
          </a:prstGeom>
        </p:spPr>
      </p:pic>
    </p:spTree>
    <p:extLst>
      <p:ext uri="{BB962C8B-B14F-4D97-AF65-F5344CB8AC3E}">
        <p14:creationId xmlns:p14="http://schemas.microsoft.com/office/powerpoint/2010/main" val="4277079253"/>
      </p:ext>
    </p:extLst>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F0BBAD-1F96-4D20-7275-98F420E2CD0E}"/>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FA236D0A-F60B-CEB1-ED90-9EDF877AC8BF}"/>
              </a:ext>
            </a:extLst>
          </p:cNvPr>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E6C00608-BEE1-0C1F-0DE7-B017BCBAD976}"/>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CE84E875-CDA8-0D5E-428E-D89CD9511B4B}"/>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5ABF4F39-648F-1903-D402-1B5BC3CC0A60}"/>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D9F7018B-6551-4127-A3C2-38B4D40A419C}"/>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47063E98-7B7B-8381-699B-516B261485F7}"/>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01051460-D78E-655A-532B-E5F202721815}"/>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646750D2-0391-FA27-E299-CC52FF61BD05}"/>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946835A6-0D75-248A-1E92-45F42DD213B9}"/>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DBA89655-2441-CDDC-708C-2E3F89AE3413}"/>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a:extLst>
              <a:ext uri="{FF2B5EF4-FFF2-40B4-BE49-F238E27FC236}">
                <a16:creationId xmlns:a16="http://schemas.microsoft.com/office/drawing/2014/main" id="{6AEA85B3-64FD-04DC-838D-79E9C363E952}"/>
              </a:ext>
            </a:extLst>
          </p:cNvPr>
          <p:cNvSpPr txBox="1"/>
          <p:nvPr>
            <p:custDataLst>
              <p:tags r:id="rId1"/>
            </p:custDataLst>
          </p:nvPr>
        </p:nvSpPr>
        <p:spPr>
          <a:xfrm>
            <a:off x="102870" y="997331"/>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基于注意力机制的解耦方法</a:t>
            </a:r>
          </a:p>
        </p:txBody>
      </p:sp>
      <p:sp>
        <p:nvSpPr>
          <p:cNvPr id="14" name="矩形: 圆角 4">
            <a:extLst>
              <a:ext uri="{FF2B5EF4-FFF2-40B4-BE49-F238E27FC236}">
                <a16:creationId xmlns:a16="http://schemas.microsoft.com/office/drawing/2014/main" id="{CFBFA68A-4A5E-7A60-0A3C-1990E249553E}"/>
              </a:ext>
            </a:extLst>
          </p:cNvPr>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3A17ED02-016F-7962-85B8-2AAB027CD3F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XJU-ICIRG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2" name="文本框 1">
            <a:extLst>
              <a:ext uri="{FF2B5EF4-FFF2-40B4-BE49-F238E27FC236}">
                <a16:creationId xmlns:a16="http://schemas.microsoft.com/office/drawing/2014/main" id="{B17FFD65-14CA-089C-8D03-C2C0879E0A53}"/>
              </a:ext>
            </a:extLst>
          </p:cNvPr>
          <p:cNvSpPr txBox="1"/>
          <p:nvPr/>
        </p:nvSpPr>
        <p:spPr>
          <a:xfrm>
            <a:off x="551500" y="1655051"/>
            <a:ext cx="10674561" cy="769441"/>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200" b="1" dirty="0">
                <a:latin typeface="Times New Roman" panose="02020603050405020304" pitchFamily="18" charset="0"/>
                <a:ea typeface="宋体" panose="02010600030101010101" pitchFamily="2" charset="-122"/>
                <a:cs typeface="Times New Roman" panose="02020603050405020304" pitchFamily="18" charset="0"/>
              </a:rPr>
              <a:t>目的</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：将输入的谈话面部图像解耦为</a:t>
            </a: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Audio-face</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Identity-face</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，即识别和分离出与语音运动直接相关的面部区域，从而更精确地控制面部表情和口型的合成。</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 name="文本框 14">
            <a:extLst>
              <a:ext uri="{FF2B5EF4-FFF2-40B4-BE49-F238E27FC236}">
                <a16:creationId xmlns:a16="http://schemas.microsoft.com/office/drawing/2014/main" id="{5BAC2DC7-DDCA-9656-8049-EF932C299CA0}"/>
              </a:ext>
            </a:extLst>
          </p:cNvPr>
          <p:cNvSpPr txBox="1"/>
          <p:nvPr/>
        </p:nvSpPr>
        <p:spPr>
          <a:xfrm>
            <a:off x="11577887" y="185510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A1CB6BFE-B6F0-7EE1-1A9F-CEE5FEB85892}"/>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Bi C, Liu X, Liu Z.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NeRF</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-AD: Neural Radiance Field with Attention-based Disentanglement for Talking Face Synthesis[J].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arXiv:2401.12568,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
        <p:nvSpPr>
          <p:cNvPr id="10" name="文本框 9">
            <a:extLst>
              <a:ext uri="{FF2B5EF4-FFF2-40B4-BE49-F238E27FC236}">
                <a16:creationId xmlns:a16="http://schemas.microsoft.com/office/drawing/2014/main" id="{FDD26E8D-E1F6-5D95-4524-3E1D60E6D97A}"/>
              </a:ext>
            </a:extLst>
          </p:cNvPr>
          <p:cNvSpPr txBox="1"/>
          <p:nvPr/>
        </p:nvSpPr>
        <p:spPr>
          <a:xfrm>
            <a:off x="551500" y="2570226"/>
            <a:ext cx="10538033" cy="769441"/>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200" b="1" dirty="0">
                <a:latin typeface="宋体" panose="02010600030101010101" pitchFamily="2" charset="-122"/>
                <a:ea typeface="宋体" panose="02010600030101010101" pitchFamily="2" charset="-122"/>
              </a:rPr>
              <a:t>解耦方法：</a:t>
            </a:r>
            <a:r>
              <a:rPr lang="zh-CN" altLang="en-US" sz="2200" dirty="0">
                <a:latin typeface="宋体" panose="02010600030101010101" pitchFamily="2" charset="-122"/>
                <a:ea typeface="宋体" panose="02010600030101010101" pitchFamily="2" charset="-122"/>
              </a:rPr>
              <a:t>通过一个注意力基解耦模块实现，该模块首先裁剪出面部区域，然后利用</a:t>
            </a:r>
            <a:r>
              <a:rPr lang="en-US" altLang="zh-CN" sz="2200" dirty="0">
                <a:latin typeface="宋体" panose="02010600030101010101" pitchFamily="2" charset="-122"/>
                <a:ea typeface="宋体" panose="02010600030101010101" pitchFamily="2" charset="-122"/>
              </a:rPr>
              <a:t>AU-Attention</a:t>
            </a:r>
            <a:r>
              <a:rPr lang="zh-CN" altLang="en-US" sz="2200" dirty="0">
                <a:latin typeface="宋体" panose="02010600030101010101" pitchFamily="2" charset="-122"/>
                <a:ea typeface="宋体" panose="02010600030101010101" pitchFamily="2" charset="-122"/>
              </a:rPr>
              <a:t>模块生成一个遮罩</a:t>
            </a:r>
            <a:r>
              <a:rPr lang="en-US" altLang="zh-CN" sz="2200" dirty="0">
                <a:latin typeface="宋体" panose="02010600030101010101" pitchFamily="2" charset="-122"/>
                <a:ea typeface="宋体" panose="02010600030101010101" pitchFamily="2" charset="-122"/>
              </a:rPr>
              <a:t>A</a:t>
            </a:r>
            <a:r>
              <a:rPr lang="zh-CN" altLang="en-US" sz="2200" dirty="0">
                <a:latin typeface="宋体" panose="02010600030101010101" pitchFamily="2" charset="-122"/>
                <a:ea typeface="宋体" panose="02010600030101010101" pitchFamily="2" charset="-122"/>
              </a:rPr>
              <a:t>，并指定与语音运动相关的面部区域的权重。</a:t>
            </a:r>
          </a:p>
        </p:txBody>
      </p:sp>
      <p:sp>
        <p:nvSpPr>
          <p:cNvPr id="16" name="文本框 15">
            <a:extLst>
              <a:ext uri="{FF2B5EF4-FFF2-40B4-BE49-F238E27FC236}">
                <a16:creationId xmlns:a16="http://schemas.microsoft.com/office/drawing/2014/main" id="{5A0C5CB5-D71A-FF67-1F1A-E2C2EF9E4D76}"/>
              </a:ext>
            </a:extLst>
          </p:cNvPr>
          <p:cNvSpPr txBox="1"/>
          <p:nvPr/>
        </p:nvSpPr>
        <p:spPr>
          <a:xfrm>
            <a:off x="551500" y="5351383"/>
            <a:ext cx="10674561" cy="769441"/>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200" b="1" dirty="0">
                <a:latin typeface="宋体" panose="02010600030101010101" pitchFamily="2" charset="-122"/>
                <a:ea typeface="宋体" panose="02010600030101010101" pitchFamily="2" charset="-122"/>
              </a:rPr>
              <a:t>AU-Attention</a:t>
            </a:r>
            <a:r>
              <a:rPr lang="zh-CN" altLang="en-US" sz="2200" b="1" dirty="0">
                <a:latin typeface="宋体" panose="02010600030101010101" pitchFamily="2" charset="-122"/>
                <a:ea typeface="宋体" panose="02010600030101010101" pitchFamily="2" charset="-122"/>
              </a:rPr>
              <a:t>模块的组成</a:t>
            </a:r>
            <a:r>
              <a:rPr lang="zh-CN" altLang="en-US" sz="2200" dirty="0">
                <a:latin typeface="宋体" panose="02010600030101010101" pitchFamily="2" charset="-122"/>
                <a:ea typeface="宋体" panose="02010600030101010101" pitchFamily="2" charset="-122"/>
              </a:rPr>
              <a:t>：该模块包括</a:t>
            </a:r>
            <a:r>
              <a:rPr lang="en-US" altLang="zh-CN" sz="2200" dirty="0">
                <a:latin typeface="宋体" panose="02010600030101010101" pitchFamily="2" charset="-122"/>
                <a:ea typeface="宋体" panose="02010600030101010101" pitchFamily="2" charset="-122"/>
              </a:rPr>
              <a:t>4</a:t>
            </a:r>
            <a:r>
              <a:rPr lang="zh-CN" altLang="en-US" sz="2200" dirty="0">
                <a:latin typeface="宋体" panose="02010600030101010101" pitchFamily="2" charset="-122"/>
                <a:ea typeface="宋体" panose="02010600030101010101" pitchFamily="2" charset="-122"/>
              </a:rPr>
              <a:t>个部分，遮罩生成器、变形生成器、</a:t>
            </a:r>
            <a:r>
              <a:rPr lang="en-US" altLang="zh-CN" sz="2200" dirty="0">
                <a:latin typeface="宋体" panose="02010600030101010101" pitchFamily="2" charset="-122"/>
                <a:ea typeface="宋体" panose="02010600030101010101" pitchFamily="2" charset="-122"/>
              </a:rPr>
              <a:t>AU</a:t>
            </a:r>
            <a:r>
              <a:rPr lang="zh-CN" altLang="en-US" sz="2200" dirty="0">
                <a:latin typeface="宋体" panose="02010600030101010101" pitchFamily="2" charset="-122"/>
                <a:ea typeface="宋体" panose="02010600030101010101" pitchFamily="2" charset="-122"/>
              </a:rPr>
              <a:t>分类器和判别器。</a:t>
            </a:r>
          </a:p>
        </p:txBody>
      </p:sp>
      <p:sp>
        <p:nvSpPr>
          <p:cNvPr id="6" name="文本框 5">
            <a:extLst>
              <a:ext uri="{FF2B5EF4-FFF2-40B4-BE49-F238E27FC236}">
                <a16:creationId xmlns:a16="http://schemas.microsoft.com/office/drawing/2014/main" id="{98C15CB8-D5F5-4BAB-A307-6788572C4DD8}"/>
              </a:ext>
            </a:extLst>
          </p:cNvPr>
          <p:cNvSpPr txBox="1"/>
          <p:nvPr/>
        </p:nvSpPr>
        <p:spPr>
          <a:xfrm>
            <a:off x="558219" y="3497268"/>
            <a:ext cx="10531314" cy="1785104"/>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200" b="1" dirty="0">
                <a:latin typeface="Times New Roman" panose="02020603050405020304" pitchFamily="18" charset="0"/>
                <a:ea typeface="宋体" panose="02010600030101010101" pitchFamily="2" charset="-122"/>
                <a:cs typeface="Times New Roman" panose="02020603050405020304" pitchFamily="18" charset="0"/>
              </a:rPr>
              <a:t>AU-Attention</a:t>
            </a:r>
            <a:r>
              <a:rPr lang="zh-CN" altLang="en-US" sz="2200" b="1" dirty="0">
                <a:latin typeface="Times New Roman" panose="02020603050405020304" pitchFamily="18" charset="0"/>
                <a:ea typeface="宋体" panose="02010600030101010101" pitchFamily="2" charset="-122"/>
                <a:cs typeface="Times New Roman" panose="02020603050405020304" pitchFamily="18" charset="0"/>
              </a:rPr>
              <a:t>模块：</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该模块使用面部动作编码系统（</a:t>
            </a: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Facial Action Coding System,</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FACS</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）中定义的动作单元（</a:t>
            </a: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Action Units, AUs</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），特别是与语音运动相关的</a:t>
            </a: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AUs</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来引导注意力。通过识别这些特定的</a:t>
            </a: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AUs</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，模块能够生成一个遮罩</a:t>
            </a: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，这个遮罩指定了与语音运动相关的面部区域的权重。这允许模型将关注点集中在对谈话表现至关重要的面部区域，而非整个面部。</a:t>
            </a:r>
          </a:p>
        </p:txBody>
      </p:sp>
      <p:sp>
        <p:nvSpPr>
          <p:cNvPr id="11" name="文本框 10">
            <a:extLst>
              <a:ext uri="{FF2B5EF4-FFF2-40B4-BE49-F238E27FC236}">
                <a16:creationId xmlns:a16="http://schemas.microsoft.com/office/drawing/2014/main" id="{D2C318AD-EA2A-4996-F4C1-750D499A5850}"/>
              </a:ext>
            </a:extLst>
          </p:cNvPr>
          <p:cNvSpPr txBox="1"/>
          <p:nvPr/>
        </p:nvSpPr>
        <p:spPr>
          <a:xfrm>
            <a:off x="11577886" y="280948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2" name="文本框 11">
            <a:extLst>
              <a:ext uri="{FF2B5EF4-FFF2-40B4-BE49-F238E27FC236}">
                <a16:creationId xmlns:a16="http://schemas.microsoft.com/office/drawing/2014/main" id="{1B876057-7926-2D7C-4ECF-C196225D070D}"/>
              </a:ext>
            </a:extLst>
          </p:cNvPr>
          <p:cNvSpPr txBox="1"/>
          <p:nvPr/>
        </p:nvSpPr>
        <p:spPr>
          <a:xfrm>
            <a:off x="11577885" y="4038020"/>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3" name="文本框 12">
            <a:extLst>
              <a:ext uri="{FF2B5EF4-FFF2-40B4-BE49-F238E27FC236}">
                <a16:creationId xmlns:a16="http://schemas.microsoft.com/office/drawing/2014/main" id="{1204E6C6-62CA-2DBF-B235-27C50A653F5F}"/>
              </a:ext>
            </a:extLst>
          </p:cNvPr>
          <p:cNvSpPr txBox="1"/>
          <p:nvPr/>
        </p:nvSpPr>
        <p:spPr>
          <a:xfrm>
            <a:off x="11564781" y="545006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449544488"/>
      </p:ext>
    </p:extLst>
  </p:cSld>
  <p:clrMapOvr>
    <a:masterClrMapping/>
  </p:clrMapOvr>
  <p:transition>
    <p:wipe/>
  </p:transition>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mJkMTMwYjZmNjQzNTMwNjE2ZmYwY2NkZWU3MjgyZWQifQ=="/>
  <p:tag name="KSO_WPP_MARK_KEY" val="5444498b-26d2-49ff-b7f2-b5957cbeff76"/>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14850</TotalTime>
  <Words>3102</Words>
  <Application>Microsoft Office PowerPoint</Application>
  <PresentationFormat>宽屏</PresentationFormat>
  <Paragraphs>227</Paragraphs>
  <Slides>26</Slides>
  <Notes>26</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26</vt:i4>
      </vt:variant>
    </vt:vector>
  </HeadingPairs>
  <TitlesOfParts>
    <vt:vector size="39" baseType="lpstr">
      <vt:lpstr>Söhne</vt:lpstr>
      <vt:lpstr>等线</vt:lpstr>
      <vt:lpstr>等线 Light</vt:lpstr>
      <vt:lpstr>黑体</vt:lpstr>
      <vt:lpstr>思源黑体 Normal</vt:lpstr>
      <vt:lpstr>宋体</vt:lpstr>
      <vt:lpstr>微软雅黑</vt:lpstr>
      <vt:lpstr>微软雅黑 Light</vt:lpstr>
      <vt:lpstr>Arial</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lastModifiedBy>Zhu, Lidong</cp:lastModifiedBy>
  <cp:revision>733</cp:revision>
  <dcterms:created xsi:type="dcterms:W3CDTF">2021-06-12T07:20:00Z</dcterms:created>
  <dcterms:modified xsi:type="dcterms:W3CDTF">2024-03-04T10:36:57Z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6480CACBD99143468DF16E9377917C17</vt:lpwstr>
  </property>
  <property fmtid="{D5CDD505-2E9C-101B-9397-08002B2CF9AE}" pid="3" name="KSOProductBuildVer">
    <vt:lpwstr>2052-12.1.0.15374</vt:lpwstr>
  </property>
</Properties>
</file>