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06" r:id="rId2"/>
    <p:sldId id="2614" r:id="rId3"/>
    <p:sldId id="2595" r:id="rId4"/>
    <p:sldId id="2686" r:id="rId5"/>
    <p:sldId id="2687" r:id="rId6"/>
    <p:sldId id="2621" r:id="rId7"/>
    <p:sldId id="2688" r:id="rId8"/>
    <p:sldId id="2689" r:id="rId9"/>
    <p:sldId id="2691" r:id="rId10"/>
    <p:sldId id="2715" r:id="rId11"/>
    <p:sldId id="2692" r:id="rId12"/>
    <p:sldId id="2716" r:id="rId13"/>
    <p:sldId id="2708" r:id="rId14"/>
    <p:sldId id="2717" r:id="rId15"/>
    <p:sldId id="2693" r:id="rId16"/>
    <p:sldId id="2718" r:id="rId17"/>
    <p:sldId id="2719" r:id="rId18"/>
    <p:sldId id="2697" r:id="rId19"/>
    <p:sldId id="2703" r:id="rId20"/>
    <p:sldId id="2698" r:id="rId21"/>
    <p:sldId id="2712" r:id="rId22"/>
    <p:sldId id="2720" r:id="rId23"/>
    <p:sldId id="2721" r:id="rId24"/>
    <p:sldId id="2699" r:id="rId25"/>
    <p:sldId id="2711" r:id="rId26"/>
    <p:sldId id="2714" r:id="rId27"/>
    <p:sldId id="2705" r:id="rId28"/>
    <p:sldId id="2706" r:id="rId29"/>
    <p:sldId id="2518"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F5597"/>
    <a:srgbClr val="FFFFFF"/>
    <a:srgbClr val="1736FF"/>
    <a:srgbClr val="E4E6E7"/>
    <a:srgbClr val="BFBEBD"/>
    <a:srgbClr val="F16005"/>
    <a:srgbClr val="FE000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78"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2023/12/2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5764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8773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877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12179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00885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38799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2519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9072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5506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51101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2836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2077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67719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29</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7135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2023/12/2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2023/12/2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7.xml"/><Relationship Id="rId7" Type="http://schemas.openxmlformats.org/officeDocument/2006/relationships/image" Target="../media/image20.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6.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7.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8.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9.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0.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31.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32.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806129"/>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600" dirty="0">
                <a:solidFill>
                  <a:srgbClr val="000000"/>
                </a:solidFill>
                <a:latin typeface="微软雅黑" panose="020B0503020204020204" pitchFamily="34" charset="-122"/>
                <a:ea typeface="微软雅黑" panose="020B0503020204020204" pitchFamily="34" charset="-122"/>
                <a:cs typeface="+mj-cs"/>
              </a:rPr>
              <a:t>Efficient Region-Aware Neural Radiance Fields for High-Fidelity Talking Portrait Synthesis</a:t>
            </a:r>
            <a:endParaRPr lang="zh-CN" altLang="en-US"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478856"/>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2023.12.01</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en-US" altLang="zh-CN" sz="1600" dirty="0">
                <a:latin typeface="微软雅黑 Light" panose="020B0502040204020203" pitchFamily="34" charset="-122"/>
                <a:ea typeface="微软雅黑 Light" panose="020B0502040204020203" pitchFamily="34" charset="-122"/>
              </a:rPr>
              <a:t>Xian Liu, </a:t>
            </a:r>
            <a:r>
              <a:rPr lang="en-US" altLang="zh-CN" sz="1600" dirty="0" err="1">
                <a:latin typeface="微软雅黑 Light" panose="020B0502040204020203" pitchFamily="34" charset="-122"/>
                <a:ea typeface="微软雅黑 Light" panose="020B0502040204020203" pitchFamily="34" charset="-122"/>
              </a:rPr>
              <a:t>Yinghao</a:t>
            </a:r>
            <a:r>
              <a:rPr lang="en-US" altLang="zh-CN" sz="1600" dirty="0">
                <a:latin typeface="微软雅黑 Light" panose="020B0502040204020203" pitchFamily="34" charset="-122"/>
                <a:ea typeface="微软雅黑 Light" panose="020B0502040204020203" pitchFamily="34" charset="-122"/>
              </a:rPr>
              <a:t> Xu, </a:t>
            </a:r>
            <a:r>
              <a:rPr lang="en-US" altLang="zh-CN" sz="1600" dirty="0" err="1">
                <a:latin typeface="微软雅黑 Light" panose="020B0502040204020203" pitchFamily="34" charset="-122"/>
                <a:ea typeface="微软雅黑 Light" panose="020B0502040204020203" pitchFamily="34" charset="-122"/>
              </a:rPr>
              <a:t>Qianyi</a:t>
            </a:r>
            <a:r>
              <a:rPr lang="en-US" altLang="zh-CN" sz="1600" dirty="0">
                <a:latin typeface="微软雅黑 Light" panose="020B0502040204020203" pitchFamily="34" charset="-122"/>
                <a:ea typeface="微软雅黑 Light" panose="020B0502040204020203" pitchFamily="34" charset="-122"/>
              </a:rPr>
              <a:t> Wu, Hang Zhou, Wayne Wu, </a:t>
            </a:r>
            <a:r>
              <a:rPr lang="en-US" altLang="zh-CN" sz="1600" dirty="0" err="1">
                <a:latin typeface="微软雅黑 Light" panose="020B0502040204020203" pitchFamily="34" charset="-122"/>
                <a:ea typeface="微软雅黑 Light" panose="020B0502040204020203" pitchFamily="34" charset="-122"/>
              </a:rPr>
              <a:t>Bolei</a:t>
            </a:r>
            <a:r>
              <a:rPr lang="en-US" altLang="zh-CN" sz="1600" dirty="0">
                <a:latin typeface="微软雅黑 Light" panose="020B0502040204020203" pitchFamily="34" charset="-122"/>
                <a:ea typeface="微软雅黑 Light" panose="020B0502040204020203" pitchFamily="34" charset="-122"/>
              </a:rPr>
              <a:t> Zhou</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Tri-Plane Hash Representation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Overall Head Representation</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30F8DB2-8C6C-EBC0-020F-4EF3AC3C8B1A}"/>
                  </a:ext>
                </a:extLst>
              </p:cNvPr>
              <p:cNvSpPr txBox="1"/>
              <p:nvPr/>
            </p:nvSpPr>
            <p:spPr>
              <a:xfrm>
                <a:off x="2619155" y="3225837"/>
                <a:ext cx="7008088" cy="53296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𝐹</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 : (</m:t>
                      </m:r>
                      <m:r>
                        <a:rPr lang="en-US" altLang="zh-CN" sz="2800" i="1">
                          <a:latin typeface="Cambria Math" panose="02040503050406030204" pitchFamily="18" charset="0"/>
                        </a:rPr>
                        <m:t>𝑥</m:t>
                      </m:r>
                      <m:r>
                        <a:rPr lang="en-US" altLang="zh-CN" sz="2800" i="1">
                          <a:latin typeface="Cambria Math" panose="02040503050406030204" pitchFamily="18" charset="0"/>
                        </a:rPr>
                        <m:t>, </m:t>
                      </m:r>
                      <m:r>
                        <a:rPr lang="en-US" altLang="zh-CN" sz="2800" i="1">
                          <a:latin typeface="Cambria Math" panose="02040503050406030204" pitchFamily="18" charset="0"/>
                        </a:rPr>
                        <m:t>𝑑</m:t>
                      </m:r>
                      <m:r>
                        <a:rPr lang="en-US" altLang="zh-CN" sz="2800" i="1">
                          <a:latin typeface="Cambria Math" panose="02040503050406030204" pitchFamily="18" charset="0"/>
                        </a:rPr>
                        <m:t>, </m:t>
                      </m:r>
                      <m:r>
                        <a:rPr lang="en-US" altLang="zh-CN" sz="2800" i="1">
                          <a:latin typeface="Cambria Math" panose="02040503050406030204" pitchFamily="18" charset="0"/>
                        </a:rPr>
                        <m:t>𝐷</m:t>
                      </m:r>
                      <m:r>
                        <a:rPr lang="en-US" altLang="zh-CN" sz="2800" i="1">
                          <a:latin typeface="Cambria Math" panose="02040503050406030204" pitchFamily="18" charset="0"/>
                        </a:rPr>
                        <m:t>; </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𝐻</m:t>
                          </m:r>
                        </m:e>
                        <m:sup>
                          <m:r>
                            <a:rPr lang="en-US" altLang="zh-CN" sz="2800" i="1">
                              <a:latin typeface="Cambria Math" panose="02040503050406030204" pitchFamily="18" charset="0"/>
                            </a:rPr>
                            <m:t>3</m:t>
                          </m:r>
                        </m:sup>
                      </m:sSup>
                      <m:r>
                        <a:rPr lang="en-US" altLang="zh-CN" sz="2800" i="1">
                          <a:latin typeface="Cambria Math" panose="02040503050406030204" pitchFamily="18" charset="0"/>
                        </a:rPr>
                        <m:t>) → (</m:t>
                      </m:r>
                      <m:r>
                        <a:rPr lang="en-US" altLang="zh-CN" sz="2800" i="1">
                          <a:latin typeface="Cambria Math" panose="02040503050406030204" pitchFamily="18" charset="0"/>
                        </a:rPr>
                        <m:t>𝑐</m:t>
                      </m:r>
                      <m:r>
                        <a:rPr lang="en-US" altLang="zh-CN" sz="2800" i="1">
                          <a:latin typeface="Cambria Math" panose="02040503050406030204" pitchFamily="18" charset="0"/>
                        </a:rPr>
                        <m:t>, </m:t>
                      </m:r>
                      <m:r>
                        <a:rPr lang="en-US" altLang="zh-CN" sz="2800" i="1">
                          <a:latin typeface="Cambria Math" panose="02040503050406030204" pitchFamily="18" charset="0"/>
                        </a:rPr>
                        <m:t>𝜎</m:t>
                      </m:r>
                      <m:r>
                        <a:rPr lang="en-US" altLang="zh-CN" sz="2800" i="1">
                          <a:latin typeface="Cambria Math" panose="02040503050406030204" pitchFamily="18" charset="0"/>
                        </a:rPr>
                        <m:t>)</m:t>
                      </m:r>
                    </m:oMath>
                  </m:oMathPara>
                </a14:m>
                <a:endParaRPr lang="zh-CN" altLang="en-US" sz="2200" dirty="0"/>
              </a:p>
            </p:txBody>
          </p:sp>
        </mc:Choice>
        <mc:Fallback xmlns="">
          <p:sp>
            <p:nvSpPr>
              <p:cNvPr id="10" name="文本框 9">
                <a:extLst>
                  <a:ext uri="{FF2B5EF4-FFF2-40B4-BE49-F238E27FC236}">
                    <a16:creationId xmlns:a16="http://schemas.microsoft.com/office/drawing/2014/main" id="{830F8DB2-8C6C-EBC0-020F-4EF3AC3C8B1A}"/>
                  </a:ext>
                </a:extLst>
              </p:cNvPr>
              <p:cNvSpPr txBox="1">
                <a:spLocks noRot="1" noChangeAspect="1" noMove="1" noResize="1" noEditPoints="1" noAdjustHandles="1" noChangeArrowheads="1" noChangeShapeType="1" noTextEdit="1"/>
              </p:cNvSpPr>
              <p:nvPr/>
            </p:nvSpPr>
            <p:spPr>
              <a:xfrm>
                <a:off x="2619155" y="3225837"/>
                <a:ext cx="7008088" cy="532966"/>
              </a:xfrm>
              <a:prstGeom prst="rect">
                <a:avLst/>
              </a:prstGeom>
              <a:blipFill>
                <a:blip r:embed="rId5"/>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BBB2EEB-4E70-5CA2-99FB-10C696DB1469}"/>
              </a:ext>
            </a:extLst>
          </p:cNvPr>
          <p:cNvSpPr txBox="1"/>
          <p:nvPr/>
        </p:nvSpPr>
        <p:spPr>
          <a:xfrm>
            <a:off x="798105" y="2400087"/>
            <a:ext cx="10499210" cy="464166"/>
          </a:xfrm>
          <a:prstGeom prst="rect">
            <a:avLst/>
          </a:prstGeom>
          <a:noFill/>
        </p:spPr>
        <p:txBody>
          <a:bodyPr wrap="square">
            <a:spAutoFit/>
          </a:bodyPr>
          <a:lstStyle/>
          <a:p>
            <a:pPr indent="457200">
              <a:lnSpc>
                <a:spcPct val="120000"/>
              </a:lnSpc>
              <a:spcBef>
                <a:spcPts val="200"/>
              </a:spcBef>
              <a:spcAft>
                <a:spcPts val="300"/>
              </a:spcAft>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引入三平面哈希表示后，头部整体的隐函数可表示为：</a:t>
            </a:r>
            <a:endPar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073270" y="32390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8219D7DC-E5DB-6C8C-1CD9-99FEB998E737}"/>
              </a:ext>
            </a:extLst>
          </p:cNvPr>
          <p:cNvSpPr txBox="1"/>
          <p:nvPr/>
        </p:nvSpPr>
        <p:spPr>
          <a:xfrm>
            <a:off x="2484552" y="4188128"/>
            <a:ext cx="7931271" cy="40011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位置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：观察角度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：包含音频特征的动态条件特征集</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3A3F84F-2CAC-14CA-3E65-DCBC836BDFD1}"/>
                  </a:ext>
                </a:extLst>
              </p:cNvPr>
              <p:cNvSpPr txBox="1"/>
              <p:nvPr/>
            </p:nvSpPr>
            <p:spPr>
              <a:xfrm>
                <a:off x="2509526" y="4896688"/>
                <a:ext cx="7666124" cy="400110"/>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sSup>
                      <m:sSupPr>
                        <m:ctrlPr>
                          <a:rPr lang="zh-CN" altLang="zh-CN" sz="2000" i="1" smtClean="0">
                            <a:effectLst/>
                            <a:latin typeface="Cambria Math" panose="02040503050406030204" pitchFamily="18" charset="0"/>
                            <a:ea typeface="Cambria Math" panose="02040503050406030204" pitchFamily="18" charset="0"/>
                          </a:rPr>
                        </m:ctrlPr>
                      </m:sSupPr>
                      <m:e>
                        <m:r>
                          <m:rPr>
                            <m:sty m:val="p"/>
                          </m:rPr>
                          <a:rPr lang="en-US" altLang="zh-CN" sz="2000">
                            <a:effectLst/>
                            <a:latin typeface="Cambria Math" panose="02040503050406030204" pitchFamily="18" charset="0"/>
                            <a:ea typeface="微软雅黑" panose="020B0503020204020204" pitchFamily="34" charset="-122"/>
                            <a:cs typeface="Times New Roman" panose="02020603050405020304" pitchFamily="18" charset="0"/>
                          </a:rPr>
                          <m:t>H</m:t>
                        </m:r>
                      </m:e>
                      <m:sup>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3</m:t>
                        </m:r>
                      </m:sup>
                    </m:sSup>
                    <m:r>
                      <a:rPr lang="en-US" altLang="zh-CN" sz="2000">
                        <a:effectLst/>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000">
                        <a:effectLst/>
                        <a:latin typeface="Cambria Math" panose="02040503050406030204" pitchFamily="18" charset="0"/>
                        <a:ea typeface="微软雅黑" panose="020B0503020204020204" pitchFamily="34" charset="-122"/>
                        <a:cs typeface="Times New Roman" panose="02020603050405020304" pitchFamily="18" charset="0"/>
                      </a:rPr>
                      <m:t>x</m:t>
                    </m:r>
                    <m:r>
                      <a:rPr lang="en-US" altLang="zh-CN" sz="20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m:rPr>
                            <m:sty m:val="p"/>
                          </m:rPr>
                          <a:rPr lang="en-US" altLang="zh-CN" sz="2000">
                            <a:effectLst/>
                            <a:latin typeface="Cambria Math" panose="02040503050406030204" pitchFamily="18" charset="0"/>
                            <a:ea typeface="微软雅黑" panose="020B0503020204020204" pitchFamily="34" charset="-122"/>
                            <a:cs typeface="Times New Roman" panose="02020603050405020304" pitchFamily="18" charset="0"/>
                          </a:rPr>
                          <m:t>f</m:t>
                        </m:r>
                      </m:e>
                      <m:sub>
                        <m:r>
                          <a:rPr lang="en-US" altLang="zh-CN" sz="2000" i="1">
                            <a:effectLst/>
                            <a:latin typeface="Cambria Math" panose="02040503050406030204" pitchFamily="18" charset="0"/>
                            <a:ea typeface="微软雅黑" panose="020B0503020204020204" pitchFamily="34" charset="-122"/>
                            <a:cs typeface="Times New Roman" panose="02020603050405020304" pitchFamily="18" charset="0"/>
                          </a:rPr>
                          <m:t>𝑥</m:t>
                        </m:r>
                      </m:sub>
                    </m:sSub>
                  </m:oMath>
                </a14:m>
                <a:r>
                  <a:rPr lang="en-US" altLang="zh-CN" sz="2000" dirty="0">
                    <a:effectLst/>
                    <a:latin typeface="微软雅黑" panose="020B0503020204020204" pitchFamily="34" charset="-122"/>
                    <a:cs typeface="Times New Roman" panose="02020603050405020304" pitchFamily="18" charset="0"/>
                  </a:rPr>
                  <a:t> </a:t>
                </a:r>
                <a:r>
                  <a:rPr lang="zh-CN" altLang="en-US" sz="2000" dirty="0">
                    <a:ea typeface="微软雅黑" panose="020B0503020204020204" pitchFamily="34" charset="-122"/>
                    <a:cs typeface="Times New Roman" panose="02020603050405020304" pitchFamily="18" charset="0"/>
                  </a:rPr>
                  <a:t>：</a:t>
                </a:r>
                <a:r>
                  <a:rPr lang="zh-CN" altLang="zh-CN" sz="2000" dirty="0">
                    <a:effectLst/>
                    <a:ea typeface="微软雅黑" panose="020B0503020204020204" pitchFamily="34" charset="-122"/>
                    <a:cs typeface="Times New Roman" panose="02020603050405020304" pitchFamily="18" charset="0"/>
                  </a:rPr>
                  <a:t>由三个平面哈希编码器组成的三平面哈希编码器。</a:t>
                </a:r>
                <a:endPar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2509526" y="4896688"/>
                <a:ext cx="7666124" cy="400110"/>
              </a:xfrm>
              <a:prstGeom prst="rect">
                <a:avLst/>
              </a:prstGeom>
              <a:blipFill>
                <a:blip r:embed="rId6"/>
                <a:stretch>
                  <a:fillRect l="-716" t="-7576" b="-25758"/>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C8DAB48B-1B57-DCF6-9882-4EEA45F3BDAE}"/>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12616338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Region Attention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0899449" y="39459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Region Attention Mechanism</a:t>
            </a:r>
            <a:endParaRPr lang="zh-CN" altLang="en-US" sz="2400" dirty="0"/>
          </a:p>
        </p:txBody>
      </p:sp>
      <p:sp>
        <p:nvSpPr>
          <p:cNvPr id="10" name="文本框 9">
            <a:extLst>
              <a:ext uri="{FF2B5EF4-FFF2-40B4-BE49-F238E27FC236}">
                <a16:creationId xmlns:a16="http://schemas.microsoft.com/office/drawing/2014/main" id="{D66C229E-014B-8B76-8FF3-181204DEFDF5}"/>
              </a:ext>
            </a:extLst>
          </p:cNvPr>
          <p:cNvSpPr txBox="1"/>
          <p:nvPr/>
        </p:nvSpPr>
        <p:spPr>
          <a:xfrm>
            <a:off x="832904" y="2302284"/>
            <a:ext cx="10365943" cy="830997"/>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该机制包括两个步骤，首先通过外部注意力计算注意力向量，之后通过跨模态通道注意力来重新加权。</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AA9821-3E55-5015-8409-2916D72A506A}"/>
                  </a:ext>
                </a:extLst>
              </p:cNvPr>
              <p:cNvSpPr txBox="1"/>
              <p:nvPr/>
            </p:nvSpPr>
            <p:spPr>
              <a:xfrm>
                <a:off x="2917616" y="4419198"/>
                <a:ext cx="6196518" cy="81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00" i="1" smtClean="0">
                          <a:latin typeface="Cambria Math" panose="02040503050406030204" pitchFamily="18" charset="0"/>
                        </a:rPr>
                        <m:t>𝐴</m:t>
                      </m:r>
                      <m:r>
                        <a:rPr lang="en-US" altLang="zh-CN" sz="2200" i="1" smtClean="0">
                          <a:latin typeface="Cambria Math" panose="02040503050406030204" pitchFamily="18" charset="0"/>
                        </a:rPr>
                        <m:t>=</m:t>
                      </m:r>
                      <m:r>
                        <a:rPr lang="en-US" altLang="zh-CN" sz="2200" i="1" smtClean="0">
                          <a:latin typeface="Cambria Math" panose="02040503050406030204" pitchFamily="18" charset="0"/>
                        </a:rPr>
                        <m:t>𝑅𝑒𝐿𝑈</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𝐹</m:t>
                          </m:r>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𝑀</m:t>
                              </m:r>
                            </m:e>
                            <m:sub>
                              <m:r>
                                <a:rPr lang="en-US" altLang="zh-CN" sz="2200" i="1">
                                  <a:latin typeface="Cambria Math" panose="02040503050406030204" pitchFamily="18" charset="0"/>
                                </a:rPr>
                                <m:t>𝑘</m:t>
                              </m:r>
                            </m:sub>
                            <m:sup>
                              <m:r>
                                <a:rPr lang="en-US" altLang="zh-CN" sz="2200" i="1">
                                  <a:latin typeface="Cambria Math" panose="02040503050406030204" pitchFamily="18" charset="0"/>
                                </a:rPr>
                                <m:t>𝑇</m:t>
                              </m:r>
                            </m:sup>
                          </m:sSubSup>
                        </m:e>
                      </m:d>
                      <m:r>
                        <a:rPr lang="en-US" altLang="zh-CN" sz="2200" b="0" i="1" smtClean="0">
                          <a:latin typeface="Cambria Math" panose="02040503050406030204" pitchFamily="18" charset="0"/>
                        </a:rPr>
                        <m:t>    </m:t>
                      </m:r>
                    </m:oMath>
                  </m:oMathPara>
                </a14:m>
                <a:endParaRPr lang="en-US" altLang="zh-CN"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𝑉</m:t>
                          </m:r>
                        </m:e>
                        <m:sub>
                          <m:r>
                            <a:rPr lang="en-US" altLang="zh-CN" sz="2200" i="1">
                              <a:latin typeface="Cambria Math" panose="02040503050406030204" pitchFamily="18" charset="0"/>
                            </a:rPr>
                            <m:t>𝑜𝑢𝑡</m:t>
                          </m:r>
                        </m:sub>
                      </m:sSub>
                      <m:r>
                        <a:rPr lang="en-US" altLang="zh-CN" sz="2200" i="1">
                          <a:latin typeface="Cambria Math" panose="02040503050406030204" pitchFamily="18" charset="0"/>
                        </a:rPr>
                        <m:t> = </m:t>
                      </m:r>
                      <m:r>
                        <a:rPr lang="en-US" altLang="zh-CN" sz="2200" i="1">
                          <a:latin typeface="Cambria Math" panose="02040503050406030204" pitchFamily="18" charset="0"/>
                        </a:rPr>
                        <m:t>𝐴</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𝑀</m:t>
                          </m:r>
                        </m:e>
                        <m:sub>
                          <m:r>
                            <a:rPr lang="en-US" altLang="zh-CN" sz="2200" i="1">
                              <a:latin typeface="Cambria Math" panose="02040503050406030204" pitchFamily="18" charset="0"/>
                            </a:rPr>
                            <m:t>𝑣</m:t>
                          </m:r>
                        </m:sub>
                      </m:sSub>
                    </m:oMath>
                  </m:oMathPara>
                </a14:m>
                <a:endParaRPr lang="zh-CN" altLang="en-US" sz="2200" dirty="0"/>
              </a:p>
            </p:txBody>
          </p:sp>
        </mc:Choice>
        <mc:Fallback xmlns="">
          <p:sp>
            <p:nvSpPr>
              <p:cNvPr id="12" name="文本框 11">
                <a:extLst>
                  <a:ext uri="{FF2B5EF4-FFF2-40B4-BE49-F238E27FC236}">
                    <a16:creationId xmlns:a16="http://schemas.microsoft.com/office/drawing/2014/main" id="{F0AA9821-3E55-5015-8409-2916D72A506A}"/>
                  </a:ext>
                </a:extLst>
              </p:cNvPr>
              <p:cNvSpPr txBox="1">
                <a:spLocks noRot="1" noChangeAspect="1" noMove="1" noResize="1" noEditPoints="1" noAdjustHandles="1" noChangeArrowheads="1" noChangeShapeType="1" noTextEdit="1"/>
              </p:cNvSpPr>
              <p:nvPr/>
            </p:nvSpPr>
            <p:spPr>
              <a:xfrm>
                <a:off x="2917616" y="4419198"/>
                <a:ext cx="6196518" cy="81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5549283-E308-DB43-96E0-E70D7C6618D8}"/>
                  </a:ext>
                </a:extLst>
              </p:cNvPr>
              <p:cNvSpPr txBox="1"/>
              <p:nvPr/>
            </p:nvSpPr>
            <p:spPr>
              <a:xfrm>
                <a:off x="2663206" y="5382707"/>
                <a:ext cx="5559973" cy="400110"/>
              </a:xfrm>
              <a:prstGeom prst="rect">
                <a:avLst/>
              </a:prstGeom>
              <a:noFill/>
            </p:spPr>
            <p:txBody>
              <a:bodyPr wrap="square">
                <a:spAutoFit/>
              </a:bodyPr>
              <a:lstStyle/>
              <a:p>
                <a:r>
                  <a:rPr lang="zh-CN" altLang="en-US" sz="2000" dirty="0">
                    <a:effectLst/>
                    <a:ea typeface="微软雅黑" panose="020B0503020204020204" pitchFamily="34" charset="-122"/>
                    <a:cs typeface="Times New Roman" panose="02020603050405020304" pitchFamily="18" charset="0"/>
                  </a:rPr>
                  <a:t>其中，向量 </a:t>
                </a:r>
                <a14:m>
                  <m:oMath xmlns:m="http://schemas.openxmlformats.org/officeDocument/2006/math">
                    <m:sSub>
                      <m:sSubPr>
                        <m:ctrlPr>
                          <a:rPr lang="en-US" altLang="zh-CN" sz="2000" i="1" smtClean="0">
                            <a:effectLst/>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2000" b="0" i="1" smtClean="0">
                            <a:effectLst/>
                            <a:latin typeface="Cambria Math" panose="02040503050406030204" pitchFamily="18" charset="0"/>
                            <a:ea typeface="微软雅黑" panose="020B0503020204020204" pitchFamily="34" charset="-122"/>
                            <a:cs typeface="Times New Roman" panose="02020603050405020304" pitchFamily="18" charset="0"/>
                          </a:rPr>
                          <m:t>𝑥</m:t>
                        </m:r>
                      </m:sub>
                    </m:sSub>
                  </m:oMath>
                </a14:m>
                <a:r>
                  <a:rPr lang="zh-CN" altLang="en-US" sz="2000" dirty="0">
                    <a:effectLst/>
                    <a:ea typeface="微软雅黑" panose="020B0503020204020204" pitchFamily="34" charset="-122"/>
                    <a:cs typeface="Times New Roman" panose="02020603050405020304" pitchFamily="18" charset="0"/>
                  </a:rPr>
                  <a:t> 被视为矩阵 </a:t>
                </a:r>
                <a14:m>
                  <m:oMath xmlns:m="http://schemas.openxmlformats.org/officeDocument/2006/math">
                    <m:r>
                      <m:rPr>
                        <m:nor/>
                      </m:rPr>
                      <a:rPr lang="en-US" altLang="zh-CN" sz="2000" dirty="0">
                        <a:ea typeface="微软雅黑" panose="020B0503020204020204" pitchFamily="34" charset="-122"/>
                        <a:cs typeface="Times New Roman" panose="02020603050405020304" pitchFamily="18" charset="0"/>
                      </a:rPr>
                      <m:t>F</m:t>
                    </m:r>
                    <m:r>
                      <m:rPr>
                        <m:nor/>
                      </m:rPr>
                      <a:rPr lang="en-US" altLang="zh-CN" sz="2000" dirty="0">
                        <a:ea typeface="微软雅黑" panose="020B0503020204020204" pitchFamily="34" charset="-122"/>
                        <a:cs typeface="Times New Roman" panose="02020603050405020304" pitchFamily="18" charset="0"/>
                      </a:rPr>
                      <m:t>∈</m:t>
                    </m:r>
                    <m:r>
                      <m:rPr>
                        <m:nor/>
                      </m:rPr>
                      <a:rPr lang="en-US" altLang="zh-CN" sz="2000" dirty="0">
                        <a:ea typeface="微软雅黑" panose="020B0503020204020204" pitchFamily="34" charset="-122"/>
                        <a:cs typeface="Times New Roman" panose="02020603050405020304" pitchFamily="18" charset="0"/>
                      </a:rPr>
                      <m:t>RN</m:t>
                    </m:r>
                  </m:oMath>
                </a14:m>
                <a:r>
                  <a:rPr lang="zh-CN" altLang="en-US" sz="2000" dirty="0"/>
                  <a:t>，</a:t>
                </a:r>
                <a:r>
                  <a:rPr lang="en-US" altLang="zh-CN" sz="2000" dirty="0"/>
                  <a:t>N</a:t>
                </a:r>
                <a:r>
                  <a:rPr lang="zh-CN" altLang="en-US" sz="2000" dirty="0"/>
                  <a:t>为采样个数</a:t>
                </a:r>
                <a:endParaRPr lang="zh-CN" altLang="en-US" sz="2000" baseline="30000" dirty="0"/>
              </a:p>
            </p:txBody>
          </p:sp>
        </mc:Choice>
        <mc:Fallback xmlns="">
          <p:sp>
            <p:nvSpPr>
              <p:cNvPr id="15" name="文本框 14">
                <a:extLst>
                  <a:ext uri="{FF2B5EF4-FFF2-40B4-BE49-F238E27FC236}">
                    <a16:creationId xmlns:a16="http://schemas.microsoft.com/office/drawing/2014/main" id="{45549283-E308-DB43-96E0-E70D7C6618D8}"/>
                  </a:ext>
                </a:extLst>
              </p:cNvPr>
              <p:cNvSpPr txBox="1">
                <a:spLocks noRot="1" noChangeAspect="1" noMove="1" noResize="1" noEditPoints="1" noAdjustHandles="1" noChangeArrowheads="1" noChangeShapeType="1" noTextEdit="1"/>
              </p:cNvSpPr>
              <p:nvPr/>
            </p:nvSpPr>
            <p:spPr>
              <a:xfrm>
                <a:off x="2663206" y="5382707"/>
                <a:ext cx="5559973" cy="400110"/>
              </a:xfrm>
              <a:prstGeom prst="rect">
                <a:avLst/>
              </a:prstGeom>
              <a:blipFill>
                <a:blip r:embed="rId6"/>
                <a:stretch>
                  <a:fillRect l="-1206" t="-10606" r="-329" b="-2575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C74518D-6900-363C-3E29-995D29014E3D}"/>
              </a:ext>
            </a:extLst>
          </p:cNvPr>
          <p:cNvSpPr txBox="1"/>
          <p:nvPr/>
        </p:nvSpPr>
        <p:spPr>
          <a:xfrm>
            <a:off x="922870" y="3182587"/>
            <a:ext cx="10365943" cy="1107996"/>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注意力向量的计算</a:t>
            </a:r>
            <a:r>
              <a:rPr lang="zh-CN" altLang="en-US" sz="2200" dirty="0">
                <a:latin typeface="宋体" panose="02010600030101010101" pitchFamily="2" charset="-122"/>
                <a:ea typeface="宋体" panose="02010600030101010101" pitchFamily="2" charset="-122"/>
                <a:cs typeface="Times New Roman" panose="02020603050405020304" pitchFamily="18" charset="0"/>
              </a:rPr>
              <a:t>：作者使用了一个两层的</a:t>
            </a:r>
            <a:r>
              <a:rPr lang="en-US" altLang="zh-CN" sz="2200" dirty="0">
                <a:latin typeface="宋体" panose="02010600030101010101" pitchFamily="2" charset="-122"/>
                <a:ea typeface="宋体" panose="02010600030101010101" pitchFamily="2" charset="-122"/>
                <a:cs typeface="Times New Roman" panose="02020603050405020304" pitchFamily="18" charset="0"/>
              </a:rPr>
              <a:t>MLP</a:t>
            </a:r>
            <a:r>
              <a:rPr lang="zh-CN" altLang="en-US" sz="2200" dirty="0">
                <a:latin typeface="宋体" panose="02010600030101010101" pitchFamily="2" charset="-122"/>
                <a:ea typeface="宋体" panose="02010600030101010101" pitchFamily="2" charset="-122"/>
                <a:cs typeface="Times New Roman" panose="02020603050405020304" pitchFamily="18" charset="0"/>
              </a:rPr>
              <a:t>来捕获空间的全局上下文。这可以被理解为一种外部注意力机制，该机制有两个</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外部记忆单元 </a:t>
            </a:r>
            <a:r>
              <a:rPr lang="en-US" altLang="zh-CN" sz="2200" b="1" dirty="0">
                <a:latin typeface="宋体" panose="02010600030101010101" pitchFamily="2" charset="-122"/>
                <a:ea typeface="宋体" panose="02010600030101010101" pitchFamily="2" charset="-122"/>
                <a:cs typeface="Times New Roman" panose="02020603050405020304" pitchFamily="18" charset="0"/>
              </a:rPr>
              <a:t>M</a:t>
            </a:r>
            <a:r>
              <a:rPr lang="en-US" altLang="zh-CN" sz="2200" b="1" baseline="-25000" dirty="0">
                <a:latin typeface="宋体" panose="02010600030101010101" pitchFamily="2" charset="-122"/>
                <a:ea typeface="宋体" panose="02010600030101010101" pitchFamily="2" charset="-122"/>
                <a:cs typeface="Times New Roman" panose="02020603050405020304" pitchFamily="18" charset="0"/>
              </a:rPr>
              <a:t>k</a:t>
            </a:r>
            <a:r>
              <a:rPr lang="en-US" altLang="zh-CN" sz="2200" dirty="0">
                <a:latin typeface="宋体" panose="02010600030101010101" pitchFamily="2" charset="-122"/>
                <a:ea typeface="宋体" panose="02010600030101010101" pitchFamily="2" charset="-122"/>
                <a:cs typeface="Times New Roman" panose="02020603050405020304" pitchFamily="18" charset="0"/>
              </a:rPr>
              <a:t> </a:t>
            </a:r>
            <a:r>
              <a:rPr lang="zh-CN" altLang="en-US" sz="2200" dirty="0">
                <a:latin typeface="宋体" panose="02010600030101010101" pitchFamily="2" charset="-122"/>
                <a:ea typeface="宋体" panose="02010600030101010101" pitchFamily="2" charset="-122"/>
                <a:cs typeface="Times New Roman" panose="02020603050405020304" pitchFamily="18" charset="0"/>
              </a:rPr>
              <a:t>和 </a:t>
            </a:r>
            <a:r>
              <a:rPr lang="en-US" altLang="zh-CN" sz="2200" b="1" dirty="0">
                <a:latin typeface="宋体" panose="02010600030101010101" pitchFamily="2" charset="-122"/>
                <a:ea typeface="宋体" panose="02010600030101010101" pitchFamily="2" charset="-122"/>
                <a:cs typeface="Times New Roman" panose="02020603050405020304" pitchFamily="18" charset="0"/>
              </a:rPr>
              <a:t>M</a:t>
            </a:r>
            <a:r>
              <a:rPr lang="en-US" altLang="zh-CN" sz="2200" b="1" baseline="-25000" dirty="0">
                <a:latin typeface="宋体" panose="02010600030101010101" pitchFamily="2" charset="-122"/>
                <a:ea typeface="宋体" panose="02010600030101010101" pitchFamily="2" charset="-122"/>
                <a:cs typeface="Times New Roman" panose="02020603050405020304" pitchFamily="18" charset="0"/>
              </a:rPr>
              <a:t>v</a:t>
            </a:r>
            <a:r>
              <a:rPr lang="en-US" altLang="zh-CN" sz="2200" dirty="0">
                <a:latin typeface="宋体" panose="02010600030101010101" pitchFamily="2" charset="-122"/>
                <a:ea typeface="宋体" panose="02010600030101010101" pitchFamily="2" charset="-122"/>
                <a:cs typeface="Times New Roman" panose="02020603050405020304" pitchFamily="18" charset="0"/>
              </a:rPr>
              <a:t> </a:t>
            </a:r>
            <a:r>
              <a:rPr lang="zh-CN" altLang="en-US" sz="2200" dirty="0">
                <a:latin typeface="宋体" panose="02010600030101010101" pitchFamily="2" charset="-122"/>
                <a:ea typeface="宋体" panose="02010600030101010101" pitchFamily="2" charset="-122"/>
                <a:cs typeface="Times New Roman" panose="02020603050405020304" pitchFamily="18" charset="0"/>
              </a:rPr>
              <a:t>分别用于各个层级之间的连接和自我条件查询：</a:t>
            </a:r>
            <a:endParaRPr lang="en-US" altLang="zh-CN" sz="2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F9673FAF-2B68-02FE-10A3-EEBE2AF1EB43}"/>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9590409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Region Attention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0899449" y="39459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Region Attention Mechanism</a:t>
            </a:r>
            <a:endParaRPr lang="zh-CN" altLang="en-US" sz="2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AA9821-3E55-5015-8409-2916D72A506A}"/>
                  </a:ext>
                </a:extLst>
              </p:cNvPr>
              <p:cNvSpPr txBox="1"/>
              <p:nvPr/>
            </p:nvSpPr>
            <p:spPr>
              <a:xfrm>
                <a:off x="2485534" y="3456759"/>
                <a:ext cx="619651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𝑞</m:t>
                          </m:r>
                        </m:e>
                        <m: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𝑜𝑢𝑡</m:t>
                          </m:r>
                        </m:sub>
                      </m:sSub>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𝑣</m:t>
                      </m:r>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i="1">
                          <a:effectLst/>
                          <a:latin typeface="Cambria Math" panose="02040503050406030204" pitchFamily="18" charset="0"/>
                          <a:ea typeface="微软雅黑" panose="020B0503020204020204" pitchFamily="34" charset="-122"/>
                          <a:cs typeface="Times New Roman" panose="02020603050405020304" pitchFamily="18" charset="0"/>
                        </a:rPr>
                        <m:t>𝑞</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F0AA9821-3E55-5015-8409-2916D72A506A}"/>
                  </a:ext>
                </a:extLst>
              </p:cNvPr>
              <p:cNvSpPr txBox="1">
                <a:spLocks noRot="1" noChangeAspect="1" noMove="1" noResize="1" noEditPoints="1" noAdjustHandles="1" noChangeArrowheads="1" noChangeShapeType="1" noTextEdit="1"/>
              </p:cNvSpPr>
              <p:nvPr/>
            </p:nvSpPr>
            <p:spPr>
              <a:xfrm>
                <a:off x="2485534" y="3456759"/>
                <a:ext cx="6196518" cy="461665"/>
              </a:xfrm>
              <a:prstGeom prst="rect">
                <a:avLst/>
              </a:prstGeom>
              <a:blipFill>
                <a:blip r:embed="rId5"/>
                <a:stretch>
                  <a:fillRect b="-11842"/>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45549283-E308-DB43-96E0-E70D7C6618D8}"/>
              </a:ext>
            </a:extLst>
          </p:cNvPr>
          <p:cNvSpPr txBox="1"/>
          <p:nvPr/>
        </p:nvSpPr>
        <p:spPr>
          <a:xfrm>
            <a:off x="2059165" y="4194784"/>
            <a:ext cx="7574904" cy="400110"/>
          </a:xfrm>
          <a:prstGeom prst="rect">
            <a:avLst/>
          </a:prstGeom>
          <a:noFill/>
        </p:spPr>
        <p:txBody>
          <a:bodyPr wrap="square">
            <a:spAutoFit/>
          </a:bodyPr>
          <a:lstStyle/>
          <a:p>
            <a:r>
              <a:rPr lang="zh-CN" altLang="en-US" sz="2000" dirty="0">
                <a:effectLst/>
                <a:ea typeface="微软雅黑" panose="020B0503020204020204" pitchFamily="34" charset="-122"/>
                <a:cs typeface="Times New Roman" panose="02020603050405020304" pitchFamily="18" charset="0"/>
              </a:rPr>
              <a:t>其中，𝑞</a:t>
            </a:r>
            <a:r>
              <a:rPr lang="zh-CN" altLang="en-US" sz="2000" dirty="0">
                <a:ea typeface="微软雅黑" panose="020B0503020204020204" pitchFamily="34" charset="-122"/>
                <a:cs typeface="Times New Roman" panose="02020603050405020304" pitchFamily="18" charset="0"/>
              </a:rPr>
              <a:t>为动态条件，⊙表示 </a:t>
            </a:r>
            <a:r>
              <a:rPr lang="en-US" altLang="zh-CN" sz="2000" dirty="0">
                <a:ea typeface="微软雅黑" panose="020B0503020204020204" pitchFamily="34" charset="-122"/>
                <a:cs typeface="Times New Roman" panose="02020603050405020304" pitchFamily="18" charset="0"/>
              </a:rPr>
              <a:t>Hadamard </a:t>
            </a:r>
            <a:r>
              <a:rPr lang="zh-CN" altLang="en-US" sz="2000" dirty="0">
                <a:ea typeface="微软雅黑" panose="020B0503020204020204" pitchFamily="34" charset="-122"/>
                <a:cs typeface="Times New Roman" panose="02020603050405020304" pitchFamily="18" charset="0"/>
              </a:rPr>
              <a:t>乘积</a:t>
            </a:r>
            <a:endParaRPr lang="zh-CN" altLang="en-US" sz="2000" baseline="300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C74518D-6900-363C-3E29-995D29014E3D}"/>
                  </a:ext>
                </a:extLst>
              </p:cNvPr>
              <p:cNvSpPr txBox="1"/>
              <p:nvPr/>
            </p:nvSpPr>
            <p:spPr>
              <a:xfrm>
                <a:off x="999883" y="2415877"/>
                <a:ext cx="9924279" cy="1107996"/>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对动态条件特征集的加权</a:t>
                </a:r>
                <a:r>
                  <a:rPr lang="zh-CN" altLang="en-US" sz="2200" dirty="0">
                    <a:latin typeface="宋体" panose="02010600030101010101" pitchFamily="2" charset="-122"/>
                    <a:ea typeface="宋体" panose="02010600030101010101" pitchFamily="2" charset="-122"/>
                    <a:cs typeface="Times New Roman" panose="02020603050405020304" pitchFamily="18" charset="0"/>
                  </a:rPr>
                  <a:t>：在计算出区域注意力向量 </a:t>
                </a:r>
                <a:r>
                  <a:rPr lang="en-US" altLang="zh-CN" sz="2200" dirty="0">
                    <a:latin typeface="宋体" panose="02010600030101010101" pitchFamily="2" charset="-122"/>
                    <a:ea typeface="宋体" panose="02010600030101010101" pitchFamily="2" charset="-122"/>
                    <a:cs typeface="Times New Roman" panose="02020603050405020304" pitchFamily="18" charset="0"/>
                  </a:rPr>
                  <a:t>v</a:t>
                </a:r>
                <a:r>
                  <a:rPr lang="zh-CN" altLang="en-US" sz="2200" dirty="0">
                    <a:latin typeface="宋体" panose="02010600030101010101" pitchFamily="2" charset="-122"/>
                    <a:ea typeface="宋体" panose="02010600030101010101" pitchFamily="2" charset="-122"/>
                    <a:cs typeface="Times New Roman" panose="02020603050405020304" pitchFamily="18" charset="0"/>
                  </a:rPr>
                  <a:t>（即</a:t>
                </a:r>
                <a14:m>
                  <m:oMath xmlns:m="http://schemas.openxmlformats.org/officeDocument/2006/math">
                    <m:sSub>
                      <m:sSubPr>
                        <m:ctrlPr>
                          <a:rPr lang="zh-CN" altLang="zh-CN" sz="2200" i="1" smtClean="0">
                            <a:latin typeface="Cambria Math" panose="02040503050406030204" pitchFamily="18" charset="0"/>
                          </a:rPr>
                        </m:ctrlPr>
                      </m:sSubPr>
                      <m:e>
                        <m:r>
                          <a:rPr lang="en-US" altLang="zh-CN" sz="2200" i="1">
                            <a:latin typeface="Cambria Math" panose="02040503050406030204" pitchFamily="18" charset="0"/>
                          </a:rPr>
                          <m:t>𝑉</m:t>
                        </m:r>
                      </m:e>
                      <m:sub>
                        <m:r>
                          <a:rPr lang="en-US" altLang="zh-CN" sz="2200" i="1">
                            <a:latin typeface="Cambria Math" panose="02040503050406030204" pitchFamily="18" charset="0"/>
                          </a:rPr>
                          <m:t>𝑜𝑢𝑡</m:t>
                        </m:r>
                      </m:sub>
                    </m:sSub>
                    <m:r>
                      <a:rPr lang="en-US" altLang="zh-CN" sz="2200" i="1">
                        <a:latin typeface="Cambria Math" panose="02040503050406030204" pitchFamily="18" charset="0"/>
                      </a:rPr>
                      <m:t> </m:t>
                    </m:r>
                  </m:oMath>
                </a14:m>
                <a:r>
                  <a:rPr lang="zh-CN" altLang="en-US" sz="2200" dirty="0">
                    <a:latin typeface="宋体" panose="02010600030101010101" pitchFamily="2" charset="-122"/>
                    <a:ea typeface="宋体" panose="02010600030101010101" pitchFamily="2" charset="-122"/>
                    <a:cs typeface="Times New Roman" panose="02020603050405020304" pitchFamily="18" charset="0"/>
                  </a:rPr>
                  <a:t>）后，该向量将被用来重新加权动态条件（音频、眨眼）特征集，加权之后输出的特征向量是：</a:t>
                </a:r>
                <a:endParaRPr lang="en-US" altLang="zh-CN" sz="22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C74518D-6900-363C-3E29-995D29014E3D}"/>
                  </a:ext>
                </a:extLst>
              </p:cNvPr>
              <p:cNvSpPr txBox="1">
                <a:spLocks noRot="1" noChangeAspect="1" noMove="1" noResize="1" noEditPoints="1" noAdjustHandles="1" noChangeArrowheads="1" noChangeShapeType="1" noTextEdit="1"/>
              </p:cNvSpPr>
              <p:nvPr/>
            </p:nvSpPr>
            <p:spPr>
              <a:xfrm>
                <a:off x="999883" y="2415877"/>
                <a:ext cx="9924279" cy="1107996"/>
              </a:xfrm>
              <a:prstGeom prst="rect">
                <a:avLst/>
              </a:prstGeom>
              <a:blipFill>
                <a:blip r:embed="rId6"/>
                <a:stretch>
                  <a:fillRect l="-676" t="-4945" r="-799" b="-98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6D01309-CF26-7DD7-D661-5788B6503815}"/>
                  </a:ext>
                </a:extLst>
              </p:cNvPr>
              <p:cNvSpPr txBox="1"/>
              <p:nvPr/>
            </p:nvSpPr>
            <p:spPr>
              <a:xfrm>
                <a:off x="922870" y="4907141"/>
                <a:ext cx="10001292" cy="933397"/>
              </a:xfrm>
              <a:prstGeom prst="rect">
                <a:avLst/>
              </a:prstGeom>
              <a:noFill/>
            </p:spPr>
            <p:txBody>
              <a:bodyPr wrap="square">
                <a:spAutoFit/>
              </a:bodyPr>
              <a:lstStyle/>
              <a:p>
                <a:pPr indent="304800" algn="just">
                  <a:lnSpc>
                    <a:spcPct val="12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在经过以上两个步骤处理后，就可以通过区域注意力向量</a:t>
                </a:r>
                <a:r>
                  <a:rPr lang="en-US" altLang="zh-CN" sz="2400" dirty="0">
                    <a:latin typeface="宋体" panose="02010600030101010101" pitchFamily="2" charset="-122"/>
                    <a:ea typeface="宋体" panose="02010600030101010101" pitchFamily="2" charset="-122"/>
                    <a:cs typeface="Times New Roman" panose="02020603050405020304" pitchFamily="18" charset="0"/>
                  </a:rPr>
                  <a:t>v</a:t>
                </a:r>
                <a:r>
                  <a:rPr lang="zh-CN" altLang="en-US" sz="2400" dirty="0">
                    <a:latin typeface="宋体" panose="02010600030101010101" pitchFamily="2" charset="-122"/>
                    <a:ea typeface="宋体" panose="02010600030101010101" pitchFamily="2" charset="-122"/>
                    <a:cs typeface="Times New Roman" panose="02020603050405020304" pitchFamily="18" charset="0"/>
                  </a:rPr>
                  <a:t>来调整区域感知特征</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𝑜𝑢𝑡</m:t>
                        </m:r>
                      </m:sub>
                    </m:sSub>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以反映动态特征（音频、眨眼）在点</a:t>
                </a:r>
                <a:r>
                  <a:rPr lang="en-US" altLang="zh-CN" sz="2400" dirty="0">
                    <a:latin typeface="宋体" panose="02010600030101010101" pitchFamily="2" charset="-122"/>
                    <a:ea typeface="宋体" panose="02010600030101010101" pitchFamily="2" charset="-122"/>
                    <a:cs typeface="Times New Roman" panose="02020603050405020304" pitchFamily="18" charset="0"/>
                  </a:rPr>
                  <a:t>x</a:t>
                </a:r>
                <a:r>
                  <a:rPr lang="zh-CN" altLang="en-US" sz="2400" dirty="0">
                    <a:latin typeface="宋体" panose="02010600030101010101" pitchFamily="2" charset="-122"/>
                    <a:ea typeface="宋体" panose="02010600030101010101" pitchFamily="2" charset="-122"/>
                    <a:cs typeface="Times New Roman" panose="02020603050405020304" pitchFamily="18" charset="0"/>
                  </a:rPr>
                  <a:t>所在空间的重要性。</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86D01309-CF26-7DD7-D661-5788B6503815}"/>
                  </a:ext>
                </a:extLst>
              </p:cNvPr>
              <p:cNvSpPr txBox="1">
                <a:spLocks noRot="1" noChangeAspect="1" noMove="1" noResize="1" noEditPoints="1" noAdjustHandles="1" noChangeArrowheads="1" noChangeShapeType="1" noTextEdit="1"/>
              </p:cNvSpPr>
              <p:nvPr/>
            </p:nvSpPr>
            <p:spPr>
              <a:xfrm>
                <a:off x="922870" y="4907141"/>
                <a:ext cx="10001292" cy="933397"/>
              </a:xfrm>
              <a:prstGeom prst="rect">
                <a:avLst/>
              </a:prstGeom>
              <a:blipFill>
                <a:blip r:embed="rId7"/>
                <a:stretch>
                  <a:fillRect l="-914" t="-3922" r="-914" b="-12418"/>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07E26AB8-13E7-2EBA-EC57-09E96800A67C}"/>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115345"/>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Region Attention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Speech Audio</a:t>
            </a:r>
            <a:endParaRPr lang="zh-CN" altLang="en-US" sz="24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5549283-E308-DB43-96E0-E70D7C6618D8}"/>
                  </a:ext>
                </a:extLst>
              </p:cNvPr>
              <p:cNvSpPr txBox="1"/>
              <p:nvPr/>
            </p:nvSpPr>
            <p:spPr>
              <a:xfrm>
                <a:off x="795383" y="5293983"/>
                <a:ext cx="10644345" cy="863441"/>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训练期间，可以通过调节</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sub>
                    </m:sSub>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以更好地利用音频特征</a:t>
                </a:r>
                <a:r>
                  <a:rPr lang="en-US" altLang="zh-CN" sz="2400" dirty="0">
                    <a:latin typeface="宋体" panose="02010600030101010101" pitchFamily="2" charset="-122"/>
                    <a:ea typeface="宋体" panose="02010600030101010101" pitchFamily="2" charset="-122"/>
                    <a:cs typeface="Times New Roman" panose="02020603050405020304" pitchFamily="18" charset="0"/>
                  </a:rPr>
                  <a:t>a</a:t>
                </a:r>
                <a:r>
                  <a:rPr lang="zh-CN" altLang="en-US" sz="2400" dirty="0">
                    <a:latin typeface="宋体" panose="02010600030101010101" pitchFamily="2" charset="-122"/>
                    <a:ea typeface="宋体" panose="02010600030101010101" pitchFamily="2" charset="-122"/>
                    <a:cs typeface="Times New Roman" panose="02020603050405020304" pitchFamily="18" charset="0"/>
                  </a:rPr>
                  <a:t>。比如，对于静态区域，音频条件会被被认为是噪声，可以</a:t>
                </a:r>
                <a14:m>
                  <m:oMath xmlns:m="http://schemas.openxmlformats.org/officeDocument/2006/math">
                    <m:r>
                      <a:rPr lang="zh-CN" altLang="en-US" sz="2400" i="1" dirty="0" smtClean="0">
                        <a:latin typeface="Cambria Math" panose="02040503050406030204" pitchFamily="18" charset="0"/>
                        <a:ea typeface="宋体" panose="02010600030101010101" pitchFamily="2" charset="-122"/>
                        <a:cs typeface="Times New Roman" panose="02020603050405020304" pitchFamily="18" charset="0"/>
                      </a:rPr>
                      <m:t>将</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sub>
                    </m:sSub>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作为零向量来帮助去噪。</a:t>
                </a:r>
              </a:p>
            </p:txBody>
          </p:sp>
        </mc:Choice>
        <mc:Fallback xmlns="">
          <p:sp>
            <p:nvSpPr>
              <p:cNvPr id="15" name="文本框 14">
                <a:extLst>
                  <a:ext uri="{FF2B5EF4-FFF2-40B4-BE49-F238E27FC236}">
                    <a16:creationId xmlns:a16="http://schemas.microsoft.com/office/drawing/2014/main" id="{45549283-E308-DB43-96E0-E70D7C6618D8}"/>
                  </a:ext>
                </a:extLst>
              </p:cNvPr>
              <p:cNvSpPr txBox="1">
                <a:spLocks noRot="1" noChangeAspect="1" noMove="1" noResize="1" noEditPoints="1" noAdjustHandles="1" noChangeArrowheads="1" noChangeShapeType="1" noTextEdit="1"/>
              </p:cNvSpPr>
              <p:nvPr/>
            </p:nvSpPr>
            <p:spPr>
              <a:xfrm>
                <a:off x="795383" y="5293983"/>
                <a:ext cx="10644345" cy="863441"/>
              </a:xfrm>
              <a:prstGeom prst="rect">
                <a:avLst/>
              </a:prstGeom>
              <a:blipFill>
                <a:blip r:embed="rId5"/>
                <a:stretch>
                  <a:fillRect l="-859" t="-8451" r="-3778" b="-112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E21AB6-CEF4-5245-5D9B-75BD1341B996}"/>
                  </a:ext>
                </a:extLst>
              </p:cNvPr>
              <p:cNvSpPr txBox="1"/>
              <p:nvPr/>
            </p:nvSpPr>
            <p:spPr>
              <a:xfrm>
                <a:off x="795383" y="2411574"/>
                <a:ext cx="6479717" cy="2340769"/>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对于音频信号，给定一个空间坐标 </a:t>
                </a:r>
                <a:r>
                  <a:rPr lang="en-US" altLang="zh-CN" sz="2400" dirty="0">
                    <a:latin typeface="宋体" panose="02010600030101010101" pitchFamily="2" charset="-122"/>
                    <a:ea typeface="宋体" panose="02010600030101010101" pitchFamily="2" charset="-122"/>
                    <a:cs typeface="Times New Roman" panose="02020603050405020304" pitchFamily="18" charset="0"/>
                  </a:rPr>
                  <a:t>x </a:t>
                </a:r>
                <a:r>
                  <a:rPr lang="zh-CN" altLang="en-US" sz="2400" dirty="0">
                    <a:latin typeface="宋体" panose="02010600030101010101" pitchFamily="2" charset="-122"/>
                    <a:ea typeface="宋体" panose="02010600030101010101" pitchFamily="2" charset="-122"/>
                    <a:cs typeface="Times New Roman" panose="02020603050405020304" pitchFamily="18" charset="0"/>
                  </a:rPr>
                  <a:t>和一个音频特征 </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a∈R</a:t>
                </a:r>
                <a:r>
                  <a:rPr lang="en-US" altLang="zh-CN" sz="2400" baseline="30000" dirty="0" err="1">
                    <a:latin typeface="宋体" panose="02010600030101010101" pitchFamily="2" charset="-122"/>
                    <a:ea typeface="宋体" panose="02010600030101010101" pitchFamily="2" charset="-122"/>
                    <a:cs typeface="Times New Roman" panose="02020603050405020304" pitchFamily="18" charset="0"/>
                  </a:rPr>
                  <a:t>A</a:t>
                </a:r>
                <a:r>
                  <a:rPr lang="zh-CN" altLang="en-US" sz="2400" dirty="0">
                    <a:latin typeface="宋体" panose="02010600030101010101" pitchFamily="2" charset="-122"/>
                    <a:ea typeface="宋体" panose="02010600030101010101" pitchFamily="2" charset="-122"/>
                    <a:cs typeface="Times New Roman" panose="02020603050405020304" pitchFamily="18" charset="0"/>
                  </a:rPr>
                  <a:t>，通过三平面哈希编码器 </a:t>
                </a:r>
                <a:r>
                  <a:rPr lang="en-US" altLang="zh-CN" sz="2400" dirty="0">
                    <a:latin typeface="宋体" panose="02010600030101010101" pitchFamily="2" charset="-122"/>
                    <a:ea typeface="宋体" panose="02010600030101010101" pitchFamily="2" charset="-122"/>
                    <a:cs typeface="Times New Roman" panose="02020603050405020304" pitchFamily="18" charset="0"/>
                  </a:rPr>
                  <a:t>H</a:t>
                </a:r>
                <a:r>
                  <a:rPr lang="en-US" altLang="zh-CN" sz="2400" baseline="30000" dirty="0">
                    <a:latin typeface="宋体" panose="02010600030101010101" pitchFamily="2" charset="-122"/>
                    <a:ea typeface="宋体" panose="02010600030101010101" pitchFamily="2" charset="-122"/>
                    <a:cs typeface="Times New Roman" panose="02020603050405020304" pitchFamily="18" charset="0"/>
                  </a:rPr>
                  <a:t>3</a:t>
                </a: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计算 </a:t>
                </a:r>
                <a:r>
                  <a:rPr lang="en-US" altLang="zh-CN" sz="2400" dirty="0">
                    <a:latin typeface="宋体" panose="02010600030101010101" pitchFamily="2" charset="-122"/>
                    <a:ea typeface="宋体" panose="02010600030101010101" pitchFamily="2" charset="-122"/>
                    <a:cs typeface="Times New Roman" panose="02020603050405020304" pitchFamily="18" charset="0"/>
                  </a:rPr>
                  <a:t>x </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的几何特征</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f</a:t>
                </a:r>
                <a:r>
                  <a:rPr lang="en-US" altLang="zh-CN" sz="2400" baseline="-25000" dirty="0" err="1">
                    <a:latin typeface="宋体" panose="02010600030101010101" pitchFamily="2" charset="-122"/>
                    <a:ea typeface="宋体" panose="02010600030101010101" pitchFamily="2" charset="-122"/>
                    <a:cs typeface="Times New Roman" panose="02020603050405020304" pitchFamily="18" charset="0"/>
                  </a:rPr>
                  <a:t>x</a:t>
                </a:r>
                <a:r>
                  <a:rPr lang="zh-CN" altLang="en-US" sz="2400" dirty="0">
                    <a:latin typeface="宋体" panose="02010600030101010101" pitchFamily="2" charset="-122"/>
                    <a:ea typeface="宋体" panose="02010600030101010101" pitchFamily="2" charset="-122"/>
                    <a:cs typeface="Times New Roman" panose="02020603050405020304" pitchFamily="18" charset="0"/>
                  </a:rPr>
                  <a:t>。然后将其输入到两层 </a:t>
                </a:r>
                <a:r>
                  <a:rPr lang="en-US" altLang="zh-CN" sz="2400" dirty="0">
                    <a:latin typeface="宋体" panose="02010600030101010101" pitchFamily="2" charset="-122"/>
                    <a:ea typeface="宋体" panose="02010600030101010101" pitchFamily="2" charset="-122"/>
                    <a:cs typeface="Times New Roman" panose="02020603050405020304" pitchFamily="18" charset="0"/>
                  </a:rPr>
                  <a:t>MLP </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中，为通道数为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A</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的音频</a:t>
                </a:r>
                <a:r>
                  <a:rPr lang="en-US" altLang="zh-CN" sz="2400" dirty="0">
                    <a:latin typeface="宋体" panose="02010600030101010101" pitchFamily="2" charset="-122"/>
                    <a:ea typeface="宋体" panose="02010600030101010101" pitchFamily="2" charset="-122"/>
                    <a:cs typeface="Times New Roman" panose="02020603050405020304" pitchFamily="18" charset="0"/>
                  </a:rPr>
                  <a:t>a</a:t>
                </a:r>
                <a:r>
                  <a:rPr lang="zh-CN" altLang="en-US" sz="2400" dirty="0">
                    <a:latin typeface="宋体" panose="02010600030101010101" pitchFamily="2" charset="-122"/>
                    <a:ea typeface="宋体" panose="02010600030101010101" pitchFamily="2" charset="-122"/>
                    <a:cs typeface="Times New Roman" panose="02020603050405020304" pitchFamily="18" charset="0"/>
                  </a:rPr>
                  <a:t>生成区域注意向量</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sub>
                    </m:sSub>
                  </m:oMath>
                </a14:m>
                <a:r>
                  <a:rPr lang="en-US" altLang="zh-CN" sz="2400" dirty="0">
                    <a:latin typeface="宋体" panose="02010600030101010101" pitchFamily="2" charset="-122"/>
                    <a:ea typeface="宋体" panose="02010600030101010101" pitchFamily="2" charset="-122"/>
                    <a:cs typeface="Times New Roman" panose="02020603050405020304" pitchFamily="18" charset="0"/>
                  </a:rPr>
                  <a:t>∈R</a:t>
                </a:r>
                <a:r>
                  <a:rPr lang="en-US" altLang="zh-CN" sz="2400" baseline="30000" dirty="0">
                    <a:latin typeface="宋体" panose="02010600030101010101" pitchFamily="2" charset="-122"/>
                    <a:ea typeface="宋体" panose="02010600030101010101" pitchFamily="2" charset="-122"/>
                    <a:cs typeface="Times New Roman" panose="02020603050405020304" pitchFamily="18" charset="0"/>
                  </a:rPr>
                  <a:t>A</a:t>
                </a:r>
                <a:r>
                  <a:rPr lang="zh-CN" altLang="en-US" sz="2400" dirty="0">
                    <a:latin typeface="宋体" panose="02010600030101010101" pitchFamily="2" charset="-122"/>
                    <a:ea typeface="宋体" panose="02010600030101010101" pitchFamily="2" charset="-122"/>
                    <a:cs typeface="Times New Roman" panose="02020603050405020304" pitchFamily="18" charset="0"/>
                  </a:rPr>
                  <a:t>。之后，利用</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𝑎</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sub>
                    </m:sSub>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对</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m:t>
                    </m:r>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进行加权得到特征向量</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t>a</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C7E21AB6-CEF4-5245-5D9B-75BD1341B996}"/>
                  </a:ext>
                </a:extLst>
              </p:cNvPr>
              <p:cNvSpPr txBox="1">
                <a:spLocks noRot="1" noChangeAspect="1" noMove="1" noResize="1" noEditPoints="1" noAdjustHandles="1" noChangeArrowheads="1" noChangeShapeType="1" noTextEdit="1"/>
              </p:cNvSpPr>
              <p:nvPr/>
            </p:nvSpPr>
            <p:spPr>
              <a:xfrm>
                <a:off x="795383" y="2411574"/>
                <a:ext cx="6479717" cy="2340769"/>
              </a:xfrm>
              <a:prstGeom prst="rect">
                <a:avLst/>
              </a:prstGeom>
              <a:blipFill>
                <a:blip r:embed="rId6"/>
                <a:stretch>
                  <a:fillRect l="-1411" t="-2083" r="-1505" b="-3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AE7B1A-CC35-6CBF-76B1-B3AE322051E0}"/>
                  </a:ext>
                </a:extLst>
              </p:cNvPr>
              <p:cNvSpPr txBox="1"/>
              <p:nvPr/>
            </p:nvSpPr>
            <p:spPr>
              <a:xfrm>
                <a:off x="1161712" y="4279095"/>
                <a:ext cx="6196518" cy="10306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r>
                        <a:rPr lang="en-US" altLang="zh-CN" sz="2400" i="1">
                          <a:latin typeface="Cambria Math" panose="02040503050406030204" pitchFamily="18" charset="0"/>
                        </a:rPr>
                        <m:t> =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𝑀𝐿𝑃</m:t>
                          </m:r>
                        </m:e>
                        <m:sub>
                          <m:r>
                            <a:rPr lang="en-US" altLang="zh-CN" sz="2400" i="1">
                              <a:latin typeface="Cambria Math" panose="02040503050406030204" pitchFamily="18" charset="0"/>
                            </a:rPr>
                            <m:t>𝑎</m:t>
                          </m:r>
                        </m:sub>
                      </m:sSub>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𝐻</m:t>
                              </m:r>
                            </m:e>
                            <m:sup>
                              <m:r>
                                <a:rPr lang="en-US" altLang="zh-CN" sz="2400" i="1">
                                  <a:latin typeface="Cambria Math" panose="02040503050406030204" pitchFamily="18" charset="0"/>
                                </a:rPr>
                                <m:t>3</m:t>
                              </m:r>
                            </m:sup>
                          </m:s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rPr>
                        <m:t>,</m:t>
                      </m:r>
                    </m:oMath>
                  </m:oMathPara>
                </a14:m>
                <a:endParaRPr lang="zh-CN" altLang="zh-CN" sz="2400" dirty="0"/>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r>
                        <a:rPr lang="en-US" altLang="zh-CN" sz="2400" i="1">
                          <a:latin typeface="Cambria Math" panose="02040503050406030204" pitchFamily="18" charset="0"/>
                        </a:rPr>
                        <m:t> ⊙ </m:t>
                      </m:r>
                      <m:r>
                        <a:rPr lang="en-US" altLang="zh-CN" sz="2400" i="1">
                          <a:latin typeface="Cambria Math" panose="02040503050406030204" pitchFamily="18" charset="0"/>
                        </a:rPr>
                        <m:t>𝑎</m:t>
                      </m:r>
                      <m:r>
                        <a:rPr lang="en-US" altLang="zh-CN" sz="2400" i="1">
                          <a:latin typeface="Cambria Math" panose="02040503050406030204" pitchFamily="18" charset="0"/>
                        </a:rPr>
                        <m:t>.</m:t>
                      </m:r>
                    </m:oMath>
                  </m:oMathPara>
                </a14:m>
                <a:endParaRPr lang="zh-CN" altLang="zh-CN" sz="2400" dirty="0"/>
              </a:p>
            </p:txBody>
          </p:sp>
        </mc:Choice>
        <mc:Fallback xmlns="">
          <p:sp>
            <p:nvSpPr>
              <p:cNvPr id="8" name="文本框 7">
                <a:extLst>
                  <a:ext uri="{FF2B5EF4-FFF2-40B4-BE49-F238E27FC236}">
                    <a16:creationId xmlns:a16="http://schemas.microsoft.com/office/drawing/2014/main" id="{31AE7B1A-CC35-6CBF-76B1-B3AE322051E0}"/>
                  </a:ext>
                </a:extLst>
              </p:cNvPr>
              <p:cNvSpPr txBox="1">
                <a:spLocks noRot="1" noChangeAspect="1" noMove="1" noResize="1" noEditPoints="1" noAdjustHandles="1" noChangeArrowheads="1" noChangeShapeType="1" noTextEdit="1"/>
              </p:cNvSpPr>
              <p:nvPr/>
            </p:nvSpPr>
            <p:spPr>
              <a:xfrm>
                <a:off x="1161712" y="4279095"/>
                <a:ext cx="6196518" cy="1030603"/>
              </a:xfrm>
              <a:prstGeom prst="rect">
                <a:avLst/>
              </a:prstGeom>
              <a:blipFill>
                <a:blip r:embed="rId7"/>
                <a:stretch>
                  <a:fillRect b="-2367"/>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BAA16876-09EC-CF78-9ADF-F33E1CA9B380}"/>
              </a:ext>
            </a:extLst>
          </p:cNvPr>
          <p:cNvPicPr>
            <a:picLocks noChangeAspect="1"/>
          </p:cNvPicPr>
          <p:nvPr/>
        </p:nvPicPr>
        <p:blipFill>
          <a:blip r:embed="rId8"/>
          <a:stretch>
            <a:fillRect/>
          </a:stretch>
        </p:blipFill>
        <p:spPr>
          <a:xfrm>
            <a:off x="7418486" y="2436408"/>
            <a:ext cx="4654312" cy="2631825"/>
          </a:xfrm>
          <a:prstGeom prst="rect">
            <a:avLst/>
          </a:prstGeom>
        </p:spPr>
      </p:pic>
      <p:sp>
        <p:nvSpPr>
          <p:cNvPr id="27" name="文本框 26">
            <a:extLst>
              <a:ext uri="{FF2B5EF4-FFF2-40B4-BE49-F238E27FC236}">
                <a16:creationId xmlns:a16="http://schemas.microsoft.com/office/drawing/2014/main" id="{BC8AA91C-D89C-DDFD-86E1-B756953EE36A}"/>
              </a:ext>
            </a:extLst>
          </p:cNvPr>
          <p:cNvSpPr txBox="1"/>
          <p:nvPr/>
        </p:nvSpPr>
        <p:spPr>
          <a:xfrm>
            <a:off x="11554679"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0B2EB538-ABD8-9EBF-DFCA-36A4C5724E9F}"/>
              </a:ext>
            </a:extLst>
          </p:cNvPr>
          <p:cNvSpPr txBox="1"/>
          <p:nvPr/>
        </p:nvSpPr>
        <p:spPr>
          <a:xfrm>
            <a:off x="6470417" y="45660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04994977-FC07-04E8-EFD8-5E77948044E0}"/>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13299632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Region Attention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Eye Blinking</a:t>
            </a:r>
            <a:endParaRPr lang="zh-CN" altLang="en-US" sz="24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5549283-E308-DB43-96E0-E70D7C6618D8}"/>
                  </a:ext>
                </a:extLst>
              </p:cNvPr>
              <p:cNvSpPr txBox="1"/>
              <p:nvPr/>
            </p:nvSpPr>
            <p:spPr>
              <a:xfrm>
                <a:off x="874394" y="5179569"/>
                <a:ext cx="10680285" cy="863441"/>
              </a:xfrm>
              <a:prstGeom prst="rect">
                <a:avLst/>
              </a:prstGeom>
              <a:noFill/>
            </p:spPr>
            <p:txBody>
              <a:bodyPr wrap="square">
                <a:spAutoFit/>
              </a:bodyPr>
              <a:lstStyle/>
              <a:p>
                <a:pPr indent="304800" algn="just"/>
                <a14:m>
                  <m:oMath xmlns:m="http://schemas.openxmlformats.org/officeDocument/2006/math">
                    <m:sSub>
                      <m:sSubPr>
                        <m:ctrlPr>
                          <a:rPr lang="zh-CN" altLang="zh-CN" sz="2400" i="1" smtClean="0">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的大小根据</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𝑒</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改变。在眼部区域，</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对外观有很大的影响，接近于</a:t>
                </a:r>
                <a:r>
                  <a:rPr lang="en-US" altLang="zh-CN" sz="2400" dirty="0">
                    <a:latin typeface="宋体" panose="02010600030101010101" pitchFamily="2" charset="-122"/>
                    <a:ea typeface="宋体" panose="02010600030101010101" pitchFamily="2" charset="-122"/>
                    <a:cs typeface="Times New Roman" panose="02020603050405020304" pitchFamily="18" charset="0"/>
                  </a:rPr>
                  <a:t>e</a:t>
                </a:r>
                <a:r>
                  <a:rPr lang="zh-CN" altLang="en-US" sz="2400" dirty="0">
                    <a:latin typeface="宋体" panose="02010600030101010101" pitchFamily="2" charset="-122"/>
                    <a:ea typeface="宋体" panose="02010600030101010101" pitchFamily="2" charset="-122"/>
                    <a:cs typeface="Times New Roman" panose="02020603050405020304" pitchFamily="18" charset="0"/>
                  </a:rPr>
                  <a:t>，使其效果最大化。否则，</a:t>
                </a:r>
                <a:r>
                  <a:rPr lang="zh-CN" altLang="zh-CN" sz="2400" dirty="0"/>
                  <a:t>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趋于</a:t>
                </a:r>
                <a:r>
                  <a:rPr lang="en-US" altLang="zh-CN" sz="2400" dirty="0">
                    <a:latin typeface="宋体" panose="02010600030101010101" pitchFamily="2" charset="-122"/>
                    <a:ea typeface="宋体" panose="02010600030101010101" pitchFamily="2" charset="-122"/>
                    <a:cs typeface="Times New Roman" panose="02020603050405020304" pitchFamily="18" charset="0"/>
                  </a:rPr>
                  <a:t>0</a:t>
                </a:r>
                <a:r>
                  <a:rPr lang="zh-CN" altLang="en-US" sz="2400" dirty="0">
                    <a:latin typeface="宋体" panose="02010600030101010101" pitchFamily="2" charset="-122"/>
                    <a:ea typeface="宋体" panose="02010600030101010101" pitchFamily="2" charset="-122"/>
                    <a:cs typeface="Times New Roman" panose="02020603050405020304" pitchFamily="18" charset="0"/>
                  </a:rPr>
                  <a:t>，以减少负干扰。</a:t>
                </a:r>
              </a:p>
            </p:txBody>
          </p:sp>
        </mc:Choice>
        <mc:Fallback xmlns="">
          <p:sp>
            <p:nvSpPr>
              <p:cNvPr id="15" name="文本框 14">
                <a:extLst>
                  <a:ext uri="{FF2B5EF4-FFF2-40B4-BE49-F238E27FC236}">
                    <a16:creationId xmlns:a16="http://schemas.microsoft.com/office/drawing/2014/main" id="{45549283-E308-DB43-96E0-E70D7C6618D8}"/>
                  </a:ext>
                </a:extLst>
              </p:cNvPr>
              <p:cNvSpPr txBox="1">
                <a:spLocks noRot="1" noChangeAspect="1" noMove="1" noResize="1" noEditPoints="1" noAdjustHandles="1" noChangeArrowheads="1" noChangeShapeType="1" noTextEdit="1"/>
              </p:cNvSpPr>
              <p:nvPr/>
            </p:nvSpPr>
            <p:spPr>
              <a:xfrm>
                <a:off x="874394" y="5179569"/>
                <a:ext cx="10680285" cy="863441"/>
              </a:xfrm>
              <a:prstGeom prst="rect">
                <a:avLst/>
              </a:prstGeom>
              <a:blipFill>
                <a:blip r:embed="rId5"/>
                <a:stretch>
                  <a:fillRect l="-856" t="-8511" r="-913" b="-11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E21AB6-CEF4-5245-5D9B-75BD1341B996}"/>
                  </a:ext>
                </a:extLst>
              </p:cNvPr>
              <p:cNvSpPr txBox="1"/>
              <p:nvPr/>
            </p:nvSpPr>
            <p:spPr>
              <a:xfrm>
                <a:off x="874394" y="2315704"/>
                <a:ext cx="6331016" cy="1569660"/>
              </a:xfrm>
              <a:prstGeom prst="rect">
                <a:avLst/>
              </a:prstGeom>
              <a:noFill/>
            </p:spPr>
            <p:txBody>
              <a:bodyPr wrap="square">
                <a:spAutoFit/>
              </a:bodyPr>
              <a:lstStyle/>
              <a:p>
                <a:pPr indent="304800" algn="just"/>
                <a:r>
                  <a:rPr lang="zh-CN" altLang="en-US" sz="2400" dirty="0">
                    <a:latin typeface="宋体" panose="02010600030101010101" pitchFamily="2" charset="-122"/>
                    <a:ea typeface="宋体" panose="02010600030101010101" pitchFamily="2" charset="-122"/>
                    <a:cs typeface="Times New Roman" panose="02020603050405020304" pitchFamily="18" charset="0"/>
                  </a:rPr>
                  <a:t>作者还将该机制应用于显式眨眼控制。我们使用标量来描述眨眼的动作，并将其视为一个维度为的向量</a:t>
                </a:r>
                <a:r>
                  <a:rPr lang="en-US" altLang="zh-CN" sz="2400" dirty="0">
                    <a:latin typeface="宋体" panose="02010600030101010101" pitchFamily="2" charset="-122"/>
                    <a:ea typeface="宋体" panose="02010600030101010101" pitchFamily="2" charset="-122"/>
                    <a:cs typeface="Times New Roman" panose="02020603050405020304" pitchFamily="18" charset="0"/>
                  </a:rPr>
                  <a:t>e</a:t>
                </a:r>
                <a:r>
                  <a:rPr lang="zh-CN" altLang="en-US" sz="2400" dirty="0">
                    <a:latin typeface="宋体" panose="02010600030101010101" pitchFamily="2" charset="-122"/>
                    <a:ea typeface="宋体" panose="02010600030101010101" pitchFamily="2" charset="-122"/>
                    <a:cs typeface="Times New Roman" panose="02020603050405020304" pitchFamily="18" charset="0"/>
                  </a:rPr>
                  <a:t>。不同的是，眨眼的区域注意力向量</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i="1" dirty="0">
                            <a:latin typeface="Cambria Math" panose="02040503050406030204" pitchFamily="18" charset="0"/>
                            <a:ea typeface="宋体" panose="02010600030101010101" pitchFamily="2" charset="-122"/>
                            <a:cs typeface="Times New Roman" panose="02020603050405020304" pitchFamily="18" charset="0"/>
                          </a:rPr>
                          <m:t>v</m:t>
                        </m:r>
                      </m:e>
                      <m:sub>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𝑒</m:t>
                        </m:r>
                      </m:sub>
                    </m:sSub>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m:t>
                    </m:r>
                    <m:sSup>
                      <m:sSupPr>
                        <m:ctrlP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en-US" sz="2400" dirty="0">
                    <a:latin typeface="宋体" panose="02010600030101010101" pitchFamily="2" charset="-122"/>
                    <a:ea typeface="宋体" panose="02010600030101010101" pitchFamily="2" charset="-122"/>
                    <a:cs typeface="Times New Roman" panose="02020603050405020304" pitchFamily="18" charset="0"/>
                  </a:rPr>
                  <a:t>由 </a:t>
                </a:r>
                <a:r>
                  <a:rPr lang="en-US" altLang="zh-CN" sz="2400" dirty="0">
                    <a:latin typeface="宋体" panose="02010600030101010101" pitchFamily="2" charset="-122"/>
                    <a:ea typeface="宋体" panose="02010600030101010101" pitchFamily="2" charset="-122"/>
                    <a:cs typeface="Times New Roman" panose="02020603050405020304" pitchFamily="18" charset="0"/>
                  </a:rPr>
                  <a:t>sigmoid </a:t>
                </a:r>
                <a:r>
                  <a:rPr lang="zh-CN" altLang="en-US" sz="2400" dirty="0">
                    <a:latin typeface="宋体" panose="02010600030101010101" pitchFamily="2" charset="-122"/>
                    <a:ea typeface="宋体" panose="02010600030101010101" pitchFamily="2" charset="-122"/>
                    <a:cs typeface="Times New Roman" panose="02020603050405020304" pitchFamily="18" charset="0"/>
                  </a:rPr>
                  <a:t>层输出：</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C7E21AB6-CEF4-5245-5D9B-75BD1341B996}"/>
                  </a:ext>
                </a:extLst>
              </p:cNvPr>
              <p:cNvSpPr txBox="1">
                <a:spLocks noRot="1" noChangeAspect="1" noMove="1" noResize="1" noEditPoints="1" noAdjustHandles="1" noChangeArrowheads="1" noChangeShapeType="1" noTextEdit="1"/>
              </p:cNvSpPr>
              <p:nvPr/>
            </p:nvSpPr>
            <p:spPr>
              <a:xfrm>
                <a:off x="874394" y="2315704"/>
                <a:ext cx="6331016" cy="1569660"/>
              </a:xfrm>
              <a:prstGeom prst="rect">
                <a:avLst/>
              </a:prstGeom>
              <a:blipFill>
                <a:blip r:embed="rId6"/>
                <a:stretch>
                  <a:fillRect l="-1444" t="-3113" r="-1444" b="-70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AE7B1A-CC35-6CBF-76B1-B3AE322051E0}"/>
                  </a:ext>
                </a:extLst>
              </p:cNvPr>
              <p:cNvSpPr txBox="1"/>
              <p:nvPr/>
            </p:nvSpPr>
            <p:spPr>
              <a:xfrm>
                <a:off x="1008892" y="3934074"/>
                <a:ext cx="6196518" cy="10306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smtClean="0">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𝑒</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r>
                        <a:rPr lang="en-US" altLang="zh-CN" sz="2400" i="1">
                          <a:latin typeface="Cambria Math" panose="02040503050406030204" pitchFamily="18" charset="0"/>
                        </a:rPr>
                        <m:t> =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𝑀𝐿𝑃</m:t>
                          </m:r>
                        </m:e>
                        <m:sub>
                          <m:r>
                            <a:rPr lang="en-US" altLang="zh-CN" sz="2400" i="1">
                              <a:latin typeface="Cambria Math" panose="02040503050406030204" pitchFamily="18" charset="0"/>
                            </a:rPr>
                            <m:t>𝑒</m:t>
                          </m:r>
                        </m:sub>
                      </m:sSub>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𝐻</m:t>
                              </m:r>
                            </m:e>
                            <m:sup>
                              <m:r>
                                <a:rPr lang="en-US" altLang="zh-CN" sz="2400" i="1">
                                  <a:latin typeface="Cambria Math" panose="02040503050406030204" pitchFamily="18" charset="0"/>
                                </a:rPr>
                                <m:t>3</m:t>
                              </m:r>
                            </m:sup>
                          </m:sSup>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rPr>
                        <m:t>,</m:t>
                      </m:r>
                    </m:oMath>
                  </m:oMathPara>
                </a14:m>
                <a:endParaRPr lang="zh-CN" altLang="zh-CN" sz="2400" dirty="0"/>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𝑒</m:t>
                          </m:r>
                        </m:e>
                        <m:sub>
                          <m:r>
                            <a:rPr lang="en-US" altLang="zh-CN" sz="2400" i="1">
                              <a:latin typeface="Cambria Math" panose="02040503050406030204" pitchFamily="18" charset="0"/>
                            </a:rPr>
                            <m:t>𝑟</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r>
                        <a:rPr lang="en-US" altLang="zh-CN" sz="2400" i="1">
                          <a:latin typeface="Cambria Math" panose="02040503050406030204" pitchFamily="18" charset="0"/>
                        </a:rPr>
                        <m:t>=</m:t>
                      </m:r>
                      <m:r>
                        <a:rPr lang="en-US" altLang="zh-CN" sz="2400" i="1">
                          <a:latin typeface="Cambria Math" panose="02040503050406030204" pitchFamily="18" charset="0"/>
                        </a:rPr>
                        <m:t>𝑒</m:t>
                      </m:r>
                      <m:r>
                        <a:rPr lang="en-US" altLang="zh-CN" sz="2400" i="1">
                          <a:latin typeface="Cambria Math" panose="02040503050406030204" pitchFamily="18" charset="0"/>
                        </a:rPr>
                        <m:t> · </m:t>
                      </m:r>
                      <m:r>
                        <a:rPr lang="en-US" altLang="zh-CN" sz="2400" i="1">
                          <a:latin typeface="Cambria Math" panose="02040503050406030204" pitchFamily="18" charset="0"/>
                        </a:rPr>
                        <m:t>𝑆𝑖𝑔𝑚𝑜𝑖𝑑</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𝑒</m:t>
                          </m:r>
                          <m:r>
                            <a:rPr lang="en-US" altLang="zh-CN" sz="2400" i="1">
                              <a:latin typeface="Cambria Math" panose="02040503050406030204" pitchFamily="18" charset="0"/>
                            </a:rPr>
                            <m:t>,</m:t>
                          </m:r>
                          <m:r>
                            <a:rPr lang="en-US" altLang="zh-CN" sz="2400" i="1">
                              <a:latin typeface="Cambria Math" panose="02040503050406030204" pitchFamily="18" charset="0"/>
                            </a:rPr>
                            <m:t>𝑥</m:t>
                          </m:r>
                        </m:sub>
                      </m:sSub>
                      <m:r>
                        <a:rPr lang="en-US" altLang="zh-CN" sz="2400" i="1">
                          <a:latin typeface="Cambria Math" panose="02040503050406030204" pitchFamily="18" charset="0"/>
                        </a:rPr>
                        <m:t>)</m:t>
                      </m:r>
                    </m:oMath>
                  </m:oMathPara>
                </a14:m>
                <a:endParaRPr lang="zh-CN" altLang="zh-CN" sz="2400" dirty="0"/>
              </a:p>
            </p:txBody>
          </p:sp>
        </mc:Choice>
        <mc:Fallback xmlns="">
          <p:sp>
            <p:nvSpPr>
              <p:cNvPr id="8" name="文本框 7">
                <a:extLst>
                  <a:ext uri="{FF2B5EF4-FFF2-40B4-BE49-F238E27FC236}">
                    <a16:creationId xmlns:a16="http://schemas.microsoft.com/office/drawing/2014/main" id="{31AE7B1A-CC35-6CBF-76B1-B3AE322051E0}"/>
                  </a:ext>
                </a:extLst>
              </p:cNvPr>
              <p:cNvSpPr txBox="1">
                <a:spLocks noRot="1" noChangeAspect="1" noMove="1" noResize="1" noEditPoints="1" noAdjustHandles="1" noChangeArrowheads="1" noChangeShapeType="1" noTextEdit="1"/>
              </p:cNvSpPr>
              <p:nvPr/>
            </p:nvSpPr>
            <p:spPr>
              <a:xfrm>
                <a:off x="1008892" y="3934074"/>
                <a:ext cx="6196518" cy="1030603"/>
              </a:xfrm>
              <a:prstGeom prst="rect">
                <a:avLst/>
              </a:prstGeom>
              <a:blipFill>
                <a:blip r:embed="rId7"/>
                <a:stretch>
                  <a:fillRect b="-591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5D5E932A-08AF-C1F3-865F-8BF4E19DF531}"/>
              </a:ext>
            </a:extLst>
          </p:cNvPr>
          <p:cNvPicPr>
            <a:picLocks noChangeAspect="1"/>
          </p:cNvPicPr>
          <p:nvPr/>
        </p:nvPicPr>
        <p:blipFill>
          <a:blip r:embed="rId8"/>
          <a:stretch>
            <a:fillRect/>
          </a:stretch>
        </p:blipFill>
        <p:spPr>
          <a:xfrm>
            <a:off x="7353153" y="2362511"/>
            <a:ext cx="4654312" cy="2631825"/>
          </a:xfrm>
          <a:prstGeom prst="rect">
            <a:avLst/>
          </a:prstGeom>
        </p:spPr>
      </p:pic>
      <p:sp>
        <p:nvSpPr>
          <p:cNvPr id="27" name="文本框 26">
            <a:extLst>
              <a:ext uri="{FF2B5EF4-FFF2-40B4-BE49-F238E27FC236}">
                <a16:creationId xmlns:a16="http://schemas.microsoft.com/office/drawing/2014/main" id="{BC8AA91C-D89C-DDFD-86E1-B756953EE36A}"/>
              </a:ext>
            </a:extLst>
          </p:cNvPr>
          <p:cNvSpPr txBox="1"/>
          <p:nvPr/>
        </p:nvSpPr>
        <p:spPr>
          <a:xfrm>
            <a:off x="11554679" y="33732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5DCDA3F-987A-AC66-FD8F-B9E061569BB1}"/>
              </a:ext>
            </a:extLst>
          </p:cNvPr>
          <p:cNvSpPr txBox="1"/>
          <p:nvPr/>
        </p:nvSpPr>
        <p:spPr>
          <a:xfrm>
            <a:off x="6355075" y="424434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B406B8AA-7B04-2AA7-77A0-492565B39FD2}"/>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26046811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077650" y="-341313"/>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186596" y="358346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7D6F4FE2-31F6-8534-A31D-11231830B665}"/>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Region Attention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462D0BA4-F154-565F-1AA3-D8BBE1E58B2F}"/>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Visualization of Region Attention Module</a:t>
            </a:r>
            <a:endParaRPr lang="zh-CN" altLang="en-US" sz="2400" dirty="0"/>
          </a:p>
        </p:txBody>
      </p:sp>
      <p:pic>
        <p:nvPicPr>
          <p:cNvPr id="8" name="图片 7">
            <a:extLst>
              <a:ext uri="{FF2B5EF4-FFF2-40B4-BE49-F238E27FC236}">
                <a16:creationId xmlns:a16="http://schemas.microsoft.com/office/drawing/2014/main" id="{B3BC602B-04DB-0405-5254-BE5AF7482CB6}"/>
              </a:ext>
            </a:extLst>
          </p:cNvPr>
          <p:cNvPicPr>
            <a:picLocks noChangeAspect="1"/>
          </p:cNvPicPr>
          <p:nvPr/>
        </p:nvPicPr>
        <p:blipFill>
          <a:blip r:embed="rId5"/>
          <a:stretch>
            <a:fillRect/>
          </a:stretch>
        </p:blipFill>
        <p:spPr>
          <a:xfrm>
            <a:off x="3745195" y="2252158"/>
            <a:ext cx="6982816" cy="3304774"/>
          </a:xfrm>
          <a:prstGeom prst="rect">
            <a:avLst/>
          </a:prstGeom>
        </p:spPr>
      </p:pic>
      <p:sp>
        <p:nvSpPr>
          <p:cNvPr id="11" name="文本框 10">
            <a:extLst>
              <a:ext uri="{FF2B5EF4-FFF2-40B4-BE49-F238E27FC236}">
                <a16:creationId xmlns:a16="http://schemas.microsoft.com/office/drawing/2014/main" id="{AC6E5F9F-61D9-4CB0-2FD3-F1EC107B09C3}"/>
              </a:ext>
            </a:extLst>
          </p:cNvPr>
          <p:cNvSpPr txBox="1"/>
          <p:nvPr/>
        </p:nvSpPr>
        <p:spPr>
          <a:xfrm>
            <a:off x="590525" y="2536530"/>
            <a:ext cx="2913454" cy="2800767"/>
          </a:xfrm>
          <a:prstGeom prst="rect">
            <a:avLst/>
          </a:prstGeom>
          <a:noFill/>
        </p:spPr>
        <p:txBody>
          <a:bodyPr wrap="square" rtlCol="0">
            <a:spAutoFit/>
          </a:bodyPr>
          <a:lstStyle/>
          <a:p>
            <a:pPr marL="342900" indent="-342900" algn="just">
              <a:buFont typeface="Wingdings" panose="05000000000000000000" pitchFamily="2" charset="2"/>
              <a:buChar char="u"/>
            </a:pPr>
            <a:r>
              <a:rPr lang="zh-CN" altLang="en-US" sz="2200" dirty="0">
                <a:latin typeface="宋体" panose="02010600030101010101" pitchFamily="2" charset="-122"/>
                <a:ea typeface="宋体" panose="02010600030101010101" pitchFamily="2" charset="-122"/>
                <a:cs typeface="Times New Roman" panose="02020603050405020304" pitchFamily="18" charset="0"/>
              </a:rPr>
              <a:t>即使受到一些不确定的细节</a:t>
            </a:r>
            <a:r>
              <a:rPr lang="en-US" altLang="zh-CN" sz="2200" dirty="0">
                <a:latin typeface="宋体" panose="02010600030101010101" pitchFamily="2" charset="-122"/>
                <a:ea typeface="宋体" panose="02010600030101010101" pitchFamily="2" charset="-122"/>
                <a:cs typeface="Times New Roman" panose="02020603050405020304" pitchFamily="18" charset="0"/>
              </a:rPr>
              <a:t>(</a:t>
            </a:r>
            <a:r>
              <a:rPr lang="zh-CN" altLang="en-US" sz="2200" dirty="0">
                <a:latin typeface="宋体" panose="02010600030101010101" pitchFamily="2" charset="-122"/>
                <a:ea typeface="宋体" panose="02010600030101010101" pitchFamily="2" charset="-122"/>
                <a:cs typeface="Times New Roman" panose="02020603050405020304" pitchFamily="18" charset="0"/>
              </a:rPr>
              <a:t>如蓬松的头发</a:t>
            </a:r>
            <a:r>
              <a:rPr lang="en-US" altLang="zh-CN" sz="2200" dirty="0">
                <a:latin typeface="宋体" panose="02010600030101010101" pitchFamily="2" charset="-122"/>
                <a:ea typeface="宋体" panose="02010600030101010101" pitchFamily="2" charset="-122"/>
                <a:cs typeface="Times New Roman" panose="02020603050405020304" pitchFamily="18" charset="0"/>
              </a:rPr>
              <a:t>)</a:t>
            </a:r>
            <a:r>
              <a:rPr lang="zh-CN" altLang="en-US" sz="2200" dirty="0">
                <a:latin typeface="宋体" panose="02010600030101010101" pitchFamily="2" charset="-122"/>
                <a:ea typeface="宋体" panose="02010600030101010101" pitchFamily="2" charset="-122"/>
                <a:cs typeface="Times New Roman" panose="02020603050405020304" pitchFamily="18" charset="0"/>
              </a:rPr>
              <a:t>的影响，区域注意力模块也成功地捕获了动态条件与空间区域之间的关系，而无需显式注释</a:t>
            </a:r>
            <a:r>
              <a:rPr lang="zh-CN" altLang="en-US" sz="2200" b="1" dirty="0">
                <a:latin typeface="宋体" panose="02010600030101010101" pitchFamily="2" charset="-122"/>
                <a:ea typeface="宋体" panose="02010600030101010101" pitchFamily="2" charset="-122"/>
                <a:cs typeface="Times New Roman" panose="02020603050405020304" pitchFamily="18" charset="0"/>
              </a:rPr>
              <a:t>。</a:t>
            </a:r>
          </a:p>
        </p:txBody>
      </p:sp>
      <p:sp>
        <p:nvSpPr>
          <p:cNvPr id="15" name="文本框 14">
            <a:extLst>
              <a:ext uri="{FF2B5EF4-FFF2-40B4-BE49-F238E27FC236}">
                <a16:creationId xmlns:a16="http://schemas.microsoft.com/office/drawing/2014/main" id="{63B0AE48-C9EE-7F41-1B4E-C11470C45C61}"/>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9373195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Adaptive Pose Encoding</a:t>
            </a:r>
            <a:endParaRPr lang="zh-CN" altLang="en-US" sz="24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E21AB6-CEF4-5245-5D9B-75BD1341B996}"/>
                  </a:ext>
                </a:extLst>
              </p:cNvPr>
              <p:cNvSpPr txBox="1"/>
              <p:nvPr/>
            </p:nvSpPr>
            <p:spPr>
              <a:xfrm>
                <a:off x="1066851" y="2310888"/>
                <a:ext cx="5662593" cy="3723520"/>
              </a:xfrm>
              <a:prstGeom prst="rect">
                <a:avLst/>
              </a:prstGeom>
              <a:noFill/>
            </p:spPr>
            <p:txBody>
              <a:bodyPr wrap="square">
                <a:spAutoFit/>
              </a:bodyPr>
              <a:lstStyle/>
              <a:p>
                <a:pPr indent="304800" algn="just">
                  <a:lnSpc>
                    <a:spcPct val="12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首先，</a:t>
                </a:r>
                <a:r>
                  <a:rPr lang="zh-CN" altLang="zh-CN" sz="2400" dirty="0">
                    <a:latin typeface="宋体" panose="02010600030101010101" pitchFamily="2" charset="-122"/>
                    <a:ea typeface="宋体" panose="02010600030101010101" pitchFamily="2" charset="-122"/>
                    <a:cs typeface="Times New Roman" panose="02020603050405020304" pitchFamily="18" charset="0"/>
                  </a:rPr>
                  <a:t>用齐次坐标</a:t>
                </a:r>
                <a14:m>
                  <m:oMath xmlns:m="http://schemas.openxmlformats.org/officeDocument/2006/math">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X</m:t>
                    </m:r>
                    <m:r>
                      <m:rPr>
                        <m:nor/>
                      </m:rPr>
                      <a:rPr lang="en-US" altLang="zh-CN" sz="2400" baseline="-25000" dirty="0">
                        <a:latin typeface="宋体" panose="02010600030101010101" pitchFamily="2" charset="-122"/>
                        <a:ea typeface="宋体" panose="02010600030101010101" pitchFamily="2" charset="-122"/>
                        <a:cs typeface="Times New Roman" panose="02020603050405020304" pitchFamily="18" charset="0"/>
                      </a:rPr>
                      <m:t>keys</m:t>
                    </m:r>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m:t>
                    </m:r>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R</m:t>
                    </m:r>
                    <m:r>
                      <m:rPr>
                        <m:nor/>
                      </m:rPr>
                      <a:rPr lang="en-US" altLang="zh-CN" sz="2400" baseline="30000" dirty="0">
                        <a:latin typeface="宋体" panose="02010600030101010101" pitchFamily="2" charset="-122"/>
                        <a:ea typeface="宋体" panose="02010600030101010101" pitchFamily="2" charset="-122"/>
                        <a:cs typeface="Times New Roman" panose="02020603050405020304" pitchFamily="18" charset="0"/>
                      </a:rPr>
                      <m:t>4×</m:t>
                    </m:r>
                    <m:r>
                      <m:rPr>
                        <m:nor/>
                      </m:rPr>
                      <a:rPr lang="en-US" altLang="zh-CN" sz="2400" baseline="30000" dirty="0">
                        <a:latin typeface="宋体" panose="02010600030101010101" pitchFamily="2" charset="-122"/>
                        <a:ea typeface="宋体" panose="02010600030101010101" pitchFamily="2" charset="-122"/>
                        <a:cs typeface="Times New Roman" panose="02020603050405020304" pitchFamily="18" charset="0"/>
                      </a:rPr>
                      <m:t>N</m:t>
                    </m:r>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初始化三维正则空间中的</a:t>
                </a:r>
                <a:r>
                  <a:rPr lang="en-US" altLang="zh-CN" sz="2400" dirty="0">
                    <a:latin typeface="宋体" panose="02010600030101010101" pitchFamily="2" charset="-122"/>
                    <a:ea typeface="宋体" panose="02010600030101010101" pitchFamily="2" charset="-122"/>
                    <a:cs typeface="Times New Roman" panose="02020603050405020304" pitchFamily="18" charset="0"/>
                  </a:rPr>
                  <a:t>N</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N=3</a:t>
                </a:r>
                <a:r>
                  <a:rPr lang="zh-CN" altLang="zh-CN" sz="2400" dirty="0">
                    <a:latin typeface="宋体" panose="02010600030101010101" pitchFamily="2" charset="-122"/>
                    <a:ea typeface="宋体" panose="02010600030101010101" pitchFamily="2" charset="-122"/>
                    <a:cs typeface="Times New Roman" panose="02020603050405020304" pitchFamily="18" charset="0"/>
                  </a:rPr>
                  <a:t>）个点，之后</a:t>
                </a:r>
                <a:r>
                  <a:rPr lang="zh-CN" altLang="en-US" sz="2400" dirty="0">
                    <a:latin typeface="宋体" panose="02010600030101010101" pitchFamily="2" charset="-122"/>
                    <a:ea typeface="宋体" panose="02010600030101010101" pitchFamily="2" charset="-122"/>
                    <a:cs typeface="Times New Roman" panose="02020603050405020304" pitchFamily="18" charset="0"/>
                  </a:rPr>
                  <a:t>再</a:t>
                </a:r>
                <a:r>
                  <a:rPr lang="zh-CN" altLang="zh-CN" sz="2400" dirty="0">
                    <a:latin typeface="宋体" panose="02010600030101010101" pitchFamily="2" charset="-122"/>
                    <a:ea typeface="宋体" panose="02010600030101010101" pitchFamily="2" charset="-122"/>
                    <a:cs typeface="Times New Roman" panose="02020603050405020304" pitchFamily="18" charset="0"/>
                  </a:rPr>
                  <a:t>利用头部姿势</a:t>
                </a:r>
                <a14:m>
                  <m:oMath xmlns:m="http://schemas.openxmlformats.org/officeDocument/2006/math">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P</m:t>
                    </m:r>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m:t>
                    </m:r>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R</m:t>
                    </m:r>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m:t>
                    </m:r>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t</m:t>
                    </m:r>
                    <m:r>
                      <m:rPr>
                        <m:nor/>
                      </m:rPr>
                      <a:rPr lang="en-US" altLang="zh-CN" sz="2400" dirty="0">
                        <a:latin typeface="宋体" panose="02010600030101010101" pitchFamily="2" charset="-122"/>
                        <a:ea typeface="宋体" panose="02010600030101010101" pitchFamily="2" charset="-122"/>
                        <a:cs typeface="Times New Roman" panose="02020603050405020304" pitchFamily="18" charset="0"/>
                      </a:rPr>
                      <m:t>)</m:t>
                    </m:r>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将</a:t>
                </a:r>
                <a14:m>
                  <m:oMath xmlns:m="http://schemas.openxmlformats.org/officeDocument/2006/math">
                    <m:sSub>
                      <m:sSub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𝑘𝑒𝑦</m:t>
                        </m:r>
                      </m:sub>
                    </m:sSub>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转化为</a:t>
                </a:r>
                <a14:m>
                  <m:oMath xmlns:m="http://schemas.openxmlformats.org/officeDocument/2006/math">
                    <m:sSub>
                      <m:sSub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a:latin typeface="Cambria Math" panose="02040503050406030204" pitchFamily="18" charset="0"/>
                                <a:ea typeface="宋体" panose="02010600030101010101" pitchFamily="2" charset="-122"/>
                                <a:cs typeface="Times New Roman" panose="02020603050405020304" pitchFamily="18" charset="0"/>
                              </a:rPr>
                              <m:t>𝑋</m:t>
                            </m:r>
                          </m:e>
                        </m:acc>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𝑘𝑒𝑦𝑠</m:t>
                        </m:r>
                      </m:sub>
                    </m:sSub>
                    <m:r>
                      <a:rPr lang="en-US" altLang="zh-CN" sz="24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sz="2400">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𝑘𝑒𝑦</m:t>
                        </m:r>
                      </m:sub>
                    </m:sSub>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，然后将</a:t>
                </a:r>
                <a14:m>
                  <m:oMath xmlns:m="http://schemas.openxmlformats.org/officeDocument/2006/math">
                    <m:sSub>
                      <m:sSub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a:latin typeface="Cambria Math" panose="02040503050406030204" pitchFamily="18" charset="0"/>
                                <a:ea typeface="宋体" panose="02010600030101010101" pitchFamily="2" charset="-122"/>
                                <a:cs typeface="Times New Roman" panose="02020603050405020304" pitchFamily="18" charset="0"/>
                              </a:rPr>
                              <m:t>𝑋</m:t>
                            </m:r>
                          </m:e>
                        </m:acc>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𝑘𝑒𝑦𝑠</m:t>
                        </m:r>
                      </m:sub>
                    </m:sSub>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投影到图像平面上得到</a:t>
                </a:r>
                <a:r>
                  <a:rPr lang="en-US" altLang="zh-CN" sz="2400" dirty="0">
                    <a:latin typeface="宋体" panose="02010600030101010101" pitchFamily="2" charset="-122"/>
                    <a:ea typeface="宋体" panose="02010600030101010101" pitchFamily="2" charset="-122"/>
                    <a:cs typeface="Times New Roman" panose="02020603050405020304" pitchFamily="18" charset="0"/>
                  </a:rPr>
                  <a:t>2D</a:t>
                </a:r>
                <a:r>
                  <a:rPr lang="zh-CN" altLang="zh-CN" sz="2400" dirty="0">
                    <a:latin typeface="宋体" panose="02010600030101010101" pitchFamily="2" charset="-122"/>
                    <a:ea typeface="宋体" panose="02010600030101010101" pitchFamily="2" charset="-122"/>
                    <a:cs typeface="Times New Roman" panose="02020603050405020304" pitchFamily="18" charset="0"/>
                  </a:rPr>
                  <a:t>坐标</a:t>
                </a:r>
                <a14:m>
                  <m:oMath xmlns:m="http://schemas.openxmlformats.org/officeDocument/2006/math">
                    <m:sSub>
                      <m:sSub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a:latin typeface="Cambria Math" panose="02040503050406030204" pitchFamily="18" charset="0"/>
                                <a:ea typeface="宋体" panose="02010600030101010101" pitchFamily="2" charset="-122"/>
                                <a:cs typeface="Times New Roman" panose="02020603050405020304" pitchFamily="18" charset="0"/>
                              </a:rPr>
                              <m:t>𝑋</m:t>
                            </m:r>
                          </m:e>
                        </m:acc>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𝑘𝑒𝑦𝑠</m:t>
                        </m:r>
                      </m:sub>
                    </m:sSub>
                    <m:r>
                      <a:rPr lang="en-US" altLang="zh-CN" sz="24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sz="2400">
                            <a:latin typeface="Cambria Math" panose="02040503050406030204" pitchFamily="18" charset="0"/>
                            <a:ea typeface="宋体" panose="02010600030101010101" pitchFamily="2" charset="-122"/>
                            <a:cs typeface="Times New Roman" panose="02020603050405020304" pitchFamily="18" charset="0"/>
                          </a:rPr>
                          <m:t>2×</m:t>
                        </m:r>
                        <m:r>
                          <a:rPr lang="en-US" altLang="zh-CN" sz="2400">
                            <a:latin typeface="Cambria Math" panose="02040503050406030204" pitchFamily="18" charset="0"/>
                            <a:ea typeface="宋体" panose="02010600030101010101" pitchFamily="2" charset="-122"/>
                            <a:cs typeface="Times New Roman" panose="02020603050405020304" pitchFamily="18" charset="0"/>
                          </a:rPr>
                          <m:t>𝑁</m:t>
                        </m:r>
                      </m:sup>
                    </m:sSup>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a:latin typeface="Cambria Math" panose="02040503050406030204" pitchFamily="18" charset="0"/>
                                <a:ea typeface="宋体" panose="02010600030101010101" pitchFamily="2" charset="-122"/>
                                <a:cs typeface="Times New Roman" panose="02020603050405020304" pitchFamily="18" charset="0"/>
                              </a:rPr>
                              <m:t>𝑋</m:t>
                            </m:r>
                          </m:e>
                        </m:acc>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𝑘𝑒𝑦𝑠</m:t>
                        </m:r>
                      </m:sub>
                    </m:sSub>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即</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a:t>
                </a:r>
                <a:r>
                  <a:rPr lang="zh-CN" altLang="zh-CN" sz="2400" dirty="0">
                    <a:latin typeface="宋体" panose="02010600030101010101" pitchFamily="2" charset="-122"/>
                    <a:ea typeface="宋体" panose="02010600030101010101" pitchFamily="2" charset="-122"/>
                    <a:cs typeface="Times New Roman" panose="02020603050405020304" pitchFamily="18" charset="0"/>
                  </a:rPr>
                  <a:t>用于训练</a:t>
                </a:r>
                <a:r>
                  <a:rPr lang="en-US" altLang="zh-CN" sz="24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NeRF</a:t>
                </a:r>
                <a:r>
                  <a:rPr lang="zh-CN" altLang="zh-CN" sz="2400" dirty="0">
                    <a:latin typeface="宋体" panose="02010600030101010101" pitchFamily="2" charset="-122"/>
                    <a:ea typeface="宋体" panose="02010600030101010101" pitchFamily="2" charset="-122"/>
                    <a:cs typeface="Times New Roman" panose="02020603050405020304" pitchFamily="18" charset="0"/>
                  </a:rPr>
                  <a:t>（一个</a:t>
                </a:r>
                <a:r>
                  <a:rPr lang="en-US" altLang="zh-CN" sz="2400" dirty="0">
                    <a:latin typeface="宋体" panose="02010600030101010101" pitchFamily="2" charset="-122"/>
                    <a:ea typeface="宋体" panose="02010600030101010101" pitchFamily="2" charset="-122"/>
                    <a:cs typeface="Times New Roman" panose="02020603050405020304" pitchFamily="18" charset="0"/>
                  </a:rPr>
                  <a:t>2D</a:t>
                </a:r>
                <a:r>
                  <a:rPr lang="zh-CN" altLang="zh-CN" sz="2400" dirty="0">
                    <a:latin typeface="宋体" panose="02010600030101010101" pitchFamily="2" charset="-122"/>
                    <a:ea typeface="宋体" panose="02010600030101010101" pitchFamily="2" charset="-122"/>
                    <a:cs typeface="Times New Roman" panose="02020603050405020304" pitchFamily="18" charset="0"/>
                  </a:rPr>
                  <a:t>变形</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NeRF</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）的最终编码结果，之后再用</a:t>
                </a:r>
                <a:r>
                  <a:rPr lang="en-US" altLang="zh-CN" sz="2400" dirty="0">
                    <a:latin typeface="宋体" panose="02010600030101010101" pitchFamily="2" charset="-122"/>
                    <a:ea typeface="宋体" panose="02010600030101010101" pitchFamily="2" charset="-122"/>
                    <a:cs typeface="Times New Roman" panose="02020603050405020304" pitchFamily="18" charset="0"/>
                  </a:rPr>
                  <a:t>torso-</a:t>
                </a:r>
                <a:r>
                  <a:rPr lang="en-US" altLang="zh-CN" sz="2400" dirty="0" err="1">
                    <a:latin typeface="宋体" panose="02010600030101010101" pitchFamily="2" charset="-122"/>
                    <a:ea typeface="宋体" panose="02010600030101010101" pitchFamily="2" charset="-122"/>
                    <a:cs typeface="Times New Roman" panose="02020603050405020304" pitchFamily="18" charset="0"/>
                  </a:rPr>
                  <a:t>NeRF</a:t>
                </a:r>
                <a:r>
                  <a:rPr lang="zh-CN" altLang="zh-CN" sz="2400" dirty="0">
                    <a:latin typeface="宋体" panose="02010600030101010101" pitchFamily="2" charset="-122"/>
                    <a:ea typeface="宋体" panose="02010600030101010101" pitchFamily="2" charset="-122"/>
                    <a:cs typeface="Times New Roman" panose="02020603050405020304" pitchFamily="18" charset="0"/>
                  </a:rPr>
                  <a:t>渲染躯干的颜色。</a:t>
                </a:r>
              </a:p>
            </p:txBody>
          </p:sp>
        </mc:Choice>
        <mc:Fallback xmlns="">
          <p:sp>
            <p:nvSpPr>
              <p:cNvPr id="2" name="文本框 1">
                <a:extLst>
                  <a:ext uri="{FF2B5EF4-FFF2-40B4-BE49-F238E27FC236}">
                    <a16:creationId xmlns:a16="http://schemas.microsoft.com/office/drawing/2014/main" id="{C7E21AB6-CEF4-5245-5D9B-75BD1341B996}"/>
                  </a:ext>
                </a:extLst>
              </p:cNvPr>
              <p:cNvSpPr txBox="1">
                <a:spLocks noRot="1" noChangeAspect="1" noMove="1" noResize="1" noEditPoints="1" noAdjustHandles="1" noChangeArrowheads="1" noChangeShapeType="1" noTextEdit="1"/>
              </p:cNvSpPr>
              <p:nvPr/>
            </p:nvSpPr>
            <p:spPr>
              <a:xfrm>
                <a:off x="1066851" y="2310888"/>
                <a:ext cx="5662593" cy="3723520"/>
              </a:xfrm>
              <a:prstGeom prst="rect">
                <a:avLst/>
              </a:prstGeom>
              <a:blipFill>
                <a:blip r:embed="rId5"/>
                <a:stretch>
                  <a:fillRect l="-1615" t="-982" r="-1722" b="-3110"/>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BC8AA91C-D89C-DDFD-86E1-B756953EE36A}"/>
              </a:ext>
            </a:extLst>
          </p:cNvPr>
          <p:cNvSpPr txBox="1"/>
          <p:nvPr/>
        </p:nvSpPr>
        <p:spPr>
          <a:xfrm>
            <a:off x="11530847" y="384136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1" name="图片 10">
            <a:extLst>
              <a:ext uri="{FF2B5EF4-FFF2-40B4-BE49-F238E27FC236}">
                <a16:creationId xmlns:a16="http://schemas.microsoft.com/office/drawing/2014/main" id="{BD9EF6C6-9F68-5D16-4028-5E832719697C}"/>
              </a:ext>
            </a:extLst>
          </p:cNvPr>
          <p:cNvPicPr>
            <a:picLocks noChangeAspect="1"/>
          </p:cNvPicPr>
          <p:nvPr/>
        </p:nvPicPr>
        <p:blipFill>
          <a:blip r:embed="rId6"/>
          <a:stretch>
            <a:fillRect/>
          </a:stretch>
        </p:blipFill>
        <p:spPr>
          <a:xfrm>
            <a:off x="7343578" y="2044444"/>
            <a:ext cx="3794488" cy="3963182"/>
          </a:xfrm>
          <a:prstGeom prst="rect">
            <a:avLst/>
          </a:prstGeom>
        </p:spPr>
      </p:pic>
      <p:sp>
        <p:nvSpPr>
          <p:cNvPr id="12" name="文本框 11">
            <a:extLst>
              <a:ext uri="{FF2B5EF4-FFF2-40B4-BE49-F238E27FC236}">
                <a16:creationId xmlns:a16="http://schemas.microsoft.com/office/drawing/2014/main" id="{3996E5C6-73C2-93A4-42FC-AD0E5B9B8043}"/>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391704621"/>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 Details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0994793" y="37605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458233B-A9B6-9DE8-5FDC-F0BBDCF0538B}"/>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Coarse-to-Fine Optimization</a:t>
            </a:r>
            <a:endParaRPr lang="zh-CN" altLang="en-US" sz="2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AA9821-3E55-5015-8409-2916D72A506A}"/>
                  </a:ext>
                </a:extLst>
              </p:cNvPr>
              <p:cNvSpPr txBox="1"/>
              <p:nvPr/>
            </p:nvSpPr>
            <p:spPr>
              <a:xfrm>
                <a:off x="2419600" y="3530750"/>
                <a:ext cx="6196518" cy="764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𝑐𝑜𝑎𝑟𝑠𝑒</m:t>
                          </m:r>
                        </m:sub>
                      </m:sSub>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𝐼</m:t>
                          </m:r>
                        </m:sub>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r>
                                <a:rPr lang="en-US" altLang="zh-CN" i="1">
                                  <a:latin typeface="Cambria Math" panose="02040503050406030204" pitchFamily="18" charset="0"/>
                                </a:rPr>
                                <m:t>𝐶</m:t>
                              </m:r>
                              <m:d>
                                <m:dPr>
                                  <m:ctrlPr>
                                    <a:rPr lang="zh-CN"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𝐶</m:t>
                                  </m:r>
                                </m:e>
                              </m:acc>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nary>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F0AA9821-3E55-5015-8409-2916D72A506A}"/>
                  </a:ext>
                </a:extLst>
              </p:cNvPr>
              <p:cNvSpPr txBox="1">
                <a:spLocks noRot="1" noChangeAspect="1" noMove="1" noResize="1" noEditPoints="1" noAdjustHandles="1" noChangeArrowheads="1" noChangeShapeType="1" noTextEdit="1"/>
              </p:cNvSpPr>
              <p:nvPr/>
            </p:nvSpPr>
            <p:spPr>
              <a:xfrm>
                <a:off x="2419600" y="3530750"/>
                <a:ext cx="6196518" cy="764312"/>
              </a:xfrm>
              <a:prstGeom prst="rect">
                <a:avLst/>
              </a:prstGeom>
              <a:blipFill>
                <a:blip r:embed="rId5"/>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C74518D-6900-363C-3E29-995D29014E3D}"/>
              </a:ext>
            </a:extLst>
          </p:cNvPr>
          <p:cNvSpPr txBox="1"/>
          <p:nvPr/>
        </p:nvSpPr>
        <p:spPr>
          <a:xfrm>
            <a:off x="1070514" y="3061278"/>
            <a:ext cx="9924279" cy="430887"/>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粗阶段</a:t>
            </a:r>
            <a:r>
              <a:rPr lang="zh-CN" altLang="en-US" sz="2200" dirty="0">
                <a:latin typeface="宋体" panose="02010600030101010101" pitchFamily="2" charset="-122"/>
                <a:ea typeface="宋体" panose="02010600030101010101" pitchFamily="2" charset="-122"/>
                <a:cs typeface="Times New Roman" panose="02020603050405020304" pitchFamily="18" charset="0"/>
              </a:rPr>
              <a:t>：使用</a:t>
            </a:r>
            <a:r>
              <a:rPr lang="en-US" altLang="zh-CN" sz="2200" dirty="0">
                <a:latin typeface="宋体" panose="02010600030101010101" pitchFamily="2" charset="-122"/>
                <a:ea typeface="宋体" panose="02010600030101010101" pitchFamily="2" charset="-122"/>
                <a:cs typeface="Times New Roman" panose="02020603050405020304" pitchFamily="18" charset="0"/>
              </a:rPr>
              <a:t>MSE</a:t>
            </a:r>
            <a:r>
              <a:rPr lang="zh-CN" altLang="en-US" sz="22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Mean Squared Error </a:t>
            </a:r>
            <a:r>
              <a:rPr lang="zh-CN" altLang="en-US" sz="2200" dirty="0">
                <a:latin typeface="宋体" panose="02010600030101010101" pitchFamily="2" charset="-122"/>
                <a:ea typeface="宋体" panose="02010600030101010101" pitchFamily="2" charset="-122"/>
                <a:cs typeface="Times New Roman" panose="02020603050405020304" pitchFamily="18" charset="0"/>
              </a:rPr>
              <a:t>）损失来预测图像</a:t>
            </a:r>
            <a:r>
              <a:rPr lang="en-US" altLang="zh-CN" sz="2200" dirty="0">
                <a:latin typeface="宋体" panose="02010600030101010101" pitchFamily="2" charset="-122"/>
                <a:ea typeface="宋体" panose="02010600030101010101" pitchFamily="2" charset="-122"/>
                <a:cs typeface="Times New Roman" panose="02020603050405020304" pitchFamily="18" charset="0"/>
              </a:rPr>
              <a:t>I</a:t>
            </a:r>
            <a:r>
              <a:rPr lang="zh-CN" altLang="en-US" sz="2200" dirty="0">
                <a:latin typeface="宋体" panose="02010600030101010101" pitchFamily="2" charset="-122"/>
                <a:ea typeface="宋体" panose="02010600030101010101" pitchFamily="2" charset="-122"/>
                <a:cs typeface="Times New Roman" panose="02020603050405020304" pitchFamily="18" charset="0"/>
              </a:rPr>
              <a:t>的颜色</a:t>
            </a:r>
            <a:r>
              <a:rPr lang="en-US" altLang="zh-CN" sz="2200" dirty="0">
                <a:latin typeface="宋体" panose="02010600030101010101" pitchFamily="2" charset="-122"/>
                <a:ea typeface="宋体" panose="02010600030101010101" pitchFamily="2" charset="-122"/>
                <a:cs typeface="Times New Roman" panose="02020603050405020304" pitchFamily="18" charset="0"/>
              </a:rPr>
              <a:t>C</a:t>
            </a:r>
            <a:r>
              <a:rPr lang="zh-CN" altLang="en-US" sz="22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6D01309-CF26-7DD7-D661-5788B6503815}"/>
              </a:ext>
            </a:extLst>
          </p:cNvPr>
          <p:cNvSpPr txBox="1"/>
          <p:nvPr/>
        </p:nvSpPr>
        <p:spPr>
          <a:xfrm>
            <a:off x="922870" y="2301886"/>
            <a:ext cx="10001292" cy="476669"/>
          </a:xfrm>
          <a:prstGeom prst="rect">
            <a:avLst/>
          </a:prstGeom>
          <a:noFill/>
        </p:spPr>
        <p:txBody>
          <a:bodyPr wrap="square">
            <a:spAutoFit/>
          </a:bodyPr>
          <a:lstStyle/>
          <a:p>
            <a:pPr indent="304800" algn="just">
              <a:lnSpc>
                <a:spcPct val="12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作者采用了两阶段的由粗到细的训练过程来获得更高的图像质量。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36C0B251-B0BB-0904-98B1-7B016C8802A3}"/>
              </a:ext>
            </a:extLst>
          </p:cNvPr>
          <p:cNvSpPr txBox="1"/>
          <p:nvPr/>
        </p:nvSpPr>
        <p:spPr>
          <a:xfrm>
            <a:off x="11046326" y="53856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01E751D-C79F-5BDB-AC4F-CB656A170380}"/>
                  </a:ext>
                </a:extLst>
              </p:cNvPr>
              <p:cNvSpPr txBox="1"/>
              <p:nvPr/>
            </p:nvSpPr>
            <p:spPr>
              <a:xfrm>
                <a:off x="3670612" y="5256469"/>
                <a:ext cx="6196518" cy="764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i="1">
                              <a:latin typeface="Cambria Math" panose="02040503050406030204" pitchFamily="18" charset="0"/>
                            </a:rPr>
                            <m:t>fine</m:t>
                          </m:r>
                        </m:sub>
                      </m:sSub>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𝐼</m:t>
                          </m:r>
                        </m:sub>
                        <m:sup/>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m:t>
                              </m:r>
                              <m:r>
                                <a:rPr lang="en-US" altLang="zh-CN" i="1">
                                  <a:latin typeface="Cambria Math" panose="02040503050406030204" pitchFamily="18" charset="0"/>
                                </a:rPr>
                                <m:t>𝐶</m:t>
                              </m:r>
                              <m:d>
                                <m:dPr>
                                  <m:ctrlPr>
                                    <a:rPr lang="zh-CN"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𝐶</m:t>
                                  </m:r>
                                </m:e>
                              </m:acc>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e>
                      </m:nary>
                      <m:r>
                        <a:rPr lang="en-US" altLang="zh-CN" i="1">
                          <a:latin typeface="Cambria Math" panose="02040503050406030204" pitchFamily="18" charset="0"/>
                        </a:rPr>
                        <m:t>+</m:t>
                      </m:r>
                      <m:r>
                        <a:rPr lang="en-US" altLang="zh-CN" i="1">
                          <a:latin typeface="Cambria Math" panose="02040503050406030204" pitchFamily="18" charset="0"/>
                        </a:rPr>
                        <m:t>𝜆</m:t>
                      </m:r>
                      <m:r>
                        <a:rPr lang="en-US" altLang="zh-CN" i="1">
                          <a:latin typeface="Cambria Math" panose="02040503050406030204" pitchFamily="18" charset="0"/>
                        </a:rPr>
                        <m:t> </m:t>
                      </m:r>
                      <m:r>
                        <a:rPr lang="en-US" altLang="zh-CN" i="1">
                          <a:latin typeface="Cambria Math" panose="02040503050406030204" pitchFamily="18" charset="0"/>
                        </a:rPr>
                        <m:t>𝐿𝑃𝐼𝑃𝑆</m:t>
                      </m:r>
                      <m:r>
                        <a:rPr lang="en-US" altLang="zh-CN" i="1">
                          <a:latin typeface="Cambria Math" panose="02040503050406030204" pitchFamily="18" charset="0"/>
                        </a:rPr>
                        <m:t>( </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 </m:t>
                      </m:r>
                      <m:r>
                        <a:rPr lang="en-US" altLang="zh-CN" i="1">
                          <a:latin typeface="Cambria Math" panose="02040503050406030204" pitchFamily="18" charset="0"/>
                        </a:rPr>
                        <m:t>𝑃</m:t>
                      </m:r>
                      <m:r>
                        <a:rPr lang="en-US" altLang="zh-CN" i="1">
                          <a:latin typeface="Cambria Math" panose="02040503050406030204" pitchFamily="18" charset="0"/>
                        </a:rPr>
                        <m:t>)</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101E751D-C79F-5BDB-AC4F-CB656A170380}"/>
                  </a:ext>
                </a:extLst>
              </p:cNvPr>
              <p:cNvSpPr txBox="1">
                <a:spLocks noRot="1" noChangeAspect="1" noMove="1" noResize="1" noEditPoints="1" noAdjustHandles="1" noChangeArrowheads="1" noChangeShapeType="1" noTextEdit="1"/>
              </p:cNvSpPr>
              <p:nvPr/>
            </p:nvSpPr>
            <p:spPr>
              <a:xfrm>
                <a:off x="3670612" y="5256469"/>
                <a:ext cx="6196518" cy="76431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245B15B-1A80-4D87-E33B-4FA82FDD1D1A}"/>
              </a:ext>
            </a:extLst>
          </p:cNvPr>
          <p:cNvSpPr txBox="1"/>
          <p:nvPr/>
        </p:nvSpPr>
        <p:spPr>
          <a:xfrm>
            <a:off x="1070513" y="4362332"/>
            <a:ext cx="9924279" cy="1107996"/>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细阶段</a:t>
            </a:r>
            <a:r>
              <a:rPr lang="zh-CN" altLang="en-US" sz="2200" dirty="0">
                <a:latin typeface="宋体" panose="02010600030101010101" pitchFamily="2" charset="-122"/>
                <a:ea typeface="宋体" panose="02010600030101010101" pitchFamily="2" charset="-122"/>
                <a:cs typeface="Times New Roman" panose="02020603050405020304" pitchFamily="18" charset="0"/>
              </a:rPr>
              <a:t>：使用 </a:t>
            </a:r>
            <a:r>
              <a:rPr lang="en-US" altLang="zh-CN" sz="2200" dirty="0">
                <a:latin typeface="宋体" panose="02010600030101010101" pitchFamily="2" charset="-122"/>
                <a:ea typeface="宋体" panose="02010600030101010101" pitchFamily="2" charset="-122"/>
                <a:cs typeface="Times New Roman" panose="02020603050405020304" pitchFamily="18" charset="0"/>
              </a:rPr>
              <a:t>LPIPS </a:t>
            </a:r>
            <a:r>
              <a:rPr lang="zh-CN" altLang="en-US" sz="2200" dirty="0">
                <a:latin typeface="宋体" panose="02010600030101010101" pitchFamily="2" charset="-122"/>
                <a:ea typeface="宋体" panose="02010600030101010101" pitchFamily="2" charset="-122"/>
                <a:cs typeface="Times New Roman" panose="02020603050405020304" pitchFamily="18" charset="0"/>
              </a:rPr>
              <a:t>损失对整体微调，即从整个图像中随机采样一组补丁 </a:t>
            </a:r>
            <a:r>
              <a:rPr lang="en-US" altLang="zh-CN" sz="2200" dirty="0">
                <a:latin typeface="宋体" panose="02010600030101010101" pitchFamily="2" charset="-122"/>
                <a:ea typeface="宋体" panose="02010600030101010101" pitchFamily="2" charset="-122"/>
                <a:cs typeface="Times New Roman" panose="02020603050405020304" pitchFamily="18" charset="0"/>
              </a:rPr>
              <a:t>P</a:t>
            </a:r>
            <a:r>
              <a:rPr lang="zh-CN" altLang="en-US" sz="2200" dirty="0">
                <a:latin typeface="宋体" panose="02010600030101010101" pitchFamily="2" charset="-122"/>
                <a:ea typeface="宋体" panose="02010600030101010101" pitchFamily="2" charset="-122"/>
                <a:cs typeface="Times New Roman" panose="02020603050405020304" pitchFamily="18" charset="0"/>
              </a:rPr>
              <a:t>，并将 </a:t>
            </a:r>
            <a:r>
              <a:rPr lang="en-US" altLang="zh-CN" sz="2200" dirty="0">
                <a:latin typeface="宋体" panose="02010600030101010101" pitchFamily="2" charset="-122"/>
                <a:ea typeface="宋体" panose="02010600030101010101" pitchFamily="2" charset="-122"/>
                <a:cs typeface="Times New Roman" panose="02020603050405020304" pitchFamily="18" charset="0"/>
              </a:rPr>
              <a:t>LPIPS </a:t>
            </a:r>
            <a:r>
              <a:rPr lang="zh-CN" altLang="en-US" sz="2200" dirty="0">
                <a:latin typeface="宋体" panose="02010600030101010101" pitchFamily="2" charset="-122"/>
                <a:ea typeface="宋体" panose="02010600030101010101" pitchFamily="2" charset="-122"/>
                <a:cs typeface="Times New Roman" panose="02020603050405020304" pitchFamily="18" charset="0"/>
              </a:rPr>
              <a:t>（</a:t>
            </a:r>
            <a:r>
              <a:rPr lang="en-US" altLang="zh-CN" sz="2200" dirty="0">
                <a:latin typeface="宋体" panose="02010600030101010101" pitchFamily="2" charset="-122"/>
                <a:ea typeface="宋体" panose="02010600030101010101" pitchFamily="2" charset="-122"/>
                <a:cs typeface="Times New Roman" panose="02020603050405020304" pitchFamily="18" charset="0"/>
              </a:rPr>
              <a:t>Learned Perceptual Image Patch Similarity</a:t>
            </a:r>
            <a:r>
              <a:rPr lang="zh-CN" altLang="en-US" sz="2200" dirty="0">
                <a:latin typeface="宋体" panose="02010600030101010101" pitchFamily="2" charset="-122"/>
                <a:ea typeface="宋体" panose="02010600030101010101" pitchFamily="2" charset="-122"/>
                <a:cs typeface="Times New Roman" panose="02020603050405020304" pitchFamily="18" charset="0"/>
              </a:rPr>
              <a:t>）损失与权重 </a:t>
            </a:r>
            <a:r>
              <a:rPr lang="en-US" altLang="zh-CN" sz="2200" dirty="0">
                <a:latin typeface="宋体" panose="02010600030101010101" pitchFamily="2" charset="-122"/>
                <a:ea typeface="宋体" panose="02010600030101010101" pitchFamily="2" charset="-122"/>
                <a:cs typeface="Times New Roman" panose="02020603050405020304" pitchFamily="18" charset="0"/>
              </a:rPr>
              <a:t>λ </a:t>
            </a:r>
            <a:r>
              <a:rPr lang="zh-CN" altLang="en-US" sz="2200" dirty="0">
                <a:latin typeface="宋体" panose="02010600030101010101" pitchFamily="2" charset="-122"/>
                <a:ea typeface="宋体" panose="02010600030101010101" pitchFamily="2" charset="-122"/>
                <a:cs typeface="Times New Roman" panose="02020603050405020304" pitchFamily="18" charset="0"/>
              </a:rPr>
              <a:t>相结合以增强细节：</a:t>
            </a:r>
            <a:endParaRPr lang="en-US" altLang="zh-CN" sz="2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5CCF9E02-4C93-39BC-EF09-828F4A2394A2}"/>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18548929"/>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Settings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4069" y="20994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E320493-32EC-B22B-C58C-B48C83614B3E}"/>
              </a:ext>
            </a:extLst>
          </p:cNvPr>
          <p:cNvSpPr txBox="1"/>
          <p:nvPr/>
        </p:nvSpPr>
        <p:spPr>
          <a:xfrm>
            <a:off x="466191" y="1752387"/>
            <a:ext cx="11190825" cy="80021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Dataset</a:t>
            </a:r>
            <a:r>
              <a:rPr lang="zh-CN" altLang="en-US" sz="2400" b="1"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作者收集了四个高清语音视频剪辑，平均长度约为</a:t>
            </a:r>
            <a:r>
              <a:rPr lang="en-US" altLang="zh-CN" sz="2200" dirty="0">
                <a:latin typeface="宋体" panose="02010600030101010101" pitchFamily="2" charset="-122"/>
                <a:ea typeface="宋体" panose="02010600030101010101" pitchFamily="2" charset="-122"/>
              </a:rPr>
              <a:t>6500</a:t>
            </a:r>
            <a:r>
              <a:rPr lang="zh-CN" altLang="en-US" sz="2200" dirty="0">
                <a:latin typeface="宋体" panose="02010600030101010101" pitchFamily="2" charset="-122"/>
                <a:ea typeface="宋体" panose="02010600030101010101" pitchFamily="2" charset="-122"/>
              </a:rPr>
              <a:t>帧，</a:t>
            </a:r>
            <a:r>
              <a:rPr lang="en-US" altLang="zh-CN" sz="2200" dirty="0">
                <a:latin typeface="宋体" panose="02010600030101010101" pitchFamily="2" charset="-122"/>
                <a:ea typeface="宋体" panose="02010600030101010101" pitchFamily="2" charset="-122"/>
              </a:rPr>
              <a:t>25 FPS</a:t>
            </a:r>
            <a:r>
              <a:rPr lang="zh-CN" altLang="en-US" sz="2200" dirty="0">
                <a:latin typeface="宋体" panose="02010600030101010101" pitchFamily="2" charset="-122"/>
                <a:ea typeface="宋体" panose="02010600030101010101" pitchFamily="2" charset="-122"/>
              </a:rPr>
              <a:t>。每个原始视频都被裁剪并调整为 </a:t>
            </a:r>
            <a:r>
              <a:rPr lang="en-US" altLang="zh-CN" sz="2200" dirty="0">
                <a:latin typeface="宋体" panose="02010600030101010101" pitchFamily="2" charset="-122"/>
                <a:ea typeface="宋体" panose="02010600030101010101" pitchFamily="2" charset="-122"/>
              </a:rPr>
              <a:t>512×512</a:t>
            </a:r>
            <a:r>
              <a:rPr lang="zh-CN" altLang="en-US" sz="2200" dirty="0">
                <a:latin typeface="宋体" panose="02010600030101010101" pitchFamily="2" charset="-122"/>
                <a:ea typeface="宋体" panose="02010600030101010101" pitchFamily="2" charset="-122"/>
              </a:rPr>
              <a:t>，中心肖像除外。</a:t>
            </a:r>
          </a:p>
        </p:txBody>
      </p:sp>
      <p:sp>
        <p:nvSpPr>
          <p:cNvPr id="6" name="文本框 5">
            <a:extLst>
              <a:ext uri="{FF2B5EF4-FFF2-40B4-BE49-F238E27FC236}">
                <a16:creationId xmlns:a16="http://schemas.microsoft.com/office/drawing/2014/main" id="{DF84F514-E6BB-E9E3-C87B-132A5F967828}"/>
              </a:ext>
            </a:extLst>
          </p:cNvPr>
          <p:cNvSpPr txBox="1"/>
          <p:nvPr/>
        </p:nvSpPr>
        <p:spPr>
          <a:xfrm>
            <a:off x="154458" y="2576132"/>
            <a:ext cx="11571165" cy="1570366"/>
          </a:xfrm>
          <a:prstGeom prst="rect">
            <a:avLst/>
          </a:prstGeom>
          <a:noFill/>
        </p:spPr>
        <p:txBody>
          <a:bodyPr wrap="square" rtlCol="0">
            <a:spAutoFit/>
          </a:bodyPr>
          <a:lstStyle/>
          <a:p>
            <a:pPr marL="342900">
              <a:lnSpc>
                <a:spcPct val="110000"/>
              </a:lnSpc>
              <a:spcBef>
                <a:spcPts val="200"/>
              </a:spcBef>
              <a:spcAft>
                <a:spcPts val="300"/>
              </a:spcAft>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Comparison Baselines</a:t>
            </a:r>
            <a:r>
              <a:rPr lang="zh-CN" altLang="en-US" sz="2400" b="1"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与最近具有代表性的方法进行比较，包括</a:t>
            </a:r>
            <a:r>
              <a:rPr lang="en-US" altLang="zh-CN" sz="2200" dirty="0">
                <a:latin typeface="宋体" panose="02010600030101010101" pitchFamily="2" charset="-122"/>
                <a:ea typeface="宋体" panose="02010600030101010101" pitchFamily="2" charset="-122"/>
              </a:rPr>
              <a:t>Wav2Lip</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PC-AVS</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NVP</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LSP</a:t>
            </a:r>
            <a:r>
              <a:rPr lang="zh-CN" altLang="en-US" sz="2200" dirty="0">
                <a:latin typeface="宋体" panose="02010600030101010101" pitchFamily="2" charset="-122"/>
                <a:ea typeface="宋体" panose="02010600030101010101" pitchFamily="2" charset="-122"/>
              </a:rPr>
              <a:t>和</a:t>
            </a:r>
            <a:r>
              <a:rPr lang="en-US" altLang="zh-CN" sz="2200" dirty="0" err="1">
                <a:latin typeface="宋体" panose="02010600030101010101" pitchFamily="2" charset="-122"/>
                <a:ea typeface="宋体" panose="02010600030101010101" pitchFamily="2" charset="-122"/>
              </a:rPr>
              <a:t>SynObama</a:t>
            </a:r>
            <a:r>
              <a:rPr lang="zh-CN" altLang="en-US" sz="2200" dirty="0">
                <a:latin typeface="宋体" panose="02010600030101010101" pitchFamily="2" charset="-122"/>
                <a:ea typeface="宋体" panose="02010600030101010101" pitchFamily="2" charset="-122"/>
              </a:rPr>
              <a:t>。此外，作者还将该方法与三个基于</a:t>
            </a:r>
            <a:r>
              <a:rPr lang="en-US" altLang="zh-CN" sz="2200" dirty="0">
                <a:latin typeface="宋体" panose="02010600030101010101" pitchFamily="2" charset="-122"/>
                <a:ea typeface="宋体" panose="02010600030101010101" pitchFamily="2" charset="-122"/>
              </a:rPr>
              <a:t>Nerf</a:t>
            </a:r>
            <a:r>
              <a:rPr lang="zh-CN" altLang="en-US" sz="2200" dirty="0">
                <a:latin typeface="宋体" panose="02010600030101010101" pitchFamily="2" charset="-122"/>
                <a:ea typeface="宋体" panose="02010600030101010101" pitchFamily="2" charset="-122"/>
              </a:rPr>
              <a:t>的模型进行了比较</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ADNeRF</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SSP-</a:t>
            </a:r>
            <a:r>
              <a:rPr lang="en-US" altLang="zh-CN" sz="2200" dirty="0" err="1">
                <a:latin typeface="宋体" panose="02010600030101010101" pitchFamily="2" charset="-122"/>
                <a:ea typeface="宋体" panose="02010600030101010101" pitchFamily="2" charset="-122"/>
              </a:rPr>
              <a:t>NeRF</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RAD-</a:t>
            </a:r>
            <a:r>
              <a:rPr lang="en-US" altLang="zh-CN" sz="2200" dirty="0" err="1">
                <a:latin typeface="宋体" panose="02010600030101010101" pitchFamily="2" charset="-122"/>
                <a:ea typeface="宋体" panose="02010600030101010101" pitchFamily="2" charset="-122"/>
              </a:rPr>
              <a:t>NeRF</a:t>
            </a:r>
            <a:r>
              <a:rPr lang="zh-CN" altLang="en-US" sz="2200" dirty="0">
                <a:latin typeface="宋体" panose="02010600030101010101" pitchFamily="2" charset="-122"/>
                <a:ea typeface="宋体" panose="02010600030101010101" pitchFamily="2" charset="-122"/>
              </a:rPr>
              <a:t>。此外，作者直接在 </a:t>
            </a:r>
            <a:r>
              <a:rPr lang="en-US" altLang="zh-CN" sz="2200" dirty="0">
                <a:latin typeface="宋体" panose="02010600030101010101" pitchFamily="2" charset="-122"/>
                <a:ea typeface="宋体" panose="02010600030101010101" pitchFamily="2" charset="-122"/>
              </a:rPr>
              <a:t>Ground Truth </a:t>
            </a:r>
            <a:r>
              <a:rPr lang="zh-CN" altLang="en-US" sz="2200" dirty="0">
                <a:latin typeface="宋体" panose="02010600030101010101" pitchFamily="2" charset="-122"/>
                <a:ea typeface="宋体" panose="02010600030101010101" pitchFamily="2" charset="-122"/>
              </a:rPr>
              <a:t>上我们的方法，以提供更清晰的比较。</a:t>
            </a: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71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3C974D14-FD40-DAD9-DD94-4DC261A2518F}"/>
              </a:ext>
            </a:extLst>
          </p:cNvPr>
          <p:cNvSpPr txBox="1"/>
          <p:nvPr/>
        </p:nvSpPr>
        <p:spPr>
          <a:xfrm>
            <a:off x="297561" y="4155271"/>
            <a:ext cx="11519611" cy="2150012"/>
          </a:xfrm>
          <a:prstGeom prst="rect">
            <a:avLst/>
          </a:prstGeom>
          <a:noFill/>
        </p:spPr>
        <p:txBody>
          <a:bodyPr wrap="square" rtlCol="0">
            <a:spAutoFit/>
          </a:bodyPr>
          <a:lstStyle/>
          <a:p>
            <a:pPr marL="342900">
              <a:lnSpc>
                <a:spcPct val="110000"/>
              </a:lnSpc>
              <a:spcBef>
                <a:spcPts val="200"/>
              </a:spcBef>
              <a:spcAft>
                <a:spcPts val="300"/>
              </a:spcAft>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Implementation Details</a:t>
            </a:r>
            <a:r>
              <a:rPr lang="zh-CN" altLang="en-US" sz="24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我们在</a:t>
            </a:r>
            <a:r>
              <a:rPr lang="en-US" altLang="zh-CN" sz="2000" dirty="0" err="1">
                <a:latin typeface="宋体" panose="02010600030101010101" pitchFamily="2" charset="-122"/>
                <a:ea typeface="宋体" panose="02010600030101010101" pitchFamily="2" charset="-122"/>
              </a:rPr>
              <a:t>PyTorch</a:t>
            </a:r>
            <a:r>
              <a:rPr lang="zh-CN" altLang="en-US" sz="2000" dirty="0">
                <a:latin typeface="宋体" panose="02010600030101010101" pitchFamily="2" charset="-122"/>
                <a:ea typeface="宋体" panose="02010600030101010101" pitchFamily="2" charset="-122"/>
              </a:rPr>
              <a:t>上实现。对于一个特定的肖像，在粗和精阶段分别训练头部部分</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万次和</a:t>
            </a:r>
            <a:r>
              <a:rPr lang="en-US" altLang="zh-CN" sz="2000" dirty="0">
                <a:latin typeface="宋体" panose="02010600030101010101" pitchFamily="2" charset="-122"/>
                <a:ea typeface="宋体" panose="02010600030101010101" pitchFamily="2" charset="-122"/>
              </a:rPr>
              <a:t>25000</a:t>
            </a:r>
            <a:r>
              <a:rPr lang="zh-CN" altLang="en-US" sz="2000" dirty="0">
                <a:latin typeface="宋体" panose="02010600030101010101" pitchFamily="2" charset="-122"/>
                <a:ea typeface="宋体" panose="02010600030101010101" pitchFamily="2" charset="-122"/>
              </a:rPr>
              <a:t>次迭代。在每次迭代中，我们从一张图像中随机抽取一批</a:t>
            </a:r>
            <a:r>
              <a:rPr lang="en-US" altLang="zh-CN" sz="2000" dirty="0">
                <a:latin typeface="宋体" panose="02010600030101010101" pitchFamily="2" charset="-122"/>
                <a:ea typeface="宋体" panose="02010600030101010101" pitchFamily="2" charset="-122"/>
              </a:rPr>
              <a:t>256</a:t>
            </a:r>
            <a:r>
              <a:rPr lang="en-US" altLang="zh-CN" sz="2000" baseline="30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条射线。每个</a:t>
            </a:r>
            <a:r>
              <a:rPr lang="en-US" altLang="zh-CN" sz="2000" dirty="0">
                <a:latin typeface="宋体" panose="02010600030101010101" pitchFamily="2" charset="-122"/>
                <a:ea typeface="宋体" panose="02010600030101010101" pitchFamily="2" charset="-122"/>
              </a:rPr>
              <a:t>2D</a:t>
            </a:r>
            <a:r>
              <a:rPr lang="zh-CN" altLang="en-US" sz="2000" dirty="0">
                <a:latin typeface="宋体" panose="02010600030101010101" pitchFamily="2" charset="-122"/>
                <a:ea typeface="宋体" panose="02010600030101010101" pitchFamily="2" charset="-122"/>
              </a:rPr>
              <a:t>哈希编码器设置为</a:t>
            </a:r>
            <a:r>
              <a:rPr lang="en-US" altLang="zh-CN" sz="2000" dirty="0">
                <a:latin typeface="宋体" panose="02010600030101010101" pitchFamily="2" charset="-122"/>
                <a:ea typeface="宋体" panose="02010600030101010101" pitchFamily="2" charset="-122"/>
              </a:rPr>
              <a:t>L = 14, F = 1</a:t>
            </a:r>
            <a:r>
              <a:rPr lang="zh-CN" altLang="en-US" sz="2000" dirty="0">
                <a:latin typeface="宋体" panose="02010600030101010101" pitchFamily="2" charset="-122"/>
                <a:ea typeface="宋体" panose="02010600030101010101" pitchFamily="2" charset="-122"/>
              </a:rPr>
              <a:t>，分辨率从</a:t>
            </a:r>
            <a:r>
              <a:rPr lang="en-US" altLang="zh-CN" sz="2000" dirty="0">
                <a:latin typeface="宋体" panose="02010600030101010101" pitchFamily="2" charset="-122"/>
                <a:ea typeface="宋体" panose="02010600030101010101" pitchFamily="2" charset="-122"/>
              </a:rPr>
              <a:t>64</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512</a:t>
            </a:r>
            <a:r>
              <a:rPr lang="zh-CN" altLang="en-US" sz="2000" dirty="0">
                <a:latin typeface="宋体" panose="02010600030101010101" pitchFamily="2" charset="-122"/>
                <a:ea typeface="宋体" panose="02010600030101010101" pitchFamily="2" charset="-122"/>
              </a:rPr>
              <a:t>。躯干部分被单独训练，再进行</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万次迭代。对两个网络都使用了</a:t>
            </a:r>
            <a:r>
              <a:rPr lang="en-US" altLang="zh-CN" sz="2000" dirty="0" err="1">
                <a:latin typeface="宋体" panose="02010600030101010101" pitchFamily="2" charset="-122"/>
                <a:ea typeface="宋体" panose="02010600030101010101" pitchFamily="2" charset="-122"/>
              </a:rPr>
              <a:t>AdamW</a:t>
            </a:r>
            <a:r>
              <a:rPr lang="zh-CN" altLang="en-US" sz="2000" dirty="0">
                <a:latin typeface="宋体" panose="02010600030101010101" pitchFamily="2" charset="-122"/>
                <a:ea typeface="宋体" panose="02010600030101010101" pitchFamily="2" charset="-122"/>
              </a:rPr>
              <a:t>优化器，哈希编码器的学习率为</a:t>
            </a:r>
            <a:r>
              <a:rPr lang="en-US" altLang="zh-CN" sz="2000" dirty="0">
                <a:latin typeface="宋体" panose="02010600030101010101" pitchFamily="2" charset="-122"/>
                <a:ea typeface="宋体" panose="02010600030101010101" pitchFamily="2" charset="-122"/>
              </a:rPr>
              <a:t>0.01</a:t>
            </a:r>
            <a:r>
              <a:rPr lang="zh-CN" altLang="en-US" sz="2000" dirty="0">
                <a:latin typeface="宋体" panose="02010600030101010101" pitchFamily="2" charset="-122"/>
                <a:ea typeface="宋体" panose="02010600030101010101" pitchFamily="2" charset="-122"/>
              </a:rPr>
              <a:t>，其他模块的学习率为</a:t>
            </a:r>
            <a:r>
              <a:rPr lang="en-US" altLang="zh-CN" sz="2000" dirty="0">
                <a:latin typeface="宋体" panose="02010600030101010101" pitchFamily="2" charset="-122"/>
                <a:ea typeface="宋体" panose="02010600030101010101" pitchFamily="2" charset="-122"/>
              </a:rPr>
              <a:t>0.001</a:t>
            </a:r>
            <a:r>
              <a:rPr lang="zh-CN" altLang="en-US" sz="2000" dirty="0">
                <a:latin typeface="宋体" panose="02010600030101010101" pitchFamily="2" charset="-122"/>
                <a:ea typeface="宋体" panose="02010600030101010101" pitchFamily="2" charset="-122"/>
              </a:rPr>
              <a:t>。对于眨眼的控制，选择</a:t>
            </a:r>
            <a:r>
              <a:rPr lang="en-US" altLang="zh-CN" sz="2000" dirty="0">
                <a:latin typeface="宋体" panose="02010600030101010101" pitchFamily="2" charset="-122"/>
                <a:ea typeface="宋体" panose="02010600030101010101" pitchFamily="2" charset="-122"/>
              </a:rPr>
              <a:t>AU45</a:t>
            </a:r>
            <a:r>
              <a:rPr lang="zh-CN" altLang="en-US" sz="2000" dirty="0">
                <a:latin typeface="宋体" panose="02010600030101010101" pitchFamily="2" charset="-122"/>
                <a:ea typeface="宋体" panose="02010600030101010101" pitchFamily="2" charset="-122"/>
              </a:rPr>
              <a:t>来描述动作的程度。所有实验均在单个</a:t>
            </a:r>
            <a:r>
              <a:rPr lang="en-US" altLang="zh-CN" sz="2000" dirty="0">
                <a:latin typeface="宋体" panose="02010600030101010101" pitchFamily="2" charset="-122"/>
                <a:ea typeface="宋体" panose="02010600030101010101" pitchFamily="2" charset="-122"/>
              </a:rPr>
              <a:t>RTX 3080Ti GPU</a:t>
            </a:r>
            <a:r>
              <a:rPr lang="zh-CN" altLang="en-US" sz="2000" dirty="0">
                <a:latin typeface="宋体" panose="02010600030101010101" pitchFamily="2" charset="-122"/>
                <a:ea typeface="宋体" panose="02010600030101010101" pitchFamily="2" charset="-122"/>
              </a:rPr>
              <a:t>上进行。头部和躯干的训练都需要大约</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个小时（</a:t>
            </a:r>
            <a:r>
              <a:rPr lang="zh-CN" altLang="en-US" sz="2000" b="1" dirty="0">
                <a:latin typeface="宋体" panose="02010600030101010101" pitchFamily="2" charset="-122"/>
                <a:ea typeface="宋体" panose="02010600030101010101" pitchFamily="2" charset="-122"/>
              </a:rPr>
              <a:t>共</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个小时</a:t>
            </a:r>
            <a:r>
              <a:rPr lang="zh-CN" altLang="en-US" sz="2000" dirty="0">
                <a:latin typeface="宋体" panose="02010600030101010101" pitchFamily="2" charset="-122"/>
                <a:ea typeface="宋体" panose="02010600030101010101" pitchFamily="2" charset="-122"/>
              </a:rPr>
              <a:t>）。</a:t>
            </a:r>
          </a:p>
        </p:txBody>
      </p:sp>
      <p:sp>
        <p:nvSpPr>
          <p:cNvPr id="11" name="文本框 10">
            <a:extLst>
              <a:ext uri="{FF2B5EF4-FFF2-40B4-BE49-F238E27FC236}">
                <a16:creationId xmlns:a16="http://schemas.microsoft.com/office/drawing/2014/main" id="{298FD853-2D40-95EB-F9CA-C55110D0433C}"/>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头部重建设置的定量结果</a:t>
            </a:r>
          </a:p>
        </p:txBody>
      </p:sp>
      <p:pic>
        <p:nvPicPr>
          <p:cNvPr id="6" name="图片 5">
            <a:extLst>
              <a:ext uri="{FF2B5EF4-FFF2-40B4-BE49-F238E27FC236}">
                <a16:creationId xmlns:a16="http://schemas.microsoft.com/office/drawing/2014/main" id="{3FC597FF-0E43-F635-F7EB-9F8A140EABC0}"/>
              </a:ext>
            </a:extLst>
          </p:cNvPr>
          <p:cNvPicPr>
            <a:picLocks noChangeAspect="1"/>
          </p:cNvPicPr>
          <p:nvPr/>
        </p:nvPicPr>
        <p:blipFill>
          <a:blip r:embed="rId5"/>
          <a:stretch>
            <a:fillRect/>
          </a:stretch>
        </p:blipFill>
        <p:spPr>
          <a:xfrm>
            <a:off x="1060810" y="2514523"/>
            <a:ext cx="9993114" cy="3248974"/>
          </a:xfrm>
          <a:prstGeom prst="rect">
            <a:avLst/>
          </a:prstGeom>
        </p:spPr>
      </p:pic>
      <p:sp>
        <p:nvSpPr>
          <p:cNvPr id="8" name="文本框 7">
            <a:extLst>
              <a:ext uri="{FF2B5EF4-FFF2-40B4-BE49-F238E27FC236}">
                <a16:creationId xmlns:a16="http://schemas.microsoft.com/office/drawing/2014/main" id="{5AC48E48-7833-D38F-4932-D4C8A7D7CFD5}"/>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12374795"/>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唇同步设置的定量结果</a:t>
            </a:r>
          </a:p>
        </p:txBody>
      </p:sp>
      <p:pic>
        <p:nvPicPr>
          <p:cNvPr id="2" name="图片 1">
            <a:extLst>
              <a:ext uri="{FF2B5EF4-FFF2-40B4-BE49-F238E27FC236}">
                <a16:creationId xmlns:a16="http://schemas.microsoft.com/office/drawing/2014/main" id="{CF819835-8F62-13A9-F018-61D85B6E431E}"/>
              </a:ext>
            </a:extLst>
          </p:cNvPr>
          <p:cNvPicPr>
            <a:picLocks noChangeAspect="1"/>
          </p:cNvPicPr>
          <p:nvPr/>
        </p:nvPicPr>
        <p:blipFill>
          <a:blip r:embed="rId5"/>
          <a:stretch>
            <a:fillRect/>
          </a:stretch>
        </p:blipFill>
        <p:spPr>
          <a:xfrm>
            <a:off x="1931562" y="2270481"/>
            <a:ext cx="8328875" cy="3752874"/>
          </a:xfrm>
          <a:prstGeom prst="rect">
            <a:avLst/>
          </a:prstGeom>
        </p:spPr>
      </p:pic>
      <p:sp>
        <p:nvSpPr>
          <p:cNvPr id="8" name="文本框 7">
            <a:extLst>
              <a:ext uri="{FF2B5EF4-FFF2-40B4-BE49-F238E27FC236}">
                <a16:creationId xmlns:a16="http://schemas.microsoft.com/office/drawing/2014/main" id="{7938B798-2B18-FDB4-3DA6-39C2EDE2D717}"/>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76503726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生成肖像的关键帧和细节的比较</a:t>
            </a:r>
          </a:p>
        </p:txBody>
      </p:sp>
      <p:pic>
        <p:nvPicPr>
          <p:cNvPr id="6" name="图片 5">
            <a:extLst>
              <a:ext uri="{FF2B5EF4-FFF2-40B4-BE49-F238E27FC236}">
                <a16:creationId xmlns:a16="http://schemas.microsoft.com/office/drawing/2014/main" id="{95F5EDCA-EE34-523F-BBCE-EA54E3F187B7}"/>
              </a:ext>
            </a:extLst>
          </p:cNvPr>
          <p:cNvPicPr>
            <a:picLocks noChangeAspect="1"/>
          </p:cNvPicPr>
          <p:nvPr/>
        </p:nvPicPr>
        <p:blipFill>
          <a:blip r:embed="rId5"/>
          <a:stretch>
            <a:fillRect/>
          </a:stretch>
        </p:blipFill>
        <p:spPr>
          <a:xfrm>
            <a:off x="2363720" y="2255515"/>
            <a:ext cx="7373090" cy="3791939"/>
          </a:xfrm>
          <a:prstGeom prst="rect">
            <a:avLst/>
          </a:prstGeom>
        </p:spPr>
      </p:pic>
      <p:sp>
        <p:nvSpPr>
          <p:cNvPr id="8" name="文本框 7">
            <a:extLst>
              <a:ext uri="{FF2B5EF4-FFF2-40B4-BE49-F238E27FC236}">
                <a16:creationId xmlns:a16="http://schemas.microsoft.com/office/drawing/2014/main" id="{2343F923-3E96-F3C6-5BB0-6A258FDA9B97}"/>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66F1B28A-B164-19C5-3051-D6DFEBBA3B52}"/>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超出范围的姿势的评估</a:t>
            </a:r>
          </a:p>
        </p:txBody>
      </p:sp>
      <p:pic>
        <p:nvPicPr>
          <p:cNvPr id="2" name="图片 1">
            <a:extLst>
              <a:ext uri="{FF2B5EF4-FFF2-40B4-BE49-F238E27FC236}">
                <a16:creationId xmlns:a16="http://schemas.microsoft.com/office/drawing/2014/main" id="{73093EFA-48E4-554D-A7B1-0D639CF99EAC}"/>
              </a:ext>
            </a:extLst>
          </p:cNvPr>
          <p:cNvPicPr>
            <a:picLocks noChangeAspect="1"/>
          </p:cNvPicPr>
          <p:nvPr/>
        </p:nvPicPr>
        <p:blipFill>
          <a:blip r:embed="rId5"/>
          <a:stretch>
            <a:fillRect/>
          </a:stretch>
        </p:blipFill>
        <p:spPr>
          <a:xfrm>
            <a:off x="3089433" y="2319874"/>
            <a:ext cx="6415643" cy="3572641"/>
          </a:xfrm>
          <a:prstGeom prst="rect">
            <a:avLst/>
          </a:prstGeom>
        </p:spPr>
      </p:pic>
      <p:sp>
        <p:nvSpPr>
          <p:cNvPr id="8" name="文本框 7">
            <a:extLst>
              <a:ext uri="{FF2B5EF4-FFF2-40B4-BE49-F238E27FC236}">
                <a16:creationId xmlns:a16="http://schemas.microsoft.com/office/drawing/2014/main" id="{40B00F8F-0C57-6CF1-BBBA-31FA8A9515A4}"/>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9328425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1119862"/>
            <a:ext cx="12099137"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用户调研</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72318" y="362069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17674A8F-F1C9-46B9-7D4C-FA14620E9499}"/>
              </a:ext>
            </a:extLst>
          </p:cNvPr>
          <p:cNvPicPr>
            <a:picLocks noChangeAspect="1"/>
          </p:cNvPicPr>
          <p:nvPr/>
        </p:nvPicPr>
        <p:blipFill>
          <a:blip r:embed="rId5"/>
          <a:stretch>
            <a:fillRect/>
          </a:stretch>
        </p:blipFill>
        <p:spPr>
          <a:xfrm>
            <a:off x="672389" y="1967943"/>
            <a:ext cx="10690457" cy="3302868"/>
          </a:xfrm>
          <a:prstGeom prst="rect">
            <a:avLst/>
          </a:prstGeom>
        </p:spPr>
      </p:pic>
      <p:sp>
        <p:nvSpPr>
          <p:cNvPr id="8" name="文本框 7">
            <a:extLst>
              <a:ext uri="{FF2B5EF4-FFF2-40B4-BE49-F238E27FC236}">
                <a16:creationId xmlns:a16="http://schemas.microsoft.com/office/drawing/2014/main" id="{13652233-5504-8FDA-6ECD-1174E2C87D8B}"/>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324532637"/>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381504" y="40613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503D63A7-6C26-797D-B7F9-C9268E37A306}"/>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三平面哈希表示和区域关注模块的消融实验</a:t>
            </a:r>
          </a:p>
        </p:txBody>
      </p:sp>
      <p:pic>
        <p:nvPicPr>
          <p:cNvPr id="6" name="图片 5">
            <a:extLst>
              <a:ext uri="{FF2B5EF4-FFF2-40B4-BE49-F238E27FC236}">
                <a16:creationId xmlns:a16="http://schemas.microsoft.com/office/drawing/2014/main" id="{66AA95D4-ECFD-F644-A836-590324D33981}"/>
              </a:ext>
            </a:extLst>
          </p:cNvPr>
          <p:cNvPicPr>
            <a:picLocks noChangeAspect="1"/>
          </p:cNvPicPr>
          <p:nvPr/>
        </p:nvPicPr>
        <p:blipFill>
          <a:blip r:embed="rId5"/>
          <a:stretch>
            <a:fillRect/>
          </a:stretch>
        </p:blipFill>
        <p:spPr>
          <a:xfrm>
            <a:off x="1384217" y="2533761"/>
            <a:ext cx="9443250" cy="3158693"/>
          </a:xfrm>
          <a:prstGeom prst="rect">
            <a:avLst/>
          </a:prstGeom>
        </p:spPr>
      </p:pic>
      <p:sp>
        <p:nvSpPr>
          <p:cNvPr id="8" name="文本框 7">
            <a:extLst>
              <a:ext uri="{FF2B5EF4-FFF2-40B4-BE49-F238E27FC236}">
                <a16:creationId xmlns:a16="http://schemas.microsoft.com/office/drawing/2014/main" id="{DC39651F-754C-BD42-9E5B-C895E9FD3E48}"/>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2" name="文本框 1">
            <a:extLst>
              <a:ext uri="{FF2B5EF4-FFF2-40B4-BE49-F238E27FC236}">
                <a16:creationId xmlns:a16="http://schemas.microsoft.com/office/drawing/2014/main" id="{503D63A7-6C26-797D-B7F9-C9268E37A306}"/>
              </a:ext>
            </a:extLst>
          </p:cNvPr>
          <p:cNvSpPr txBox="1"/>
          <p:nvPr/>
        </p:nvSpPr>
        <p:spPr>
          <a:xfrm>
            <a:off x="881069" y="1803745"/>
            <a:ext cx="9944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注意类型的消融研究</a:t>
            </a:r>
          </a:p>
        </p:txBody>
      </p:sp>
      <p:pic>
        <p:nvPicPr>
          <p:cNvPr id="5" name="图片 4">
            <a:extLst>
              <a:ext uri="{FF2B5EF4-FFF2-40B4-BE49-F238E27FC236}">
                <a16:creationId xmlns:a16="http://schemas.microsoft.com/office/drawing/2014/main" id="{6D2D41D3-328C-2B05-725D-9DF510AF873E}"/>
              </a:ext>
            </a:extLst>
          </p:cNvPr>
          <p:cNvPicPr>
            <a:picLocks noChangeAspect="1"/>
          </p:cNvPicPr>
          <p:nvPr/>
        </p:nvPicPr>
        <p:blipFill>
          <a:blip r:embed="rId5"/>
          <a:stretch>
            <a:fillRect/>
          </a:stretch>
        </p:blipFill>
        <p:spPr>
          <a:xfrm>
            <a:off x="650381" y="2651220"/>
            <a:ext cx="10891237" cy="2947866"/>
          </a:xfrm>
          <a:prstGeom prst="rect">
            <a:avLst/>
          </a:prstGeom>
        </p:spPr>
      </p:pic>
      <p:sp>
        <p:nvSpPr>
          <p:cNvPr id="10" name="文本框 9">
            <a:extLst>
              <a:ext uri="{FF2B5EF4-FFF2-40B4-BE49-F238E27FC236}">
                <a16:creationId xmlns:a16="http://schemas.microsoft.com/office/drawing/2014/main" id="{36AFDA56-0C01-DC45-967D-EC237342239A}"/>
              </a:ext>
            </a:extLst>
          </p:cNvPr>
          <p:cNvSpPr txBox="1"/>
          <p:nvPr/>
        </p:nvSpPr>
        <p:spPr>
          <a:xfrm>
            <a:off x="11317242" y="411200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6B4972A8-2685-0E22-0CB9-57D6C9F0FDFB}"/>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90420065"/>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339288" y="1418872"/>
            <a:ext cx="9533107" cy="4535216"/>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提出了一个高效且有效的用于高质量的说话肖像合成的框架 </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ER-</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Efficient Region-Aware Neural Radiance Fields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 </a:t>
            </a:r>
          </a:p>
          <a:p>
            <a:pPr marL="342900" indent="-342900">
              <a:lnSpc>
                <a:spcPct val="120000"/>
              </a:lnSpc>
              <a:spcBef>
                <a:spcPts val="500"/>
              </a:spcBef>
              <a:spcAft>
                <a:spcPts val="500"/>
              </a:spcAft>
              <a:buFont typeface="Wingdings" panose="05000000000000000000" pitchFamily="2" charset="2"/>
              <a:buChar char="Ø"/>
            </a:pP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引入了</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Tri-Plane Hash Representation</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来促进动态头部的重建，实现了高质量渲染、实时推理和快速收敛以及紧凑的模型尺寸。</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Region Attention Module</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，以捕获音频条件与空间区域之间的相关性，从而实现准确的面部运动建模。</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引入了直接快速的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Adaptive Pose Encoding</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，有效优化了头部和躯干分离的问题。</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该框架以更高的效率实现了逼真的说话肖像合成的显着改进。</a:t>
            </a: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2023.12.01</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1186772" y="1288437"/>
            <a:ext cx="9533107" cy="1692771"/>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微软雅黑" panose="020B0503020204020204" pitchFamily="34" charset="-122"/>
                <a:ea typeface="微软雅黑" panose="020B0503020204020204" pitchFamily="34" charset="-122"/>
              </a:rPr>
              <a:t>过去的工作：</a:t>
            </a:r>
            <a:endParaRPr lang="en-US" altLang="zh-CN" sz="3200" dirty="0">
              <a:latin typeface="微软雅黑" panose="020B0503020204020204" pitchFamily="34" charset="-122"/>
              <a:ea typeface="微软雅黑" panose="020B0503020204020204" pitchFamily="34" charset="-122"/>
            </a:endParaRPr>
          </a:p>
          <a:p>
            <a:pPr indent="457200"/>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(Neural Radiance Fields)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被引入到音频驱动的说话肖像合成中之后的工作通常直接使用音频信号对</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进行调节来重建特定的说话肖像并在在合成质量方面取得了巨大成功。</a:t>
            </a:r>
            <a:endParaRPr lang="zh-CN" altLang="en-US" dirty="0"/>
          </a:p>
        </p:txBody>
      </p:sp>
      <p:sp>
        <p:nvSpPr>
          <p:cNvPr id="6" name="文本框 5">
            <a:extLst>
              <a:ext uri="{FF2B5EF4-FFF2-40B4-BE49-F238E27FC236}">
                <a16:creationId xmlns:a16="http://schemas.microsoft.com/office/drawing/2014/main" id="{222D38D4-C06B-FE15-F07E-378E0EFE03FD}"/>
              </a:ext>
            </a:extLst>
          </p:cNvPr>
          <p:cNvSpPr txBox="1"/>
          <p:nvPr/>
        </p:nvSpPr>
        <p:spPr>
          <a:xfrm>
            <a:off x="1186773" y="3281360"/>
            <a:ext cx="9533107" cy="2534027"/>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微软雅黑" panose="020B0503020204020204" pitchFamily="34" charset="-122"/>
                <a:ea typeface="微软雅黑" panose="020B0503020204020204" pitchFamily="34" charset="-122"/>
              </a:rPr>
              <a:t>存在的问题：</a:t>
            </a:r>
          </a:p>
          <a:p>
            <a:pPr marL="800100" lvl="1" indent="-342900">
              <a:spcBef>
                <a:spcPts val="300"/>
              </a:spcBef>
              <a:spcAft>
                <a:spcPts val="200"/>
              </a:spcAft>
              <a:buFont typeface="Wingdings" panose="05000000000000000000" pitchFamily="2" charset="2"/>
              <a:buChar char="Ø"/>
            </a:pP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过去的方法的推理速度远远不能满足实时性的要求，严重限制了其实际应用。</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a:p>
            <a:pPr marL="800100" lvl="1" indent="-342900">
              <a:spcBef>
                <a:spcPts val="300"/>
              </a:spcBef>
              <a:spcAft>
                <a:spcPts val="200"/>
              </a:spcAft>
              <a:buFont typeface="Wingdings" panose="05000000000000000000" pitchFamily="2" charset="2"/>
              <a:buChar char="Ø"/>
            </a:pP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RAD-</a:t>
            </a:r>
            <a:r>
              <a:rPr lang="en-US" altLang="zh-CN" sz="2400" kern="100" dirty="0" err="1">
                <a:latin typeface="等线"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利用</a:t>
            </a:r>
            <a:r>
              <a:rPr lang="en-US" altLang="zh-CN" sz="2400" kern="100" dirty="0">
                <a:latin typeface="等线" panose="02010600030101010101" pitchFamily="2" charset="-122"/>
                <a:ea typeface="宋体" panose="02010600030101010101" pitchFamily="2" charset="-122"/>
                <a:cs typeface="Times New Roman" panose="02020603050405020304" pitchFamily="18" charset="0"/>
              </a:rPr>
              <a:t>Instant-NGP(Neural Graphics Primitives)</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来表示说话的人像，并实现了快速推理，但是由于哈希冲突，其渲染质量和收敛性受到影响。</a:t>
            </a:r>
            <a:endParaRPr lang="en-US" altLang="zh-CN" sz="2400" kern="100" dirty="0">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081180" y="1862877"/>
            <a:ext cx="6058922" cy="3252365"/>
          </a:xfrm>
          <a:prstGeom prst="rect">
            <a:avLst/>
          </a:prstGeom>
          <a:noFill/>
        </p:spPr>
        <p:txBody>
          <a:bodyPr wrap="square">
            <a:spAutoFit/>
          </a:bodyPr>
          <a:lstStyle/>
          <a:p>
            <a:pPr marL="514350" indent="-514350">
              <a:lnSpc>
                <a:spcPct val="150000"/>
              </a:lnSpc>
              <a:spcBef>
                <a:spcPts val="800"/>
              </a:spcBef>
              <a:spcAft>
                <a:spcPts val="700"/>
              </a:spcAft>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引入了 </a:t>
            </a:r>
            <a:r>
              <a:rPr lang="en-US" altLang="zh-CN" sz="2200" b="1" dirty="0">
                <a:latin typeface="宋体" panose="02010600030101010101" pitchFamily="2" charset="-122"/>
                <a:ea typeface="宋体" panose="02010600030101010101" pitchFamily="2" charset="-122"/>
              </a:rPr>
              <a:t>Tri-Plane Hash Representation</a:t>
            </a:r>
            <a:r>
              <a:rPr lang="zh-CN" altLang="en-US" sz="2200" dirty="0">
                <a:latin typeface="宋体" panose="02010600030101010101" pitchFamily="2" charset="-122"/>
                <a:ea typeface="宋体" panose="02010600030101010101" pitchFamily="2" charset="-122"/>
              </a:rPr>
              <a:t>来促进动态头部的重建，实现了高质量渲染、实时推理和快速收敛以及紧凑的模型尺寸。</a:t>
            </a:r>
            <a:endParaRPr lang="en-US" altLang="zh-CN" sz="2200" dirty="0">
              <a:latin typeface="宋体" panose="02010600030101010101" pitchFamily="2" charset="-122"/>
              <a:ea typeface="宋体" panose="02010600030101010101" pitchFamily="2" charset="-122"/>
            </a:endParaRPr>
          </a:p>
          <a:p>
            <a:pPr marL="514350" indent="-514350">
              <a:lnSpc>
                <a:spcPct val="150000"/>
              </a:lnSpc>
              <a:spcBef>
                <a:spcPts val="800"/>
              </a:spcBef>
              <a:spcAft>
                <a:spcPts val="700"/>
              </a:spcAft>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提出了</a:t>
            </a:r>
            <a:r>
              <a:rPr lang="en-US" altLang="zh-CN" sz="2200" b="1" dirty="0">
                <a:latin typeface="宋体" panose="02010600030101010101" pitchFamily="2" charset="-122"/>
                <a:ea typeface="宋体" panose="02010600030101010101" pitchFamily="2" charset="-122"/>
              </a:rPr>
              <a:t>Region Attention Module</a:t>
            </a:r>
            <a:r>
              <a:rPr lang="zh-CN" altLang="en-US" sz="2200" dirty="0">
                <a:latin typeface="宋体" panose="02010600030101010101" pitchFamily="2" charset="-122"/>
                <a:ea typeface="宋体" panose="02010600030101010101" pitchFamily="2" charset="-122"/>
              </a:rPr>
              <a:t>，以捕获音频条件与空间区域之间的相关性，从而实现准确的面部运动建模。</a:t>
            </a:r>
            <a:endParaRPr lang="en-US" altLang="zh-CN" sz="22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081180" y="5289688"/>
            <a:ext cx="9329800" cy="1021433"/>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dirty="0">
                <a:latin typeface="宋体" panose="02010600030101010101" pitchFamily="2" charset="-122"/>
                <a:ea typeface="宋体" panose="02010600030101010101" pitchFamily="2" charset="-122"/>
              </a:rPr>
              <a:t>引入了直接快速的</a:t>
            </a:r>
            <a:r>
              <a:rPr lang="en-US" altLang="zh-CN" sz="2200" b="1" dirty="0">
                <a:latin typeface="宋体" panose="02010600030101010101" pitchFamily="2" charset="-122"/>
                <a:ea typeface="宋体" panose="02010600030101010101" pitchFamily="2" charset="-122"/>
              </a:rPr>
              <a:t>Adaptive Pose Encoding</a:t>
            </a:r>
            <a:r>
              <a:rPr lang="zh-CN" altLang="en-US" sz="2200" dirty="0">
                <a:latin typeface="宋体" panose="02010600030101010101" pitchFamily="2" charset="-122"/>
                <a:ea typeface="宋体" panose="02010600030101010101" pitchFamily="2" charset="-122"/>
              </a:rPr>
              <a:t>。这种编码可以通过将头部姿势的复杂变换映射到空间坐标中以优化头部和躯干分离的问题。</a:t>
            </a:r>
            <a:endParaRPr lang="en-US" altLang="zh-CN" sz="22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E8B78B6A-4CEA-71F3-854B-148CC964885A}"/>
              </a:ext>
            </a:extLst>
          </p:cNvPr>
          <p:cNvPicPr>
            <a:picLocks noChangeAspect="1"/>
          </p:cNvPicPr>
          <p:nvPr/>
        </p:nvPicPr>
        <p:blipFill>
          <a:blip r:embed="rId5"/>
          <a:stretch>
            <a:fillRect/>
          </a:stretch>
        </p:blipFill>
        <p:spPr>
          <a:xfrm>
            <a:off x="7244440" y="1880080"/>
            <a:ext cx="4758922" cy="2908870"/>
          </a:xfrm>
          <a:prstGeom prst="rect">
            <a:avLst/>
          </a:prstGeom>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867389" y="1182720"/>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103941" y="37572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2" name="图片 1">
            <a:extLst>
              <a:ext uri="{FF2B5EF4-FFF2-40B4-BE49-F238E27FC236}">
                <a16:creationId xmlns:a16="http://schemas.microsoft.com/office/drawing/2014/main" id="{C9B9A515-5CFC-EAAD-CAE6-2CB2389D3BDE}"/>
              </a:ext>
            </a:extLst>
          </p:cNvPr>
          <p:cNvPicPr>
            <a:picLocks noChangeAspect="1"/>
          </p:cNvPicPr>
          <p:nvPr/>
        </p:nvPicPr>
        <p:blipFill>
          <a:blip r:embed="rId5"/>
          <a:stretch>
            <a:fillRect/>
          </a:stretch>
        </p:blipFill>
        <p:spPr>
          <a:xfrm>
            <a:off x="1222491" y="1929867"/>
            <a:ext cx="9433937" cy="3987509"/>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Tri-Plane Hash Representation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064470" y="480781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790493"/>
            <a:ext cx="1036594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Factorization for Hash Grid</a:t>
            </a:r>
            <a:endParaRPr lang="zh-CN" altLang="en-US" sz="24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92C98922-3148-05E6-621C-EA41D176635D}"/>
              </a:ext>
            </a:extLst>
          </p:cNvPr>
          <p:cNvSpPr txBox="1"/>
          <p:nvPr/>
        </p:nvSpPr>
        <p:spPr>
          <a:xfrm>
            <a:off x="591245" y="2252158"/>
            <a:ext cx="10499210" cy="464166"/>
          </a:xfrm>
          <a:prstGeom prst="rect">
            <a:avLst/>
          </a:prstGeom>
          <a:noFill/>
        </p:spPr>
        <p:txBody>
          <a:bodyPr wrap="square">
            <a:spAutoFit/>
          </a:bodyPr>
          <a:lstStyle/>
          <a:p>
            <a:pPr indent="457200">
              <a:lnSpc>
                <a:spcPct val="120000"/>
              </a:lnSpc>
              <a:spcBef>
                <a:spcPts val="500"/>
              </a:spcBef>
              <a:spcAft>
                <a:spcPts val="300"/>
              </a:spcAft>
            </a:pP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原理：头部的静态</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维空间可以用三个</a:t>
            </a:r>
            <a:r>
              <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维张量表示</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5B7C7FC-0FE9-8A7A-9DAB-BD4E0BCBA67F}"/>
                  </a:ext>
                </a:extLst>
              </p:cNvPr>
              <p:cNvSpPr txBox="1"/>
              <p:nvPr/>
            </p:nvSpPr>
            <p:spPr>
              <a:xfrm>
                <a:off x="1334088" y="5444880"/>
                <a:ext cx="9104544" cy="370935"/>
              </a:xfrm>
              <a:prstGeom prst="rect">
                <a:avLst/>
              </a:prstGeom>
              <a:noFill/>
            </p:spPr>
            <p:txBody>
              <a:bodyPr wrap="square" rtlCol="0">
                <a:spAutoFit/>
              </a:bodyPr>
              <a:lstStyle/>
              <a:p>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r>
                      <a:rPr lang="zh-CN" altLang="en-US" i="1">
                        <a:latin typeface="Cambria Math" panose="02040503050406030204" pitchFamily="18" charset="0"/>
                        <a:ea typeface="微软雅黑" panose="020B0503020204020204" pitchFamily="34" charset="-122"/>
                        <a:cs typeface="Times New Roman" panose="02020603050405020304" pitchFamily="18" charset="0"/>
                      </a:rPr>
                      <m:t>，符号</m:t>
                    </m:r>
                    <m:r>
                      <a:rPr lang="zh-CN" altLang="en-US" i="1">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latin typeface="Cambria Math" panose="02040503050406030204" pitchFamily="18" charset="0"/>
                        <a:ea typeface="微软雅黑" panose="020B0503020204020204" pitchFamily="34" charset="-122"/>
                        <a:cs typeface="Times New Roman" panose="02020603050405020304" pitchFamily="18" charset="0"/>
                      </a:rPr>
                      <m:t>表示连接运算符，将特征连接成一个特征为度为</m:t>
                    </m:r>
                    <m:r>
                      <a:rPr lang="en-US" altLang="zh-CN" i="1">
                        <a:latin typeface="Cambria Math" panose="02040503050406030204" pitchFamily="18" charset="0"/>
                        <a:ea typeface="微软雅黑" panose="020B0503020204020204" pitchFamily="34" charset="-122"/>
                        <a:cs typeface="Times New Roman" panose="02020603050405020304" pitchFamily="18" charset="0"/>
                      </a:rPr>
                      <m:t>3 ×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𝐿𝐹</m:t>
                    </m:r>
                    <m:r>
                      <a:rPr lang="zh-CN" altLang="en-US" i="1">
                        <a:latin typeface="Cambria Math" panose="02040503050406030204" pitchFamily="18" charset="0"/>
                        <a:ea typeface="微软雅黑" panose="020B0503020204020204" pitchFamily="34" charset="-122"/>
                        <a:cs typeface="Times New Roman" panose="02020603050405020304" pitchFamily="18" charset="0"/>
                      </a:rPr>
                      <m:t>的通道向量</m:t>
                    </m:r>
                  </m:oMath>
                </a14:m>
                <a:endParaRPr lang="zh-CN" altLang="en-US"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A5B7C7FC-0FE9-8A7A-9DAB-BD4E0BCBA67F}"/>
                  </a:ext>
                </a:extLst>
              </p:cNvPr>
              <p:cNvSpPr txBox="1">
                <a:spLocks noRot="1" noChangeAspect="1" noMove="1" noResize="1" noEditPoints="1" noAdjustHandles="1" noChangeArrowheads="1" noChangeShapeType="1" noTextEdit="1"/>
              </p:cNvSpPr>
              <p:nvPr/>
            </p:nvSpPr>
            <p:spPr>
              <a:xfrm>
                <a:off x="1334088" y="5444880"/>
                <a:ext cx="9104544" cy="370935"/>
              </a:xfrm>
              <a:prstGeom prst="rect">
                <a:avLst/>
              </a:prstGeom>
              <a:blipFill>
                <a:blip r:embed="rId5"/>
                <a:stretch>
                  <a:fillRect t="-1147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30F8DB2-8C6C-EBC0-020F-4EF3AC3C8B1A}"/>
                  </a:ext>
                </a:extLst>
              </p:cNvPr>
              <p:cNvSpPr txBox="1"/>
              <p:nvPr/>
            </p:nvSpPr>
            <p:spPr>
              <a:xfrm>
                <a:off x="2793211" y="4731717"/>
                <a:ext cx="7008088" cy="47840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zh-CN" sz="2200" i="1">
                              <a:latin typeface="Cambria Math" panose="02040503050406030204" pitchFamily="18" charset="0"/>
                            </a:rPr>
                          </m:ctrlPr>
                        </m:sSubPr>
                        <m:e>
                          <m:r>
                            <a:rPr lang="en-US" altLang="zh-CN" sz="2200" b="0" i="1">
                              <a:latin typeface="Cambria Math" panose="02040503050406030204" pitchFamily="18" charset="0"/>
                            </a:rPr>
                            <m:t>𝑓</m:t>
                          </m:r>
                        </m:e>
                        <m:sub>
                          <m:r>
                            <a:rPr lang="en-US" altLang="zh-CN" sz="2200" b="0" i="1">
                              <a:latin typeface="Cambria Math" panose="02040503050406030204" pitchFamily="18" charset="0"/>
                            </a:rPr>
                            <m:t>𝑔</m:t>
                          </m:r>
                        </m:sub>
                      </m:sSub>
                      <m:r>
                        <a:rPr lang="en-US" altLang="zh-CN" sz="2200" b="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b="0" i="1">
                              <a:latin typeface="Cambria Math" panose="02040503050406030204" pitchFamily="18" charset="0"/>
                            </a:rPr>
                            <m:t>𝑅</m:t>
                          </m:r>
                        </m:e>
                        <m:sup>
                          <m:r>
                            <a:rPr lang="en-US" altLang="zh-CN" sz="2200" b="0" i="1">
                              <a:latin typeface="Cambria Math" panose="02040503050406030204" pitchFamily="18" charset="0"/>
                            </a:rPr>
                            <m:t>3×</m:t>
                          </m:r>
                          <m:r>
                            <a:rPr lang="en-US" altLang="zh-CN" sz="2200" b="0" i="1">
                              <a:latin typeface="Cambria Math" panose="02040503050406030204" pitchFamily="18" charset="0"/>
                            </a:rPr>
                            <m:t>𝐿𝐹</m:t>
                          </m:r>
                        </m:sup>
                      </m:sSup>
                      <m:r>
                        <a:rPr lang="en-US" altLang="zh-CN" sz="2200" b="0" i="1">
                          <a:latin typeface="Cambria Math" panose="02040503050406030204" pitchFamily="18" charset="0"/>
                        </a:rPr>
                        <m:t> : </m:t>
                      </m:r>
                      <m:sSub>
                        <m:sSubPr>
                          <m:ctrlPr>
                            <a:rPr lang="zh-CN" altLang="zh-CN" sz="2200" i="1">
                              <a:latin typeface="Cambria Math" panose="02040503050406030204" pitchFamily="18" charset="0"/>
                            </a:rPr>
                          </m:ctrlPr>
                        </m:sSubPr>
                        <m:e>
                          <m:r>
                            <a:rPr lang="en-US" altLang="zh-CN" sz="2200" b="0" i="1">
                              <a:latin typeface="Cambria Math" panose="02040503050406030204" pitchFamily="18" charset="0"/>
                            </a:rPr>
                            <m:t>𝑓</m:t>
                          </m:r>
                        </m:e>
                        <m:sub>
                          <m:r>
                            <a:rPr lang="en-US" altLang="zh-CN" sz="2200" b="0" i="1">
                              <a:latin typeface="Cambria Math" panose="02040503050406030204" pitchFamily="18" charset="0"/>
                            </a:rPr>
                            <m:t>𝑥</m:t>
                          </m:r>
                        </m:sub>
                      </m:sSub>
                      <m:r>
                        <a:rPr lang="en-US" altLang="zh-CN" sz="2200" b="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b="0" i="1">
                              <a:latin typeface="Cambria Math" panose="02040503050406030204" pitchFamily="18" charset="0"/>
                            </a:rPr>
                            <m:t> </m:t>
                          </m:r>
                          <m:r>
                            <a:rPr lang="en-US" altLang="zh-CN" sz="2200" b="0" i="1">
                              <a:latin typeface="Cambria Math" panose="02040503050406030204" pitchFamily="18" charset="0"/>
                            </a:rPr>
                            <m:t>𝐻</m:t>
                          </m:r>
                        </m:e>
                        <m:sup>
                          <m:r>
                            <a:rPr lang="en-US" altLang="zh-CN" sz="2200" b="0" i="1">
                              <a:latin typeface="Cambria Math" panose="02040503050406030204" pitchFamily="18" charset="0"/>
                            </a:rPr>
                            <m:t>𝑋𝑌</m:t>
                          </m:r>
                        </m:sup>
                      </m:sSup>
                      <m:r>
                        <a:rPr lang="en-US" altLang="zh-CN" sz="2200" b="0" i="1">
                          <a:latin typeface="Cambria Math" panose="02040503050406030204" pitchFamily="18" charset="0"/>
                        </a:rPr>
                        <m:t> (</m:t>
                      </m:r>
                      <m:r>
                        <a:rPr lang="en-US" altLang="zh-CN" sz="2200" b="0" i="1">
                          <a:latin typeface="Cambria Math" panose="02040503050406030204" pitchFamily="18" charset="0"/>
                        </a:rPr>
                        <m:t>𝑥</m:t>
                      </m:r>
                      <m:r>
                        <a:rPr lang="en-US" altLang="zh-CN" sz="2200" b="0" i="1">
                          <a:latin typeface="Cambria Math" panose="02040503050406030204" pitchFamily="18" charset="0"/>
                        </a:rPr>
                        <m:t>, </m:t>
                      </m:r>
                      <m:r>
                        <a:rPr lang="en-US" altLang="zh-CN" sz="2200" b="0" i="1">
                          <a:latin typeface="Cambria Math" panose="02040503050406030204" pitchFamily="18" charset="0"/>
                        </a:rPr>
                        <m:t>𝑦</m:t>
                      </m:r>
                      <m:r>
                        <a:rPr lang="en-US" altLang="zh-CN" sz="2200" b="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b="0" i="1">
                              <a:latin typeface="Cambria Math" panose="02040503050406030204" pitchFamily="18" charset="0"/>
                            </a:rPr>
                            <m:t>𝐻</m:t>
                          </m:r>
                        </m:e>
                        <m:sup>
                          <m:r>
                            <a:rPr lang="en-US" altLang="zh-CN" sz="2200" b="0" i="1">
                              <a:latin typeface="Cambria Math" panose="02040503050406030204" pitchFamily="18" charset="0"/>
                            </a:rPr>
                            <m:t>𝑌𝑍</m:t>
                          </m:r>
                        </m:sup>
                      </m:sSup>
                      <m:r>
                        <a:rPr lang="en-US" altLang="zh-CN" sz="2200" b="0" i="1">
                          <a:latin typeface="Cambria Math" panose="02040503050406030204" pitchFamily="18" charset="0"/>
                        </a:rPr>
                        <m:t>(</m:t>
                      </m:r>
                      <m:r>
                        <a:rPr lang="en-US" altLang="zh-CN" sz="2200" b="0" i="1">
                          <a:latin typeface="Cambria Math" panose="02040503050406030204" pitchFamily="18" charset="0"/>
                        </a:rPr>
                        <m:t>𝑦</m:t>
                      </m:r>
                      <m:r>
                        <a:rPr lang="en-US" altLang="zh-CN" sz="2200" b="0" i="1">
                          <a:latin typeface="Cambria Math" panose="02040503050406030204" pitchFamily="18" charset="0"/>
                        </a:rPr>
                        <m:t>, </m:t>
                      </m:r>
                      <m:r>
                        <a:rPr lang="en-US" altLang="zh-CN" sz="2200" b="0" i="1">
                          <a:latin typeface="Cambria Math" panose="02040503050406030204" pitchFamily="18" charset="0"/>
                        </a:rPr>
                        <m:t>𝑧</m:t>
                      </m:r>
                      <m:r>
                        <a:rPr lang="en-US" altLang="zh-CN" sz="2200" b="0" i="1">
                          <a:latin typeface="Cambria Math" panose="02040503050406030204" pitchFamily="18" charset="0"/>
                        </a:rPr>
                        <m:t>) ⊕ </m:t>
                      </m:r>
                      <m:sSup>
                        <m:sSupPr>
                          <m:ctrlPr>
                            <a:rPr lang="zh-CN" altLang="zh-CN" sz="2200" i="1">
                              <a:latin typeface="Cambria Math" panose="02040503050406030204" pitchFamily="18" charset="0"/>
                            </a:rPr>
                          </m:ctrlPr>
                        </m:sSupPr>
                        <m:e>
                          <m:r>
                            <a:rPr lang="en-US" altLang="zh-CN" sz="2200" b="0" i="1">
                              <a:latin typeface="Cambria Math" panose="02040503050406030204" pitchFamily="18" charset="0"/>
                            </a:rPr>
                            <m:t>𝐻</m:t>
                          </m:r>
                        </m:e>
                        <m:sup>
                          <m:r>
                            <a:rPr lang="en-US" altLang="zh-CN" sz="2200" b="0" i="1">
                              <a:latin typeface="Cambria Math" panose="02040503050406030204" pitchFamily="18" charset="0"/>
                            </a:rPr>
                            <m:t>𝑋𝑍</m:t>
                          </m:r>
                        </m:sup>
                      </m:sSup>
                      <m:r>
                        <a:rPr lang="en-US" altLang="zh-CN" sz="2200" b="0" i="1">
                          <a:latin typeface="Cambria Math" panose="02040503050406030204" pitchFamily="18" charset="0"/>
                        </a:rPr>
                        <m:t>(</m:t>
                      </m:r>
                      <m:r>
                        <a:rPr lang="en-US" altLang="zh-CN" sz="2200" b="0" i="1">
                          <a:latin typeface="Cambria Math" panose="02040503050406030204" pitchFamily="18" charset="0"/>
                        </a:rPr>
                        <m:t>𝑥</m:t>
                      </m:r>
                      <m:r>
                        <a:rPr lang="en-US" altLang="zh-CN" sz="2200" b="0" i="1">
                          <a:latin typeface="Cambria Math" panose="02040503050406030204" pitchFamily="18" charset="0"/>
                        </a:rPr>
                        <m:t>, </m:t>
                      </m:r>
                      <m:r>
                        <a:rPr lang="en-US" altLang="zh-CN" sz="2200" b="0" i="1">
                          <a:latin typeface="Cambria Math" panose="02040503050406030204" pitchFamily="18" charset="0"/>
                        </a:rPr>
                        <m:t>𝑧</m:t>
                      </m:r>
                      <m:r>
                        <a:rPr lang="en-US" altLang="zh-CN" sz="2200" b="0" i="1">
                          <a:latin typeface="Cambria Math" panose="02040503050406030204" pitchFamily="18" charset="0"/>
                        </a:rPr>
                        <m:t>)</m:t>
                      </m:r>
                    </m:oMath>
                  </m:oMathPara>
                </a14:m>
                <a:endParaRPr lang="zh-CN" altLang="en-US" sz="2200" dirty="0"/>
              </a:p>
            </p:txBody>
          </p:sp>
        </mc:Choice>
        <mc:Fallback xmlns="">
          <p:sp>
            <p:nvSpPr>
              <p:cNvPr id="10" name="文本框 9">
                <a:extLst>
                  <a:ext uri="{FF2B5EF4-FFF2-40B4-BE49-F238E27FC236}">
                    <a16:creationId xmlns:a16="http://schemas.microsoft.com/office/drawing/2014/main" id="{830F8DB2-8C6C-EBC0-020F-4EF3AC3C8B1A}"/>
                  </a:ext>
                </a:extLst>
              </p:cNvPr>
              <p:cNvSpPr txBox="1">
                <a:spLocks noRot="1" noChangeAspect="1" noMove="1" noResize="1" noEditPoints="1" noAdjustHandles="1" noChangeArrowheads="1" noChangeShapeType="1" noTextEdit="1"/>
              </p:cNvSpPr>
              <p:nvPr/>
            </p:nvSpPr>
            <p:spPr>
              <a:xfrm>
                <a:off x="2793211" y="4731717"/>
                <a:ext cx="7008088" cy="478401"/>
              </a:xfrm>
              <a:prstGeom prst="rect">
                <a:avLst/>
              </a:prstGeom>
              <a:blipFill>
                <a:blip r:embed="rId6"/>
                <a:stretch>
                  <a:fillRect b="-7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558218" y="2730832"/>
                <a:ext cx="10499210" cy="1840953"/>
              </a:xfrm>
              <a:prstGeom prst="rect">
                <a:avLst/>
              </a:prstGeom>
              <a:noFill/>
            </p:spPr>
            <p:txBody>
              <a:bodyPr wrap="square">
                <a:spAutoFit/>
              </a:bodyPr>
              <a:lstStyle/>
              <a:p>
                <a:pPr indent="457200">
                  <a:lnSpc>
                    <a:spcPct val="120000"/>
                  </a:lnSpc>
                  <a:spcBef>
                    <a:spcPts val="200"/>
                  </a:spcBef>
                  <a:spcAft>
                    <a:spcPts val="300"/>
                  </a:spcAft>
                </a:pP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步骤：对于一个坐标</a:t>
                </a:r>
                <a14:m>
                  <m:oMath xmlns:m="http://schemas.openxmlformats.org/officeDocument/2006/math">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𝑦</m:t>
                    </m:r>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𝑧</m:t>
                    </m:r>
                    <m:r>
                      <a:rPr lang="en-US" altLang="zh-CN" sz="2200" i="1" smtClean="0">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sz="2200" i="1">
                            <a:effectLst/>
                            <a:latin typeface="Cambria Math" panose="02040503050406030204" pitchFamily="18" charset="0"/>
                            <a:ea typeface="Cambria Math" panose="02040503050406030204" pitchFamily="18" charset="0"/>
                          </a:rPr>
                        </m:ctrlPr>
                      </m:sSupPr>
                      <m:e>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𝑅</m:t>
                        </m:r>
                      </m:e>
                      <m:sup>
                        <m:r>
                          <a:rPr lang="en-US" altLang="zh-CN" sz="2200" i="1">
                            <a:effectLst/>
                            <a:latin typeface="Cambria Math" panose="02040503050406030204" pitchFamily="18" charset="0"/>
                            <a:ea typeface="微软雅黑" panose="020B0503020204020204" pitchFamily="34" charset="-122"/>
                            <a:cs typeface="Times New Roman" panose="02020603050405020304" pitchFamily="18" charset="0"/>
                          </a:rPr>
                          <m:t>𝑋𝑌𝑍</m:t>
                        </m:r>
                      </m:sup>
                    </m:sSup>
                  </m:oMath>
                </a14:m>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200" dirty="0">
                    <a:latin typeface="微软雅黑" panose="020B0503020204020204" pitchFamily="34" charset="-122"/>
                    <a:ea typeface="微软雅黑" panose="020B0503020204020204" pitchFamily="34" charset="-122"/>
                  </a:rPr>
                  <a:t>作者分别用</a:t>
                </a:r>
                <a:r>
                  <a:rPr lang="en-US" altLang="zh-CN" sz="2200" dirty="0">
                    <a:latin typeface="微软雅黑" panose="020B0503020204020204" pitchFamily="34" charset="-122"/>
                    <a:ea typeface="微软雅黑" panose="020B0503020204020204" pitchFamily="34" charset="-122"/>
                  </a:rPr>
                  <a:t>3</a:t>
                </a:r>
                <a:r>
                  <a:rPr lang="zh-CN" altLang="zh-CN" sz="2200" dirty="0">
                    <a:latin typeface="微软雅黑" panose="020B0503020204020204" pitchFamily="34" charset="-122"/>
                    <a:ea typeface="微软雅黑" panose="020B0503020204020204" pitchFamily="34" charset="-122"/>
                  </a:rPr>
                  <a:t>个二维多分辨率哈希编码器对其投影坐标进行编码：</a:t>
                </a:r>
                <a14:m>
                  <m:oMath xmlns:m="http://schemas.openxmlformats.org/officeDocument/2006/math">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𝐻</m:t>
                        </m:r>
                      </m:e>
                      <m:sup>
                        <m:r>
                          <a:rPr lang="en-US" altLang="zh-CN" sz="2200" i="1">
                            <a:latin typeface="Cambria Math" panose="02040503050406030204" pitchFamily="18" charset="0"/>
                          </a:rPr>
                          <m:t>𝐴𝐵</m:t>
                        </m:r>
                      </m:sup>
                    </m:sSup>
                    <m:r>
                      <a:rPr lang="en-US" altLang="zh-CN" sz="2200" i="1">
                        <a:latin typeface="Cambria Math" panose="02040503050406030204" pitchFamily="18" charset="0"/>
                      </a:rPr>
                      <m:t>: (</m:t>
                    </m:r>
                    <m:r>
                      <a:rPr lang="en-US" altLang="zh-CN" sz="2200" i="1">
                        <a:latin typeface="Cambria Math" panose="02040503050406030204" pitchFamily="18" charset="0"/>
                      </a:rPr>
                      <m:t>𝑎</m:t>
                    </m:r>
                    <m:r>
                      <a:rPr lang="en-US" altLang="zh-CN" sz="2200" i="1">
                        <a:latin typeface="Cambria Math" panose="02040503050406030204" pitchFamily="18" charset="0"/>
                      </a:rPr>
                      <m:t>, </m:t>
                    </m:r>
                    <m:r>
                      <a:rPr lang="en-US" altLang="zh-CN" sz="2200" i="1">
                        <a:latin typeface="Cambria Math" panose="02040503050406030204" pitchFamily="18" charset="0"/>
                      </a:rPr>
                      <m:t>𝑏</m:t>
                    </m:r>
                    <m:r>
                      <a:rPr lang="en-US" altLang="zh-CN" sz="2200" i="1">
                        <a:latin typeface="Cambria Math" panose="02040503050406030204" pitchFamily="18" charset="0"/>
                      </a:rPr>
                      <m:t>) →</m:t>
                    </m:r>
                    <m:sSubSup>
                      <m:sSubSupPr>
                        <m:ctrlPr>
                          <a:rPr lang="zh-CN" altLang="zh-CN" sz="2200" i="1">
                            <a:latin typeface="Cambria Math" panose="02040503050406030204" pitchFamily="18" charset="0"/>
                          </a:rPr>
                        </m:ctrlPr>
                      </m:sSubSupPr>
                      <m:e>
                        <m:r>
                          <a:rPr lang="en-US" altLang="zh-CN" sz="2200" i="1">
                            <a:latin typeface="Cambria Math" panose="02040503050406030204" pitchFamily="18" charset="0"/>
                          </a:rPr>
                          <m:t>𝑓</m:t>
                        </m:r>
                      </m:e>
                      <m:sub>
                        <m:r>
                          <a:rPr lang="en-US" altLang="zh-CN" sz="2200" i="1">
                            <a:latin typeface="Cambria Math" panose="02040503050406030204" pitchFamily="18" charset="0"/>
                          </a:rPr>
                          <m:t>𝑎𝑏</m:t>
                        </m:r>
                      </m:sub>
                      <m:sup>
                        <m:r>
                          <a:rPr lang="en-US" altLang="zh-CN" sz="2200" i="1">
                            <a:latin typeface="Cambria Math" panose="02040503050406030204" pitchFamily="18" charset="0"/>
                          </a:rPr>
                          <m:t>𝐴𝐵</m:t>
                        </m:r>
                      </m:sup>
                    </m:sSubSup>
                    <m:r>
                      <a:rPr lang="en-US" altLang="zh-CN" sz="2200" i="1">
                        <a:latin typeface="Cambria Math" panose="02040503050406030204" pitchFamily="18" charset="0"/>
                      </a:rPr>
                      <m:t> </m:t>
                    </m:r>
                  </m:oMath>
                </a14:m>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ea typeface="宋体" panose="02010600030101010101" pitchFamily="2" charset="-122"/>
                    <a:cs typeface="Times New Roman" panose="02020603050405020304" pitchFamily="18" charset="0"/>
                  </a:rPr>
                  <a:t> </a:t>
                </a:r>
                <a14:m>
                  <m:oMath xmlns:m="http://schemas.openxmlformats.org/officeDocument/2006/math">
                    <m:sSubSup>
                      <m:sSubSup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400">
                            <a:latin typeface="Cambria Math" panose="02040503050406030204" pitchFamily="18" charset="0"/>
                            <a:ea typeface="宋体" panose="02010600030101010101" pitchFamily="2" charset="-122"/>
                            <a:cs typeface="Times New Roman" panose="02020603050405020304" pitchFamily="18" charset="0"/>
                          </a:rPr>
                          <m:t>𝑎𝑏</m:t>
                        </m:r>
                      </m:sub>
                      <m:sup>
                        <m:r>
                          <a:rPr lang="en-US" altLang="zh-CN" sz="2400">
                            <a:latin typeface="Cambria Math" panose="02040503050406030204" pitchFamily="18" charset="0"/>
                            <a:ea typeface="宋体" panose="02010600030101010101" pitchFamily="2" charset="-122"/>
                            <a:cs typeface="Times New Roman" panose="02020603050405020304" pitchFamily="18" charset="0"/>
                          </a:rPr>
                          <m:t>𝐴𝐵</m:t>
                        </m:r>
                      </m:sup>
                    </m:sSubSup>
                    <m:r>
                      <a:rPr lang="en-US" altLang="zh-CN" sz="24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sz="2400">
                            <a:latin typeface="Cambria Math" panose="02040503050406030204" pitchFamily="18" charset="0"/>
                            <a:ea typeface="宋体" panose="02010600030101010101" pitchFamily="2" charset="-122"/>
                            <a:cs typeface="Times New Roman" panose="02020603050405020304" pitchFamily="18" charset="0"/>
                          </a:rPr>
                          <m:t>𝐿𝐹</m:t>
                        </m:r>
                      </m:sup>
                    </m:sSup>
                  </m:oMath>
                </a14:m>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zh-CN" sz="240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2400">
                            <a:latin typeface="Cambria Math" panose="02040503050406030204" pitchFamily="18" charset="0"/>
                            <a:ea typeface="宋体" panose="02010600030101010101" pitchFamily="2" charset="-122"/>
                            <a:cs typeface="Times New Roman" panose="02020603050405020304" pitchFamily="18" charset="0"/>
                          </a:rPr>
                          <m:t>𝐴𝐵</m:t>
                        </m:r>
                      </m:sup>
                    </m:sSup>
                  </m:oMath>
                </a14:m>
                <a:r>
                  <a:rPr lang="zh-CN" altLang="zh-CN" sz="2400" dirty="0">
                    <a:latin typeface="宋体" panose="02010600030101010101" pitchFamily="2" charset="-122"/>
                    <a:ea typeface="宋体" panose="02010600030101010101" pitchFamily="2" charset="-122"/>
                    <a:cs typeface="Times New Roman" panose="02020603050405020304" pitchFamily="18" charset="0"/>
                  </a:rPr>
                  <a:t>有</a:t>
                </a:r>
                <a:r>
                  <a:rPr lang="en-US" altLang="zh-CN" sz="2400" dirty="0">
                    <a:latin typeface="宋体" panose="02010600030101010101" pitchFamily="2" charset="-122"/>
                    <a:ea typeface="宋体" panose="02010600030101010101" pitchFamily="2" charset="-122"/>
                    <a:cs typeface="Times New Roman" panose="02020603050405020304" pitchFamily="18" charset="0"/>
                  </a:rPr>
                  <a:t>L</a:t>
                </a:r>
                <a:r>
                  <a:rPr lang="zh-CN" altLang="zh-CN" sz="2400" dirty="0">
                    <a:latin typeface="宋体" panose="02010600030101010101" pitchFamily="2" charset="-122"/>
                    <a:ea typeface="宋体" panose="02010600030101010101" pitchFamily="2" charset="-122"/>
                    <a:cs typeface="Times New Roman" panose="02020603050405020304" pitchFamily="18" charset="0"/>
                  </a:rPr>
                  <a:t>个层级，每个</a:t>
                </a:r>
                <a:r>
                  <a:rPr lang="zh-CN" altLang="en-US" sz="2400" dirty="0">
                    <a:latin typeface="宋体" panose="02010600030101010101" pitchFamily="2" charset="-122"/>
                    <a:ea typeface="宋体" panose="02010600030101010101" pitchFamily="2" charset="-122"/>
                    <a:cs typeface="Times New Roman" panose="02020603050405020304" pitchFamily="18" charset="0"/>
                  </a:rPr>
                  <a:t>层级</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的特征维度为</a:t>
                </a:r>
                <a:r>
                  <a:rPr lang="en-US" altLang="zh-CN" sz="2400" dirty="0">
                    <a:latin typeface="宋体" panose="02010600030101010101" pitchFamily="2" charset="-122"/>
                    <a:ea typeface="宋体" panose="02010600030101010101" pitchFamily="2" charset="-122"/>
                    <a:cs typeface="Times New Roman" panose="02020603050405020304" pitchFamily="18" charset="0"/>
                  </a:rPr>
                  <a:t>F.</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L=14</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F=1</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20000"/>
                  </a:lnSpc>
                  <a:spcBef>
                    <a:spcPts val="200"/>
                  </a:spcBef>
                  <a:spcAft>
                    <a:spcPts val="300"/>
                  </a:spcAft>
                </a:pPr>
                <a:endParaRPr lang="en-US" altLang="zh-CN" sz="22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558218" y="2730832"/>
                <a:ext cx="10499210" cy="1840953"/>
              </a:xfrm>
              <a:prstGeom prst="rect">
                <a:avLst/>
              </a:prstGeom>
              <a:blipFill>
                <a:blip r:embed="rId7"/>
                <a:stretch>
                  <a:fillRect l="-929" t="-331" r="-11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2485FAA9-67BB-CC08-DA79-FF6663F34AEE}"/>
              </a:ext>
            </a:extLst>
          </p:cNvPr>
          <p:cNvSpPr txBox="1"/>
          <p:nvPr/>
        </p:nvSpPr>
        <p:spPr>
          <a:xfrm>
            <a:off x="594141" y="4116592"/>
            <a:ext cx="10499210" cy="464166"/>
          </a:xfrm>
          <a:prstGeom prst="rect">
            <a:avLst/>
          </a:prstGeom>
          <a:noFill/>
        </p:spPr>
        <p:txBody>
          <a:bodyPr wrap="square">
            <a:spAutoFit/>
          </a:bodyPr>
          <a:lstStyle/>
          <a:p>
            <a:pPr indent="457200">
              <a:lnSpc>
                <a:spcPct val="120000"/>
              </a:lnSpc>
              <a:spcBef>
                <a:spcPts val="200"/>
              </a:spcBef>
              <a:spcAft>
                <a:spcPts val="300"/>
              </a:spcAft>
            </a:pP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最后，将</a:t>
            </a:r>
            <a:r>
              <a:rPr lang="zh-CN" altLang="en-US" sz="2200" dirty="0">
                <a:latin typeface="微软雅黑" panose="020B0503020204020204" pitchFamily="34" charset="-122"/>
                <a:ea typeface="微软雅黑" panose="020B0503020204020204" pitchFamily="34" charset="-122"/>
                <a:cs typeface="Times New Roman" panose="02020603050405020304" pitchFamily="18" charset="0"/>
              </a:rPr>
              <a:t>三个平面的编码结果</a:t>
            </a:r>
            <a:r>
              <a:rPr lang="zh-CN" altLang="zh-CN" sz="2200" dirty="0">
                <a:latin typeface="微软雅黑" panose="020B0503020204020204" pitchFamily="34" charset="-122"/>
                <a:ea typeface="微软雅黑" panose="020B0503020204020204" pitchFamily="34" charset="-122"/>
                <a:cs typeface="Times New Roman" panose="02020603050405020304" pitchFamily="18" charset="0"/>
              </a:rPr>
              <a:t>拼接起来得到最终的几何特征：</a:t>
            </a:r>
          </a:p>
        </p:txBody>
      </p:sp>
      <p:sp>
        <p:nvSpPr>
          <p:cNvPr id="15" name="文本框 14">
            <a:extLst>
              <a:ext uri="{FF2B5EF4-FFF2-40B4-BE49-F238E27FC236}">
                <a16:creationId xmlns:a16="http://schemas.microsoft.com/office/drawing/2014/main" id="{233ABF2A-ADA7-DA99-3D57-AA3AB81891FD}"/>
              </a:ext>
            </a:extLst>
          </p:cNvPr>
          <p:cNvSpPr txBox="1"/>
          <p:nvPr/>
        </p:nvSpPr>
        <p:spPr>
          <a:xfrm>
            <a:off x="11064127" y="32109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BFCB46EB-7F31-9E89-A2C2-7452058C86C4}"/>
              </a:ext>
            </a:extLst>
          </p:cNvPr>
          <p:cNvSpPr txBox="1"/>
          <p:nvPr/>
        </p:nvSpPr>
        <p:spPr>
          <a:xfrm>
            <a:off x="0" y="6273225"/>
            <a:ext cx="10583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Li J, Zhang J, Bai X, et al. Efficient region-aware neural radiance fields for high-fidelity talking portrait synthesis [C]//Proceedings of the IEEE/CVF International Conference on Computer Vision. 2023: 7568-7578.</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35181462"/>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10924</TotalTime>
  <Words>2639</Words>
  <Application>Microsoft Office PowerPoint</Application>
  <PresentationFormat>宽屏</PresentationFormat>
  <Paragraphs>232</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等线</vt:lpstr>
      <vt:lpstr>等线 Light</vt:lpstr>
      <vt:lpstr>黑体</vt:lpstr>
      <vt:lpstr>思源黑体 Normal</vt:lpstr>
      <vt:lpstr>宋体</vt:lpstr>
      <vt:lpstr>微软雅黑</vt:lpstr>
      <vt:lpstr>微软雅黑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551</cp:revision>
  <dcterms:created xsi:type="dcterms:W3CDTF">2021-06-12T07:20:00Z</dcterms:created>
  <dcterms:modified xsi:type="dcterms:W3CDTF">2023-12-02T02:40:31Z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