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28.svg" ContentType="image/svg+xml"/>
  <Override PartName="/ppt/media/image30.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6"/>
  </p:notesMasterIdLst>
  <p:handoutMasterIdLst>
    <p:handoutMasterId r:id="rId32"/>
  </p:handoutMasterIdLst>
  <p:sldIdLst>
    <p:sldId id="715" r:id="rId5"/>
    <p:sldId id="716" r:id="rId7"/>
    <p:sldId id="718" r:id="rId8"/>
    <p:sldId id="790" r:id="rId9"/>
    <p:sldId id="856" r:id="rId10"/>
    <p:sldId id="791" r:id="rId11"/>
    <p:sldId id="853" r:id="rId12"/>
    <p:sldId id="854" r:id="rId13"/>
    <p:sldId id="725" r:id="rId14"/>
    <p:sldId id="727" r:id="rId15"/>
    <p:sldId id="836" r:id="rId16"/>
    <p:sldId id="784" r:id="rId17"/>
    <p:sldId id="728" r:id="rId18"/>
    <p:sldId id="256" r:id="rId19"/>
    <p:sldId id="290" r:id="rId20"/>
    <p:sldId id="469" r:id="rId21"/>
    <p:sldId id="879" r:id="rId22"/>
    <p:sldId id="889" r:id="rId23"/>
    <p:sldId id="824" r:id="rId24"/>
    <p:sldId id="822" r:id="rId25"/>
    <p:sldId id="572" r:id="rId26"/>
    <p:sldId id="573" r:id="rId27"/>
    <p:sldId id="698" r:id="rId28"/>
    <p:sldId id="781" r:id="rId29"/>
    <p:sldId id="267" r:id="rId30"/>
    <p:sldId id="276" r:id="rId31"/>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3"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82" autoAdjust="0"/>
    <p:restoredTop sz="94689" autoAdjust="0"/>
  </p:normalViewPr>
  <p:slideViewPr>
    <p:cSldViewPr snapToGrid="0" showGuides="1">
      <p:cViewPr varScale="1">
        <p:scale>
          <a:sx n="110" d="100"/>
          <a:sy n="110" d="100"/>
        </p:scale>
        <p:origin x="140" y="76"/>
      </p:cViewPr>
      <p:guideLst>
        <p:guide orient="horz" pos="2113"/>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7" Type="http://schemas.openxmlformats.org/officeDocument/2006/relationships/tags" Target="tags/tag487.xml"/><Relationship Id="rId36" Type="http://schemas.openxmlformats.org/officeDocument/2006/relationships/commentAuthors" Target="commentAuthors.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800100" lvl="2" indent="-342900" fontAlgn="auto">
              <a:lnSpc>
                <a:spcPct val="150000"/>
              </a:lnSpc>
              <a:buFont typeface="Wingdings" panose="05000000000000000000" charset="0"/>
              <a:buChar char="Ø"/>
            </a:pPr>
            <a:r>
              <a:rPr lang="en-US" dirty="0">
                <a:sym typeface="+mn-ea"/>
              </a:rPr>
              <a:t>将辅助的分类风格标签作为框架的条件</a:t>
            </a:r>
            <a:endParaRPr lang="en-US" dirty="0"/>
          </a:p>
          <a:p>
            <a:pPr lvl="0" indent="457200" fontAlgn="auto">
              <a:lnSpc>
                <a:spcPct val="150000"/>
              </a:lnSpc>
              <a:buFont typeface="Wingdings" panose="05000000000000000000" charset="0"/>
              <a:buNone/>
            </a:pPr>
            <a:r>
              <a:rPr lang="en-US" dirty="0">
                <a:sym typeface="+mn-ea"/>
              </a:rPr>
              <a:t>这些标签预先定义了一些说话风格，例如情感、语速等，并将这些标签作为条件输入到TTS模型中，从而控制生成语音的风格。</a:t>
            </a:r>
            <a:endParaRPr lang="en-US" dirty="0">
              <a:solidFill>
                <a:schemeClr val="tx1"/>
              </a:solidFill>
            </a:endParaRPr>
          </a:p>
          <a:p>
            <a:pPr lvl="0" indent="457200" fontAlgn="auto">
              <a:lnSpc>
                <a:spcPct val="150000"/>
              </a:lnSpc>
              <a:buFont typeface="Wingdings" panose="05000000000000000000" charset="0"/>
              <a:buNone/>
            </a:pPr>
            <a:r>
              <a:rPr lang="en-US" dirty="0">
                <a:sym typeface="+mn-ea"/>
              </a:rPr>
              <a:t>缺点</a:t>
            </a:r>
            <a:r>
              <a:rPr lang="zh-CN" altLang="en-US" dirty="0">
                <a:sym typeface="+mn-ea"/>
              </a:rPr>
              <a:t>：</a:t>
            </a:r>
            <a:r>
              <a:rPr lang="en-US" dirty="0">
                <a:sym typeface="+mn-ea"/>
              </a:rPr>
              <a:t>表现力的多样性受到限制，因为模型只能生成训练集中预定义的几种风格。</a:t>
            </a:r>
            <a:endParaRPr lang="en-US" dirty="0">
              <a:solidFill>
                <a:schemeClr val="tx1"/>
              </a:solidFill>
            </a:endParaRPr>
          </a:p>
          <a:p>
            <a:pPr marL="800100" lvl="2" indent="-342900" fontAlgn="auto">
              <a:lnSpc>
                <a:spcPct val="150000"/>
              </a:lnSpc>
              <a:buFont typeface="Wingdings" panose="05000000000000000000" charset="0"/>
              <a:buChar char="Ø"/>
            </a:pPr>
            <a:r>
              <a:rPr lang="zh-CN" altLang="en-US" dirty="0">
                <a:sym typeface="+mn-ea"/>
              </a:rPr>
              <a:t>使用参考语音来生成特定的说话风格。</a:t>
            </a:r>
            <a:endParaRPr lang="en-US" dirty="0"/>
          </a:p>
          <a:p>
            <a:pPr marL="0" lvl="0" indent="457200" fontAlgn="auto">
              <a:lnSpc>
                <a:spcPct val="150000"/>
              </a:lnSpc>
              <a:buFont typeface="Wingdings" panose="05000000000000000000" charset="0"/>
              <a:buNone/>
            </a:pPr>
            <a:r>
              <a:rPr lang="zh-CN" altLang="en-US" dirty="0">
                <a:sym typeface="+mn-ea"/>
              </a:rPr>
              <a:t>通过提供一个参考语音样本，模型可以学习并模仿其中的说话风格。与分类标签方法不同，这种方法可以以无监督的方式进行训练，并且能够推广到域外的说话风格。</a:t>
            </a:r>
            <a:endParaRPr lang="zh-CN" altLang="en-US" dirty="0">
              <a:solidFill>
                <a:schemeClr val="tx1"/>
              </a:solidFill>
            </a:endParaRPr>
          </a:p>
          <a:p>
            <a:pPr marL="0" lvl="0" indent="457200" fontAlgn="auto">
              <a:lnSpc>
                <a:spcPct val="150000"/>
              </a:lnSpc>
              <a:buFont typeface="Wingdings" panose="05000000000000000000" charset="0"/>
              <a:buNone/>
            </a:pPr>
            <a:r>
              <a:rPr lang="zh-CN" altLang="en-US" dirty="0">
                <a:sym typeface="+mn-ea"/>
              </a:rPr>
              <a:t>缺点：从参考语音中提取的风格信息可能不易理解或解释，并且选择一个精确匹配用户需求的参考语音样本也可能具有挑战性。</a:t>
            </a:r>
            <a:endParaRPr lang="zh-CN" altLang="en-US" dirty="0">
              <a:solidFill>
                <a:schemeClr val="tx1"/>
              </a:solidFill>
            </a:endParaRPr>
          </a:p>
          <a:p>
            <a:pPr marL="0" lvl="2" indent="0">
              <a:buFont typeface="Wingdings" panose="05000000000000000000" charset="0"/>
              <a:buNone/>
            </a:pPr>
            <a:endParaRPr lang="en-US" dirty="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0">
              <a:buFont typeface="Wingdings" panose="05000000000000000000" charset="0"/>
              <a:buNone/>
            </a:pPr>
            <a:endParaRPr lang="en-US" dirty="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0">
              <a:buFont typeface="Wingdings" panose="05000000000000000000" charset="0"/>
              <a:buNone/>
            </a:pPr>
            <a:endParaRPr lang="en-US" dirty="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(a)</a:t>
            </a:r>
            <a:r>
              <a:rPr lang="zh-CN" altLang="en-US"/>
              <a:t>整个模型框架由这几个部分构成，内容编码器，说话者嵌入模块，风格编码器，离散扩散模型。</a:t>
            </a:r>
            <a:br>
              <a:rPr lang="zh-CN" altLang="en-US"/>
            </a:br>
            <a:r>
              <a:rPr lang="zh-CN" altLang="en-US"/>
              <a:t>内容编码器与</a:t>
            </a:r>
            <a:r>
              <a:rPr lang="en-US" altLang="zh-CN"/>
              <a:t>FastSpeech</a:t>
            </a:r>
            <a:r>
              <a:rPr lang="zh-CN" altLang="en-US"/>
              <a:t>里面的结构相同，方差适配器也是类似，采用了相同的结构。说话者嵌入模块使用了可学习的查找表，本文这个部分只考虑了域内说话人的音色。</a:t>
            </a:r>
            <a:br>
              <a:rPr lang="zh-CN" altLang="en-US"/>
            </a:br>
            <a:r>
              <a:rPr lang="en-US" altLang="zh-CN"/>
              <a:t>(b)</a:t>
            </a:r>
            <a:r>
              <a:rPr lang="zh-CN" altLang="en-US"/>
              <a:t>风格编码器模块包括提示编码器、适配器层和音频编码器。 RoBERTa 模型作为提示嵌入模型。适配器层，将从提示编码器中提取的风格嵌入映射到 一个新的潜在空间。</a:t>
            </a:r>
            <a:r>
              <a:rPr lang="zh-CN" altLang="en-US">
                <a:sym typeface="+mn-ea"/>
              </a:rPr>
              <a:t>音频编码器从</a:t>
            </a:r>
            <a:r>
              <a:rPr lang="zh-CN" altLang="en-US"/>
              <a:t>参考梅尔频谱图中提取风格信息。</a:t>
            </a:r>
            <a:br>
              <a:rPr lang="zh-CN" altLang="en-US"/>
            </a:br>
            <a:r>
              <a:rPr lang="zh-CN" altLang="en-US"/>
              <a:t>风格编码器训练包括两个阶段，</a:t>
            </a:r>
            <a:r>
              <a:rPr lang="en-US" altLang="zh-CN"/>
              <a:t>(1)</a:t>
            </a:r>
            <a:r>
              <a:rPr lang="zh-CN" altLang="en-US"/>
              <a:t>提示编码器预训练阶段</a:t>
            </a:r>
            <a:r>
              <a:rPr lang="en-US" altLang="zh-CN"/>
              <a:t>(2)</a:t>
            </a:r>
            <a:r>
              <a:rPr lang="en-US" altLang="zh-CN">
                <a:sym typeface="+mn-ea"/>
              </a:rPr>
              <a:t>声学模型训练阶段。 在这个阶段，音频编码器和风格适配器层将随着声学模型训练而更新，而提示编码器则固定不动</a:t>
            </a:r>
            <a:r>
              <a:rPr lang="zh-CN" altLang="en-US">
                <a:sym typeface="+mn-ea"/>
              </a:rPr>
              <a:t>。</a:t>
            </a:r>
            <a:br>
              <a:rPr lang="zh-CN" altLang="en-US">
                <a:sym typeface="+mn-ea"/>
              </a:rPr>
            </a:br>
            <a:r>
              <a:rPr lang="zh-CN" altLang="en-US">
                <a:sym typeface="+mn-ea"/>
              </a:rPr>
              <a:t>跨模态表示学习，即通过度量学习（metric learning）来将风格提示和音频特征映射到共享的语义空间。这个距离度量</a:t>
            </a:r>
            <a:r>
              <a:rPr lang="en-US" altLang="zh-CN">
                <a:sym typeface="+mn-ea"/>
              </a:rPr>
              <a:t>D</a:t>
            </a:r>
            <a:br>
              <a:rPr lang="en-US" altLang="zh-CN"/>
            </a:br>
            <a:r>
              <a:rPr lang="en-US" altLang="zh-CN"/>
              <a:t>互信息损失：为了确保音频编码器仅编码与风格相关的信息，在声学模型训练期间，我们共同最小化风格-说话者互信息（即 I(ze; zsid)）和风格-内容互信息（即， 我（ze；c））。 互信息 (MI) 是随机变量之间相关性的关键度量。</a:t>
            </a:r>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架构改进：我们采用了一种U-transformer架构来同时建模多个码本（codebook）。需要注意的是，我们使用了与Mel-VQ-Diffusion相同的transformer架构。</a:t>
            </a:r>
            <a:endParaRPr lang="zh-CN" altLang="en-US"/>
          </a:p>
          <a:p>
            <a:r>
              <a:rPr lang="zh-CN" altLang="en-US"/>
              <a:t>不同的嵌入表：由于来自不同码本的tokens遵循不同的数据分布，我们为不同的码本使用了不同的嵌入表。</a:t>
            </a:r>
            <a:endParaRPr lang="zh-CN" altLang="en-US"/>
          </a:p>
          <a:p>
            <a:r>
              <a:rPr lang="zh-CN" altLang="en-US"/>
              <a:t>改进的掩码和均匀策略：在扩散过程中，我们设计了一种改进的掩码和均匀策略，该策略基于这样一个原则：从第一个残差矢量量化层到最后一层，码本中包含的信息逐渐减少。第一个层的码本包含了大部分的文本、样式和说话者身份信息。随后的层主要包含细粒度的声学细节，这对于语音质量至关重要。我们推测，第一个层的码本tokens在给定条件y下容易恢复，而随后的层的tokens由于与y没有明显的关联而难以恢复。遵循易于生成的原则，我们应该在正向过程中开始时掩码最后一层的码本（例如，码本Nq），并在正向过程结束时掩码最前一层的码本（例如，码本1），以便可学习的逆向过程遵循易于生成的行为。然而，以前常用的掩码和均匀策略假定序列中的所有tokens具有相同的重要性，这违反了易于生成的原则。为了解决这个问题，我们提出了一种改进的掩码和均匀策略，详细信息如下所示。</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PESQ（Perceptual Evaluation of Speech Quality）：语音质量感知评估，得分越高，语音质量越好。</a:t>
            </a:r>
            <a:endParaRPr lang="zh-CN" altLang="en-US"/>
          </a:p>
          <a:p>
            <a:r>
              <a:rPr lang="zh-CN" altLang="en-US"/>
              <a:t>MCD（Mel-Cepstral Distortion）：Mel倒谱失真，得分越低，语音质量越好。</a:t>
            </a:r>
            <a:endParaRPr lang="zh-CN" altLang="en-US"/>
          </a:p>
          <a:p>
            <a:r>
              <a:rPr lang="zh-CN" altLang="en-US"/>
              <a:t>SSIM（Structural Similarity Index Measure）：结构相似性指标，得分越高，语音结构越接近真实语音。</a:t>
            </a:r>
            <a:endParaRPr lang="zh-CN" altLang="en-US"/>
          </a:p>
          <a:p>
            <a:r>
              <a:rPr lang="zh-CN" altLang="en-US"/>
              <a:t>STOI（Short-Time Objective Intelligibility）：短时客观可懂度，得分越高，语音的清晰度越好。</a:t>
            </a:r>
            <a:endParaRPr lang="zh-CN" altLang="en-US"/>
          </a:p>
          <a:p>
            <a:r>
              <a:rPr lang="zh-CN" altLang="en-US"/>
              <a:t>GPE（Gross Pitch Error）：大音高误差，得分越低，音高越准确。</a:t>
            </a:r>
            <a:endParaRPr lang="zh-CN" altLang="en-US"/>
          </a:p>
          <a:p>
            <a:r>
              <a:rPr lang="zh-CN" altLang="en-US"/>
              <a:t>VDE（Voicing Decision Error）：发声决策误差，得分越低，语音的连贯性越好。</a:t>
            </a:r>
            <a:endParaRPr lang="zh-CN" altLang="en-US"/>
          </a:p>
          <a:p>
            <a:r>
              <a:rPr lang="zh-CN" altLang="en-US"/>
              <a:t>FFE（F0 Frame Error）：F0帧误差，得分越低，基频越准确。</a:t>
            </a:r>
            <a:endParaRPr lang="zh-CN" altLang="en-US"/>
          </a:p>
          <a:p>
            <a:r>
              <a:rPr lang="zh-CN" altLang="en-US"/>
              <a:t>MOS（Mean Opinion Score）：平均意见得分，用于评估语音的自然度，得分越高越好。</a:t>
            </a:r>
            <a:endParaRPr lang="zh-CN" altLang="en-US"/>
          </a:p>
          <a:p>
            <a:r>
              <a:rPr lang="zh-CN" altLang="en-US"/>
              <a:t>RMOS（Relevance Mean Opinion Score）：相关性平均意见得分，用于评估语音与提示的相关性，得分越高越好。</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情感分类测试</a:t>
            </a:r>
            <a:endParaRPr lang="zh-CN" altLang="en-US"/>
          </a:p>
          <a:p>
            <a:r>
              <a:rPr lang="zh-CN" altLang="en-US"/>
              <a:t>情感感知测试用于评估生成语音在传达特定情感方面的有效性。具体步骤如下：</a:t>
            </a:r>
            <a:endParaRPr lang="zh-CN" altLang="en-US"/>
          </a:p>
          <a:p>
            <a:r>
              <a:rPr lang="zh-CN" altLang="en-US"/>
              <a:t>情感分类模型：作者使用预训练的wav2vec2模型作为特征提取器，然后添加两个线性层和一个softmax层来进行情感分类。</a:t>
            </a:r>
            <a:endParaRPr lang="zh-CN" altLang="en-US"/>
          </a:p>
          <a:p>
            <a:r>
              <a:rPr lang="zh-CN" altLang="en-US"/>
              <a:t>样本选择：从测试集中选择三种类型的样本（悲伤、快乐和愤怒），每种情感类型选择15个样本。</a:t>
            </a:r>
            <a:endParaRPr lang="zh-CN" altLang="en-US"/>
          </a:p>
          <a:p>
            <a:r>
              <a:rPr lang="zh-CN" altLang="en-US"/>
              <a:t>概率值：表格报告了15个样本的平均概率值。</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457200" fontAlgn="auto">
              <a:lnSpc>
                <a:spcPct val="150000"/>
              </a:lnSpc>
              <a:buFont typeface="Wingdings" panose="05000000000000000000" charset="0"/>
              <a:buNone/>
            </a:pP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457200" fontAlgn="auto">
              <a:lnSpc>
                <a:spcPct val="150000"/>
              </a:lnSpc>
              <a:buFont typeface="Wingdings" panose="05000000000000000000" charset="0"/>
              <a:buNone/>
            </a:pP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457200" fontAlgn="auto">
              <a:lnSpc>
                <a:spcPct val="150000"/>
              </a:lnSpc>
              <a:buFont typeface="Wingdings" panose="05000000000000000000" charset="0"/>
              <a:buNone/>
            </a:pP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ED-TTS 基于 GradTTS 的设计，其中多尺度风格编码器使用 SER 作为语句级提取器，并额外使用预训练的 SED 模型来准确建模细粒度的情感特征及其边界。</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a:r>
              <a:rPr lang="zh-CN" altLang="en-US"/>
              <a:t>在细粒度风格调节中，一个挑战是将变长的帧级韵律特征与输入文本表示对齐。传统的情感语音合成方法是直接将风格嵌入添加到文本嵌入中。为了将风格表示与音素表示（Zc）对齐，我们采用了多头注意力机制，其目的是根据给定的风格重新加权内容，学习两种模态之间的对齐。由文本编码器处理的音素表示（Zc）被用作查询（query），而帧级风格表示被用作键（key）和值（value）。在内容-风格对齐之后，得到的对齐表示与语句级风格嵌入和说话人嵌入一起添加，形成多尺度风格嵌入（Zs）。然后，将Zs输入到时长预测器和去噪器中，以调节时长建模和逆DDPM过程。</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a:r>
              <a:rPr lang="zh-CN" altLang="en-US"/>
              <a:t>从TTS数据和SED数据中提取特征表示（Z）。</a:t>
            </a:r>
            <a:endParaRPr lang="zh-CN" altLang="en-US"/>
          </a:p>
          <a:p>
            <a:pPr marL="0" lvl="2"/>
            <a:r>
              <a:rPr lang="zh-CN" altLang="en-US"/>
              <a:t>MLMMD（多层局部最大均值差异）</a:t>
            </a:r>
            <a:br>
              <a:rPr lang="zh-CN" altLang="en-US"/>
            </a:br>
            <a:r>
              <a:rPr lang="zh-CN" altLang="en-US"/>
              <a:t>使用MLMMD技术对齐这两种数据集的特征分布，减少跨领域的分布偏移。</a:t>
            </a:r>
            <a:endParaRPr lang="zh-CN" altLang="en-US"/>
          </a:p>
          <a:p>
            <a:pPr marL="0" lvl="2"/>
            <a:r>
              <a:rPr lang="zh-CN" altLang="en-US"/>
              <a:t>在对齐后的特征表示上训练分类器，通过交叉熵损失进行监督，以提高情感标签的准确性。</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353.xml"/><Relationship Id="rId8" Type="http://schemas.openxmlformats.org/officeDocument/2006/relationships/tags" Target="../tags/tag352.xml"/><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tags" Target="../tags/tag351.xml"/><Relationship Id="rId4" Type="http://schemas.openxmlformats.org/officeDocument/2006/relationships/image" Target="../media/image17.png"/><Relationship Id="rId3" Type="http://schemas.openxmlformats.org/officeDocument/2006/relationships/tags" Target="../tags/tag350.xml"/><Relationship Id="rId2" Type="http://schemas.openxmlformats.org/officeDocument/2006/relationships/tags" Target="../tags/tag349.xml"/><Relationship Id="rId12" Type="http://schemas.openxmlformats.org/officeDocument/2006/relationships/notesSlide" Target="../notesSlides/notesSlide1.xml"/><Relationship Id="rId11" Type="http://schemas.openxmlformats.org/officeDocument/2006/relationships/slideLayout" Target="../slideLayouts/slideLayout1.xml"/><Relationship Id="rId10" Type="http://schemas.openxmlformats.org/officeDocument/2006/relationships/tags" Target="../tags/tag354.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03.xml"/><Relationship Id="rId5" Type="http://schemas.openxmlformats.org/officeDocument/2006/relationships/image" Target="../media/image24.jpeg"/><Relationship Id="rId4" Type="http://schemas.openxmlformats.org/officeDocument/2006/relationships/tags" Target="../tags/tag402.xml"/><Relationship Id="rId3" Type="http://schemas.openxmlformats.org/officeDocument/2006/relationships/tags" Target="../tags/tag401.xml"/><Relationship Id="rId2" Type="http://schemas.openxmlformats.org/officeDocument/2006/relationships/image" Target="../media/image19.png"/><Relationship Id="rId1" Type="http://schemas.openxmlformats.org/officeDocument/2006/relationships/tags" Target="../tags/tag400.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408.xml"/><Relationship Id="rId6" Type="http://schemas.openxmlformats.org/officeDocument/2006/relationships/tags" Target="../tags/tag407.xml"/><Relationship Id="rId5" Type="http://schemas.openxmlformats.org/officeDocument/2006/relationships/image" Target="../media/image25.jpeg"/><Relationship Id="rId4" Type="http://schemas.openxmlformats.org/officeDocument/2006/relationships/tags" Target="../tags/tag406.xml"/><Relationship Id="rId3" Type="http://schemas.openxmlformats.org/officeDocument/2006/relationships/tags" Target="../tags/tag405.xml"/><Relationship Id="rId2" Type="http://schemas.openxmlformats.org/officeDocument/2006/relationships/image" Target="../media/image19.png"/><Relationship Id="rId1" Type="http://schemas.openxmlformats.org/officeDocument/2006/relationships/tags" Target="../tags/tag404.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9.xml"/><Relationship Id="rId6" Type="http://schemas.openxmlformats.org/officeDocument/2006/relationships/tags" Target="../tags/tag412.xml"/><Relationship Id="rId5" Type="http://schemas.openxmlformats.org/officeDocument/2006/relationships/image" Target="../media/image26.jpeg"/><Relationship Id="rId4" Type="http://schemas.openxmlformats.org/officeDocument/2006/relationships/tags" Target="../tags/tag411.xml"/><Relationship Id="rId3" Type="http://schemas.openxmlformats.org/officeDocument/2006/relationships/tags" Target="../tags/tag410.xml"/><Relationship Id="rId2" Type="http://schemas.openxmlformats.org/officeDocument/2006/relationships/image" Target="../media/image19.png"/><Relationship Id="rId1" Type="http://schemas.openxmlformats.org/officeDocument/2006/relationships/tags" Target="../tags/tag409.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17.xml"/><Relationship Id="rId5" Type="http://schemas.openxmlformats.org/officeDocument/2006/relationships/tags" Target="../tags/tag416.xml"/><Relationship Id="rId4" Type="http://schemas.openxmlformats.org/officeDocument/2006/relationships/tags" Target="../tags/tag415.xml"/><Relationship Id="rId3" Type="http://schemas.openxmlformats.org/officeDocument/2006/relationships/tags" Target="../tags/tag414.xml"/><Relationship Id="rId2" Type="http://schemas.openxmlformats.org/officeDocument/2006/relationships/image" Target="../media/image19.png"/><Relationship Id="rId1" Type="http://schemas.openxmlformats.org/officeDocument/2006/relationships/tags" Target="../tags/tag413.xml"/></Relationships>
</file>

<file path=ppt/slides/_rels/slide14.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30.svg"/><Relationship Id="rId7" Type="http://schemas.openxmlformats.org/officeDocument/2006/relationships/image" Target="../media/image29.png"/><Relationship Id="rId6" Type="http://schemas.openxmlformats.org/officeDocument/2006/relationships/tags" Target="../tags/tag421.xml"/><Relationship Id="rId5" Type="http://schemas.openxmlformats.org/officeDocument/2006/relationships/image" Target="../media/image28.svg"/><Relationship Id="rId4" Type="http://schemas.openxmlformats.org/officeDocument/2006/relationships/image" Target="../media/image27.png"/><Relationship Id="rId3" Type="http://schemas.openxmlformats.org/officeDocument/2006/relationships/tags" Target="../tags/tag420.xml"/><Relationship Id="rId2" Type="http://schemas.openxmlformats.org/officeDocument/2006/relationships/tags" Target="../tags/tag419.xml"/><Relationship Id="rId13" Type="http://schemas.openxmlformats.org/officeDocument/2006/relationships/slideLayout" Target="../slideLayouts/slideLayout1.xml"/><Relationship Id="rId12" Type="http://schemas.openxmlformats.org/officeDocument/2006/relationships/tags" Target="../tags/tag424.xml"/><Relationship Id="rId11" Type="http://schemas.openxmlformats.org/officeDocument/2006/relationships/tags" Target="../tags/tag423.xml"/><Relationship Id="rId10" Type="http://schemas.openxmlformats.org/officeDocument/2006/relationships/tags" Target="../tags/tag422.xml"/><Relationship Id="rId1" Type="http://schemas.openxmlformats.org/officeDocument/2006/relationships/tags" Target="../tags/tag418.xml"/></Relationships>
</file>

<file path=ppt/slides/_rels/slide15.xml.rels><?xml version="1.0" encoding="UTF-8" standalone="yes"?>
<Relationships xmlns="http://schemas.openxmlformats.org/package/2006/relationships"><Relationship Id="rId9" Type="http://schemas.openxmlformats.org/officeDocument/2006/relationships/tags" Target="../tags/tag432.xml"/><Relationship Id="rId8" Type="http://schemas.openxmlformats.org/officeDocument/2006/relationships/tags" Target="../tags/tag431.xml"/><Relationship Id="rId7" Type="http://schemas.openxmlformats.org/officeDocument/2006/relationships/tags" Target="../tags/tag430.xml"/><Relationship Id="rId6" Type="http://schemas.openxmlformats.org/officeDocument/2006/relationships/tags" Target="../tags/tag429.xml"/><Relationship Id="rId5" Type="http://schemas.openxmlformats.org/officeDocument/2006/relationships/tags" Target="../tags/tag428.xml"/><Relationship Id="rId4" Type="http://schemas.openxmlformats.org/officeDocument/2006/relationships/image" Target="../media/image20.png"/><Relationship Id="rId3" Type="http://schemas.openxmlformats.org/officeDocument/2006/relationships/tags" Target="../tags/tag427.xml"/><Relationship Id="rId2" Type="http://schemas.openxmlformats.org/officeDocument/2006/relationships/tags" Target="../tags/tag426.xml"/><Relationship Id="rId12" Type="http://schemas.openxmlformats.org/officeDocument/2006/relationships/notesSlide" Target="../notesSlides/notesSlide10.xml"/><Relationship Id="rId11" Type="http://schemas.openxmlformats.org/officeDocument/2006/relationships/slideLayout" Target="../slideLayouts/slideLayout17.xml"/><Relationship Id="rId10" Type="http://schemas.openxmlformats.org/officeDocument/2006/relationships/tags" Target="../tags/tag433.xml"/><Relationship Id="rId1" Type="http://schemas.openxmlformats.org/officeDocument/2006/relationships/tags" Target="../tags/tag425.xml"/></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19.xml"/><Relationship Id="rId7" Type="http://schemas.openxmlformats.org/officeDocument/2006/relationships/tags" Target="../tags/tag439.xml"/><Relationship Id="rId6" Type="http://schemas.openxmlformats.org/officeDocument/2006/relationships/tags" Target="../tags/tag438.xml"/><Relationship Id="rId5" Type="http://schemas.openxmlformats.org/officeDocument/2006/relationships/tags" Target="../tags/tag437.xml"/><Relationship Id="rId4" Type="http://schemas.openxmlformats.org/officeDocument/2006/relationships/tags" Target="../tags/tag436.xml"/><Relationship Id="rId3" Type="http://schemas.openxmlformats.org/officeDocument/2006/relationships/tags" Target="../tags/tag435.xml"/><Relationship Id="rId2" Type="http://schemas.openxmlformats.org/officeDocument/2006/relationships/image" Target="../media/image19.png"/><Relationship Id="rId1" Type="http://schemas.openxmlformats.org/officeDocument/2006/relationships/tags" Target="../tags/tag434.xml"/></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19.xml"/><Relationship Id="rId7" Type="http://schemas.openxmlformats.org/officeDocument/2006/relationships/tags" Target="../tags/tag445.xml"/><Relationship Id="rId6" Type="http://schemas.openxmlformats.org/officeDocument/2006/relationships/tags" Target="../tags/tag444.xml"/><Relationship Id="rId5" Type="http://schemas.openxmlformats.org/officeDocument/2006/relationships/tags" Target="../tags/tag443.xml"/><Relationship Id="rId4" Type="http://schemas.openxmlformats.org/officeDocument/2006/relationships/tags" Target="../tags/tag442.xml"/><Relationship Id="rId3" Type="http://schemas.openxmlformats.org/officeDocument/2006/relationships/tags" Target="../tags/tag441.xml"/><Relationship Id="rId2" Type="http://schemas.openxmlformats.org/officeDocument/2006/relationships/image" Target="../media/image19.png"/><Relationship Id="rId1" Type="http://schemas.openxmlformats.org/officeDocument/2006/relationships/tags" Target="../tags/tag440.xml"/></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tags" Target="../tags/tag451.xml"/><Relationship Id="rId7" Type="http://schemas.openxmlformats.org/officeDocument/2006/relationships/tags" Target="../tags/tag450.xml"/><Relationship Id="rId6" Type="http://schemas.openxmlformats.org/officeDocument/2006/relationships/tags" Target="../tags/tag449.xml"/><Relationship Id="rId5" Type="http://schemas.openxmlformats.org/officeDocument/2006/relationships/tags" Target="../tags/tag448.xml"/><Relationship Id="rId4" Type="http://schemas.openxmlformats.org/officeDocument/2006/relationships/tags" Target="../tags/tag447.xml"/><Relationship Id="rId3" Type="http://schemas.openxmlformats.org/officeDocument/2006/relationships/image" Target="../media/image19.png"/><Relationship Id="rId2" Type="http://schemas.openxmlformats.org/officeDocument/2006/relationships/tags" Target="../tags/tag446.xml"/><Relationship Id="rId10" Type="http://schemas.openxmlformats.org/officeDocument/2006/relationships/notesSlide" Target="../notesSlides/notesSlide13.xml"/><Relationship Id="rId1" Type="http://schemas.openxmlformats.org/officeDocument/2006/relationships/image" Target="../media/image31.jpeg"/></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19.xml"/><Relationship Id="rId6" Type="http://schemas.openxmlformats.org/officeDocument/2006/relationships/tags" Target="../tags/tag455.xml"/><Relationship Id="rId5" Type="http://schemas.openxmlformats.org/officeDocument/2006/relationships/image" Target="../media/image32.jpeg"/><Relationship Id="rId4" Type="http://schemas.openxmlformats.org/officeDocument/2006/relationships/tags" Target="../tags/tag454.xml"/><Relationship Id="rId3" Type="http://schemas.openxmlformats.org/officeDocument/2006/relationships/tags" Target="../tags/tag453.xml"/><Relationship Id="rId2" Type="http://schemas.openxmlformats.org/officeDocument/2006/relationships/image" Target="../media/image19.png"/><Relationship Id="rId1" Type="http://schemas.openxmlformats.org/officeDocument/2006/relationships/tags" Target="../tags/tag452.xml"/></Relationships>
</file>

<file path=ppt/slides/_rels/slide2.xml.rels><?xml version="1.0" encoding="UTF-8" standalone="yes"?>
<Relationships xmlns="http://schemas.openxmlformats.org/package/2006/relationships"><Relationship Id="rId9" Type="http://schemas.openxmlformats.org/officeDocument/2006/relationships/tags" Target="../tags/tag362.xml"/><Relationship Id="rId8" Type="http://schemas.openxmlformats.org/officeDocument/2006/relationships/tags" Target="../tags/tag361.xml"/><Relationship Id="rId7" Type="http://schemas.openxmlformats.org/officeDocument/2006/relationships/tags" Target="../tags/tag360.xml"/><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image" Target="../media/image20.png"/><Relationship Id="rId3" Type="http://schemas.openxmlformats.org/officeDocument/2006/relationships/tags" Target="../tags/tag357.xml"/><Relationship Id="rId2" Type="http://schemas.openxmlformats.org/officeDocument/2006/relationships/tags" Target="../tags/tag356.xml"/><Relationship Id="rId12" Type="http://schemas.openxmlformats.org/officeDocument/2006/relationships/notesSlide" Target="../notesSlides/notesSlide2.xml"/><Relationship Id="rId11" Type="http://schemas.openxmlformats.org/officeDocument/2006/relationships/slideLayout" Target="../slideLayouts/slideLayout17.xml"/><Relationship Id="rId10" Type="http://schemas.openxmlformats.org/officeDocument/2006/relationships/tags" Target="../tags/tag363.xml"/><Relationship Id="rId1" Type="http://schemas.openxmlformats.org/officeDocument/2006/relationships/tags" Target="../tags/tag355.xml"/></Relationships>
</file>

<file path=ppt/slides/_rels/slide20.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19.xml"/><Relationship Id="rId7" Type="http://schemas.openxmlformats.org/officeDocument/2006/relationships/tags" Target="../tags/tag460.xml"/><Relationship Id="rId6" Type="http://schemas.openxmlformats.org/officeDocument/2006/relationships/image" Target="../media/image33.jpeg"/><Relationship Id="rId5" Type="http://schemas.openxmlformats.org/officeDocument/2006/relationships/tags" Target="../tags/tag459.xml"/><Relationship Id="rId4" Type="http://schemas.openxmlformats.org/officeDocument/2006/relationships/tags" Target="../tags/tag458.xml"/><Relationship Id="rId3" Type="http://schemas.openxmlformats.org/officeDocument/2006/relationships/tags" Target="../tags/tag457.xml"/><Relationship Id="rId2" Type="http://schemas.openxmlformats.org/officeDocument/2006/relationships/image" Target="../media/image19.png"/><Relationship Id="rId1" Type="http://schemas.openxmlformats.org/officeDocument/2006/relationships/tags" Target="../tags/tag456.xml"/></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19.xml"/><Relationship Id="rId5" Type="http://schemas.openxmlformats.org/officeDocument/2006/relationships/tags" Target="../tags/tag464.xml"/><Relationship Id="rId4" Type="http://schemas.openxmlformats.org/officeDocument/2006/relationships/tags" Target="../tags/tag463.xml"/><Relationship Id="rId3" Type="http://schemas.openxmlformats.org/officeDocument/2006/relationships/tags" Target="../tags/tag462.xml"/><Relationship Id="rId2" Type="http://schemas.openxmlformats.org/officeDocument/2006/relationships/image" Target="../media/image19.png"/><Relationship Id="rId1" Type="http://schemas.openxmlformats.org/officeDocument/2006/relationships/tags" Target="../tags/tag461.xml"/></Relationships>
</file>

<file path=ppt/slides/_rels/slide22.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slideLayout" Target="../slideLayouts/slideLayout19.xml"/><Relationship Id="rId7" Type="http://schemas.openxmlformats.org/officeDocument/2006/relationships/tags" Target="../tags/tag469.xml"/><Relationship Id="rId6" Type="http://schemas.openxmlformats.org/officeDocument/2006/relationships/tags" Target="../tags/tag468.xml"/><Relationship Id="rId5" Type="http://schemas.openxmlformats.org/officeDocument/2006/relationships/image" Target="../media/image34.jpeg"/><Relationship Id="rId4" Type="http://schemas.openxmlformats.org/officeDocument/2006/relationships/tags" Target="../tags/tag467.xml"/><Relationship Id="rId3" Type="http://schemas.openxmlformats.org/officeDocument/2006/relationships/tags" Target="../tags/tag466.xml"/><Relationship Id="rId2" Type="http://schemas.openxmlformats.org/officeDocument/2006/relationships/image" Target="../media/image19.png"/><Relationship Id="rId1" Type="http://schemas.openxmlformats.org/officeDocument/2006/relationships/tags" Target="../tags/tag465.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19.xml"/><Relationship Id="rId6" Type="http://schemas.openxmlformats.org/officeDocument/2006/relationships/tags" Target="../tags/tag473.xml"/><Relationship Id="rId5" Type="http://schemas.openxmlformats.org/officeDocument/2006/relationships/image" Target="../media/image35.jpeg"/><Relationship Id="rId4" Type="http://schemas.openxmlformats.org/officeDocument/2006/relationships/tags" Target="../tags/tag472.xml"/><Relationship Id="rId3" Type="http://schemas.openxmlformats.org/officeDocument/2006/relationships/tags" Target="../tags/tag471.xml"/><Relationship Id="rId2" Type="http://schemas.openxmlformats.org/officeDocument/2006/relationships/image" Target="../media/image19.png"/><Relationship Id="rId1" Type="http://schemas.openxmlformats.org/officeDocument/2006/relationships/tags" Target="../tags/tag470.xml"/></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19.xml"/><Relationship Id="rId6" Type="http://schemas.openxmlformats.org/officeDocument/2006/relationships/tags" Target="../tags/tag477.xml"/><Relationship Id="rId5" Type="http://schemas.openxmlformats.org/officeDocument/2006/relationships/image" Target="../media/image36.jpeg"/><Relationship Id="rId4" Type="http://schemas.openxmlformats.org/officeDocument/2006/relationships/tags" Target="../tags/tag476.xml"/><Relationship Id="rId3" Type="http://schemas.openxmlformats.org/officeDocument/2006/relationships/tags" Target="../tags/tag475.xml"/><Relationship Id="rId2" Type="http://schemas.openxmlformats.org/officeDocument/2006/relationships/image" Target="../media/image19.png"/><Relationship Id="rId1" Type="http://schemas.openxmlformats.org/officeDocument/2006/relationships/tags" Target="../tags/tag474.xml"/></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483.xml"/><Relationship Id="rId6" Type="http://schemas.openxmlformats.org/officeDocument/2006/relationships/tags" Target="../tags/tag482.xml"/><Relationship Id="rId5" Type="http://schemas.openxmlformats.org/officeDocument/2006/relationships/tags" Target="../tags/tag481.xml"/><Relationship Id="rId4" Type="http://schemas.openxmlformats.org/officeDocument/2006/relationships/tags" Target="../tags/tag480.xml"/><Relationship Id="rId3" Type="http://schemas.openxmlformats.org/officeDocument/2006/relationships/tags" Target="../tags/tag479.xml"/><Relationship Id="rId2" Type="http://schemas.openxmlformats.org/officeDocument/2006/relationships/image" Target="../media/image19.png"/><Relationship Id="rId1" Type="http://schemas.openxmlformats.org/officeDocument/2006/relationships/tags" Target="../tags/tag478.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40.xml"/><Relationship Id="rId3" Type="http://schemas.openxmlformats.org/officeDocument/2006/relationships/tags" Target="../tags/tag486.xml"/><Relationship Id="rId2" Type="http://schemas.openxmlformats.org/officeDocument/2006/relationships/tags" Target="../tags/tag485.xml"/><Relationship Id="rId1" Type="http://schemas.openxmlformats.org/officeDocument/2006/relationships/tags" Target="../tags/tag484.xml"/></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19.xml"/><Relationship Id="rId7" Type="http://schemas.openxmlformats.org/officeDocument/2006/relationships/tags" Target="../tags/tag369.xml"/><Relationship Id="rId6" Type="http://schemas.openxmlformats.org/officeDocument/2006/relationships/tags" Target="../tags/tag368.xml"/><Relationship Id="rId5" Type="http://schemas.openxmlformats.org/officeDocument/2006/relationships/tags" Target="../tags/tag367.xml"/><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image" Target="../media/image19.png"/><Relationship Id="rId1" Type="http://schemas.openxmlformats.org/officeDocument/2006/relationships/tags" Target="../tags/tag364.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tags" Target="../tags/tag375.xml"/><Relationship Id="rId7" Type="http://schemas.openxmlformats.org/officeDocument/2006/relationships/tags" Target="../tags/tag374.xml"/><Relationship Id="rId6" Type="http://schemas.openxmlformats.org/officeDocument/2006/relationships/image" Target="../media/image21.jpeg"/><Relationship Id="rId5" Type="http://schemas.openxmlformats.org/officeDocument/2006/relationships/tags" Target="../tags/tag373.xml"/><Relationship Id="rId4" Type="http://schemas.openxmlformats.org/officeDocument/2006/relationships/tags" Target="../tags/tag372.xml"/><Relationship Id="rId3" Type="http://schemas.openxmlformats.org/officeDocument/2006/relationships/tags" Target="../tags/tag371.xml"/><Relationship Id="rId2" Type="http://schemas.openxmlformats.org/officeDocument/2006/relationships/image" Target="../media/image19.png"/><Relationship Id="rId10" Type="http://schemas.openxmlformats.org/officeDocument/2006/relationships/notesSlide" Target="../notesSlides/notesSlide4.xml"/><Relationship Id="rId1" Type="http://schemas.openxmlformats.org/officeDocument/2006/relationships/tags" Target="../tags/tag370.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19.xml"/><Relationship Id="rId6" Type="http://schemas.openxmlformats.org/officeDocument/2006/relationships/tags" Target="../tags/tag380.xml"/><Relationship Id="rId5" Type="http://schemas.openxmlformats.org/officeDocument/2006/relationships/tags" Target="../tags/tag379.xml"/><Relationship Id="rId4" Type="http://schemas.openxmlformats.org/officeDocument/2006/relationships/tags" Target="../tags/tag378.xml"/><Relationship Id="rId3" Type="http://schemas.openxmlformats.org/officeDocument/2006/relationships/tags" Target="../tags/tag377.xml"/><Relationship Id="rId2" Type="http://schemas.openxmlformats.org/officeDocument/2006/relationships/image" Target="../media/image19.png"/><Relationship Id="rId1" Type="http://schemas.openxmlformats.org/officeDocument/2006/relationships/tags" Target="../tags/tag376.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9.xml"/><Relationship Id="rId6" Type="http://schemas.openxmlformats.org/officeDocument/2006/relationships/tags" Target="../tags/tag384.xml"/><Relationship Id="rId5" Type="http://schemas.openxmlformats.org/officeDocument/2006/relationships/image" Target="../media/image22.jpeg"/><Relationship Id="rId4" Type="http://schemas.openxmlformats.org/officeDocument/2006/relationships/tags" Target="../tags/tag383.xml"/><Relationship Id="rId3" Type="http://schemas.openxmlformats.org/officeDocument/2006/relationships/tags" Target="../tags/tag382.xml"/><Relationship Id="rId2" Type="http://schemas.openxmlformats.org/officeDocument/2006/relationships/image" Target="../media/image19.png"/><Relationship Id="rId1" Type="http://schemas.openxmlformats.org/officeDocument/2006/relationships/tags" Target="../tags/tag381.xml"/></Relationships>
</file>

<file path=ppt/slides/_rels/slide7.xml.rels><?xml version="1.0" encoding="UTF-8" standalone="yes"?>
<Relationships xmlns="http://schemas.openxmlformats.org/package/2006/relationships"><Relationship Id="rId9" Type="http://schemas.openxmlformats.org/officeDocument/2006/relationships/tags" Target="../tags/tag390.xml"/><Relationship Id="rId8" Type="http://schemas.openxmlformats.org/officeDocument/2006/relationships/tags" Target="../tags/tag389.xml"/><Relationship Id="rId7" Type="http://schemas.openxmlformats.org/officeDocument/2006/relationships/image" Target="../media/image22.jpeg"/><Relationship Id="rId6" Type="http://schemas.openxmlformats.org/officeDocument/2006/relationships/image" Target="../media/image23.png"/><Relationship Id="rId5" Type="http://schemas.openxmlformats.org/officeDocument/2006/relationships/tags" Target="../tags/tag388.xml"/><Relationship Id="rId4" Type="http://schemas.openxmlformats.org/officeDocument/2006/relationships/tags" Target="../tags/tag387.xml"/><Relationship Id="rId3" Type="http://schemas.openxmlformats.org/officeDocument/2006/relationships/tags" Target="../tags/tag386.xml"/><Relationship Id="rId2" Type="http://schemas.openxmlformats.org/officeDocument/2006/relationships/image" Target="../media/image19.png"/><Relationship Id="rId11" Type="http://schemas.openxmlformats.org/officeDocument/2006/relationships/notesSlide" Target="../notesSlides/notesSlide7.xml"/><Relationship Id="rId10" Type="http://schemas.openxmlformats.org/officeDocument/2006/relationships/slideLayout" Target="../slideLayouts/slideLayout19.xml"/><Relationship Id="rId1" Type="http://schemas.openxmlformats.org/officeDocument/2006/relationships/tags" Target="../tags/tag385.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19.xml"/><Relationship Id="rId7" Type="http://schemas.openxmlformats.org/officeDocument/2006/relationships/tags" Target="../tags/tag395.xml"/><Relationship Id="rId6" Type="http://schemas.openxmlformats.org/officeDocument/2006/relationships/image" Target="../media/image22.jpeg"/><Relationship Id="rId5" Type="http://schemas.openxmlformats.org/officeDocument/2006/relationships/tags" Target="../tags/tag394.xml"/><Relationship Id="rId4" Type="http://schemas.openxmlformats.org/officeDocument/2006/relationships/tags" Target="../tags/tag393.xml"/><Relationship Id="rId3" Type="http://schemas.openxmlformats.org/officeDocument/2006/relationships/tags" Target="../tags/tag392.xml"/><Relationship Id="rId2" Type="http://schemas.openxmlformats.org/officeDocument/2006/relationships/image" Target="../media/image19.png"/><Relationship Id="rId1" Type="http://schemas.openxmlformats.org/officeDocument/2006/relationships/tags" Target="../tags/tag391.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399.xml"/><Relationship Id="rId4" Type="http://schemas.openxmlformats.org/officeDocument/2006/relationships/tags" Target="../tags/tag398.xml"/><Relationship Id="rId3" Type="http://schemas.openxmlformats.org/officeDocument/2006/relationships/tags" Target="../tags/tag397.xml"/><Relationship Id="rId2" Type="http://schemas.openxmlformats.org/officeDocument/2006/relationships/image" Target="../media/image19.png"/><Relationship Id="rId1" Type="http://schemas.openxmlformats.org/officeDocument/2006/relationships/tags" Target="../tags/tag39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Autofit/>
          </a:bodyPr>
          <a:lstStyle/>
          <a:p>
            <a:pPr algn="ctr"/>
            <a:r>
              <a:rPr sz="3200" dirty="0">
                <a:latin typeface="等线" panose="02010600030101010101" charset="-122"/>
                <a:ea typeface="等线" panose="02010600030101010101" charset="-122"/>
                <a:sym typeface="+mn-ea"/>
              </a:rPr>
              <a:t>ED-TTS: Multi-Scale Emotion Modeling Using Cross-Domain Emotion Diarization for Emotional Speech Synthesis</a:t>
            </a:r>
            <a:endParaRPr sz="3200" dirty="0">
              <a:latin typeface="等线" panose="02010600030101010101" charset="-122"/>
              <a:ea typeface="等线" panose="02010600030101010101" charset="-122"/>
              <a:sym typeface="+mn-ea"/>
            </a:endParaRPr>
          </a:p>
        </p:txBody>
      </p:sp>
      <p:sp>
        <p:nvSpPr>
          <p:cNvPr id="3" name="副标题 2"/>
          <p:cNvSpPr>
            <a:spLocks noGrp="1"/>
          </p:cNvSpPr>
          <p:nvPr>
            <p:ph type="subTitle" idx="1"/>
            <p:custDataLst>
              <p:tags r:id="rId2"/>
            </p:custDataLst>
          </p:nvPr>
        </p:nvSpPr>
        <p:spPr>
          <a:xfrm>
            <a:off x="1198880" y="3674110"/>
            <a:ext cx="9799320" cy="838200"/>
          </a:xfrm>
        </p:spPr>
        <p:txBody>
          <a:bodyPr>
            <a:normAutofit/>
          </a:bodyPr>
          <a:lstStyle/>
          <a:p>
            <a:r>
              <a:rPr>
                <a:sym typeface="+mn-ea"/>
              </a:rPr>
              <a:t>ED-TTS：跨领域情感分区实现多尺度情感建模的情感语音合成</a:t>
            </a:r>
            <a:endParaRPr>
              <a:sym typeface="+mn-ea"/>
            </a:endParaRPr>
          </a:p>
        </p:txBody>
      </p:sp>
      <p:pic>
        <p:nvPicPr>
          <p:cNvPr id="7" name="图片 6" descr="3b333633333731363bd4b2bdc7bed8d0ce"/>
          <p:cNvPicPr>
            <a:picLocks noChangeAspect="1"/>
          </p:cNvPicPr>
          <p:nvPr>
            <p:custDataLst>
              <p:tags r:id="rId3"/>
            </p:custDataLst>
          </p:nvPr>
        </p:nvPicPr>
        <p:blipFill>
          <a:blip r:embed="rId4"/>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5"/>
            </p:custDataLst>
          </p:nvPr>
        </p:nvPicPr>
        <p:blipFill>
          <a:blip r:embed="rId6"/>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7</a:t>
            </a:r>
            <a:r>
              <a:rPr lang="zh-CN" altLang="en-US"/>
              <a:t>月</a:t>
            </a:r>
            <a:r>
              <a:rPr lang="en-US" altLang="zh-CN"/>
              <a:t>11</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lstStyle/>
          <a:p>
            <a:pPr algn="ctr"/>
            <a:r>
              <a:rPr lang="zh-CN" altLang="en-US" b="1"/>
              <a:t>朱涛</a:t>
            </a:r>
            <a:endParaRPr lang="zh-CN" altLang="en-US" b="1"/>
          </a:p>
        </p:txBody>
      </p:sp>
      <p:pic>
        <p:nvPicPr>
          <p:cNvPr id="11" name="图片 10" descr="新疆大学校徽"/>
          <p:cNvPicPr>
            <a:picLocks noChangeAspect="1"/>
          </p:cNvPicPr>
          <p:nvPr/>
        </p:nvPicPr>
        <p:blipFill>
          <a:blip r:embed="rId7"/>
          <a:stretch>
            <a:fillRect/>
          </a:stretch>
        </p:blipFill>
        <p:spPr>
          <a:xfrm>
            <a:off x="0" y="0"/>
            <a:ext cx="2933700" cy="868680"/>
          </a:xfrm>
          <a:prstGeom prst="rect">
            <a:avLst/>
          </a:prstGeom>
        </p:spPr>
      </p:pic>
      <p:sp>
        <p:nvSpPr>
          <p:cNvPr id="5" name="文本框 4"/>
          <p:cNvSpPr txBox="1"/>
          <p:nvPr>
            <p:custDataLst>
              <p:tags r:id="rId8"/>
            </p:custDataLst>
          </p:nvPr>
        </p:nvSpPr>
        <p:spPr>
          <a:xfrm>
            <a:off x="0" y="5894070"/>
            <a:ext cx="12192000" cy="829945"/>
          </a:xfrm>
          <a:prstGeom prst="rect">
            <a:avLst/>
          </a:prstGeom>
          <a:noFill/>
        </p:spPr>
        <p:txBody>
          <a:bodyPr wrap="square" rtlCol="0">
            <a:spAutoFit/>
          </a:bodyPr>
          <a:lstStyle/>
          <a:p>
            <a:r>
              <a:rPr lang="en-US" altLang="zh-CN" sz="1600" dirty="0">
                <a:effectLst>
                  <a:outerShdw blurRad="38100" dist="19050" dir="2700000" algn="tl" rotWithShape="0">
                    <a:schemeClr val="dk1">
                      <a:alpha val="40000"/>
                    </a:schemeClr>
                  </a:outerShdw>
                </a:effectLst>
                <a:sym typeface="+mn-ea"/>
              </a:rPr>
              <a:t>Tang H, Zhang X, Cheng N, et al. ED-TTS: Multi-Scale Emotion Modeling Using Cross-Domain Emotion Diarization for Emotional Speech Synthesis[C]//ICASSP 2024-2024 IEEE International Conference on Acoustics, Speech and Signal Processing (ICASSP). IEEE, 2024: 12146-12150.</a:t>
            </a:r>
            <a:endParaRPr lang="en-US" altLang="zh-CN" sz="1600" dirty="0">
              <a:effectLst>
                <a:outerShdw blurRad="38100" dist="19050" dir="2700000" algn="tl" rotWithShape="0">
                  <a:schemeClr val="dk1">
                    <a:alpha val="40000"/>
                  </a:schemeClr>
                </a:outerShdw>
              </a:effectLst>
              <a:sym typeface="+mn-ea"/>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EDER"/>
          <p:cNvPicPr>
            <a:picLocks noChangeAspect="1"/>
          </p:cNvPicPr>
          <p:nvPr/>
        </p:nvPicPr>
        <p:blipFill>
          <a:blip r:embed="rId5"/>
          <a:stretch>
            <a:fillRect/>
          </a:stretch>
        </p:blipFill>
        <p:spPr>
          <a:xfrm>
            <a:off x="2278698" y="1736725"/>
            <a:ext cx="7634605" cy="348234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评估"/>
          <p:cNvPicPr>
            <a:picLocks noChangeAspect="1"/>
          </p:cNvPicPr>
          <p:nvPr/>
        </p:nvPicPr>
        <p:blipFill>
          <a:blip r:embed="rId5"/>
          <a:srcRect t="27213" r="-1398"/>
          <a:stretch>
            <a:fillRect/>
          </a:stretch>
        </p:blipFill>
        <p:spPr>
          <a:xfrm>
            <a:off x="1924050" y="1685925"/>
            <a:ext cx="8178800" cy="2775585"/>
          </a:xfrm>
          <a:prstGeom prst="rect">
            <a:avLst/>
          </a:prstGeom>
        </p:spPr>
      </p:pic>
      <p:sp>
        <p:nvSpPr>
          <p:cNvPr id="3" name="文本框 2"/>
          <p:cNvSpPr txBox="1"/>
          <p:nvPr>
            <p:custDataLst>
              <p:tags r:id="rId6"/>
            </p:custDataLst>
          </p:nvPr>
        </p:nvSpPr>
        <p:spPr>
          <a:xfrm>
            <a:off x="0" y="6140450"/>
            <a:ext cx="12192000" cy="583565"/>
          </a:xfrm>
          <a:prstGeom prst="rect">
            <a:avLst/>
          </a:prstGeom>
          <a:noFill/>
        </p:spPr>
        <p:txBody>
          <a:bodyPr wrap="square" rtlCol="0">
            <a:spAutoFit/>
          </a:bodyPr>
          <a:p>
            <a:r>
              <a:rPr lang="en-US" altLang="zh-CN" sz="1600" dirty="0">
                <a:effectLst>
                  <a:outerShdw blurRad="38100" dist="19050" dir="2700000" algn="tl" rotWithShape="0">
                    <a:schemeClr val="dk1">
                      <a:alpha val="40000"/>
                    </a:schemeClr>
                  </a:outerShdw>
                </a:effectLst>
                <a:sym typeface="+mn-ea"/>
              </a:rPr>
              <a:t>[13]Li-Wei Chen and Alexander Rudnicky, “Fine-grained style control in transformer-based text-to-speech synthesis,” in ICASSP, 2022, pp. 7907–7911.</a:t>
            </a:r>
            <a:endParaRPr lang="en-US" altLang="zh-CN" sz="1600" dirty="0">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消融研究</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消融研究"/>
          <p:cNvPicPr>
            <a:picLocks noChangeAspect="1"/>
          </p:cNvPicPr>
          <p:nvPr/>
        </p:nvPicPr>
        <p:blipFill>
          <a:blip r:embed="rId5"/>
          <a:stretch>
            <a:fillRect/>
          </a:stretch>
        </p:blipFill>
        <p:spPr>
          <a:xfrm>
            <a:off x="1757680" y="2091690"/>
            <a:ext cx="8754110" cy="267398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565150" y="1471930"/>
            <a:ext cx="10786110" cy="3510280"/>
          </a:xfrm>
          <a:prstGeom prst="rect">
            <a:avLst/>
          </a:prstGeom>
          <a:noFill/>
        </p:spPr>
        <p:txBody>
          <a:bodyPr wrap="square" rtlCol="0">
            <a:noAutofit/>
          </a:bodyPr>
          <a:lstStyle/>
          <a:p>
            <a:pPr marL="342900" indent="-342900" fontAlgn="auto">
              <a:lnSpc>
                <a:spcPct val="200000"/>
              </a:lnSpc>
              <a:buFont typeface="Wingdings" panose="05000000000000000000" charset="0"/>
              <a:buChar char="Ø"/>
            </a:pPr>
            <a:r>
              <a:rPr lang="zh-CN" altLang="en-US" sz="2000" dirty="0"/>
              <a:t> ED-TTS，一种针对情感 TTS 的多尺度风格迁移的文本到语音模型。</a:t>
            </a:r>
            <a:endParaRPr lang="zh-CN" altLang="en-US" sz="2000" dirty="0"/>
          </a:p>
          <a:p>
            <a:pPr marL="342900" indent="-342900" fontAlgn="auto">
              <a:lnSpc>
                <a:spcPct val="200000"/>
              </a:lnSpc>
              <a:buFont typeface="Wingdings" panose="05000000000000000000" charset="0"/>
              <a:buChar char="Ø"/>
            </a:pPr>
            <a:r>
              <a:rPr lang="zh-CN" altLang="en-US" sz="2000" dirty="0"/>
              <a:t>ED-TTS采用多尺度风格编码器来捕捉和传递多样的风格属性，包括说话人和语句级别的情感特征，以及细微的帧级韵律表示；</a:t>
            </a:r>
            <a:endParaRPr lang="zh-CN" altLang="en-US" sz="2000" dirty="0"/>
          </a:p>
          <a:p>
            <a:pPr marL="342900" indent="-342900" fontAlgn="auto">
              <a:lnSpc>
                <a:spcPct val="200000"/>
              </a:lnSpc>
              <a:buFont typeface="Wingdings" panose="05000000000000000000" charset="0"/>
              <a:buChar char="Ø"/>
            </a:pPr>
            <a:r>
              <a:rPr lang="zh-CN" altLang="en-US" sz="2000" dirty="0"/>
              <a:t>ED-TTS使用SED预测帧级标签，作为TTS模型训练的辅助监督。采用跨领域训练来提高SED模型的软情感标签的准确性。</a:t>
            </a:r>
            <a:endParaRPr lang="zh-CN" altLang="en-US" sz="2000" dirty="0"/>
          </a:p>
        </p:txBody>
      </p:sp>
      <p:sp>
        <p:nvSpPr>
          <p:cNvPr id="3" name="文本框 2"/>
          <p:cNvSpPr txBox="1"/>
          <p:nvPr>
            <p:custDataLst>
              <p:tags r:id="rId5"/>
            </p:custDataLst>
          </p:nvPr>
        </p:nvSpPr>
        <p:spPr>
          <a:xfrm>
            <a:off x="0" y="5894070"/>
            <a:ext cx="12192000" cy="829945"/>
          </a:xfrm>
          <a:prstGeom prst="rect">
            <a:avLst/>
          </a:prstGeom>
          <a:noFill/>
        </p:spPr>
        <p:txBody>
          <a:bodyPr wrap="square" rtlCol="0">
            <a:spAutoFit/>
          </a:bodyPr>
          <a:p>
            <a:r>
              <a:rPr lang="en-US" altLang="zh-CN" sz="1600" dirty="0">
                <a:effectLst>
                  <a:outerShdw blurRad="38100" dist="19050" dir="2700000" algn="tl" rotWithShape="0">
                    <a:schemeClr val="dk1">
                      <a:alpha val="40000"/>
                    </a:schemeClr>
                  </a:outerShdw>
                </a:effectLst>
                <a:sym typeface="+mn-ea"/>
              </a:rPr>
              <a:t>Tang H, Zhang X, Cheng N, et al. ED-TTS: Multi-Scale Emotion Modeling Using Cross-Domain Emotion Diarization for Emotional Speech Synthesis[C]//ICASSP 2024-2024 IEEE International Conference on Acoustics, Speech and Signal Processing (ICASSP). IEEE, 2024: 12146-12150.</a:t>
            </a:r>
            <a:endParaRPr lang="en-US" altLang="zh-CN" sz="1600" dirty="0">
              <a:effectLst>
                <a:outerShdw blurRad="38100" dist="19050" dir="2700000" algn="tl" rotWithShape="0">
                  <a:schemeClr val="dk1">
                    <a:alpha val="40000"/>
                  </a:schemeClr>
                </a:outerShdw>
              </a:effectLst>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Autofit/>
          </a:bodyPr>
          <a:lstStyle/>
          <a:p>
            <a:pPr algn="ctr"/>
            <a:r>
              <a:rPr lang="en-US" altLang="zh-CN" sz="3200" dirty="0">
                <a:solidFill>
                  <a:schemeClr val="tx1"/>
                </a:solidFill>
                <a:effectLst>
                  <a:outerShdw blurRad="38100" dist="19050" dir="2700000" algn="tl" rotWithShape="0">
                    <a:schemeClr val="dk1">
                      <a:alpha val="40000"/>
                    </a:schemeClr>
                  </a:outerShdw>
                </a:effectLst>
                <a:sym typeface="+mn-ea"/>
              </a:rPr>
              <a:t>Instructtts: Modelling expressive tts in discrete latent space with natural language style prompt</a:t>
            </a:r>
            <a:endParaRPr lang="en-US" altLang="zh-CN" sz="3200" dirty="0">
              <a:solidFill>
                <a:schemeClr val="tx1"/>
              </a:solidFill>
              <a:effectLst>
                <a:outerShdw blurRad="38100" dist="19050" dir="2700000" algn="tl" rotWithShape="0">
                  <a:schemeClr val="dk1">
                    <a:alpha val="40000"/>
                  </a:schemeClr>
                </a:outerShdw>
              </a:effectLst>
              <a:sym typeface="+mn-ea"/>
            </a:endParaRPr>
          </a:p>
        </p:txBody>
      </p:sp>
      <p:sp>
        <p:nvSpPr>
          <p:cNvPr id="3" name="副标题 2"/>
          <p:cNvSpPr>
            <a:spLocks noGrp="1"/>
          </p:cNvSpPr>
          <p:nvPr>
            <p:ph type="subTitle" idx="1"/>
            <p:custDataLst>
              <p:tags r:id="rId2"/>
            </p:custDataLst>
          </p:nvPr>
        </p:nvSpPr>
        <p:spPr>
          <a:xfrm>
            <a:off x="1198880" y="3674110"/>
            <a:ext cx="9799320" cy="838200"/>
          </a:xfrm>
        </p:spPr>
        <p:txBody>
          <a:bodyPr>
            <a:normAutofit lnSpcReduction="20000"/>
          </a:bodyPr>
          <a:lstStyle/>
          <a:p>
            <a:r>
              <a:t>InstructTTS：使用自然语言风格提示在离散潜在空间中对表达性 TTS 进行建模</a:t>
            </a:r>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7</a:t>
            </a:r>
            <a:r>
              <a:rPr lang="zh-CN" altLang="en-US"/>
              <a:t>月</a:t>
            </a:r>
            <a:r>
              <a:rPr lang="en-US" altLang="zh-CN"/>
              <a:t>11</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lstStyle/>
          <a:p>
            <a:pPr algn="ctr"/>
            <a:r>
              <a:rPr lang="zh-CN" altLang="en-US" b="1"/>
              <a:t>朱涛</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5" name="文本框 4"/>
          <p:cNvSpPr txBox="1"/>
          <p:nvPr>
            <p:custDataLst>
              <p:tags r:id="rId10"/>
            </p:custDataLst>
          </p:nvPr>
        </p:nvSpPr>
        <p:spPr>
          <a:xfrm>
            <a:off x="0" y="6140450"/>
            <a:ext cx="12192000" cy="583565"/>
          </a:xfrm>
          <a:prstGeom prst="rect">
            <a:avLst/>
          </a:prstGeom>
          <a:noFill/>
        </p:spPr>
        <p:txBody>
          <a:bodyPr wrap="square" rtlCol="0">
            <a:spAutoFit/>
          </a:bodyPr>
          <a:lstStyle/>
          <a:p>
            <a:r>
              <a:rPr lang="zh-CN" altLang="en-US" sz="1600">
                <a:solidFill>
                  <a:schemeClr val="tx1"/>
                </a:solidFill>
                <a:effectLst>
                  <a:outerShdw blurRad="38100" dist="19050" dir="2700000" algn="tl" rotWithShape="0">
                    <a:schemeClr val="dk1">
                      <a:alpha val="40000"/>
                    </a:schemeClr>
                  </a:outerShdw>
                </a:effectLst>
                <a:sym typeface="+mn-ea"/>
              </a:rPr>
              <a:t>Yang D, Liu S, Huang R, et al. Instructtts: Modelling expressive tts in discrete latent space with natural language style prompt[J]. IEEE/ACM Transactions on Audio, Speech, and Language Processing, 2024.</a:t>
            </a:r>
            <a:endParaRPr lang="zh-CN" altLang="en-US" sz="160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11"/>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7375" y="1503680"/>
            <a:ext cx="10703560" cy="3322955"/>
          </a:xfrm>
          <a:prstGeom prst="rect">
            <a:avLst/>
          </a:prstGeom>
          <a:noFill/>
        </p:spPr>
        <p:txBody>
          <a:bodyPr wrap="square" rtlCol="0">
            <a:spAutoFit/>
          </a:bodyPr>
          <a:lstStyle/>
          <a:p>
            <a:pPr marL="0" lvl="1" indent="457200" fontAlgn="auto">
              <a:lnSpc>
                <a:spcPct val="150000"/>
              </a:lnSpc>
              <a:buFont typeface="Wingdings" panose="05000000000000000000" charset="0"/>
              <a:buNone/>
            </a:pPr>
            <a:r>
              <a:rPr lang="en-US" sz="2000" dirty="0"/>
              <a:t>表现力TTS旨在根据人类的需求建模和控制生成语音的说话风格（例如情感、语速等）。通常有两种方法来学习说话风格信息：</a:t>
            </a:r>
            <a:endParaRPr lang="en-US" sz="2000" dirty="0"/>
          </a:p>
          <a:p>
            <a:pPr marL="800100" lvl="2" indent="-342900" fontAlgn="auto">
              <a:lnSpc>
                <a:spcPct val="150000"/>
              </a:lnSpc>
              <a:buFont typeface="Wingdings" panose="05000000000000000000" charset="0"/>
              <a:buChar char="Ø"/>
            </a:pPr>
            <a:r>
              <a:rPr lang="en-US" sz="2000" dirty="0">
                <a:sym typeface="+mn-ea"/>
              </a:rPr>
              <a:t>将辅助的分类风格标签作为框架的条件</a:t>
            </a:r>
            <a:endParaRPr lang="en-US" sz="2000" dirty="0">
              <a:solidFill>
                <a:schemeClr val="tx1"/>
              </a:solidFill>
            </a:endParaRPr>
          </a:p>
          <a:p>
            <a:pPr lvl="0" indent="457200" fontAlgn="auto">
              <a:lnSpc>
                <a:spcPct val="150000"/>
              </a:lnSpc>
              <a:buFont typeface="Wingdings" panose="05000000000000000000" charset="0"/>
              <a:buNone/>
            </a:pPr>
            <a:r>
              <a:rPr lang="en-US" sz="2000" dirty="0">
                <a:solidFill>
                  <a:schemeClr val="tx1"/>
                </a:solidFill>
              </a:rPr>
              <a:t>缺点</a:t>
            </a:r>
            <a:r>
              <a:rPr lang="zh-CN" altLang="en-US" sz="2000" dirty="0">
                <a:solidFill>
                  <a:schemeClr val="tx1"/>
                </a:solidFill>
              </a:rPr>
              <a:t>：</a:t>
            </a:r>
            <a:r>
              <a:rPr lang="en-US" sz="2000" dirty="0">
                <a:solidFill>
                  <a:schemeClr val="tx1"/>
                </a:solidFill>
              </a:rPr>
              <a:t>表现力的多样性受到限制，因为模型只能生成训练集中预定义的几种风格。</a:t>
            </a:r>
            <a:endParaRPr lang="en-US" sz="2000" dirty="0">
              <a:solidFill>
                <a:schemeClr val="tx1"/>
              </a:solidFill>
            </a:endParaRPr>
          </a:p>
          <a:p>
            <a:pPr marL="800100" lvl="2" indent="-342900" fontAlgn="auto">
              <a:lnSpc>
                <a:spcPct val="150000"/>
              </a:lnSpc>
              <a:buFont typeface="Wingdings" panose="05000000000000000000" charset="0"/>
              <a:buChar char="Ø"/>
            </a:pPr>
            <a:r>
              <a:rPr lang="zh-CN" altLang="en-US" sz="2000" dirty="0">
                <a:sym typeface="+mn-ea"/>
              </a:rPr>
              <a:t>使用参考语音来生成特定的说话风格。</a:t>
            </a:r>
            <a:endParaRPr lang="en-US" sz="2000" dirty="0"/>
          </a:p>
          <a:p>
            <a:pPr marL="0" lvl="0" indent="457200" fontAlgn="auto">
              <a:lnSpc>
                <a:spcPct val="150000"/>
              </a:lnSpc>
              <a:buFont typeface="Wingdings" panose="05000000000000000000" charset="0"/>
              <a:buNone/>
            </a:pPr>
            <a:r>
              <a:rPr lang="zh-CN" altLang="en-US" sz="2000" dirty="0">
                <a:solidFill>
                  <a:schemeClr val="tx1"/>
                </a:solidFill>
              </a:rPr>
              <a:t>缺点：从参考语音中提取的风格信息可能不易理解或解释，并且选择一个精确匹配用户需求的参考语音样本也可能具有挑战性。</a:t>
            </a:r>
            <a:endParaRPr lang="zh-CN" altLang="en-US" sz="2000" dirty="0">
              <a:solidFill>
                <a:schemeClr val="tx1"/>
              </a:solidFill>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custDataLst>
              <p:tags r:id="rId6"/>
            </p:custDataLst>
          </p:nvPr>
        </p:nvSpPr>
        <p:spPr>
          <a:xfrm>
            <a:off x="0" y="6140450"/>
            <a:ext cx="12192000" cy="583565"/>
          </a:xfrm>
          <a:prstGeom prst="rect">
            <a:avLst/>
          </a:prstGeom>
          <a:noFill/>
        </p:spPr>
        <p:txBody>
          <a:bodyPr wrap="square" rtlCol="0">
            <a:spAutoFit/>
          </a:bodyPr>
          <a:lstStyle/>
          <a:p>
            <a:r>
              <a:rPr lang="zh-CN" altLang="en-US" sz="1600">
                <a:solidFill>
                  <a:schemeClr val="tx1"/>
                </a:solidFill>
                <a:effectLst>
                  <a:outerShdw blurRad="38100" dist="19050" dir="2700000" algn="tl" rotWithShape="0">
                    <a:schemeClr val="dk1">
                      <a:alpha val="40000"/>
                    </a:schemeClr>
                  </a:outerShdw>
                </a:effectLst>
                <a:sym typeface="+mn-ea"/>
              </a:rPr>
              <a:t>Yang D, Liu S, Huang R, et al. Instructtts: Modelling expressive tts in discrete latent space with natural language style prompt[J]. IEEE/ACM Transactions on Audio, Speech, and Language Processing, 2024.</a:t>
            </a:r>
            <a:endParaRPr lang="zh-CN" altLang="en-US" sz="160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666750" y="1503680"/>
            <a:ext cx="10191115" cy="1938020"/>
          </a:xfrm>
          <a:prstGeom prst="rect">
            <a:avLst/>
          </a:prstGeom>
          <a:noFill/>
        </p:spPr>
        <p:txBody>
          <a:bodyPr wrap="square" rtlCol="0">
            <a:spAutoFit/>
          </a:bodyPr>
          <a:lstStyle/>
          <a:p>
            <a:pPr marL="0" lvl="1" indent="457200" fontAlgn="auto">
              <a:lnSpc>
                <a:spcPct val="150000"/>
              </a:lnSpc>
              <a:buFont typeface="Wingdings" panose="05000000000000000000" charset="0"/>
              <a:buNone/>
            </a:pPr>
            <a:r>
              <a:rPr lang="zh-CN" sz="2000" dirty="0"/>
              <a:t>作者</a:t>
            </a:r>
            <a:r>
              <a:rPr sz="2000" dirty="0"/>
              <a:t>研究</a:t>
            </a:r>
            <a:r>
              <a:rPr lang="zh-CN" sz="2000" dirty="0"/>
              <a:t>了</a:t>
            </a:r>
            <a:r>
              <a:rPr sz="2000" dirty="0"/>
              <a:t>自然语言中带风格提示的表达性 TTS 建模，</a:t>
            </a:r>
            <a:r>
              <a:rPr lang="zh-CN" sz="2000" dirty="0"/>
              <a:t>并</a:t>
            </a:r>
            <a:r>
              <a:rPr sz="2000" dirty="0"/>
              <a:t>遇到以下研究问题</a:t>
            </a:r>
            <a:r>
              <a:rPr lang="zh-CN" sz="2000" dirty="0"/>
              <a:t>：</a:t>
            </a:r>
            <a:endParaRPr sz="2000" dirty="0"/>
          </a:p>
          <a:p>
            <a:pPr marL="342900" lvl="1" indent="-342900" fontAlgn="auto">
              <a:lnSpc>
                <a:spcPct val="150000"/>
              </a:lnSpc>
              <a:buFont typeface="Wingdings" panose="05000000000000000000" charset="0"/>
              <a:buChar char="Ø"/>
            </a:pPr>
            <a:r>
              <a:rPr lang="en-US" altLang="zh-CN" sz="2000" dirty="0"/>
              <a:t>如何训练一个语言模型，能够从自然语言提示中捕获语义信息并控制生成语音中的说话风格</a:t>
            </a:r>
            <a:endParaRPr lang="en-US" altLang="zh-CN" sz="2000" dirty="0"/>
          </a:p>
          <a:p>
            <a:pPr marL="342900" lvl="1" indent="-342900" fontAlgn="auto">
              <a:lnSpc>
                <a:spcPct val="150000"/>
              </a:lnSpc>
              <a:buFont typeface="Wingdings" panose="05000000000000000000" charset="0"/>
              <a:buChar char="Ø"/>
            </a:pPr>
            <a:r>
              <a:rPr lang="zh-CN" altLang="en-US" sz="2000" dirty="0"/>
              <a:t>如何设计声学模型来有效地模拟富有挑战性的表达 TTS 的一对多学习问题。</a:t>
            </a:r>
            <a:endParaRPr lang="zh-CN" altLang="en-US" sz="2000" dirty="0"/>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custDataLst>
              <p:tags r:id="rId6"/>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Yang D, Liu S, Huang R, et al. Instructtts: Modelling expressive tts in discrete latent space with natural language style prompt[J]. IEEE/ACM Transactions on Audio, Speech, and Language Processing, 2024.</a:t>
            </a:r>
            <a:endParaRPr lang="zh-CN" altLang="en-US" sz="160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7" name="图片 6" descr="T1"/>
          <p:cNvPicPr>
            <a:picLocks noChangeAspect="1"/>
          </p:cNvPicPr>
          <p:nvPr/>
        </p:nvPicPr>
        <p:blipFill>
          <a:blip r:embed="rId1"/>
          <a:srcRect t="29242"/>
          <a:stretch>
            <a:fillRect/>
          </a:stretch>
        </p:blipFill>
        <p:spPr>
          <a:xfrm>
            <a:off x="456565" y="2996565"/>
            <a:ext cx="11013440" cy="1972945"/>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a:t>
            </a:r>
            <a:r>
              <a:rPr lang="zh-CN" altLang="en-US" sz="2800">
                <a:solidFill>
                  <a:schemeClr val="tx1"/>
                </a:solidFill>
                <a:effectLst>
                  <a:outerShdw blurRad="38100" dist="19050" dir="2700000" algn="tl" rotWithShape="0">
                    <a:schemeClr val="dk1">
                      <a:alpha val="40000"/>
                    </a:schemeClr>
                  </a:outerShdw>
                </a:effectLst>
              </a:rPr>
              <a:t>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5"/>
            </p:custDataLst>
          </p:nvPr>
        </p:nvSpPr>
        <p:spPr>
          <a:xfrm>
            <a:off x="524510" y="1503680"/>
            <a:ext cx="10957560" cy="1014730"/>
          </a:xfrm>
          <a:prstGeom prst="rect">
            <a:avLst/>
          </a:prstGeom>
          <a:noFill/>
        </p:spPr>
        <p:txBody>
          <a:bodyPr wrap="square" rtlCol="0">
            <a:spAutoFit/>
          </a:bodyPr>
          <a:lstStyle/>
          <a:p>
            <a:pPr marL="0" lvl="1" indent="457200" fontAlgn="auto">
              <a:lnSpc>
                <a:spcPct val="150000"/>
              </a:lnSpc>
              <a:buFont typeface="Wingdings" panose="05000000000000000000" charset="0"/>
              <a:buNone/>
            </a:pPr>
            <a:r>
              <a:rPr lang="en-US" altLang="zh-CN" sz="2000" dirty="0"/>
              <a:t>由于没有公开的具有丰富风格提示的普通话语音语料库，使用内部收集的名为 NLSpeech 的普通话语音语料库进行实验评估。</a:t>
            </a:r>
            <a:endParaRPr lang="en-US" altLang="zh-CN" sz="2000" dirty="0"/>
          </a:p>
        </p:txBody>
      </p:sp>
      <p:sp>
        <p:nvSpPr>
          <p:cNvPr id="4" name="矩形 3"/>
          <p:cNvSpPr/>
          <p:nvPr>
            <p:custDataLst>
              <p:tags r:id="rId6"/>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custDataLst>
              <p:tags r:id="rId7"/>
            </p:custDataLst>
          </p:nvPr>
        </p:nvSpPr>
        <p:spPr>
          <a:xfrm>
            <a:off x="-635" y="5647690"/>
            <a:ext cx="12192000" cy="1076325"/>
          </a:xfrm>
          <a:prstGeom prst="rect">
            <a:avLst/>
          </a:prstGeom>
          <a:noFill/>
        </p:spPr>
        <p:txBody>
          <a:bodyPr wrap="square" rtlCol="0">
            <a:spAutoFit/>
          </a:bodyPr>
          <a:p>
            <a:r>
              <a:rPr lang="en-US" altLang="zh-CN" sz="1600">
                <a:solidFill>
                  <a:schemeClr val="tx1"/>
                </a:solidFill>
                <a:effectLst>
                  <a:outerShdw blurRad="38100" dist="19050" dir="2700000" algn="tl" rotWithShape="0">
                    <a:schemeClr val="dk1">
                      <a:alpha val="40000"/>
                    </a:schemeClr>
                  </a:outerShdw>
                </a:effectLst>
                <a:sym typeface="+mn-ea"/>
              </a:rPr>
              <a:t>[31]M. Kim, S. J. Cheon, B. J. Choi, J. J. Kim, and N. S. Kim, “Expressive text-to-speech using style tag,” in Proc. Interspeech, 2021, pp. 4663–4667.</a:t>
            </a:r>
            <a:endParaRPr lang="en-US" altLang="zh-CN" sz="1600">
              <a:solidFill>
                <a:schemeClr val="tx1"/>
              </a:solidFill>
              <a:effectLst>
                <a:outerShdw blurRad="38100" dist="19050" dir="2700000" algn="tl" rotWithShape="0">
                  <a:schemeClr val="dk1">
                    <a:alpha val="40000"/>
                  </a:schemeClr>
                </a:outerShdw>
              </a:effectLst>
              <a:sym typeface="+mn-ea"/>
            </a:endParaRPr>
          </a:p>
          <a:p>
            <a:r>
              <a:rPr lang="en-US" altLang="zh-CN" sz="1600">
                <a:solidFill>
                  <a:schemeClr val="tx1"/>
                </a:solidFill>
                <a:effectLst>
                  <a:outerShdw blurRad="38100" dist="19050" dir="2700000" algn="tl" rotWithShape="0">
                    <a:schemeClr val="dk1">
                      <a:alpha val="40000"/>
                    </a:schemeClr>
                  </a:outerShdw>
                </a:effectLst>
                <a:sym typeface="+mn-ea"/>
              </a:rPr>
              <a:t>[32]Z. Guo, Y. Leng, Y. Wu, S. Zhao, and X. Tan, “PrompTTTS: Controllable text-to-speech with text descriptions,” in Proc. IEEE Int. Conf. Acoust. Speech Signal Process., 2023, pp. 1–5.</a:t>
            </a:r>
            <a:endParaRPr lang="en-US" altLang="zh-CN" sz="1600">
              <a:solidFill>
                <a:schemeClr val="tx1"/>
              </a:solidFill>
              <a:effectLst>
                <a:outerShdw blurRad="38100" dist="19050" dir="2700000" algn="tl" rotWithShape="0">
                  <a:schemeClr val="dk1">
                    <a:alpha val="40000"/>
                  </a:schemeClr>
                </a:outerShdw>
              </a:effectLst>
              <a:sym typeface="+mn-ea"/>
            </a:endParaRPr>
          </a:p>
        </p:txBody>
      </p:sp>
    </p:spTree>
    <p:custDataLst>
      <p:tags r:id="rId8"/>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dirty="0">
                <a:solidFill>
                  <a:schemeClr val="tx1"/>
                </a:solidFill>
                <a:effectLst>
                  <a:outerShdw blurRad="38100" dist="19050" dir="2700000" algn="tl" rotWithShape="0">
                    <a:schemeClr val="dk1">
                      <a:alpha val="40000"/>
                    </a:schemeClr>
                  </a:outerShdw>
                </a:effectLst>
              </a:rPr>
              <a:t>整体架构</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6" name="图片 5" descr="微信截图_20240706192731"/>
          <p:cNvPicPr>
            <a:picLocks noChangeAspect="1"/>
          </p:cNvPicPr>
          <p:nvPr/>
        </p:nvPicPr>
        <p:blipFill>
          <a:blip r:embed="rId5"/>
          <a:stretch>
            <a:fillRect/>
          </a:stretch>
        </p:blipFill>
        <p:spPr>
          <a:xfrm>
            <a:off x="302260" y="1649730"/>
            <a:ext cx="11588115" cy="374396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587375" y="1503680"/>
            <a:ext cx="10703560" cy="553085"/>
          </a:xfrm>
          <a:prstGeom prst="rect">
            <a:avLst/>
          </a:prstGeom>
          <a:noFill/>
        </p:spPr>
        <p:txBody>
          <a:bodyPr wrap="square" rtlCol="0">
            <a:spAutoFit/>
          </a:bodyPr>
          <a:p>
            <a:pPr lvl="1" indent="0" fontAlgn="auto">
              <a:lnSpc>
                <a:spcPct val="150000"/>
              </a:lnSpc>
              <a:buFont typeface="Wingdings" panose="05000000000000000000" charset="0"/>
              <a:buNone/>
            </a:pPr>
            <a:r>
              <a:rPr lang="en-US" altLang="zh-CN" sz="2000" b="0" i="0" dirty="0">
                <a:solidFill>
                  <a:srgbClr val="0D0D0D"/>
                </a:solidFill>
                <a:effectLst/>
                <a:highlight>
                  <a:srgbClr val="FFFFFF"/>
                </a:highlight>
                <a:cs typeface="+mn-lt"/>
              </a:rPr>
              <a:t>Wave-VQ-Diffusion</a:t>
            </a:r>
            <a:endParaRPr lang="en-US" altLang="zh-CN" sz="2000" b="0" i="0" dirty="0">
              <a:solidFill>
                <a:srgbClr val="0D0D0D"/>
              </a:solidFill>
              <a:effectLst/>
              <a:highlight>
                <a:srgbClr val="FFFFFF"/>
              </a:highlight>
              <a:cs typeface="+mn-lt"/>
            </a:endParaRPr>
          </a:p>
        </p:txBody>
      </p:sp>
      <p:pic>
        <p:nvPicPr>
          <p:cNvPr id="2" name="图片 1" descr="F5"/>
          <p:cNvPicPr>
            <a:picLocks noChangeAspect="1"/>
          </p:cNvPicPr>
          <p:nvPr/>
        </p:nvPicPr>
        <p:blipFill>
          <a:blip r:embed="rId6"/>
          <a:stretch>
            <a:fillRect/>
          </a:stretch>
        </p:blipFill>
        <p:spPr>
          <a:xfrm>
            <a:off x="456565" y="2056765"/>
            <a:ext cx="10652760" cy="398907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508000" y="1419860"/>
            <a:ext cx="10786110" cy="4646930"/>
          </a:xfrm>
          <a:prstGeom prst="rect">
            <a:avLst/>
          </a:prstGeom>
          <a:noFill/>
        </p:spPr>
        <p:txBody>
          <a:bodyPr wrap="square" rtlCol="0">
            <a:noAutofit/>
          </a:bodyPr>
          <a:p>
            <a:pPr marL="800100" lvl="1" indent="-342900" fontAlgn="auto">
              <a:lnSpc>
                <a:spcPct val="150000"/>
              </a:lnSpc>
              <a:buFont typeface="Wingdings" panose="05000000000000000000" charset="0"/>
              <a:buChar char="l"/>
            </a:pPr>
            <a:r>
              <a:rPr lang="zh-CN" altLang="en-US" sz="2000" dirty="0"/>
              <a:t>数据</a:t>
            </a:r>
            <a:r>
              <a:rPr lang="zh-CN" altLang="en-US" sz="2000" dirty="0"/>
              <a:t>集</a:t>
            </a:r>
            <a:endParaRPr lang="zh-CN" altLang="en-US" sz="2000" dirty="0"/>
          </a:p>
          <a:p>
            <a:pPr marL="342900" indent="-342900" fontAlgn="auto">
              <a:lnSpc>
                <a:spcPct val="150000"/>
              </a:lnSpc>
              <a:buFont typeface="Wingdings" panose="05000000000000000000" charset="0"/>
              <a:buChar char="Ø"/>
            </a:pPr>
            <a:r>
              <a:rPr lang="zh-CN" altLang="en-US" sz="2000" dirty="0"/>
              <a:t>矢量量化预训练的数据集</a:t>
            </a:r>
            <a:endParaRPr lang="zh-CN" altLang="en-US" sz="2000" dirty="0"/>
          </a:p>
          <a:p>
            <a:pPr indent="457200" fontAlgn="auto">
              <a:lnSpc>
                <a:spcPct val="150000"/>
              </a:lnSpc>
              <a:buFont typeface="Wingdings" panose="05000000000000000000" charset="0"/>
              <a:buNone/>
            </a:pPr>
            <a:r>
              <a:rPr lang="zh-CN" altLang="en-US" sz="2000" dirty="0"/>
              <a:t>为了获得一个强健且包含丰富声学信息的矢量量化模型，作者结合了一个内部数据集和以下三种常用的公开可用的TTS数据集：</a:t>
            </a:r>
            <a:r>
              <a:rPr lang="en-US" altLang="zh-CN" sz="2000" dirty="0"/>
              <a:t>(1)</a:t>
            </a:r>
            <a:r>
              <a:rPr lang="zh-CN" altLang="en-US" sz="2000" dirty="0"/>
              <a:t>内部数据集，包含300小时语音数据的普通话语音语料库。</a:t>
            </a:r>
            <a:r>
              <a:rPr lang="en-US" altLang="zh-CN" sz="2000" dirty="0"/>
              <a:t>(2)</a:t>
            </a:r>
            <a:r>
              <a:rPr lang="zh-CN" altLang="en-US" sz="2000" dirty="0"/>
              <a:t>VCTK数据集。</a:t>
            </a:r>
            <a:r>
              <a:rPr lang="en-US" altLang="zh-CN" sz="2000" dirty="0"/>
              <a:t>(3)</a:t>
            </a:r>
            <a:r>
              <a:rPr lang="zh-CN" altLang="en-US" sz="2000" dirty="0"/>
              <a:t>AISHELL3数据集。</a:t>
            </a:r>
            <a:r>
              <a:rPr lang="en-US" altLang="zh-CN" sz="2000" dirty="0"/>
              <a:t>(4)</a:t>
            </a:r>
            <a:r>
              <a:rPr lang="zh-CN" altLang="en-US" sz="2000" dirty="0"/>
              <a:t>LibriTTS数据集的干净部分。</a:t>
            </a:r>
            <a:endParaRPr lang="zh-CN" altLang="en-US" sz="2000" dirty="0"/>
          </a:p>
          <a:p>
            <a:pPr marL="342900" indent="-342900" fontAlgn="auto">
              <a:lnSpc>
                <a:spcPct val="150000"/>
              </a:lnSpc>
              <a:buFont typeface="Wingdings" panose="05000000000000000000" charset="0"/>
              <a:buChar char="Ø"/>
            </a:pPr>
            <a:r>
              <a:rPr lang="zh-CN" altLang="en-US" sz="2000" dirty="0"/>
              <a:t>InstructTTS的数据集</a:t>
            </a:r>
            <a:endParaRPr lang="zh-CN" altLang="en-US" sz="2000" dirty="0"/>
          </a:p>
          <a:p>
            <a:pPr indent="457200" fontAlgn="auto">
              <a:lnSpc>
                <a:spcPct val="150000"/>
              </a:lnSpc>
              <a:buFont typeface="Wingdings" panose="05000000000000000000" charset="0"/>
              <a:buNone/>
            </a:pPr>
            <a:r>
              <a:rPr lang="zh-CN" altLang="en-US" sz="2000" dirty="0"/>
              <a:t>使用内部数据集NLSpeech作为训练和测试数据集。该语料库包含来自7位说话者（5位女性和2位男性）的44小时语音数据（总共32,000个语句）。音频波形的采样率为24 kHz。随机分配0.1小时的数据作为验证集，另外0.1小时的数据作为测试集，其余的数据作为训练集。每个语句有5个由不同标注者标注的样式提示。</a:t>
            </a:r>
            <a:endParaRPr lang="zh-CN" altLang="en-US" sz="2000" dirty="0"/>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3" name="图片 2" descr="表2"/>
          <p:cNvPicPr>
            <a:picLocks noChangeAspect="1"/>
          </p:cNvPicPr>
          <p:nvPr/>
        </p:nvPicPr>
        <p:blipFill>
          <a:blip r:embed="rId5"/>
          <a:stretch>
            <a:fillRect/>
          </a:stretch>
        </p:blipFill>
        <p:spPr>
          <a:xfrm>
            <a:off x="456565" y="2255520"/>
            <a:ext cx="11024870" cy="2317750"/>
          </a:xfrm>
          <a:prstGeom prst="rect">
            <a:avLst/>
          </a:prstGeom>
        </p:spPr>
      </p:pic>
      <p:sp>
        <p:nvSpPr>
          <p:cNvPr id="6" name="文本框 5"/>
          <p:cNvSpPr txBox="1"/>
          <p:nvPr/>
        </p:nvSpPr>
        <p:spPr>
          <a:xfrm>
            <a:off x="914400" y="5324475"/>
            <a:ext cx="2349500" cy="368300"/>
          </a:xfrm>
          <a:prstGeom prst="rect">
            <a:avLst/>
          </a:prstGeom>
          <a:noFill/>
        </p:spPr>
        <p:txBody>
          <a:bodyPr wrap="square" rtlCol="0">
            <a:spAutoFit/>
          </a:bodyPr>
          <a:p>
            <a:r>
              <a:rPr lang="zh-CN" altLang="en-US"/>
              <a:t>基线StyleSpeech</a:t>
            </a:r>
            <a:r>
              <a:rPr lang="en-US" altLang="zh-CN" baseline="30000"/>
              <a:t>[1]</a:t>
            </a:r>
            <a:endParaRPr lang="en-US" altLang="zh-CN" baseline="30000"/>
          </a:p>
        </p:txBody>
      </p:sp>
      <p:sp>
        <p:nvSpPr>
          <p:cNvPr id="7" name="文本框 6"/>
          <p:cNvSpPr txBox="1"/>
          <p:nvPr>
            <p:custDataLst>
              <p:tags r:id="rId6"/>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Min D, Lee D B, Yang E, et al. Meta-stylespeech: Multi-speaker adaptive text-to-speech generation[C]//International Conference on Machine Learning. PMLR, 2021: 7748-7759.</a:t>
            </a:r>
            <a:endParaRPr lang="zh-CN" altLang="en-US" sz="160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sym typeface="+mn-ea"/>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3" name="图片 2" descr="表4"/>
          <p:cNvPicPr>
            <a:picLocks noChangeAspect="1"/>
          </p:cNvPicPr>
          <p:nvPr/>
        </p:nvPicPr>
        <p:blipFill>
          <a:blip r:embed="rId5"/>
          <a:stretch>
            <a:fillRect/>
          </a:stretch>
        </p:blipFill>
        <p:spPr>
          <a:xfrm>
            <a:off x="1033780" y="2068195"/>
            <a:ext cx="10435590" cy="301879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sym typeface="+mn-ea"/>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6" name="图片 5" descr="表7"/>
          <p:cNvPicPr>
            <a:picLocks noChangeAspect="1"/>
          </p:cNvPicPr>
          <p:nvPr/>
        </p:nvPicPr>
        <p:blipFill>
          <a:blip r:embed="rId5"/>
          <a:stretch>
            <a:fillRect/>
          </a:stretch>
        </p:blipFill>
        <p:spPr>
          <a:xfrm>
            <a:off x="1885315" y="1713865"/>
            <a:ext cx="7452360" cy="381825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587375" y="1503680"/>
            <a:ext cx="10703560" cy="2399665"/>
          </a:xfrm>
          <a:prstGeom prst="rect">
            <a:avLst/>
          </a:prstGeom>
          <a:noFill/>
        </p:spPr>
        <p:txBody>
          <a:bodyPr wrap="square" rtlCol="0">
            <a:spAutoFit/>
          </a:bodyPr>
          <a:p>
            <a:pPr marL="342900" indent="-342900" fontAlgn="auto">
              <a:lnSpc>
                <a:spcPct val="150000"/>
              </a:lnSpc>
              <a:buFont typeface="Wingdings" panose="05000000000000000000" charset="0"/>
              <a:buChar char="Ø"/>
            </a:pPr>
            <a:r>
              <a:rPr lang="en-US" sz="2000" dirty="0">
                <a:sym typeface="+mn-ea"/>
              </a:rPr>
              <a:t>InstructTTS能够使用自然语言提示合成富有表现力的语音。</a:t>
            </a:r>
            <a:endParaRPr lang="en-US" sz="2000" dirty="0">
              <a:sym typeface="+mn-ea"/>
            </a:endParaRPr>
          </a:p>
          <a:p>
            <a:pPr marL="342900" indent="-342900" fontAlgn="auto">
              <a:lnSpc>
                <a:spcPct val="150000"/>
              </a:lnSpc>
              <a:buFont typeface="Wingdings" panose="05000000000000000000" charset="0"/>
              <a:buChar char="Ø"/>
            </a:pPr>
            <a:r>
              <a:rPr lang="zh-CN" altLang="en-US" sz="2000" dirty="0">
                <a:sym typeface="+mn-ea"/>
              </a:rPr>
              <a:t>在</a:t>
            </a:r>
            <a:r>
              <a:rPr lang="en-US" sz="2000" dirty="0">
                <a:sym typeface="+mn-ea"/>
              </a:rPr>
              <a:t>声学模型方面，</a:t>
            </a:r>
            <a:r>
              <a:rPr lang="zh-CN" altLang="en-US" sz="2000" dirty="0">
                <a:sym typeface="+mn-ea"/>
              </a:rPr>
              <a:t>作者</a:t>
            </a:r>
            <a:r>
              <a:rPr lang="en-US" sz="2000" dirty="0">
                <a:sym typeface="+mn-ea"/>
              </a:rPr>
              <a:t>提出了一种新的视角来建模表现力TTS：建议在离散潜在空间中建模表现力TTS，并将语音合成视为语言建模任务。</a:t>
            </a:r>
            <a:endParaRPr lang="en-US" sz="2000" dirty="0">
              <a:sym typeface="+mn-ea"/>
            </a:endParaRPr>
          </a:p>
          <a:p>
            <a:pPr marL="342900" indent="-342900" fontAlgn="auto">
              <a:lnSpc>
                <a:spcPct val="150000"/>
              </a:lnSpc>
              <a:buFont typeface="Wingdings" panose="05000000000000000000" charset="0"/>
              <a:buChar char="Ø"/>
            </a:pPr>
            <a:r>
              <a:rPr lang="en-US" sz="2000" dirty="0">
                <a:sym typeface="+mn-ea"/>
              </a:rPr>
              <a:t>探索了两种建模方法：（1）借助预训练的Mel-VQ-VAE模型来建模梅尔频谱图；（2）借助预训练的神经音频编解码器模型来建模波形。</a:t>
            </a:r>
            <a:endParaRPr lang="en-US" sz="2000" dirty="0">
              <a:sym typeface="+mn-ea"/>
            </a:endParaRPr>
          </a:p>
        </p:txBody>
      </p:sp>
      <p:sp>
        <p:nvSpPr>
          <p:cNvPr id="8" name="文本框 7"/>
          <p:cNvSpPr txBox="1"/>
          <p:nvPr>
            <p:custDataLst>
              <p:tags r:id="rId6"/>
            </p:custDataLst>
          </p:nvPr>
        </p:nvSpPr>
        <p:spPr>
          <a:xfrm>
            <a:off x="0" y="6140450"/>
            <a:ext cx="12192000" cy="583565"/>
          </a:xfrm>
          <a:prstGeom prst="rect">
            <a:avLst/>
          </a:prstGeom>
          <a:noFill/>
        </p:spPr>
        <p:txBody>
          <a:bodyPr wrap="square" rtlCol="0">
            <a:spAutoFit/>
          </a:bodyPr>
          <a:lstStyle/>
          <a:p>
            <a:r>
              <a:rPr lang="zh-CN" altLang="en-US" sz="1600">
                <a:solidFill>
                  <a:schemeClr val="tx1"/>
                </a:solidFill>
                <a:effectLst>
                  <a:outerShdw blurRad="38100" dist="19050" dir="2700000" algn="tl" rotWithShape="0">
                    <a:schemeClr val="dk1">
                      <a:alpha val="40000"/>
                    </a:schemeClr>
                  </a:outerShdw>
                </a:effectLst>
                <a:sym typeface="+mn-ea"/>
              </a:rPr>
              <a:t>Yang D, Liu S, Huang R, et al. Instructtts: Modelling expressive tts in discrete latent space with natural language style prompt[J]. IEEE/ACM Transactions on Audio, Speech, and Language Processing, 2024.</a:t>
            </a:r>
            <a:endParaRPr lang="zh-CN" altLang="en-US" sz="160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0" y="6497320"/>
            <a:ext cx="12191365"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38175" y="1445260"/>
            <a:ext cx="10838180" cy="3967480"/>
          </a:xfrm>
          <a:prstGeom prst="rect">
            <a:avLst/>
          </a:prstGeom>
          <a:noFill/>
        </p:spPr>
        <p:txBody>
          <a:bodyPr wrap="square" rtlCol="0" anchor="t" anchorCtr="0">
            <a:noAutofit/>
          </a:bodyPr>
          <a:lstStyle/>
          <a:p>
            <a:pPr marL="0" lvl="2" indent="457200" fontAlgn="auto">
              <a:lnSpc>
                <a:spcPct val="150000"/>
              </a:lnSpc>
              <a:buFont typeface="Wingdings" panose="05000000000000000000" charset="0"/>
              <a:buNone/>
            </a:pPr>
            <a:r>
              <a:rPr lang="en-US" sz="2000" dirty="0">
                <a:solidFill>
                  <a:schemeClr val="tx1"/>
                </a:solidFill>
              </a:rPr>
              <a:t>句子级情感表示无法准确定位合成语音中的情感边界和细粒度情感变化。</a:t>
            </a:r>
            <a:r>
              <a:rPr lang="zh-CN" altLang="en-US" sz="2000" dirty="0">
                <a:solidFill>
                  <a:schemeClr val="tx1"/>
                </a:solidFill>
              </a:rPr>
              <a:t>比如</a:t>
            </a:r>
            <a:r>
              <a:rPr lang="en-US" sz="2000" dirty="0">
                <a:solidFill>
                  <a:schemeClr val="tx1"/>
                </a:solidFill>
              </a:rPr>
              <a:t>，演讲者有时会强调他们讲话的某些部分，使得情感更加明显。在这种情况下，句子的其余部分可能听起来非常中性。</a:t>
            </a:r>
            <a:endParaRPr lang="en-US" sz="2000" dirty="0">
              <a:solidFill>
                <a:schemeClr val="tx1"/>
              </a:solidFill>
            </a:endParaRPr>
          </a:p>
          <a:p>
            <a:pPr marL="0" lvl="2" indent="457200" fontAlgn="auto">
              <a:lnSpc>
                <a:spcPct val="150000"/>
              </a:lnSpc>
              <a:buFont typeface="Wingdings" panose="05000000000000000000" charset="0"/>
              <a:buNone/>
            </a:pPr>
            <a:r>
              <a:rPr lang="en-US" sz="2000" dirty="0">
                <a:solidFill>
                  <a:schemeClr val="tx1"/>
                </a:solidFill>
              </a:rPr>
              <a:t>因此，应该将语音中的情感视为具有明确时间边界的变化的语音事件，而不是整段语音的特征。</a:t>
            </a:r>
            <a:endParaRPr lang="en-US" sz="2000" dirty="0">
              <a:solidFill>
                <a:schemeClr val="tx1"/>
              </a:solidFill>
            </a:endParaRPr>
          </a:p>
          <a:p>
            <a:pPr marL="0" lvl="2" indent="457200" fontAlgn="auto">
              <a:lnSpc>
                <a:spcPct val="150000"/>
              </a:lnSpc>
              <a:buFont typeface="Wingdings" panose="05000000000000000000" charset="0"/>
              <a:buNone/>
            </a:pPr>
            <a:endParaRPr lang="en-US" sz="2000" dirty="0">
              <a:solidFill>
                <a:schemeClr val="tx1"/>
              </a:solidFill>
            </a:endParaRPr>
          </a:p>
        </p:txBody>
      </p:sp>
      <p:sp>
        <p:nvSpPr>
          <p:cNvPr id="2" name="文本框 1"/>
          <p:cNvSpPr txBox="1"/>
          <p:nvPr>
            <p:custDataLst>
              <p:tags r:id="rId6"/>
            </p:custDataLst>
          </p:nvPr>
        </p:nvSpPr>
        <p:spPr>
          <a:xfrm>
            <a:off x="0" y="5894070"/>
            <a:ext cx="12192000" cy="829945"/>
          </a:xfrm>
          <a:prstGeom prst="rect">
            <a:avLst/>
          </a:prstGeom>
          <a:noFill/>
        </p:spPr>
        <p:txBody>
          <a:bodyPr wrap="square" rtlCol="0">
            <a:spAutoFit/>
          </a:bodyPr>
          <a:lstStyle/>
          <a:p>
            <a:r>
              <a:rPr lang="en-US" altLang="zh-CN" sz="1600" dirty="0">
                <a:effectLst>
                  <a:outerShdw blurRad="38100" dist="19050" dir="2700000" algn="tl" rotWithShape="0">
                    <a:schemeClr val="dk1">
                      <a:alpha val="40000"/>
                    </a:schemeClr>
                  </a:outerShdw>
                </a:effectLst>
                <a:sym typeface="+mn-ea"/>
              </a:rPr>
              <a:t>Tang H, Zhang X, Cheng N, et al. ED-TTS: Multi-Scale Emotion Modeling Using Cross-Domain Emotion Diarization for Emotional Speech Synthesis[C]//ICASSP 2024-2024 IEEE International Conference on Acoustics, Speech and Signal Processing (ICASSP). IEEE, 2024: 12146-12150.</a:t>
            </a:r>
            <a:endParaRPr lang="en-US" altLang="zh-CN" sz="1600" dirty="0">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76275" y="1370330"/>
            <a:ext cx="10838180" cy="1023620"/>
          </a:xfrm>
          <a:prstGeom prst="rect">
            <a:avLst/>
          </a:prstGeom>
          <a:noFill/>
        </p:spPr>
        <p:txBody>
          <a:bodyPr wrap="square" rtlCol="0">
            <a:noAutofit/>
          </a:bodyPr>
          <a:lstStyle/>
          <a:p>
            <a:pPr marL="0" lvl="2" indent="457200" fontAlgn="auto">
              <a:lnSpc>
                <a:spcPct val="150000"/>
              </a:lnSpc>
              <a:buFont typeface="Wingdings" panose="05000000000000000000" charset="0"/>
              <a:buNone/>
            </a:pPr>
            <a:r>
              <a:rPr lang="en-US" altLang="zh-CN" sz="2000" dirty="0">
                <a:solidFill>
                  <a:schemeClr val="tx1"/>
                </a:solidFill>
              </a:rPr>
              <a:t>语音情感分区（</a:t>
            </a:r>
            <a:r>
              <a:rPr lang="en-US" altLang="zh-CN" sz="2000" dirty="0">
                <a:sym typeface="+mn-ea"/>
              </a:rPr>
              <a:t>Speech emotion diarization</a:t>
            </a:r>
            <a:r>
              <a:rPr lang="zh-CN" altLang="en-US" sz="2000" dirty="0">
                <a:effectLst>
                  <a:outerShdw blurRad="38100" dist="19050" dir="2700000" algn="tl" rotWithShape="0">
                    <a:schemeClr val="dk1">
                      <a:alpha val="40000"/>
                    </a:schemeClr>
                  </a:outerShdw>
                </a:effectLst>
                <a:sym typeface="+mn-ea"/>
              </a:rPr>
              <a:t>，</a:t>
            </a:r>
            <a:r>
              <a:rPr lang="en-US" altLang="zh-CN" sz="2000" dirty="0">
                <a:solidFill>
                  <a:schemeClr val="tx1"/>
                </a:solidFill>
              </a:rPr>
              <a:t>SED）</a:t>
            </a:r>
            <a:r>
              <a:rPr lang="en-US" altLang="zh-CN" sz="2000" baseline="30000" dirty="0">
                <a:solidFill>
                  <a:schemeClr val="tx1"/>
                </a:solidFill>
              </a:rPr>
              <a:t>[1]</a:t>
            </a:r>
            <a:r>
              <a:rPr lang="en-US" altLang="zh-CN" sz="2000" dirty="0">
                <a:solidFill>
                  <a:schemeClr val="tx1"/>
                </a:solidFill>
              </a:rPr>
              <a:t>是一种细粒度的语音情感识别任务，旨在同时识别出正确的情感及其对应的边界，回答“哪些情感在何时出现？”的问题。</a:t>
            </a:r>
            <a:endParaRPr lang="en-US" altLang="zh-CN" sz="2000" dirty="0">
              <a:solidFill>
                <a:schemeClr val="tx1"/>
              </a:solidFill>
            </a:endParaRPr>
          </a:p>
        </p:txBody>
      </p:sp>
      <p:pic>
        <p:nvPicPr>
          <p:cNvPr id="3" name="图片 2" descr="SED"/>
          <p:cNvPicPr>
            <a:picLocks noChangeAspect="1"/>
          </p:cNvPicPr>
          <p:nvPr/>
        </p:nvPicPr>
        <p:blipFill>
          <a:blip r:embed="rId6"/>
          <a:stretch>
            <a:fillRect/>
          </a:stretch>
        </p:blipFill>
        <p:spPr>
          <a:xfrm>
            <a:off x="2451100" y="2485390"/>
            <a:ext cx="7202170" cy="2882900"/>
          </a:xfrm>
          <a:prstGeom prst="rect">
            <a:avLst/>
          </a:prstGeom>
        </p:spPr>
      </p:pic>
      <p:sp>
        <p:nvSpPr>
          <p:cNvPr id="6" name="文本框 5"/>
          <p:cNvSpPr txBox="1"/>
          <p:nvPr>
            <p:custDataLst>
              <p:tags r:id="rId7"/>
            </p:custDataLst>
          </p:nvPr>
        </p:nvSpPr>
        <p:spPr>
          <a:xfrm>
            <a:off x="0" y="6140450"/>
            <a:ext cx="12192000" cy="583565"/>
          </a:xfrm>
          <a:prstGeom prst="rect">
            <a:avLst/>
          </a:prstGeom>
          <a:noFill/>
        </p:spPr>
        <p:txBody>
          <a:bodyPr wrap="square" rtlCol="0">
            <a:spAutoFit/>
          </a:bodyPr>
          <a:p>
            <a:r>
              <a:rPr lang="en-US" altLang="zh-CN" sz="1600" dirty="0">
                <a:effectLst>
                  <a:outerShdw blurRad="38100" dist="19050" dir="2700000" algn="tl" rotWithShape="0">
                    <a:schemeClr val="dk1">
                      <a:alpha val="40000"/>
                    </a:schemeClr>
                  </a:outerShdw>
                </a:effectLst>
                <a:sym typeface="+mn-ea"/>
              </a:rPr>
              <a:t>[1]Yingzhi Wang, Mirco Ravanelli, Alaa Nfissi, and Alya Yacoubi, “Speech emotion diarization: Which emotion appears when?,” CoRR, vol. abs/2306.12991, 2023.</a:t>
            </a:r>
            <a:endParaRPr lang="en-US" altLang="zh-CN" sz="1600" dirty="0">
              <a:effectLst>
                <a:outerShdw blurRad="38100" dist="19050" dir="2700000" algn="tl" rotWithShape="0">
                  <a:schemeClr val="dk1">
                    <a:alpha val="40000"/>
                  </a:schemeClr>
                </a:outerShdw>
              </a:effectLst>
              <a:sym typeface="+mn-ea"/>
            </a:endParaRPr>
          </a:p>
        </p:txBody>
      </p:sp>
    </p:spTree>
    <p:custDataLst>
      <p:tags r:id="rId8"/>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76275" y="1370330"/>
            <a:ext cx="10838180" cy="4646930"/>
          </a:xfrm>
          <a:prstGeom prst="rect">
            <a:avLst/>
          </a:prstGeom>
          <a:noFill/>
        </p:spPr>
        <p:txBody>
          <a:bodyPr wrap="square" rtlCol="0">
            <a:noAutofit/>
          </a:bodyPr>
          <a:lstStyle/>
          <a:p>
            <a:pPr marL="0" lvl="2" indent="457200" fontAlgn="auto">
              <a:lnSpc>
                <a:spcPct val="150000"/>
              </a:lnSpc>
              <a:buFont typeface="Wingdings" panose="05000000000000000000" charset="0"/>
              <a:buNone/>
            </a:pPr>
            <a:r>
              <a:rPr lang="en-US" altLang="zh-CN" sz="2000" dirty="0">
                <a:solidFill>
                  <a:schemeClr val="tx1"/>
                </a:solidFill>
              </a:rPr>
              <a:t>为了有效捕捉语音情感的细微差别及其边界，</a:t>
            </a:r>
            <a:r>
              <a:rPr lang="zh-CN" altLang="en-US" sz="2000" dirty="0">
                <a:solidFill>
                  <a:schemeClr val="tx1"/>
                </a:solidFill>
              </a:rPr>
              <a:t>作者</a:t>
            </a:r>
            <a:r>
              <a:rPr lang="en-US" altLang="zh-CN" sz="2000" dirty="0">
                <a:solidFill>
                  <a:schemeClr val="tx1"/>
                </a:solidFill>
              </a:rPr>
              <a:t>引入了ED-TTS。这种多尺度方法允许在不同层次上对情感进行建模。</a:t>
            </a:r>
            <a:endParaRPr lang="en-US" altLang="zh-CN" sz="2000" dirty="0">
              <a:solidFill>
                <a:schemeClr val="tx1"/>
              </a:solidFill>
            </a:endParaRPr>
          </a:p>
          <a:p>
            <a:pPr marL="0" lvl="2" indent="457200" fontAlgn="auto">
              <a:lnSpc>
                <a:spcPct val="150000"/>
              </a:lnSpc>
              <a:buFont typeface="Wingdings" panose="05000000000000000000" charset="0"/>
              <a:buNone/>
            </a:pPr>
            <a:r>
              <a:rPr lang="en-US" altLang="zh-CN" sz="2000" dirty="0">
                <a:solidFill>
                  <a:schemeClr val="tx1"/>
                </a:solidFill>
              </a:rPr>
              <a:t>ED-TTS是一种基于DDPM的序列到序列架构，预训练的SER和SED模型可以提取语句级和帧级的情感特征。</a:t>
            </a:r>
            <a:endParaRPr lang="en-US" altLang="zh-CN" sz="2000" dirty="0">
              <a:solidFill>
                <a:schemeClr val="tx1"/>
              </a:solidFill>
            </a:endParaRPr>
          </a:p>
          <a:p>
            <a:pPr marL="800100" lvl="3" indent="-342900" fontAlgn="auto">
              <a:lnSpc>
                <a:spcPct val="150000"/>
              </a:lnSpc>
              <a:buFont typeface="Wingdings" panose="05000000000000000000" charset="0"/>
              <a:buChar char="Ø"/>
            </a:pPr>
            <a:r>
              <a:rPr sz="2000" dirty="0">
                <a:solidFill>
                  <a:schemeClr val="tx1"/>
                </a:solidFill>
              </a:rPr>
              <a:t>利用 SED 来解决情感 TTS 中缺乏精细注释的情感数据集所带来的挑战。</a:t>
            </a:r>
            <a:endParaRPr sz="2000" dirty="0">
              <a:solidFill>
                <a:schemeClr val="tx1"/>
              </a:solidFill>
            </a:endParaRPr>
          </a:p>
          <a:p>
            <a:pPr marL="800100" lvl="3" indent="-342900" fontAlgn="auto">
              <a:lnSpc>
                <a:spcPct val="150000"/>
              </a:lnSpc>
              <a:buFont typeface="Wingdings" panose="05000000000000000000" charset="0"/>
              <a:buChar char="Ø"/>
            </a:pPr>
            <a:r>
              <a:rPr lang="en-US" altLang="zh-CN" sz="2000" dirty="0">
                <a:solidFill>
                  <a:schemeClr val="tx1"/>
                </a:solidFill>
              </a:rPr>
              <a:t>使用SED在未标注的TTS数据集上预测的细粒度软情感标签来监督TTS模型的训练。</a:t>
            </a:r>
            <a:endParaRPr lang="en-US" altLang="zh-CN" sz="2000" dirty="0">
              <a:solidFill>
                <a:schemeClr val="tx1"/>
              </a:solidFill>
            </a:endParaRPr>
          </a:p>
          <a:p>
            <a:pPr marL="800100" lvl="3" indent="-342900" fontAlgn="auto">
              <a:lnSpc>
                <a:spcPct val="150000"/>
              </a:lnSpc>
              <a:buFont typeface="Wingdings" panose="05000000000000000000" charset="0"/>
              <a:buChar char="Ø"/>
            </a:pPr>
            <a:r>
              <a:rPr lang="en-US" altLang="zh-CN" sz="2000" dirty="0">
                <a:solidFill>
                  <a:schemeClr val="tx1"/>
                </a:solidFill>
              </a:rPr>
              <a:t>使用跨领域训练，通过减少SED和TTS数据集之间的分布偏移来提高TTS数据集上软标签的准确性。</a:t>
            </a:r>
            <a:endParaRPr lang="en-US" altLang="zh-CN" sz="2000" dirty="0">
              <a:solidFill>
                <a:schemeClr val="tx1"/>
              </a:solidFill>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整体</a:t>
            </a:r>
            <a:r>
              <a:rPr lang="zh-CN" altLang="en-US" sz="2800">
                <a:solidFill>
                  <a:schemeClr val="tx1"/>
                </a:solidFill>
                <a:effectLst>
                  <a:outerShdw blurRad="38100" dist="19050" dir="2700000" algn="tl" rotWithShape="0">
                    <a:schemeClr val="dk1">
                      <a:alpha val="40000"/>
                    </a:schemeClr>
                  </a:outerShdw>
                </a:effectLst>
              </a:rPr>
              <a:t>框架</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7" name="图片 6" descr="EDTTS框架图"/>
          <p:cNvPicPr>
            <a:picLocks noChangeAspect="1"/>
          </p:cNvPicPr>
          <p:nvPr/>
        </p:nvPicPr>
        <p:blipFill>
          <a:blip r:embed="rId5"/>
          <a:stretch>
            <a:fillRect/>
          </a:stretch>
        </p:blipFill>
        <p:spPr>
          <a:xfrm>
            <a:off x="794385" y="1579245"/>
            <a:ext cx="10909935" cy="443357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76275" y="1241425"/>
            <a:ext cx="10838180" cy="1922145"/>
          </a:xfrm>
          <a:prstGeom prst="rect">
            <a:avLst/>
          </a:prstGeom>
          <a:noFill/>
        </p:spPr>
        <p:txBody>
          <a:bodyPr wrap="square" rtlCol="0">
            <a:noAutofit/>
          </a:bodyPr>
          <a:p>
            <a:pPr marL="342900" lvl="2" indent="-342900" fontAlgn="auto">
              <a:lnSpc>
                <a:spcPct val="150000"/>
              </a:lnSpc>
              <a:buFont typeface="Wingdings" panose="05000000000000000000" charset="0"/>
              <a:buChar char="l"/>
            </a:pPr>
            <a:r>
              <a:rPr lang="en-US" sz="2000" dirty="0"/>
              <a:t>Multi-Scale Style Encoder(多尺度风格编码器)</a:t>
            </a:r>
            <a:endParaRPr lang="en-US" sz="2000" dirty="0"/>
          </a:p>
          <a:p>
            <a:pPr marL="0" lvl="2" indent="457200" fontAlgn="auto">
              <a:lnSpc>
                <a:spcPct val="150000"/>
              </a:lnSpc>
              <a:buFont typeface="Wingdings" panose="05000000000000000000" charset="0"/>
              <a:buNone/>
            </a:pPr>
            <a:r>
              <a:rPr lang="zh-CN" altLang="en-US" sz="2000" dirty="0">
                <a:solidFill>
                  <a:schemeClr val="tx1"/>
                </a:solidFill>
                <a:sym typeface="+mn-ea"/>
              </a:rPr>
              <a:t>将EmoMix</a:t>
            </a:r>
            <a:r>
              <a:rPr lang="en-US" altLang="zh-CN" sz="2000" baseline="30000" dirty="0">
                <a:solidFill>
                  <a:schemeClr val="tx1"/>
                </a:solidFill>
                <a:sym typeface="+mn-ea"/>
              </a:rPr>
              <a:t>[1]</a:t>
            </a:r>
            <a:r>
              <a:rPr lang="zh-CN" altLang="en-US" sz="2000" dirty="0">
                <a:solidFill>
                  <a:schemeClr val="tx1"/>
                </a:solidFill>
                <a:sym typeface="+mn-ea"/>
              </a:rPr>
              <a:t>的情感编码器从单一的SER扩展为多尺度编码器，以提取情感类别、情感变化和情感边界信息。该模块包含预训练的用于语句级风格特征的SER，并额外使用了用于帧级风格</a:t>
            </a:r>
            <a:r>
              <a:rPr lang="zh-CN" altLang="en-US" sz="2000" dirty="0">
                <a:sym typeface="+mn-ea"/>
              </a:rPr>
              <a:t>特征的SED模型。</a:t>
            </a:r>
            <a:endParaRPr lang="zh-CN" altLang="en-US" sz="2000" dirty="0">
              <a:sym typeface="+mn-ea"/>
            </a:endParaRPr>
          </a:p>
        </p:txBody>
      </p:sp>
      <p:pic>
        <p:nvPicPr>
          <p:cNvPr id="2" name="图片 1" descr="整体框架"/>
          <p:cNvPicPr>
            <a:picLocks noChangeAspect="1"/>
          </p:cNvPicPr>
          <p:nvPr/>
        </p:nvPicPr>
        <p:blipFill>
          <a:blip r:embed="rId6"/>
          <a:stretch>
            <a:fillRect/>
          </a:stretch>
        </p:blipFill>
        <p:spPr>
          <a:xfrm>
            <a:off x="365125" y="3163570"/>
            <a:ext cx="5552440" cy="2176780"/>
          </a:xfrm>
          <a:prstGeom prst="rect">
            <a:avLst/>
          </a:prstGeom>
        </p:spPr>
      </p:pic>
      <p:pic>
        <p:nvPicPr>
          <p:cNvPr id="3" name="图片 2" descr="EDTTS框架图"/>
          <p:cNvPicPr>
            <a:picLocks noChangeAspect="1"/>
          </p:cNvPicPr>
          <p:nvPr/>
        </p:nvPicPr>
        <p:blipFill>
          <a:blip r:embed="rId7"/>
          <a:srcRect r="33787" b="3323"/>
          <a:stretch>
            <a:fillRect/>
          </a:stretch>
        </p:blipFill>
        <p:spPr>
          <a:xfrm>
            <a:off x="6482715" y="3126740"/>
            <a:ext cx="4465955" cy="2649855"/>
          </a:xfrm>
          <a:prstGeom prst="rect">
            <a:avLst/>
          </a:prstGeom>
        </p:spPr>
      </p:pic>
      <p:sp>
        <p:nvSpPr>
          <p:cNvPr id="6" name="文本框 5"/>
          <p:cNvSpPr txBox="1"/>
          <p:nvPr/>
        </p:nvSpPr>
        <p:spPr>
          <a:xfrm>
            <a:off x="2403475" y="5476240"/>
            <a:ext cx="1718310" cy="368300"/>
          </a:xfrm>
          <a:prstGeom prst="rect">
            <a:avLst/>
          </a:prstGeom>
          <a:noFill/>
        </p:spPr>
        <p:txBody>
          <a:bodyPr wrap="square" rtlCol="0">
            <a:spAutoFit/>
          </a:bodyPr>
          <a:p>
            <a:r>
              <a:rPr lang="en-US" altLang="zh-CN"/>
              <a:t>EmoMix</a:t>
            </a:r>
            <a:r>
              <a:rPr lang="zh-CN" altLang="en-US"/>
              <a:t>框架图</a:t>
            </a:r>
            <a:endParaRPr lang="zh-CN" altLang="en-US"/>
          </a:p>
        </p:txBody>
      </p:sp>
      <p:sp>
        <p:nvSpPr>
          <p:cNvPr id="8" name="文本框 7"/>
          <p:cNvSpPr txBox="1"/>
          <p:nvPr>
            <p:custDataLst>
              <p:tags r:id="rId8"/>
            </p:custDataLst>
          </p:nvPr>
        </p:nvSpPr>
        <p:spPr>
          <a:xfrm>
            <a:off x="0" y="6140450"/>
            <a:ext cx="12192000" cy="583565"/>
          </a:xfrm>
          <a:prstGeom prst="rect">
            <a:avLst/>
          </a:prstGeom>
          <a:noFill/>
        </p:spPr>
        <p:txBody>
          <a:bodyPr wrap="square" rtlCol="0">
            <a:spAutoFit/>
          </a:bodyPr>
          <a:p>
            <a:r>
              <a:rPr lang="en-US" altLang="zh-CN" sz="1600" dirty="0">
                <a:effectLst>
                  <a:outerShdw blurRad="38100" dist="19050" dir="2700000" algn="tl" rotWithShape="0">
                    <a:schemeClr val="dk1">
                      <a:alpha val="40000"/>
                    </a:schemeClr>
                  </a:outerShdw>
                </a:effectLst>
                <a:sym typeface="+mn-ea"/>
              </a:rPr>
              <a:t>[1]</a:t>
            </a:r>
            <a:r>
              <a:rPr lang="en-US" altLang="zh-CN" sz="1600" dirty="0">
                <a:effectLst>
                  <a:outerShdw blurRad="38100" dist="19050" dir="2700000" algn="tl" rotWithShape="0">
                    <a:schemeClr val="dk1">
                      <a:alpha val="40000"/>
                    </a:schemeClr>
                  </a:outerShdw>
                </a:effectLst>
                <a:sym typeface="+mn-ea"/>
              </a:rPr>
              <a:t>Tang, H., Zhang, X., Wang, J., Cheng, N., Xiao, J. (2023) EmoMix: Emotion Mixing via Diffusion Models for Emotional Speech Synthesis. Proc. INTERSPEECH 2023,12-16</a:t>
            </a:r>
            <a:endParaRPr lang="en-US" altLang="zh-CN" sz="1600" dirty="0">
              <a:effectLst>
                <a:outerShdw blurRad="38100" dist="19050" dir="2700000" algn="tl" rotWithShape="0">
                  <a:schemeClr val="dk1">
                    <a:alpha val="40000"/>
                  </a:schemeClr>
                </a:outerShdw>
              </a:effectLst>
              <a:sym typeface="+mn-ea"/>
            </a:endParaRPr>
          </a:p>
        </p:txBody>
      </p:sp>
    </p:spTree>
    <p:custDataLst>
      <p:tags r:id="rId9"/>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3611880" y="1370330"/>
            <a:ext cx="7902575" cy="4566285"/>
          </a:xfrm>
          <a:prstGeom prst="rect">
            <a:avLst/>
          </a:prstGeom>
          <a:noFill/>
        </p:spPr>
        <p:txBody>
          <a:bodyPr wrap="square" rtlCol="0">
            <a:noAutofit/>
          </a:bodyPr>
          <a:p>
            <a:pPr marL="342900" lvl="2" indent="-342900" fontAlgn="auto">
              <a:lnSpc>
                <a:spcPct val="150000"/>
              </a:lnSpc>
              <a:buFont typeface="Wingdings" panose="05000000000000000000" charset="0"/>
              <a:buChar char="l"/>
            </a:pPr>
            <a:r>
              <a:rPr lang="en-US" sz="2000" dirty="0"/>
              <a:t>Cross-domain Training of SED(SED跨领域</a:t>
            </a:r>
            <a:r>
              <a:rPr lang="zh-CN" altLang="en-US" sz="2000" dirty="0"/>
              <a:t>训练</a:t>
            </a:r>
            <a:r>
              <a:rPr lang="en-US" sz="2000" dirty="0"/>
              <a:t>)</a:t>
            </a:r>
            <a:endParaRPr lang="en-US" sz="2000" dirty="0"/>
          </a:p>
          <a:p>
            <a:pPr marL="0" lvl="2" indent="457200" fontAlgn="auto">
              <a:lnSpc>
                <a:spcPct val="150000"/>
              </a:lnSpc>
              <a:buFont typeface="Wingdings" panose="05000000000000000000" charset="0"/>
              <a:buNone/>
            </a:pPr>
            <a:r>
              <a:rPr lang="en-US" altLang="zh-CN" sz="2000" dirty="0">
                <a:solidFill>
                  <a:schemeClr val="tx1"/>
                </a:solidFill>
                <a:sym typeface="+mn-ea"/>
              </a:rPr>
              <a:t>为了减少参考语音和合成语音之间的情感风格差异和边界偏移，使用SED来预测未标注TTS数据集的帧级软情感标签，以监督ED-TTS的训练。使用附加的交叉熵损失来训练ED-TTS，强制合成样本在帧级别上与参考语音具有相同的情感。</a:t>
            </a:r>
            <a:endParaRPr lang="en-US" altLang="zh-CN" sz="2000" dirty="0">
              <a:solidFill>
                <a:schemeClr val="tx1"/>
              </a:solidFill>
              <a:sym typeface="+mn-ea"/>
            </a:endParaRPr>
          </a:p>
          <a:p>
            <a:pPr marL="0" lvl="2" indent="457200" fontAlgn="auto">
              <a:lnSpc>
                <a:spcPct val="150000"/>
              </a:lnSpc>
              <a:buFont typeface="Wingdings" panose="05000000000000000000" charset="0"/>
              <a:buNone/>
            </a:pPr>
            <a:r>
              <a:rPr lang="en-US" altLang="zh-CN" sz="2000" dirty="0">
                <a:solidFill>
                  <a:schemeClr val="tx1"/>
                </a:solidFill>
                <a:sym typeface="+mn-ea"/>
              </a:rPr>
              <a:t>MLMMD：多层本地最大均值差异（Multi-Layer Local Maximum Mean Discrepancy），用于对齐两个数据集的特征分布。具体来说，通过最小化两个数据集特征表示之间的分布差异来减少源域和目标域之间的域间差异。</a:t>
            </a:r>
            <a:endParaRPr lang="en-US" altLang="zh-CN" sz="2000" dirty="0">
              <a:solidFill>
                <a:schemeClr val="tx1"/>
              </a:solidFill>
              <a:sym typeface="+mn-ea"/>
            </a:endParaRPr>
          </a:p>
        </p:txBody>
      </p:sp>
      <p:pic>
        <p:nvPicPr>
          <p:cNvPr id="2" name="图片 1" descr="EDTTS框架图"/>
          <p:cNvPicPr>
            <a:picLocks noChangeAspect="1"/>
          </p:cNvPicPr>
          <p:nvPr/>
        </p:nvPicPr>
        <p:blipFill>
          <a:blip r:embed="rId6"/>
          <a:srcRect l="68762"/>
          <a:stretch>
            <a:fillRect/>
          </a:stretch>
        </p:blipFill>
        <p:spPr>
          <a:xfrm>
            <a:off x="302895" y="1503680"/>
            <a:ext cx="3408045" cy="443357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419860"/>
            <a:ext cx="10786110" cy="3884295"/>
          </a:xfrm>
          <a:prstGeom prst="rect">
            <a:avLst/>
          </a:prstGeom>
          <a:noFill/>
        </p:spPr>
        <p:txBody>
          <a:bodyPr wrap="square" rtlCol="0">
            <a:noAutofit/>
          </a:bodyPr>
          <a:lstStyle/>
          <a:p>
            <a:pPr marL="342900" indent="-342900" fontAlgn="auto">
              <a:lnSpc>
                <a:spcPct val="150000"/>
              </a:lnSpc>
              <a:buFont typeface="Wingdings" panose="05000000000000000000" charset="0"/>
              <a:buChar char="l"/>
            </a:pPr>
            <a:r>
              <a:rPr lang="zh-CN" altLang="en-US" sz="2000" dirty="0"/>
              <a:t>数据</a:t>
            </a:r>
            <a:r>
              <a:rPr lang="zh-CN" altLang="en-US" sz="2000" dirty="0"/>
              <a:t>集</a:t>
            </a:r>
            <a:endParaRPr lang="zh-CN" altLang="en-US" sz="2000" dirty="0"/>
          </a:p>
          <a:p>
            <a:pPr indent="457200" fontAlgn="auto">
              <a:lnSpc>
                <a:spcPct val="150000"/>
              </a:lnSpc>
              <a:buFont typeface="Wingdings" panose="05000000000000000000" charset="0"/>
              <a:buNone/>
            </a:pPr>
            <a:r>
              <a:rPr lang="en-US" altLang="zh-CN" sz="2000" dirty="0"/>
              <a:t>SER模型在IEMOCAP的一个子集上进行了预训练，该子集包含了快乐、悲伤、愤怒和中性的情感。SED模型在一个精心整理的数据集上进行了预训练，该数据集包含了从IEMOCAP、RAVDESS、Emov-DB、ESD和JL CORPUS中随机拼接的音频样本。在另一个数据集Zaion Emotion Dataset（ZED）上测试了MLMMD在跨领域SED任务中的性能。ZED包含180个语句和73个来自情感YouTube视频的说话者，提供了离散的情感标签和每个样本的情感段边界。我们使用了BC2013-English有声读物数据集的一个分段部分，该部分包含大约70小时和93k的语句，用于训练和评估ED-TTS。</a:t>
            </a:r>
            <a:endParaRPr lang="en-US" altLang="zh-CN" sz="2000" dirty="0"/>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356.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5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364.xml><?xml version="1.0" encoding="utf-8"?>
<p:tagLst xmlns:p="http://schemas.openxmlformats.org/presentationml/2006/main">
  <p:tag name="KSO_WM_BEAUTIFY_FLAG" val=""/>
  <p:tag name="KSO_WM_UNIT_PLACING_PICTURE_USER_VIEWPORT" val="{&quot;height&quot;:1368,&quot;width&quot;:4620}"/>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wm#"/>
  <p:tag name="KSO_WM_TEMPLATE_CATEGORY" val="custom"/>
  <p:tag name="KSO_WM_TEMPLATE_INDEX" val="20204613"/>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wm#"/>
  <p:tag name="KSO_WM_TEMPLATE_CATEGORY" val="custom"/>
  <p:tag name="KSO_WM_TEMPLATE_INDEX" val="20204613"/>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wm#"/>
  <p:tag name="KSO_WM_TEMPLATE_CATEGORY" val="custom"/>
  <p:tag name="KSO_WM_TEMPLATE_INDEX" val="20204613"/>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wm#"/>
  <p:tag name="KSO_WM_TEMPLATE_CATEGORY" val="custom"/>
  <p:tag name="KSO_WM_TEMPLATE_INDEX" val="20204613"/>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wm#"/>
  <p:tag name="KSO_WM_TEMPLATE_CATEGORY" val="custom"/>
  <p:tag name="KSO_WM_TEMPLATE_INDEX" val="20204613"/>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wm#"/>
  <p:tag name="KSO_WM_TEMPLATE_CATEGORY" val="custom"/>
  <p:tag name="KSO_WM_TEMPLATE_INDEX" val="20204613"/>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wm#"/>
  <p:tag name="KSO_WM_TEMPLATE_CATEGORY" val="custom"/>
  <p:tag name="KSO_WM_TEMPLATE_INDEX" val="20204613"/>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wm#"/>
  <p:tag name="KSO_WM_TEMPLATE_CATEGORY" val="custom"/>
  <p:tag name="KSO_WM_TEMPLATE_INDEX" val="20204613"/>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wm#"/>
  <p:tag name="KSO_WM_TEMPLATE_CATEGORY" val="custom"/>
  <p:tag name="KSO_WM_TEMPLATE_INDEX" val="20204613"/>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wm#"/>
  <p:tag name="KSO_WM_TEMPLATE_CATEGORY" val="custom"/>
  <p:tag name="KSO_WM_TEMPLATE_INDEX" val="20204613"/>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wm#"/>
  <p:tag name="KSO_WM_TEMPLATE_CATEGORY" val="custom"/>
  <p:tag name="KSO_WM_TEMPLATE_INDEX" val="20204613"/>
</p:tagLst>
</file>

<file path=ppt/tags/tag41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41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426.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2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3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KSO_WM_BEAUTIFY_FLAG" val="#wm#"/>
  <p:tag name="KSO_WM_TEMPLATE_CATEGORY" val="custom"/>
  <p:tag name="KSO_WM_TEMPLATE_INDEX" val="20204613"/>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BEAUTIFY_FLAG" val=""/>
</p:tagLst>
</file>

<file path=ppt/tags/tag441.xml><?xml version="1.0" encoding="utf-8"?>
<p:tagLst xmlns:p="http://schemas.openxmlformats.org/presentationml/2006/main">
  <p:tag name="KSO_WM_BEAUTIFY_FLAG" val=""/>
</p:tagLst>
</file>

<file path=ppt/tags/tag442.xml><?xml version="1.0" encoding="utf-8"?>
<p:tagLst xmlns:p="http://schemas.openxmlformats.org/presentationml/2006/main">
  <p:tag name="KSO_WM_BEAUTIFY_FLAG" val=""/>
</p:tagLst>
</file>

<file path=ppt/tags/tag443.xml><?xml version="1.0" encoding="utf-8"?>
<p:tagLst xmlns:p="http://schemas.openxmlformats.org/presentationml/2006/main">
  <p:tag name="KSO_WM_BEAUTIFY_FLAG" val=""/>
</p:tagLst>
</file>

<file path=ppt/tags/tag444.xml><?xml version="1.0" encoding="utf-8"?>
<p:tagLst xmlns:p="http://schemas.openxmlformats.org/presentationml/2006/main">
  <p:tag name="KSO_WM_BEAUTIFY_FLAG" val=""/>
</p:tagLst>
</file>

<file path=ppt/tags/tag445.xml><?xml version="1.0" encoding="utf-8"?>
<p:tagLst xmlns:p="http://schemas.openxmlformats.org/presentationml/2006/main">
  <p:tag name="KSO_WM_BEAUTIFY_FLAG" val="#wm#"/>
  <p:tag name="KSO_WM_TEMPLATE_CATEGORY" val="custom"/>
  <p:tag name="KSO_WM_TEMPLATE_INDEX" val="20204613"/>
</p:tagLst>
</file>

<file path=ppt/tags/tag446.xml><?xml version="1.0" encoding="utf-8"?>
<p:tagLst xmlns:p="http://schemas.openxmlformats.org/presentationml/2006/main">
  <p:tag name="KSO_WM_BEAUTIFY_FLAG" val=""/>
</p:tagLst>
</file>

<file path=ppt/tags/tag447.xml><?xml version="1.0" encoding="utf-8"?>
<p:tagLst xmlns:p="http://schemas.openxmlformats.org/presentationml/2006/main">
  <p:tag name="KSO_WM_BEAUTIFY_FLAG" val=""/>
</p:tagLst>
</file>

<file path=ppt/tags/tag448.xml><?xml version="1.0" encoding="utf-8"?>
<p:tagLst xmlns:p="http://schemas.openxmlformats.org/presentationml/2006/main">
  <p:tag name="KSO_WM_BEAUTIFY_FLAG" val=""/>
</p:tagLst>
</file>

<file path=ppt/tags/tag449.xml><?xml version="1.0" encoding="utf-8"?>
<p:tagLst xmlns:p="http://schemas.openxmlformats.org/presentationml/2006/main">
  <p:tag name="KSO_WM_BEAUTIFY_FLAG" val=""/>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BEAUTIFY_FLAG" val="#wm#"/>
  <p:tag name="KSO_WM_TEMPLATE_CATEGORY" val="custom"/>
  <p:tag name="KSO_WM_TEMPLATE_INDEX" val="20204613"/>
</p:tagLst>
</file>

<file path=ppt/tags/tag452.xml><?xml version="1.0" encoding="utf-8"?>
<p:tagLst xmlns:p="http://schemas.openxmlformats.org/presentationml/2006/main">
  <p:tag name="KSO_WM_BEAUTIFY_FLAG" val=""/>
</p:tagLst>
</file>

<file path=ppt/tags/tag453.xml><?xml version="1.0" encoding="utf-8"?>
<p:tagLst xmlns:p="http://schemas.openxmlformats.org/presentationml/2006/main">
  <p:tag name="KSO_WM_BEAUTIFY_FLAG" val=""/>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BEAUTIFY_FLAG" val="#wm#"/>
  <p:tag name="KSO_WM_TEMPLATE_CATEGORY" val="custom"/>
  <p:tag name="KSO_WM_TEMPLATE_INDEX" val="20204613"/>
</p:tagLst>
</file>

<file path=ppt/tags/tag456.xml><?xml version="1.0" encoding="utf-8"?>
<p:tagLst xmlns:p="http://schemas.openxmlformats.org/presentationml/2006/main">
  <p:tag name="KSO_WM_BEAUTIFY_FLAG" val=""/>
</p:tagLst>
</file>

<file path=ppt/tags/tag457.xml><?xml version="1.0" encoding="utf-8"?>
<p:tagLst xmlns:p="http://schemas.openxmlformats.org/presentationml/2006/main">
  <p:tag name="KSO_WM_BEAUTIFY_FLAG" val=""/>
</p:tagLst>
</file>

<file path=ppt/tags/tag458.xml><?xml version="1.0" encoding="utf-8"?>
<p:tagLst xmlns:p="http://schemas.openxmlformats.org/presentationml/2006/main">
  <p:tag name="KSO_WM_BEAUTIFY_FLAG" val=""/>
</p:tagLst>
</file>

<file path=ppt/tags/tag459.xml><?xml version="1.0" encoding="utf-8"?>
<p:tagLst xmlns:p="http://schemas.openxmlformats.org/presentationml/2006/main">
  <p:tag name="KSO_WM_BEAUTIFY_FLAG" val=""/>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0.xml><?xml version="1.0" encoding="utf-8"?>
<p:tagLst xmlns:p="http://schemas.openxmlformats.org/presentationml/2006/main">
  <p:tag name="KSO_WM_BEAUTIFY_FLAG" val="#wm#"/>
  <p:tag name="KSO_WM_TEMPLATE_CATEGORY" val="custom"/>
  <p:tag name="KSO_WM_TEMPLATE_INDEX" val="20204613"/>
</p:tagLst>
</file>

<file path=ppt/tags/tag461.xml><?xml version="1.0" encoding="utf-8"?>
<p:tagLst xmlns:p="http://schemas.openxmlformats.org/presentationml/2006/main">
  <p:tag name="KSO_WM_BEAUTIFY_FLAG" val=""/>
</p:tagLst>
</file>

<file path=ppt/tags/tag462.xml><?xml version="1.0" encoding="utf-8"?>
<p:tagLst xmlns:p="http://schemas.openxmlformats.org/presentationml/2006/main">
  <p:tag name="KSO_WM_BEAUTIFY_FLAG" val=""/>
</p:tagLst>
</file>

<file path=ppt/tags/tag463.xml><?xml version="1.0" encoding="utf-8"?>
<p:tagLst xmlns:p="http://schemas.openxmlformats.org/presentationml/2006/main">
  <p:tag name="KSO_WM_BEAUTIFY_FLAG" val=""/>
</p:tagLst>
</file>

<file path=ppt/tags/tag464.xml><?xml version="1.0" encoding="utf-8"?>
<p:tagLst xmlns:p="http://schemas.openxmlformats.org/presentationml/2006/main">
  <p:tag name="KSO_WM_BEAUTIFY_FLAG" val="#wm#"/>
  <p:tag name="KSO_WM_TEMPLATE_CATEGORY" val="custom"/>
  <p:tag name="KSO_WM_TEMPLATE_INDEX" val="20204613"/>
</p:tagLst>
</file>

<file path=ppt/tags/tag465.xml><?xml version="1.0" encoding="utf-8"?>
<p:tagLst xmlns:p="http://schemas.openxmlformats.org/presentationml/2006/main">
  <p:tag name="KSO_WM_BEAUTIFY_FLAG" val=""/>
</p:tagLst>
</file>

<file path=ppt/tags/tag466.xml><?xml version="1.0" encoding="utf-8"?>
<p:tagLst xmlns:p="http://schemas.openxmlformats.org/presentationml/2006/main">
  <p:tag name="KSO_WM_BEAUTIFY_FLAG" val=""/>
</p:tagLst>
</file>

<file path=ppt/tags/tag467.xml><?xml version="1.0" encoding="utf-8"?>
<p:tagLst xmlns:p="http://schemas.openxmlformats.org/presentationml/2006/main">
  <p:tag name="KSO_WM_BEAUTIFY_FLAG" val=""/>
</p:tagLst>
</file>

<file path=ppt/tags/tag468.xml><?xml version="1.0" encoding="utf-8"?>
<p:tagLst xmlns:p="http://schemas.openxmlformats.org/presentationml/2006/main">
  <p:tag name="KSO_WM_BEAUTIFY_FLAG" val=""/>
</p:tagLst>
</file>

<file path=ppt/tags/tag469.xml><?xml version="1.0" encoding="utf-8"?>
<p:tagLst xmlns:p="http://schemas.openxmlformats.org/presentationml/2006/main">
  <p:tag name="KSO_WM_BEAUTIFY_FLAG" val="#wm#"/>
  <p:tag name="KSO_WM_TEMPLATE_CATEGORY" val="custom"/>
  <p:tag name="KSO_WM_TEMPLATE_INDEX" val="20204613"/>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0.xml><?xml version="1.0" encoding="utf-8"?>
<p:tagLst xmlns:p="http://schemas.openxmlformats.org/presentationml/2006/main">
  <p:tag name="KSO_WM_BEAUTIFY_FLAG" val=""/>
</p:tagLst>
</file>

<file path=ppt/tags/tag471.xml><?xml version="1.0" encoding="utf-8"?>
<p:tagLst xmlns:p="http://schemas.openxmlformats.org/presentationml/2006/main">
  <p:tag name="KSO_WM_BEAUTIFY_FLAG" val=""/>
</p:tagLst>
</file>

<file path=ppt/tags/tag472.xml><?xml version="1.0" encoding="utf-8"?>
<p:tagLst xmlns:p="http://schemas.openxmlformats.org/presentationml/2006/main">
  <p:tag name="KSO_WM_BEAUTIFY_FLAG" val=""/>
</p:tagLst>
</file>

<file path=ppt/tags/tag473.xml><?xml version="1.0" encoding="utf-8"?>
<p:tagLst xmlns:p="http://schemas.openxmlformats.org/presentationml/2006/main">
  <p:tag name="KSO_WM_BEAUTIFY_FLAG" val="#wm#"/>
  <p:tag name="KSO_WM_TEMPLATE_CATEGORY" val="custom"/>
  <p:tag name="KSO_WM_TEMPLATE_INDEX" val="20204613"/>
</p:tagLst>
</file>

<file path=ppt/tags/tag474.xml><?xml version="1.0" encoding="utf-8"?>
<p:tagLst xmlns:p="http://schemas.openxmlformats.org/presentationml/2006/main">
  <p:tag name="KSO_WM_BEAUTIFY_FLAG" val=""/>
</p:tagLst>
</file>

<file path=ppt/tags/tag475.xml><?xml version="1.0" encoding="utf-8"?>
<p:tagLst xmlns:p="http://schemas.openxmlformats.org/presentationml/2006/main">
  <p:tag name="KSO_WM_BEAUTIFY_FLAG" val=""/>
</p:tagLst>
</file>

<file path=ppt/tags/tag476.xml><?xml version="1.0" encoding="utf-8"?>
<p:tagLst xmlns:p="http://schemas.openxmlformats.org/presentationml/2006/main">
  <p:tag name="KSO_WM_BEAUTIFY_FLAG" val=""/>
</p:tagLst>
</file>

<file path=ppt/tags/tag477.xml><?xml version="1.0" encoding="utf-8"?>
<p:tagLst xmlns:p="http://schemas.openxmlformats.org/presentationml/2006/main">
  <p:tag name="KSO_WM_BEAUTIFY_FLAG" val="#wm#"/>
  <p:tag name="KSO_WM_TEMPLATE_CATEGORY" val="custom"/>
  <p:tag name="KSO_WM_TEMPLATE_INDEX" val="20204613"/>
</p:tagLst>
</file>

<file path=ppt/tags/tag478.xml><?xml version="1.0" encoding="utf-8"?>
<p:tagLst xmlns:p="http://schemas.openxmlformats.org/presentationml/2006/main">
  <p:tag name="KSO_WM_BEAUTIFY_FLAG" val=""/>
</p:tagLst>
</file>

<file path=ppt/tags/tag479.xml><?xml version="1.0" encoding="utf-8"?>
<p:tagLst xmlns:p="http://schemas.openxmlformats.org/presentationml/2006/main">
  <p:tag name="KSO_WM_BEAUTIFY_FLAG" val=""/>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0.xml><?xml version="1.0" encoding="utf-8"?>
<p:tagLst xmlns:p="http://schemas.openxmlformats.org/presentationml/2006/main">
  <p:tag name="KSO_WM_BEAUTIFY_FLAG" val=""/>
</p:tagLst>
</file>

<file path=ppt/tags/tag481.xml><?xml version="1.0" encoding="utf-8"?>
<p:tagLst xmlns:p="http://schemas.openxmlformats.org/presentationml/2006/main">
  <p:tag name="KSO_WM_BEAUTIFY_FLAG" val=""/>
</p:tagLst>
</file>

<file path=ppt/tags/tag482.xml><?xml version="1.0" encoding="utf-8"?>
<p:tagLst xmlns:p="http://schemas.openxmlformats.org/presentationml/2006/main">
  <p:tag name="KSO_WM_BEAUTIFY_FLAG" val=""/>
</p:tagLst>
</file>

<file path=ppt/tags/tag483.xml><?xml version="1.0" encoding="utf-8"?>
<p:tagLst xmlns:p="http://schemas.openxmlformats.org/presentationml/2006/main">
  <p:tag name="KSO_WM_BEAUTIFY_FLAG" val="#wm#"/>
  <p:tag name="KSO_WM_TEMPLATE_CATEGORY" val="custom"/>
  <p:tag name="KSO_WM_TEMPLATE_INDEX" val="20204613"/>
</p:tagLst>
</file>

<file path=ppt/tags/tag484.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485.xml><?xml version="1.0" encoding="utf-8"?>
<p:tagLst xmlns:p="http://schemas.openxmlformats.org/presentationml/2006/main">
  <p:tag name="KSO_WM_BEAUTIFY_FLAG" val=""/>
</p:tagLst>
</file>

<file path=ppt/tags/tag486.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487.xml><?xml version="1.0" encoding="utf-8"?>
<p:tagLst xmlns:p="http://schemas.openxmlformats.org/presentationml/2006/main">
  <p:tag name="COMMONDATA" val="eyJoZGlkIjoiZmVkMjkyZWJhMzIxYTIyMjczMDE5M2M3ZWEyNGQyMDgifQ=="/>
  <p:tag name="commondata" val="eyJoZGlkIjoiNmY3NGU3NWQ4ZDEzMjIwM2IyNTA5YTFjNzg2NzA4ZWIifQ=="/>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5362</Words>
  <Application>WPS 演示</Application>
  <PresentationFormat>宽屏</PresentationFormat>
  <Paragraphs>159</Paragraphs>
  <Slides>26</Slides>
  <Notes>8</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26</vt:i4>
      </vt:variant>
    </vt:vector>
  </HeadingPairs>
  <TitlesOfParts>
    <vt:vector size="39" baseType="lpstr">
      <vt:lpstr>Arial</vt:lpstr>
      <vt:lpstr>宋体</vt:lpstr>
      <vt:lpstr>Wingdings</vt:lpstr>
      <vt:lpstr>Wingdings</vt:lpstr>
      <vt:lpstr>微软雅黑</vt:lpstr>
      <vt:lpstr>汉仪旗黑-85S</vt:lpstr>
      <vt:lpstr>黑体</vt:lpstr>
      <vt:lpstr>等线</vt:lpstr>
      <vt:lpstr>Arial Unicode MS</vt:lpstr>
      <vt:lpstr>Calibri</vt:lpstr>
      <vt:lpstr>WPS</vt:lpstr>
      <vt:lpstr>1_Office 主题​​</vt:lpstr>
      <vt:lpstr>2_Office 主题​​</vt:lpstr>
      <vt:lpstr>ED-TTS: Multi-Scale Emotion Modeling Using Cross-Domain Emotion Diarization for Emotional Speech Synthesis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Instructtts: Modelling expressive tts in discrete latent space with natural language style prompt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等待</cp:lastModifiedBy>
  <cp:revision>343</cp:revision>
  <dcterms:created xsi:type="dcterms:W3CDTF">2019-06-19T02:08:00Z</dcterms:created>
  <dcterms:modified xsi:type="dcterms:W3CDTF">2024-07-11T07:22:17Z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2052-12.1.0.17133</vt:lpwstr>
  </property>
  <property fmtid="{D5CDD505-2E9C-101B-9397-08002B2CF9AE}" pid="3" name="ICV">
    <vt:lpwstr>9487E3C3C9A744EAABECD45CC6F59D78_13</vt:lpwstr>
  </property>
</Properties>
</file>