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5" r:id="rId9"/>
    <p:sldId id="268" r:id="rId10"/>
    <p:sldId id="269" r:id="rId11"/>
    <p:sldId id="276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26BF-856D-4E45-88B4-31310E15B110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6EFC-E10B-45A8-8C04-E0DE2D92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gures/Fig1.2-Page13.pdf" TargetMode="External"/><Relationship Id="rId2" Type="http://schemas.openxmlformats.org/officeDocument/2006/relationships/hyperlink" Target="Figures/Fig1.1-Page1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gures/Fig1.4(a)-Page16.pdf" TargetMode="External"/><Relationship Id="rId7" Type="http://schemas.openxmlformats.org/officeDocument/2006/relationships/hyperlink" Target="Figures/Fig1.7-Page20.pdf" TargetMode="External"/><Relationship Id="rId2" Type="http://schemas.openxmlformats.org/officeDocument/2006/relationships/hyperlink" Target="Figures/Fig1.3-Page1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gures/Fig1.6-Page19.pdf" TargetMode="External"/><Relationship Id="rId5" Type="http://schemas.openxmlformats.org/officeDocument/2006/relationships/hyperlink" Target="Figures/Fig1.5-Page17.pdf" TargetMode="External"/><Relationship Id="rId4" Type="http://schemas.openxmlformats.org/officeDocument/2006/relationships/hyperlink" Target="Figures/Fig1.4(b)-Page16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 and Implementation of system software.</a:t>
            </a:r>
          </a:p>
          <a:p>
            <a:r>
              <a:rPr lang="en-US" dirty="0" smtClean="0"/>
              <a:t>System Software:   a variety of programs supporting the operation of a computer.</a:t>
            </a:r>
          </a:p>
          <a:p>
            <a:r>
              <a:rPr lang="en-US" dirty="0" smtClean="0"/>
              <a:t>Typical system programs: OS, Complier, Assembler (Linker, Loader, Macro Processors), Text Editor, Debugger, …, </a:t>
            </a:r>
          </a:p>
          <a:p>
            <a:pPr lvl="1"/>
            <a:r>
              <a:rPr lang="en-US" dirty="0" smtClean="0"/>
              <a:t>Their functions and relations among them?</a:t>
            </a:r>
          </a:p>
          <a:p>
            <a:r>
              <a:rPr lang="en-US" dirty="0" smtClean="0"/>
              <a:t>Why specific and important:</a:t>
            </a:r>
          </a:p>
          <a:p>
            <a:pPr lvl="1"/>
            <a:r>
              <a:rPr lang="en-US" dirty="0" smtClean="0"/>
              <a:t>rely on hardware (computer architecture)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related low level languages such as assembly language</a:t>
            </a:r>
          </a:p>
          <a:p>
            <a:pPr lvl="1"/>
            <a:r>
              <a:rPr lang="en-US" dirty="0" smtClean="0"/>
              <a:t>Free users from knowing the detail of machines.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Machine language, Assembly Language and AL programming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 action="ppaction://hlinkfile"/>
              </a:rPr>
              <a:t>Example of SIC/XE instructions and addressing modes</a:t>
            </a:r>
            <a:endParaRPr lang="en-US" dirty="0" smtClean="0"/>
          </a:p>
          <a:p>
            <a:pPr lvl="1"/>
            <a:r>
              <a:rPr lang="en-US" dirty="0" smtClean="0"/>
              <a:t>Machine language, binary codes</a:t>
            </a:r>
          </a:p>
          <a:p>
            <a:pPr lvl="1"/>
            <a:r>
              <a:rPr lang="en-US" dirty="0" smtClean="0"/>
              <a:t>Different addressing modes</a:t>
            </a:r>
          </a:p>
          <a:p>
            <a:pPr lvl="1"/>
            <a:r>
              <a:rPr lang="en-US" dirty="0" smtClean="0"/>
              <a:t>Most basic operations and direct memory locations</a:t>
            </a:r>
          </a:p>
          <a:p>
            <a:pPr lvl="1"/>
            <a:r>
              <a:rPr lang="en-US" dirty="0" smtClean="0"/>
              <a:t>Machine structure</a:t>
            </a:r>
          </a:p>
          <a:p>
            <a:pPr lvl="1"/>
            <a:r>
              <a:rPr lang="en-US" dirty="0" smtClean="0"/>
              <a:t>Code and data both are binary.</a:t>
            </a:r>
          </a:p>
          <a:p>
            <a:pPr lvl="1"/>
            <a:r>
              <a:rPr lang="en-US" dirty="0" smtClean="0"/>
              <a:t>(note: the five instruction 003600 is </a:t>
            </a:r>
            <a:r>
              <a:rPr lang="en-US" smtClean="0"/>
              <a:t>SIC one)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hlinkClick r:id="rId3" action="ppaction://hlinkfile"/>
              </a:rPr>
              <a:t>Simple data movement operations for (a) SIC and (b) SIC/XE (Fig1.2-Page13)</a:t>
            </a:r>
            <a:endParaRPr lang="en-US" dirty="0" smtClean="0"/>
          </a:p>
          <a:p>
            <a:pPr marL="742950" lvl="2" indent="-342900"/>
            <a:r>
              <a:rPr lang="en-US" dirty="0" smtClean="0"/>
              <a:t>Symbol (mnemonic) instruction</a:t>
            </a:r>
          </a:p>
          <a:p>
            <a:pPr marL="742950" lvl="2" indent="-342900"/>
            <a:r>
              <a:rPr lang="en-US" dirty="0" smtClean="0"/>
              <a:t>Data (its location) is referred by label.</a:t>
            </a:r>
          </a:p>
          <a:p>
            <a:pPr marL="742950" lvl="2" indent="-342900"/>
            <a:r>
              <a:rPr lang="en-US" dirty="0" smtClean="0"/>
              <a:t>Direct mapping between mnemonic instruction and machine code.</a:t>
            </a:r>
          </a:p>
          <a:p>
            <a:pPr marL="742950" lvl="2" indent="-342900"/>
            <a:r>
              <a:rPr lang="en-US" dirty="0" smtClean="0"/>
              <a:t>Later, Macro functions and subroutines.</a:t>
            </a:r>
            <a:endParaRPr lang="en-US" dirty="0"/>
          </a:p>
          <a:p>
            <a:pPr marL="742950" lvl="2" indent="-342900"/>
            <a:r>
              <a:rPr lang="en-US" dirty="0" smtClean="0"/>
              <a:t>Codes areas and data areas.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SIC Assembly Language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assembler directives</a:t>
            </a:r>
          </a:p>
          <a:p>
            <a:pPr lvl="1"/>
            <a:r>
              <a:rPr lang="en-US" dirty="0" smtClean="0"/>
              <a:t>START, END, BYTE, WORD, RESB, RESW, BASE, …</a:t>
            </a:r>
          </a:p>
          <a:p>
            <a:r>
              <a:rPr lang="en-US" dirty="0" smtClean="0">
                <a:hlinkClick r:id="rId2" action="ppaction://hlinkfile"/>
              </a:rPr>
              <a:t>Simple arithmetic operations for (a) SIC and (b) SIC/XE </a:t>
            </a:r>
            <a:endParaRPr lang="en-US" dirty="0" smtClean="0"/>
          </a:p>
          <a:p>
            <a:pPr lvl="1"/>
            <a:r>
              <a:rPr lang="en-US" dirty="0" smtClean="0"/>
              <a:t>What is the function of the program?</a:t>
            </a:r>
          </a:p>
          <a:p>
            <a:r>
              <a:rPr lang="en-US" dirty="0" smtClean="0"/>
              <a:t>Simple looping and indexing operations for </a:t>
            </a:r>
            <a:r>
              <a:rPr lang="en-US" dirty="0" smtClean="0">
                <a:hlinkClick r:id="rId3" action="ppaction://hlinkfile"/>
              </a:rPr>
              <a:t>(a) SIC</a:t>
            </a:r>
            <a:r>
              <a:rPr lang="en-US" dirty="0" smtClean="0"/>
              <a:t> and </a:t>
            </a:r>
            <a:r>
              <a:rPr lang="en-US" dirty="0" smtClean="0">
                <a:hlinkClick r:id="rId4" action="ppaction://hlinkfile"/>
              </a:rPr>
              <a:t>(b) SIC/XE</a:t>
            </a:r>
            <a:endParaRPr lang="en-US" dirty="0" smtClean="0"/>
          </a:p>
          <a:p>
            <a:r>
              <a:rPr lang="en-US" dirty="0" smtClean="0"/>
              <a:t>Another Simple looping and indexing operations for </a:t>
            </a:r>
            <a:r>
              <a:rPr lang="en-US" dirty="0" smtClean="0">
                <a:hlinkClick r:id="rId5" action="ppaction://hlinkfile"/>
              </a:rPr>
              <a:t>(a) SIC and (b) SIC/XE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Simple Input and Output operations for SIC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Simple subroutine call and record input operations for (a) SIC and (b) SIC/XE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(CISC)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Large and complicate instruction set, many different instruction formats and lengths, many addressing modes.</a:t>
            </a:r>
          </a:p>
          <a:p>
            <a:r>
              <a:rPr lang="en-US" dirty="0" smtClean="0"/>
              <a:t>VAX (DEC):</a:t>
            </a:r>
          </a:p>
          <a:p>
            <a:pPr lvl="1"/>
            <a:r>
              <a:rPr lang="en-US" dirty="0" smtClean="0"/>
              <a:t>Word, </a:t>
            </a:r>
            <a:r>
              <a:rPr lang="en-US" dirty="0" err="1" smtClean="0"/>
              <a:t>longword</a:t>
            </a:r>
            <a:r>
              <a:rPr lang="en-US" dirty="0" smtClean="0"/>
              <a:t>, </a:t>
            </a:r>
            <a:r>
              <a:rPr lang="en-US" dirty="0" err="1" smtClean="0"/>
              <a:t>quadword</a:t>
            </a:r>
            <a:r>
              <a:rPr lang="en-US" dirty="0" smtClean="0"/>
              <a:t>, </a:t>
            </a:r>
            <a:r>
              <a:rPr lang="en-US" dirty="0" err="1" smtClean="0"/>
              <a:t>octword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Word alignment</a:t>
            </a:r>
          </a:p>
          <a:p>
            <a:pPr lvl="1"/>
            <a:r>
              <a:rPr lang="en-US" dirty="0" smtClean="0"/>
              <a:t>Virtual address space—system space and process space</a:t>
            </a:r>
          </a:p>
          <a:p>
            <a:pPr lvl="1"/>
            <a:r>
              <a:rPr lang="en-US" dirty="0" smtClean="0"/>
              <a:t>Stacks</a:t>
            </a:r>
          </a:p>
          <a:p>
            <a:pPr lvl="1"/>
            <a:r>
              <a:rPr lang="en-US" dirty="0" smtClean="0"/>
              <a:t>Many registers, data formats, variable-length instruction formats, many addressing modes</a:t>
            </a:r>
          </a:p>
          <a:p>
            <a:pPr lvl="1"/>
            <a:r>
              <a:rPr lang="en-US" dirty="0" smtClean="0"/>
              <a:t>I/O space is part of physical address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CISC—Pentium Pro architecture (Intel)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Intel x86 family</a:t>
            </a:r>
          </a:p>
          <a:p>
            <a:r>
              <a:rPr lang="en-US" dirty="0" smtClean="0"/>
              <a:t>Segments: so address is: </a:t>
            </a:r>
            <a:r>
              <a:rPr lang="en-US" dirty="0" err="1" smtClean="0"/>
              <a:t>segment:offset</a:t>
            </a:r>
            <a:endParaRPr lang="en-US" dirty="0" smtClean="0"/>
          </a:p>
          <a:p>
            <a:r>
              <a:rPr lang="en-US" dirty="0" smtClean="0"/>
              <a:t>Stacks: </a:t>
            </a:r>
            <a:r>
              <a:rPr lang="en-US" dirty="0" err="1" smtClean="0"/>
              <a:t>SP:offset</a:t>
            </a:r>
            <a:endParaRPr lang="en-US" dirty="0" smtClean="0"/>
          </a:p>
          <a:p>
            <a:r>
              <a:rPr lang="en-US" dirty="0" smtClean="0"/>
              <a:t>Pages</a:t>
            </a:r>
          </a:p>
          <a:p>
            <a:r>
              <a:rPr lang="en-US" dirty="0" smtClean="0"/>
              <a:t>Eight general purpose registers, several special-purpose registers, and FPU (floating-point unit) with eight 80-bit registers</a:t>
            </a:r>
          </a:p>
          <a:p>
            <a:r>
              <a:rPr lang="en-US" dirty="0" smtClean="0"/>
              <a:t>Little-endian: least significant part of a value is stored at the lowest numbered address.</a:t>
            </a:r>
          </a:p>
          <a:p>
            <a:r>
              <a:rPr lang="en-US" dirty="0" smtClean="0"/>
              <a:t>Single, double, and extended precision.</a:t>
            </a:r>
          </a:p>
          <a:p>
            <a:r>
              <a:rPr lang="en-US" dirty="0" smtClean="0"/>
              <a:t>Eight addressing modes: </a:t>
            </a:r>
          </a:p>
          <a:p>
            <a:pPr lvl="1"/>
            <a:r>
              <a:rPr lang="en-US" dirty="0" smtClean="0"/>
              <a:t>TA=(base register) + (index register)*scale + displacement</a:t>
            </a:r>
          </a:p>
          <a:p>
            <a:r>
              <a:rPr lang="en-US" dirty="0" smtClean="0"/>
              <a:t>Over 400 instructions, including memory-to-memory</a:t>
            </a:r>
          </a:p>
          <a:p>
            <a:r>
              <a:rPr lang="en-US" dirty="0" smtClean="0"/>
              <a:t>EAX register </a:t>
            </a:r>
            <a:r>
              <a:rPr lang="en-US" dirty="0" smtClean="0">
                <a:sym typeface="Wingdings" pitchFamily="2" charset="2"/>
              </a:rPr>
              <a:t>I/O port (byte, word, </a:t>
            </a:r>
            <a:r>
              <a:rPr lang="en-US" smtClean="0">
                <a:sym typeface="Wingdings" pitchFamily="2" charset="2"/>
              </a:rPr>
              <a:t>double word, </a:t>
            </a:r>
            <a:r>
              <a:rPr lang="en-US" dirty="0" smtClean="0">
                <a:sym typeface="Wingdings" pitchFamily="2" charset="2"/>
              </a:rPr>
              <a:t>repetition for string)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machine instructions, instruction formats, and addressing modes are small  (standardized, fixed, single-cycle execution)</a:t>
            </a:r>
          </a:p>
          <a:p>
            <a:r>
              <a:rPr lang="en-US" dirty="0" smtClean="0"/>
              <a:t>Memory access are done by just load and store instructions</a:t>
            </a:r>
          </a:p>
          <a:p>
            <a:r>
              <a:rPr lang="en-US" dirty="0" smtClean="0"/>
              <a:t>All other instructions are register-to-register</a:t>
            </a:r>
          </a:p>
          <a:p>
            <a:r>
              <a:rPr lang="en-US" dirty="0" smtClean="0"/>
              <a:t>Large number of general registers.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RISC—</a:t>
            </a:r>
            <a:r>
              <a:rPr lang="en-US" dirty="0" err="1" smtClean="0"/>
              <a:t>UltraSPARC</a:t>
            </a:r>
            <a:r>
              <a:rPr lang="en-US" dirty="0" smtClean="0"/>
              <a:t> (Sun Microsystems)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Virtual address space, pages</a:t>
            </a:r>
          </a:p>
          <a:p>
            <a:r>
              <a:rPr lang="en-US" dirty="0" smtClean="0"/>
              <a:t>Over 100 general purpose registers</a:t>
            </a:r>
          </a:p>
          <a:p>
            <a:r>
              <a:rPr lang="en-US" dirty="0" smtClean="0"/>
              <a:t>Any procedure can access only 32 registers.</a:t>
            </a:r>
          </a:p>
          <a:p>
            <a:r>
              <a:rPr lang="en-US" dirty="0" smtClean="0"/>
              <a:t>Support both big-endian and little-endian</a:t>
            </a:r>
          </a:p>
          <a:p>
            <a:r>
              <a:rPr lang="en-US" dirty="0" smtClean="0"/>
              <a:t>Three basic instruction formats with 32 bits long.</a:t>
            </a:r>
          </a:p>
          <a:p>
            <a:r>
              <a:rPr lang="en-US" dirty="0" smtClean="0"/>
              <a:t>Immediate mode, register mode, PC-relative, Register indirect with displacement, Register indirect indexed</a:t>
            </a:r>
          </a:p>
          <a:p>
            <a:r>
              <a:rPr lang="en-US" dirty="0" smtClean="0"/>
              <a:t>Less than 100 instructions</a:t>
            </a:r>
          </a:p>
          <a:p>
            <a:r>
              <a:rPr lang="en-US" dirty="0" smtClean="0"/>
              <a:t>Pipelined execution of instructions</a:t>
            </a:r>
          </a:p>
          <a:p>
            <a:r>
              <a:rPr lang="en-US" dirty="0" smtClean="0"/>
              <a:t>“atomic” instructions that can execute without allowing other memory accesses to intervene. </a:t>
            </a:r>
          </a:p>
          <a:p>
            <a:r>
              <a:rPr lang="en-US" dirty="0" smtClean="0"/>
              <a:t>No special I/O instructions, I/O port and registers are port of memory.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RISC—PowerPC (IBM)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Virtual address space 2</a:t>
            </a:r>
            <a:r>
              <a:rPr lang="en-US" baseline="30000" dirty="0" smtClean="0"/>
              <a:t>64</a:t>
            </a:r>
            <a:r>
              <a:rPr lang="en-US" dirty="0" smtClean="0"/>
              <a:t>. Segments of fix length 256M each, pages of fix length 4096 bytes.</a:t>
            </a:r>
          </a:p>
          <a:p>
            <a:r>
              <a:rPr lang="en-US" dirty="0" smtClean="0"/>
              <a:t>32 general purpose registers.</a:t>
            </a:r>
          </a:p>
          <a:p>
            <a:r>
              <a:rPr lang="en-US" dirty="0" smtClean="0"/>
              <a:t>Seven instruction formats with 32 bit length</a:t>
            </a:r>
          </a:p>
          <a:p>
            <a:r>
              <a:rPr lang="en-US" dirty="0" smtClean="0"/>
              <a:t>Two modes: immediate and register.</a:t>
            </a:r>
          </a:p>
          <a:p>
            <a:r>
              <a:rPr lang="en-US" dirty="0" smtClean="0"/>
              <a:t>All memory access is via load, store operation and branch instructions with three addressing modes.</a:t>
            </a:r>
          </a:p>
          <a:p>
            <a:r>
              <a:rPr lang="en-US" dirty="0" smtClean="0"/>
              <a:t>200 instructions, some are more complicated than typical RISC such as “multiply and add” with 3 operands.</a:t>
            </a:r>
          </a:p>
          <a:p>
            <a:r>
              <a:rPr lang="en-US" dirty="0" smtClean="0"/>
              <a:t>Two I/O access modes:</a:t>
            </a:r>
          </a:p>
          <a:p>
            <a:pPr lvl="1"/>
            <a:r>
              <a:rPr lang="en-US" dirty="0" smtClean="0"/>
              <a:t>Direct-store access: I/O port and registers as part of physical address</a:t>
            </a:r>
          </a:p>
          <a:p>
            <a:pPr lvl="1"/>
            <a:r>
              <a:rPr lang="en-US" dirty="0" smtClean="0"/>
              <a:t>Virtual memory access: performed by normal virtual memory management hardware and software.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RISC—Cray T3E (Cray Research Inc.)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Parallel processing</a:t>
            </a:r>
          </a:p>
          <a:p>
            <a:r>
              <a:rPr lang="en-US" dirty="0" smtClean="0"/>
              <a:t>A three dimension network of processing elements (PE)</a:t>
            </a:r>
          </a:p>
          <a:p>
            <a:r>
              <a:rPr lang="en-US" dirty="0" smtClean="0"/>
              <a:t>Each PE consists of a DEC Alpha EV5 RISC microprocessor, local memory and performance-accelerating control logic.</a:t>
            </a:r>
          </a:p>
          <a:p>
            <a:r>
              <a:rPr lang="en-US" dirty="0" smtClean="0"/>
              <a:t>Local memories form a large distributed share memory.</a:t>
            </a:r>
          </a:p>
          <a:p>
            <a:r>
              <a:rPr lang="en-US" dirty="0" smtClean="0"/>
              <a:t>Registers, Data Formats, Instruction formats, addressing modes, instruction set are as normal as RISC</a:t>
            </a:r>
          </a:p>
          <a:p>
            <a:r>
              <a:rPr lang="en-US" dirty="0" smtClean="0"/>
              <a:t>I/O: via multiple ports organized into channels. Each channel is accessible by all PEs.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Languages: </a:t>
            </a:r>
          </a:p>
          <a:p>
            <a:pPr lvl="1"/>
            <a:r>
              <a:rPr lang="en-US" dirty="0" smtClean="0"/>
              <a:t>Machine Language (ML)</a:t>
            </a:r>
            <a:r>
              <a:rPr lang="en-US" dirty="0" smtClean="0">
                <a:sym typeface="Wingdings" pitchFamily="2" charset="2"/>
              </a:rPr>
              <a:t> Assembly Language (AL) High-Level Programming Language (HL)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ML: machine code, </a:t>
            </a:r>
            <a:r>
              <a:rPr lang="en-US" dirty="0" err="1" smtClean="0">
                <a:sym typeface="Wingdings" pitchFamily="2" charset="2"/>
              </a:rPr>
              <a:t>i.e</a:t>
            </a:r>
            <a:r>
              <a:rPr lang="en-US" dirty="0" smtClean="0">
                <a:sym typeface="Wingdings" pitchFamily="2" charset="2"/>
              </a:rPr>
              <a:t>, binary code, e.g., 01100110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AL: mnemonic instructions, e.g., STO (Store)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HL: statements, e.g. if … Then …   else …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Programs in HL     Object Code (in AL or ML)</a:t>
            </a:r>
          </a:p>
          <a:p>
            <a:pPr lvl="6"/>
            <a:r>
              <a:rPr lang="en-US" dirty="0" smtClean="0"/>
              <a:t>(Compiler)</a:t>
            </a:r>
          </a:p>
          <a:p>
            <a:pPr lvl="1"/>
            <a:r>
              <a:rPr lang="en-US" dirty="0" smtClean="0"/>
              <a:t>Programs in AL   </a:t>
            </a:r>
            <a:r>
              <a:rPr lang="en-US" dirty="0" smtClean="0">
                <a:sym typeface="Wingdings" pitchFamily="2" charset="2"/>
              </a:rPr>
              <a:t>   Object Code (in ML)</a:t>
            </a:r>
          </a:p>
          <a:p>
            <a:pPr lvl="6"/>
            <a:r>
              <a:rPr lang="en-US" dirty="0" smtClean="0">
                <a:sym typeface="Wingdings" pitchFamily="2" charset="2"/>
              </a:rPr>
              <a:t>  (Assembler)</a:t>
            </a:r>
          </a:p>
          <a:p>
            <a:r>
              <a:rPr lang="en-US" dirty="0" smtClean="0">
                <a:sym typeface="Wingdings" pitchFamily="2" charset="2"/>
              </a:rPr>
              <a:t>Four typical systems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Operating System, Compiling System, Database (Administration) System, Network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and modify a program in HL or AL (by an editor)</a:t>
            </a:r>
          </a:p>
          <a:p>
            <a:r>
              <a:rPr lang="en-US" dirty="0" smtClean="0"/>
              <a:t>Translate it into object code in ML (by a compiler or assembler)</a:t>
            </a:r>
          </a:p>
          <a:p>
            <a:r>
              <a:rPr lang="en-US" dirty="0" smtClean="0"/>
              <a:t>Load it into memory for execution (by a linker and/or loader)</a:t>
            </a:r>
          </a:p>
          <a:p>
            <a:r>
              <a:rPr lang="en-US" dirty="0" smtClean="0"/>
              <a:t>Execute it on CPU (by an OS)</a:t>
            </a:r>
          </a:p>
          <a:p>
            <a:r>
              <a:rPr lang="en-US" dirty="0" smtClean="0"/>
              <a:t>Detect errors in the code (by a debugger)</a:t>
            </a:r>
          </a:p>
          <a:p>
            <a:r>
              <a:rPr lang="en-US" dirty="0" smtClean="0"/>
              <a:t>All the processes and programs are run under and controlled by an OS such as Windows or Linux.</a:t>
            </a:r>
          </a:p>
          <a:p>
            <a:r>
              <a:rPr lang="en-US" dirty="0" smtClean="0"/>
              <a:t>IDE (Integrated Development Environment)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and its programming</a:t>
            </a:r>
          </a:p>
          <a:p>
            <a:r>
              <a:rPr lang="en-US" dirty="0" smtClean="0"/>
              <a:t>Structure (architecture) of machines.</a:t>
            </a:r>
          </a:p>
          <a:p>
            <a:r>
              <a:rPr lang="en-US" dirty="0" smtClean="0"/>
              <a:t>Assembler </a:t>
            </a:r>
          </a:p>
          <a:p>
            <a:r>
              <a:rPr lang="en-US" dirty="0" smtClean="0"/>
              <a:t>Linker, Loader, Macro Processor</a:t>
            </a:r>
          </a:p>
          <a:p>
            <a:r>
              <a:rPr lang="en-US" dirty="0" smtClean="0"/>
              <a:t>Compiler</a:t>
            </a:r>
          </a:p>
          <a:p>
            <a:r>
              <a:rPr lang="en-US" dirty="0" smtClean="0"/>
              <a:t>Others (OS, Editor, DB, network, SE, if time allowed)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System software and Machine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main characteristic in which system software differs from application software: machine dependence. </a:t>
            </a:r>
          </a:p>
          <a:p>
            <a:pPr lvl="1"/>
            <a:r>
              <a:rPr lang="en-US" dirty="0" smtClean="0"/>
              <a:t>Assembler:  instruction format, addressing modes</a:t>
            </a:r>
          </a:p>
          <a:p>
            <a:pPr lvl="1"/>
            <a:r>
              <a:rPr lang="en-US" dirty="0" smtClean="0"/>
              <a:t>Compiler: registers (number, type), machine instructions</a:t>
            </a:r>
          </a:p>
          <a:p>
            <a:pPr lvl="1"/>
            <a:r>
              <a:rPr lang="en-US" dirty="0" smtClean="0"/>
              <a:t>OS: all of the resources of a computing system.</a:t>
            </a:r>
          </a:p>
          <a:p>
            <a:r>
              <a:rPr lang="en-US" dirty="0" smtClean="0"/>
              <a:t>Of course, some aspects of system software are machine-independent.</a:t>
            </a:r>
          </a:p>
          <a:p>
            <a:pPr lvl="1"/>
            <a:r>
              <a:rPr lang="en-US" dirty="0" smtClean="0"/>
              <a:t>General design and logic of a assembler</a:t>
            </a:r>
          </a:p>
          <a:p>
            <a:pPr lvl="1"/>
            <a:r>
              <a:rPr lang="en-US" dirty="0" smtClean="0"/>
              <a:t>Code optimization in a compiler</a:t>
            </a:r>
          </a:p>
          <a:p>
            <a:pPr lvl="1"/>
            <a:r>
              <a:rPr lang="en-US" dirty="0" smtClean="0"/>
              <a:t>Linking of independently assembled subprograms.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Dilemma? And 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for system software which is machine dependent, there is a need for real machine </a:t>
            </a:r>
          </a:p>
          <a:p>
            <a:r>
              <a:rPr lang="en-US" dirty="0" smtClean="0"/>
              <a:t>However, most real machines have certain characteristics which are unusual or unique.</a:t>
            </a:r>
          </a:p>
          <a:p>
            <a:r>
              <a:rPr lang="en-US" dirty="0" smtClean="0"/>
              <a:t>Very difficult to distinguish the features which are fundamental and those which are idiosyncrasies of a particular machines.</a:t>
            </a:r>
          </a:p>
          <a:p>
            <a:r>
              <a:rPr lang="en-US" dirty="0" smtClean="0"/>
              <a:t>In addition, so many machines  </a:t>
            </a:r>
          </a:p>
          <a:p>
            <a:r>
              <a:rPr lang="en-US" dirty="0" smtClean="0"/>
              <a:t>So SIC: Simplified Instructional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of major 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Fundamental functions</a:t>
            </a:r>
          </a:p>
          <a:p>
            <a:r>
              <a:rPr lang="en-US" dirty="0" smtClean="0"/>
              <a:t>Features depending on machine</a:t>
            </a:r>
          </a:p>
          <a:p>
            <a:r>
              <a:rPr lang="en-US" dirty="0" smtClean="0"/>
              <a:t>Features which are common and machine-independent</a:t>
            </a:r>
          </a:p>
          <a:p>
            <a:r>
              <a:rPr lang="en-US" dirty="0" smtClean="0"/>
              <a:t>Major design principles and options </a:t>
            </a:r>
          </a:p>
          <a:p>
            <a:pPr lvl="1"/>
            <a:r>
              <a:rPr lang="en-US" dirty="0" smtClean="0"/>
              <a:t>Such as single pass or multiple passes.</a:t>
            </a:r>
          </a:p>
          <a:p>
            <a:r>
              <a:rPr lang="en-US" dirty="0" smtClean="0"/>
              <a:t>Examples of actual implementations on real machines</a:t>
            </a:r>
          </a:p>
          <a:p>
            <a:pPr lvl="1"/>
            <a:r>
              <a:rPr lang="en-US" dirty="0" smtClean="0"/>
              <a:t>SIC,  SIC/XE (Extra equipment, upward compatible)</a:t>
            </a:r>
          </a:p>
          <a:p>
            <a:pPr lvl="1"/>
            <a:r>
              <a:rPr lang="en-US" dirty="0" smtClean="0"/>
              <a:t>CISC (Complex Instruction Set Computers) : VAX, Pentium Pro</a:t>
            </a:r>
          </a:p>
          <a:p>
            <a:pPr lvl="1"/>
            <a:r>
              <a:rPr lang="en-US" dirty="0" smtClean="0"/>
              <a:t>RISC (Reduced Instruction Set Computers):  </a:t>
            </a:r>
            <a:r>
              <a:rPr lang="en-US" dirty="0" err="1" smtClean="0"/>
              <a:t>UltraSPARC</a:t>
            </a:r>
            <a:r>
              <a:rPr lang="en-US" dirty="0" smtClean="0"/>
              <a:t>, PowerPC, Cray T3E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Memory: </a:t>
            </a:r>
          </a:p>
          <a:p>
            <a:pPr lvl="1"/>
            <a:r>
              <a:rPr lang="en-US" dirty="0" smtClean="0"/>
              <a:t>8-bit bytes, total 32,768 (2</a:t>
            </a:r>
            <a:r>
              <a:rPr lang="en-US" sz="3200" baseline="30000" dirty="0" smtClean="0"/>
              <a:t>15</a:t>
            </a:r>
            <a:r>
              <a:rPr lang="en-US" dirty="0" smtClean="0"/>
              <a:t>) bytes. </a:t>
            </a:r>
          </a:p>
          <a:p>
            <a:pPr lvl="1"/>
            <a:r>
              <a:rPr lang="en-US" dirty="0" smtClean="0"/>
              <a:t>Word: any 3 consecutive bytes</a:t>
            </a:r>
          </a:p>
          <a:p>
            <a:pPr lvl="1"/>
            <a:r>
              <a:rPr lang="en-US" dirty="0" smtClean="0"/>
              <a:t>Addressing: </a:t>
            </a:r>
          </a:p>
          <a:p>
            <a:pPr lvl="2"/>
            <a:r>
              <a:rPr lang="en-US" dirty="0" smtClean="0"/>
              <a:t>any byte</a:t>
            </a:r>
          </a:p>
          <a:p>
            <a:pPr lvl="2"/>
            <a:r>
              <a:rPr lang="en-US" dirty="0" smtClean="0"/>
              <a:t>Word: the lowest byte</a:t>
            </a:r>
          </a:p>
          <a:p>
            <a:r>
              <a:rPr lang="en-US" dirty="0" smtClean="0"/>
              <a:t>Registers:</a:t>
            </a:r>
          </a:p>
          <a:p>
            <a:pPr lvl="1"/>
            <a:r>
              <a:rPr lang="en-US" dirty="0" smtClean="0"/>
              <a:t>Five, A, X, L, PC, SW, (0,1,2,8,9) ,  24 bits each </a:t>
            </a:r>
          </a:p>
          <a:p>
            <a:pPr lvl="1"/>
            <a:r>
              <a:rPr lang="en-US" dirty="0" smtClean="0"/>
              <a:t>A: accumulator for arithmetic operations, X: index, for address, L: Linkage, store the return address when JSUB jumps to a subroutine</a:t>
            </a:r>
          </a:p>
          <a:p>
            <a:pPr lvl="1"/>
            <a:r>
              <a:rPr lang="en-US" dirty="0" smtClean="0"/>
              <a:t>PC:: program counter, the address of next instruction for fetch and execution, SW: Status Word, including condition code (CC)</a:t>
            </a:r>
          </a:p>
          <a:p>
            <a:r>
              <a:rPr lang="en-US" dirty="0" smtClean="0"/>
              <a:t>Data Formats:</a:t>
            </a:r>
          </a:p>
          <a:p>
            <a:pPr lvl="1"/>
            <a:r>
              <a:rPr lang="en-US" dirty="0" smtClean="0"/>
              <a:t>Integers: 24 bits, 2’s complement for negative numbers</a:t>
            </a:r>
          </a:p>
          <a:p>
            <a:pPr lvl="1"/>
            <a:r>
              <a:rPr lang="en-US" dirty="0" smtClean="0"/>
              <a:t>Chars: 8-bit ASCII codes.  </a:t>
            </a:r>
          </a:p>
          <a:p>
            <a:pPr lvl="1"/>
            <a:r>
              <a:rPr lang="en-US" dirty="0" smtClean="0"/>
              <a:t>No floating-point numbers.</a:t>
            </a:r>
          </a:p>
          <a:p>
            <a:r>
              <a:rPr lang="en-US" dirty="0" smtClean="0"/>
              <a:t>Instruction Formats</a:t>
            </a:r>
          </a:p>
          <a:p>
            <a:pPr lvl="1"/>
            <a:r>
              <a:rPr lang="en-US" dirty="0" err="1" smtClean="0"/>
              <a:t>Opcode</a:t>
            </a:r>
            <a:r>
              <a:rPr lang="en-US" dirty="0" smtClean="0"/>
              <a:t> (8) + x(1) + address (15),        x: addressing mode</a:t>
            </a:r>
          </a:p>
          <a:p>
            <a:r>
              <a:rPr lang="en-US" dirty="0" smtClean="0"/>
              <a:t>Addressing modes:  </a:t>
            </a:r>
          </a:p>
          <a:p>
            <a:pPr lvl="1"/>
            <a:r>
              <a:rPr lang="en-US" dirty="0" smtClean="0"/>
              <a:t>Direct addressing, x=0,  Target Address (TA) =address</a:t>
            </a:r>
          </a:p>
          <a:p>
            <a:pPr lvl="1"/>
            <a:r>
              <a:rPr lang="en-US" dirty="0" smtClean="0"/>
              <a:t>Indexed addressing:  x=1, TA=address+(X),                             address in the instruction plus Index Register</a:t>
            </a:r>
          </a:p>
          <a:p>
            <a:r>
              <a:rPr lang="en-US" dirty="0" smtClean="0"/>
              <a:t>Instruction Set:</a:t>
            </a:r>
          </a:p>
          <a:p>
            <a:pPr lvl="1"/>
            <a:r>
              <a:rPr lang="en-US" dirty="0" smtClean="0"/>
              <a:t>Load and Store Registers: LDA, LDX, STA, STX, etc.</a:t>
            </a:r>
          </a:p>
          <a:p>
            <a:pPr lvl="1"/>
            <a:r>
              <a:rPr lang="en-US" dirty="0" smtClean="0"/>
              <a:t>Integer Arithmetic:   ADD, SUB, MUL, DIV,           all these operation involve register A and a word in memory, and the result is in A.</a:t>
            </a:r>
          </a:p>
          <a:p>
            <a:pPr lvl="1"/>
            <a:r>
              <a:rPr lang="en-US" dirty="0" smtClean="0"/>
              <a:t>COMP: compare A with a word, and set the result (&lt;, =, &gt;) in Condition Code (CC) in SW. </a:t>
            </a:r>
          </a:p>
          <a:p>
            <a:pPr lvl="1"/>
            <a:r>
              <a:rPr lang="en-US" dirty="0" smtClean="0"/>
              <a:t>Conditional jump instructions: JLT, JEQ, JGT,   test CC and jump accordingly</a:t>
            </a:r>
          </a:p>
          <a:p>
            <a:pPr lvl="1"/>
            <a:r>
              <a:rPr lang="en-US" dirty="0" smtClean="0"/>
              <a:t>Subroutine linkage instruction: JSUB and RSUB. JSUB jumps to the subroutine and places the return address in L, RSUB returns by jumping to address in L.</a:t>
            </a:r>
          </a:p>
          <a:p>
            <a:r>
              <a:rPr lang="en-US" dirty="0" err="1" smtClean="0"/>
              <a:t>Input/Output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IO devices: each is assigned a unique 8-bit code. </a:t>
            </a:r>
          </a:p>
          <a:p>
            <a:pPr lvl="1"/>
            <a:r>
              <a:rPr lang="en-US" dirty="0" smtClean="0"/>
              <a:t>All input/outputs are between the rightmost 8 bits of A and a device.</a:t>
            </a:r>
          </a:p>
          <a:p>
            <a:pPr lvl="1"/>
            <a:r>
              <a:rPr lang="en-US" dirty="0" smtClean="0"/>
              <a:t>Three instructions  (with device code as operand, i.e., in the address of the instruction) </a:t>
            </a:r>
          </a:p>
          <a:p>
            <a:pPr lvl="2"/>
            <a:r>
              <a:rPr lang="en-US" dirty="0" smtClean="0"/>
              <a:t> TD (Test Device) : whether the device is ready, condition code is set: 1: ready, 0: not ready</a:t>
            </a:r>
          </a:p>
          <a:p>
            <a:pPr lvl="2"/>
            <a:r>
              <a:rPr lang="en-US" dirty="0" smtClean="0"/>
              <a:t>RD (Read Data) and WD (Write Data): a program must wait until a device is ready to transfer data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SIC/XE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Memory: </a:t>
            </a:r>
          </a:p>
          <a:p>
            <a:pPr lvl="1"/>
            <a:r>
              <a:rPr lang="en-US" dirty="0" smtClean="0"/>
              <a:t>Total 1M (2</a:t>
            </a:r>
            <a:r>
              <a:rPr lang="en-US" sz="3200" baseline="30000" dirty="0" smtClean="0"/>
              <a:t>20</a:t>
            </a:r>
            <a:r>
              <a:rPr lang="en-US" dirty="0" smtClean="0"/>
              <a:t>) bytes.   So need change the instruction formats and addressing modes.</a:t>
            </a:r>
          </a:p>
          <a:p>
            <a:r>
              <a:rPr lang="en-US" dirty="0" smtClean="0"/>
              <a:t>Registers:</a:t>
            </a:r>
          </a:p>
          <a:p>
            <a:pPr lvl="1"/>
            <a:r>
              <a:rPr lang="en-US" dirty="0" smtClean="0"/>
              <a:t>Four more: B, S, T, F (3,4,5,6).</a:t>
            </a:r>
          </a:p>
          <a:p>
            <a:pPr lvl="1"/>
            <a:r>
              <a:rPr lang="en-US" dirty="0" smtClean="0"/>
              <a:t>B: Base register, for addressing, S: general working register, T: general working register, F: floating-point  accumulator (48 bits)</a:t>
            </a:r>
          </a:p>
          <a:p>
            <a:r>
              <a:rPr lang="en-US" dirty="0" smtClean="0"/>
              <a:t>Data Formats:</a:t>
            </a:r>
          </a:p>
          <a:p>
            <a:pPr lvl="1"/>
            <a:r>
              <a:rPr lang="en-US" dirty="0" smtClean="0"/>
              <a:t>In addition, 48-bit floating-point numbers: s(1)+exponent(11)+fraction(36),  the absolute value will be f*2</a:t>
            </a:r>
            <a:r>
              <a:rPr lang="en-US" baseline="30000" dirty="0" smtClean="0"/>
              <a:t>(e-1024)</a:t>
            </a:r>
          </a:p>
          <a:p>
            <a:r>
              <a:rPr lang="en-US" dirty="0" smtClean="0"/>
              <a:t>Instruction Formats</a:t>
            </a:r>
          </a:p>
          <a:p>
            <a:pPr lvl="1"/>
            <a:r>
              <a:rPr lang="en-US" dirty="0" smtClean="0"/>
              <a:t>Mode 1 (1 byte): op (8), Mode 2 (2 bytes): op(8)+r1(4)+r2(4)</a:t>
            </a:r>
          </a:p>
          <a:p>
            <a:pPr lvl="1"/>
            <a:r>
              <a:rPr lang="en-US" dirty="0" smtClean="0"/>
              <a:t>Mode 3(3 bytes): op(6)+n(1)</a:t>
            </a:r>
            <a:r>
              <a:rPr lang="en-US" dirty="0" err="1" smtClean="0"/>
              <a:t>i</a:t>
            </a:r>
            <a:r>
              <a:rPr lang="en-US" dirty="0" smtClean="0"/>
              <a:t>(1)x(1)b(1)p(1)e(1)+</a:t>
            </a:r>
            <a:r>
              <a:rPr lang="en-US" dirty="0" err="1" smtClean="0"/>
              <a:t>disp</a:t>
            </a:r>
            <a:r>
              <a:rPr lang="en-US" dirty="0" smtClean="0"/>
              <a:t>(12)</a:t>
            </a:r>
          </a:p>
          <a:p>
            <a:pPr lvl="1"/>
            <a:r>
              <a:rPr lang="en-US" dirty="0" smtClean="0"/>
              <a:t>Mode 4(4 bytes): op(6)+n(1)</a:t>
            </a:r>
            <a:r>
              <a:rPr lang="en-US" dirty="0" err="1" smtClean="0"/>
              <a:t>i</a:t>
            </a:r>
            <a:r>
              <a:rPr lang="en-US" dirty="0" smtClean="0"/>
              <a:t>(1)x(1)b(1)p(1)e(1)+address(20),    e=0: mode 3 and e=1: mode 4.</a:t>
            </a:r>
          </a:p>
          <a:p>
            <a:r>
              <a:rPr lang="en-US" dirty="0" smtClean="0"/>
              <a:t>Addressing modes (two new relative addressing):  </a:t>
            </a:r>
          </a:p>
          <a:p>
            <a:pPr lvl="1"/>
            <a:r>
              <a:rPr lang="en-US" dirty="0" smtClean="0"/>
              <a:t>Base relative: b=1,p=0, TA=(B)+</a:t>
            </a:r>
            <a:r>
              <a:rPr lang="en-US" dirty="0" err="1" smtClean="0"/>
              <a:t>disp</a:t>
            </a:r>
            <a:r>
              <a:rPr lang="en-US" dirty="0" smtClean="0"/>
              <a:t>    (0 ≤ </a:t>
            </a:r>
            <a:r>
              <a:rPr lang="en-US" dirty="0" err="1" smtClean="0"/>
              <a:t>disp</a:t>
            </a:r>
            <a:r>
              <a:rPr lang="en-US" dirty="0" smtClean="0"/>
              <a:t> ≤ 4095)</a:t>
            </a:r>
          </a:p>
          <a:p>
            <a:pPr lvl="1"/>
            <a:r>
              <a:rPr lang="en-US" dirty="0" smtClean="0"/>
              <a:t>Program –counter relative: b=0, p=1, TA=(PC)+</a:t>
            </a:r>
            <a:r>
              <a:rPr lang="en-US" dirty="0" err="1" smtClean="0"/>
              <a:t>disp</a:t>
            </a:r>
            <a:r>
              <a:rPr lang="en-US" dirty="0" smtClean="0"/>
              <a:t>  (-2048 ≤ </a:t>
            </a:r>
            <a:r>
              <a:rPr lang="en-US" dirty="0" err="1" smtClean="0"/>
              <a:t>disp</a:t>
            </a:r>
            <a:r>
              <a:rPr lang="en-US" dirty="0" smtClean="0"/>
              <a:t> ≤ 2047)</a:t>
            </a:r>
          </a:p>
          <a:p>
            <a:pPr lvl="1"/>
            <a:r>
              <a:rPr lang="en-US" dirty="0" smtClean="0"/>
              <a:t>b=0, p=0: TA=disp.   Called direct addressing, </a:t>
            </a:r>
            <a:r>
              <a:rPr lang="en-US" dirty="0" err="1" smtClean="0"/>
              <a:t>wrt</a:t>
            </a:r>
            <a:r>
              <a:rPr lang="en-US" dirty="0" smtClean="0"/>
              <a:t>. Relative addressing. </a:t>
            </a:r>
          </a:p>
          <a:p>
            <a:pPr lvl="1"/>
            <a:r>
              <a:rPr lang="en-US" dirty="0" smtClean="0"/>
              <a:t>In Mode 4, usually b=0 and p=0, and TA =address.   Also called direct addressing., </a:t>
            </a:r>
            <a:r>
              <a:rPr lang="en-US" dirty="0" err="1" smtClean="0"/>
              <a:t>wrt</a:t>
            </a:r>
            <a:r>
              <a:rPr lang="en-US" dirty="0" smtClean="0"/>
              <a:t>. Relative addressing. </a:t>
            </a:r>
          </a:p>
          <a:p>
            <a:pPr lvl="1"/>
            <a:r>
              <a:rPr lang="en-US" dirty="0" smtClean="0"/>
              <a:t>x=1, then (X) is added.   Called indexed addressing.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=1, and n=0: TA is an operand, no memory reference. So called immediate addressing.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=0 and n=1:  the operand is the value  in the address which is the value in the address indicated by TA., called indirect addressing. 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=0 and n=0 or </a:t>
            </a:r>
            <a:r>
              <a:rPr lang="en-US" dirty="0" err="1" smtClean="0"/>
              <a:t>i</a:t>
            </a:r>
            <a:r>
              <a:rPr lang="en-US" dirty="0" smtClean="0"/>
              <a:t>=1 and n=1:  the TA is the address of the operand.  Called simple addressing.  </a:t>
            </a:r>
          </a:p>
          <a:p>
            <a:pPr lvl="1"/>
            <a:r>
              <a:rPr lang="en-US" dirty="0" smtClean="0"/>
              <a:t>Distinguish </a:t>
            </a:r>
            <a:r>
              <a:rPr lang="en-US" dirty="0" smtClean="0"/>
              <a:t>different addressing modes: </a:t>
            </a:r>
          </a:p>
          <a:p>
            <a:pPr lvl="1"/>
            <a:r>
              <a:rPr lang="en-US" dirty="0" smtClean="0"/>
              <a:t>Indexed addressing cannot be used with immediate or indirect addressing modes. 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=1 and n=1: for SIC/XE with non immediate or indirect addressing, 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=0 and n=0: for SIC, which will keep upward compatibility. In this case, </a:t>
            </a:r>
            <a:r>
              <a:rPr lang="en-US" dirty="0" err="1" smtClean="0"/>
              <a:t>b,p,e</a:t>
            </a:r>
            <a:r>
              <a:rPr lang="en-US" dirty="0" smtClean="0"/>
              <a:t>  bits will be treated as part of 15 bit address  (rather than as addressing flags).</a:t>
            </a:r>
          </a:p>
          <a:p>
            <a:r>
              <a:rPr lang="en-US" dirty="0" smtClean="0"/>
              <a:t>Instruction Set (additional): </a:t>
            </a:r>
          </a:p>
          <a:p>
            <a:pPr lvl="1"/>
            <a:r>
              <a:rPr lang="en-US" dirty="0" smtClean="0"/>
              <a:t>Load and Store to new registers, e.g., LDB, STB, etc.</a:t>
            </a:r>
          </a:p>
          <a:p>
            <a:pPr lvl="1"/>
            <a:r>
              <a:rPr lang="en-US" dirty="0" smtClean="0"/>
              <a:t>Floating-point </a:t>
            </a:r>
            <a:r>
              <a:rPr lang="en-US" dirty="0" smtClean="0"/>
              <a:t>arithmetic: ADDF, SUBF, MULF, DIVF</a:t>
            </a:r>
          </a:p>
          <a:p>
            <a:pPr lvl="1"/>
            <a:r>
              <a:rPr lang="en-US" dirty="0" smtClean="0"/>
              <a:t>Operations among registers: ADDR, SUBR, MULR, DIVR</a:t>
            </a:r>
          </a:p>
          <a:p>
            <a:pPr lvl="1"/>
            <a:r>
              <a:rPr lang="en-US" dirty="0" smtClean="0"/>
              <a:t>SVC (Supervisor call): generates an interrupt  that can be used for communication with OS.</a:t>
            </a:r>
          </a:p>
          <a:p>
            <a:r>
              <a:rPr lang="en-US" dirty="0" err="1" smtClean="0"/>
              <a:t>Input/Output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SIO, TIO, HIO: start, test, and halt IO.  These allows the parallel of IO and computing.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2060</Words>
  <Application>Microsoft Office PowerPoint</Application>
  <PresentationFormat>On-screen Show (4:3)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System Programming</vt:lpstr>
      <vt:lpstr>Relations?</vt:lpstr>
      <vt:lpstr>Relations?</vt:lpstr>
      <vt:lpstr>Topics</vt:lpstr>
      <vt:lpstr>System software and Machine Architecture</vt:lpstr>
      <vt:lpstr>Dilemma? And SIC</vt:lpstr>
      <vt:lpstr>Sections of major chapters</vt:lpstr>
      <vt:lpstr>SIC architecture</vt:lpstr>
      <vt:lpstr>SIC/XE architecture</vt:lpstr>
      <vt:lpstr>Machine language, Assembly Language and AL programming</vt:lpstr>
      <vt:lpstr>SIC Assembly Language Programs</vt:lpstr>
      <vt:lpstr>Traditional (CISC) machines</vt:lpstr>
      <vt:lpstr>CISC—Pentium Pro architecture (Intel)</vt:lpstr>
      <vt:lpstr>RISC</vt:lpstr>
      <vt:lpstr>RISC—UltraSPARC (Sun Microsystems)</vt:lpstr>
      <vt:lpstr>RISC—PowerPC (IBM)</vt:lpstr>
      <vt:lpstr>RISC—Cray T3E (Cray Research Inc.)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XZ-admin</dc:creator>
  <cp:lastModifiedBy>xkzou</cp:lastModifiedBy>
  <cp:revision>348</cp:revision>
  <dcterms:created xsi:type="dcterms:W3CDTF">2010-01-07T17:52:40Z</dcterms:created>
  <dcterms:modified xsi:type="dcterms:W3CDTF">2020-01-21T14:37:22Z</dcterms:modified>
</cp:coreProperties>
</file>