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87" r:id="rId5"/>
    <p:sldId id="288" r:id="rId6"/>
    <p:sldId id="289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4E60"/>
    <a:srgbClr val="00437C"/>
    <a:srgbClr val="002060"/>
    <a:srgbClr val="001D5C"/>
    <a:srgbClr val="07294D"/>
    <a:srgbClr val="0A2D58"/>
    <a:srgbClr val="FFC600"/>
    <a:srgbClr val="333333"/>
    <a:srgbClr val="005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803"/>
    <p:restoredTop sz="94694"/>
  </p:normalViewPr>
  <p:slideViewPr>
    <p:cSldViewPr snapToGrid="0" snapToObjects="1">
      <p:cViewPr varScale="1">
        <p:scale>
          <a:sx n="146" d="100"/>
          <a:sy n="146" d="100"/>
        </p:scale>
        <p:origin x="114" y="2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D178C-C87F-CE48-A0D4-164DED60EE4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62D5A-6FB5-E846-84B3-0222F6ECC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4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62D5A-6FB5-E846-84B3-0222F6ECC1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0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62D5A-6FB5-E846-84B3-0222F6ECC1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46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62D5A-6FB5-E846-84B3-0222F6ECC1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46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62D5A-6FB5-E846-84B3-0222F6ECC1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9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62D5A-6FB5-E846-84B3-0222F6ECC1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62D5A-6FB5-E846-84B3-0222F6ECC1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5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2747-A5D8-3C43-818D-F34EC9AB2FE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0017-67F9-6F48-B69B-45C80ED4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4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2747-A5D8-3C43-818D-F34EC9AB2FE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0017-67F9-6F48-B69B-45C80ED4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6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2747-A5D8-3C43-818D-F34EC9AB2FE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0017-67F9-6F48-B69B-45C80ED4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9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2747-A5D8-3C43-818D-F34EC9AB2FE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0017-67F9-6F48-B69B-45C80ED4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5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2747-A5D8-3C43-818D-F34EC9AB2FE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0017-67F9-6F48-B69B-45C80ED4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7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2747-A5D8-3C43-818D-F34EC9AB2FE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0017-67F9-6F48-B69B-45C80ED4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8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2747-A5D8-3C43-818D-F34EC9AB2FE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0017-67F9-6F48-B69B-45C80ED4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9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2747-A5D8-3C43-818D-F34EC9AB2FE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0017-67F9-6F48-B69B-45C80ED4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7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2747-A5D8-3C43-818D-F34EC9AB2FE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0017-67F9-6F48-B69B-45C80ED4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8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2747-A5D8-3C43-818D-F34EC9AB2FE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0017-67F9-6F48-B69B-45C80ED4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1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2747-A5D8-3C43-818D-F34EC9AB2FE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0017-67F9-6F48-B69B-45C80ED4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B2747-A5D8-3C43-818D-F34EC9AB2FE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0017-67F9-6F48-B69B-45C80ED4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2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xgboost.readthedocs.io/en/stable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tall building with many windows&#10;&#10;Description automatically generated with medium confidence">
            <a:extLst>
              <a:ext uri="{FF2B5EF4-FFF2-40B4-BE49-F238E27FC236}">
                <a16:creationId xmlns:a16="http://schemas.microsoft.com/office/drawing/2014/main" id="{190504E7-CC89-EE42-817A-5C65717A7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39587" cy="5145985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454995" y="662118"/>
            <a:ext cx="4364182" cy="1194955"/>
          </a:xfrm>
        </p:spPr>
        <p:txBody>
          <a:bodyPr>
            <a:normAutofit/>
          </a:bodyPr>
          <a:lstStyle/>
          <a:p>
            <a:pPr algn="r"/>
            <a:r>
              <a:rPr lang="en-US" sz="1200" dirty="0">
                <a:solidFill>
                  <a:srgbClr val="07294D"/>
                </a:solidFill>
                <a:latin typeface="+mj-lt"/>
                <a:cs typeface="Futura Heavy"/>
              </a:rPr>
              <a:t>March 2023</a:t>
            </a:r>
            <a:endParaRPr lang="en-US" sz="1200" dirty="0">
              <a:solidFill>
                <a:srgbClr val="07294D"/>
              </a:solidFill>
              <a:latin typeface="+mj-lt"/>
              <a:cs typeface="Futura Book B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411801" y="84940"/>
            <a:ext cx="6430460" cy="763114"/>
          </a:xfrm>
        </p:spPr>
        <p:txBody>
          <a:bodyPr>
            <a:normAutofit/>
          </a:bodyPr>
          <a:lstStyle/>
          <a:p>
            <a:pPr algn="r"/>
            <a:r>
              <a:rPr lang="en-US" sz="2700" b="1" dirty="0">
                <a:solidFill>
                  <a:srgbClr val="07294D"/>
                </a:solidFill>
                <a:cs typeface="Futura Heavy"/>
              </a:rPr>
              <a:t>R.F. STAT 642 Kaggle Competition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369289" y="932995"/>
            <a:ext cx="3429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900" b="1" dirty="0">
                <a:solidFill>
                  <a:srgbClr val="07294D"/>
                </a:solidFill>
                <a:cs typeface="Futura"/>
              </a:rPr>
              <a:t>Wang, Ruifeng</a:t>
            </a:r>
          </a:p>
          <a:p>
            <a:pPr algn="r"/>
            <a:r>
              <a:rPr lang="en-US" sz="900" dirty="0">
                <a:solidFill>
                  <a:srgbClr val="07294D"/>
                </a:solidFill>
                <a:cs typeface="Futura"/>
              </a:rPr>
              <a:t>MS in Business Analytics</a:t>
            </a:r>
          </a:p>
          <a:p>
            <a:pPr algn="r"/>
            <a:r>
              <a:rPr lang="en-US" sz="900" dirty="0">
                <a:solidFill>
                  <a:srgbClr val="07294D"/>
                </a:solidFill>
                <a:cs typeface="Futura"/>
              </a:rPr>
              <a:t>rw856@drexel.edu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7086" y="3896122"/>
            <a:ext cx="2338466" cy="78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964346" y="3896122"/>
            <a:ext cx="175241" cy="780881"/>
          </a:xfrm>
          <a:prstGeom prst="rect">
            <a:avLst/>
          </a:prstGeom>
          <a:solidFill>
            <a:srgbClr val="0043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20822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919" y="296701"/>
            <a:ext cx="32325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7294D"/>
                </a:solidFill>
                <a:latin typeface="+mj-lt"/>
                <a:cs typeface="Futura Heavy"/>
              </a:rPr>
              <a:t>The Dataset</a:t>
            </a:r>
            <a:endParaRPr lang="en-US" sz="24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8919" y="840081"/>
            <a:ext cx="7609018" cy="1300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 dirty="0">
                <a:solidFill>
                  <a:srgbClr val="07294D"/>
                </a:solidFill>
                <a:cs typeface="Futura Book BT"/>
              </a:rPr>
              <a:t>• There are </a:t>
            </a:r>
            <a:r>
              <a:rPr lang="en-US" sz="1350" b="1" dirty="0">
                <a:solidFill>
                  <a:srgbClr val="07294D"/>
                </a:solidFill>
                <a:cs typeface="Futura Book BT"/>
              </a:rPr>
              <a:t>28831</a:t>
            </a:r>
            <a:r>
              <a:rPr lang="en-US" sz="1350" dirty="0">
                <a:solidFill>
                  <a:srgbClr val="07294D"/>
                </a:solidFill>
                <a:cs typeface="Futura Book BT"/>
              </a:rPr>
              <a:t> rows &amp; </a:t>
            </a:r>
            <a:r>
              <a:rPr lang="en-US" sz="1350" b="1" dirty="0">
                <a:solidFill>
                  <a:srgbClr val="07294D"/>
                </a:solidFill>
                <a:cs typeface="Futura Book BT"/>
              </a:rPr>
              <a:t>21</a:t>
            </a:r>
            <a:r>
              <a:rPr lang="en-US" sz="1350" dirty="0">
                <a:solidFill>
                  <a:srgbClr val="07294D"/>
                </a:solidFill>
                <a:cs typeface="Futura Book BT"/>
              </a:rPr>
              <a:t> columns in training set, and </a:t>
            </a:r>
            <a:r>
              <a:rPr lang="en-US" sz="1350" b="1" dirty="0">
                <a:solidFill>
                  <a:srgbClr val="07294D"/>
                </a:solidFill>
                <a:cs typeface="Futura Book BT"/>
              </a:rPr>
              <a:t>12357</a:t>
            </a:r>
            <a:r>
              <a:rPr lang="en-US" sz="1350" dirty="0">
                <a:solidFill>
                  <a:srgbClr val="07294D"/>
                </a:solidFill>
                <a:cs typeface="Futura Book BT"/>
              </a:rPr>
              <a:t> rows &amp; </a:t>
            </a:r>
            <a:r>
              <a:rPr lang="en-US" sz="1350" b="1" dirty="0">
                <a:solidFill>
                  <a:srgbClr val="07294D"/>
                </a:solidFill>
                <a:cs typeface="Futura Book BT"/>
              </a:rPr>
              <a:t>20</a:t>
            </a:r>
            <a:r>
              <a:rPr lang="en-US" sz="1350" dirty="0">
                <a:solidFill>
                  <a:srgbClr val="07294D"/>
                </a:solidFill>
                <a:cs typeface="Futura Book BT"/>
              </a:rPr>
              <a:t> columns in test set.</a:t>
            </a:r>
          </a:p>
          <a:p>
            <a:pPr>
              <a:lnSpc>
                <a:spcPct val="150000"/>
              </a:lnSpc>
            </a:pPr>
            <a:r>
              <a:rPr lang="en-US" sz="1350" dirty="0">
                <a:solidFill>
                  <a:srgbClr val="07294D"/>
                </a:solidFill>
                <a:cs typeface="Futura Book BT"/>
              </a:rPr>
              <a:t>• The data in client information and target variable are </a:t>
            </a:r>
            <a:r>
              <a:rPr lang="en-US" sz="1350" dirty="0" err="1">
                <a:solidFill>
                  <a:srgbClr val="07294D"/>
                </a:solidFill>
                <a:cs typeface="Futura Book BT"/>
              </a:rPr>
              <a:t>imblanced</a:t>
            </a:r>
            <a:r>
              <a:rPr lang="en-US" sz="1350" dirty="0">
                <a:solidFill>
                  <a:srgbClr val="07294D"/>
                </a:solidFill>
                <a:cs typeface="Futura Book B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350" dirty="0">
                <a:solidFill>
                  <a:srgbClr val="07294D"/>
                </a:solidFill>
                <a:cs typeface="Futura Book BT"/>
              </a:rPr>
              <a:t>• Unknown data can be recognized as NA, which decrease the predictive accuracy of algorithms.</a:t>
            </a:r>
          </a:p>
          <a:p>
            <a:pPr>
              <a:lnSpc>
                <a:spcPct val="150000"/>
              </a:lnSpc>
            </a:pPr>
            <a:endParaRPr lang="en-US" sz="1350" dirty="0">
              <a:solidFill>
                <a:srgbClr val="07294D"/>
              </a:solidFill>
              <a:cs typeface="Futura Book BT"/>
            </a:endParaRPr>
          </a:p>
        </p:txBody>
      </p:sp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E17E0E89-128C-CE54-5928-8FD172B43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57" y="1935639"/>
            <a:ext cx="3398732" cy="3080498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044D2D9F-4C3F-0EED-1CF2-D289E520E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089" y="1935638"/>
            <a:ext cx="2912760" cy="320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7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7319" y="280602"/>
            <a:ext cx="35558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D4E60"/>
                </a:solidFill>
                <a:latin typeface="+mj-lt"/>
                <a:cs typeface="Futura Heavy"/>
              </a:rPr>
              <a:t>Data Preparation</a:t>
            </a:r>
            <a:endParaRPr lang="en-US" sz="2400" dirty="0">
              <a:solidFill>
                <a:srgbClr val="3D4E60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7319" y="690760"/>
            <a:ext cx="4152430" cy="1923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 dirty="0">
                <a:solidFill>
                  <a:srgbClr val="07294D"/>
                </a:solidFill>
                <a:cs typeface="Futura Book BT"/>
              </a:rPr>
              <a:t>• Dropping id column.</a:t>
            </a:r>
          </a:p>
          <a:p>
            <a:pPr>
              <a:lnSpc>
                <a:spcPct val="150000"/>
              </a:lnSpc>
            </a:pPr>
            <a:r>
              <a:rPr lang="en-US" sz="1350" dirty="0">
                <a:solidFill>
                  <a:srgbClr val="07294D"/>
                </a:solidFill>
                <a:cs typeface="Futura Book BT"/>
              </a:rPr>
              <a:t>• Use </a:t>
            </a:r>
            <a:r>
              <a:rPr lang="en-US" sz="1350" dirty="0" err="1">
                <a:solidFill>
                  <a:srgbClr val="07294D"/>
                </a:solidFill>
                <a:cs typeface="Futura Book BT"/>
              </a:rPr>
              <a:t>kNN</a:t>
            </a:r>
            <a:r>
              <a:rPr lang="en-US" sz="1350" dirty="0">
                <a:solidFill>
                  <a:srgbClr val="07294D"/>
                </a:solidFill>
                <a:cs typeface="Futura Book BT"/>
              </a:rPr>
              <a:t> algorithm to impute NA(unknown).</a:t>
            </a:r>
          </a:p>
          <a:p>
            <a:pPr>
              <a:lnSpc>
                <a:spcPct val="150000"/>
              </a:lnSpc>
            </a:pPr>
            <a:r>
              <a:rPr lang="en-US" sz="1350" dirty="0">
                <a:solidFill>
                  <a:srgbClr val="07294D"/>
                </a:solidFill>
                <a:cs typeface="Futura Book BT"/>
              </a:rPr>
              <a:t>• Using one hot encoding to convert categorical </a:t>
            </a:r>
          </a:p>
          <a:p>
            <a:pPr>
              <a:lnSpc>
                <a:spcPct val="150000"/>
              </a:lnSpc>
            </a:pPr>
            <a:r>
              <a:rPr lang="en-US" sz="1350" dirty="0">
                <a:solidFill>
                  <a:srgbClr val="07294D"/>
                </a:solidFill>
                <a:cs typeface="Futura Book BT"/>
              </a:rPr>
              <a:t>variables into binary vectors.</a:t>
            </a:r>
          </a:p>
          <a:p>
            <a:pPr>
              <a:lnSpc>
                <a:spcPct val="150000"/>
              </a:lnSpc>
            </a:pPr>
            <a:r>
              <a:rPr lang="en-US" sz="1350" dirty="0">
                <a:solidFill>
                  <a:srgbClr val="07294D"/>
                </a:solidFill>
                <a:cs typeface="Futura Book BT"/>
              </a:rPr>
              <a:t>• </a:t>
            </a:r>
            <a:r>
              <a:rPr lang="en-US" sz="1350" dirty="0" err="1">
                <a:solidFill>
                  <a:srgbClr val="07294D"/>
                </a:solidFill>
                <a:cs typeface="Futura Book BT"/>
              </a:rPr>
              <a:t>Standarize</a:t>
            </a:r>
            <a:r>
              <a:rPr lang="en-US" sz="1350" dirty="0">
                <a:solidFill>
                  <a:srgbClr val="07294D"/>
                </a:solidFill>
                <a:cs typeface="Futura Book BT"/>
              </a:rPr>
              <a:t> Numeric variables from 0 to 1.</a:t>
            </a:r>
          </a:p>
          <a:p>
            <a:pPr>
              <a:lnSpc>
                <a:spcPct val="150000"/>
              </a:lnSpc>
            </a:pPr>
            <a:r>
              <a:rPr lang="en-US" sz="1350" dirty="0">
                <a:solidFill>
                  <a:srgbClr val="07294D"/>
                </a:solidFill>
                <a:cs typeface="Futura Book BT"/>
              </a:rPr>
              <a:t>• Split training set into two parts to evaluate model.</a:t>
            </a:r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B0EAA2FE-55A1-38A5-DE0D-1595B1B1A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56" y="3311989"/>
            <a:ext cx="4289590" cy="1711105"/>
          </a:xfrm>
          <a:prstGeom prst="rect">
            <a:avLst/>
          </a:prstGeom>
        </p:spPr>
      </p:pic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4287F8B-A174-A037-FBD1-A3492FB0F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478" y="690760"/>
            <a:ext cx="3555844" cy="2130817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B1C717C-7216-6503-3128-EFF3151393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7141" y="3129171"/>
            <a:ext cx="3877216" cy="20767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488A7D-77C3-4932-0650-DD19B98A142C}"/>
              </a:ext>
            </a:extLst>
          </p:cNvPr>
          <p:cNvSpPr txBox="1"/>
          <p:nvPr/>
        </p:nvSpPr>
        <p:spPr>
          <a:xfrm>
            <a:off x="414456" y="2821577"/>
            <a:ext cx="294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3D4E60"/>
                </a:solidFill>
              </a:rPr>
              <a:t>kNN</a:t>
            </a:r>
            <a:r>
              <a:rPr lang="en-US" sz="1600" dirty="0">
                <a:solidFill>
                  <a:srgbClr val="3D4E60"/>
                </a:solidFill>
              </a:rPr>
              <a:t> Imputation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42DC35-3636-DB82-823B-C6380BEBF3AF}"/>
              </a:ext>
            </a:extLst>
          </p:cNvPr>
          <p:cNvSpPr txBox="1"/>
          <p:nvPr/>
        </p:nvSpPr>
        <p:spPr>
          <a:xfrm>
            <a:off x="4704046" y="367686"/>
            <a:ext cx="294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D4E60"/>
                </a:solidFill>
              </a:rPr>
              <a:t>One Hot Encoding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D2DF6A-2D6A-3715-6839-88A773071B02}"/>
              </a:ext>
            </a:extLst>
          </p:cNvPr>
          <p:cNvSpPr txBox="1"/>
          <p:nvPr/>
        </p:nvSpPr>
        <p:spPr>
          <a:xfrm>
            <a:off x="4704046" y="2788200"/>
            <a:ext cx="294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D4E60"/>
                </a:solidFill>
              </a:rPr>
              <a:t>Data Standardization</a:t>
            </a:r>
          </a:p>
        </p:txBody>
      </p:sp>
    </p:spTree>
    <p:extLst>
      <p:ext uri="{BB962C8B-B14F-4D97-AF65-F5344CB8AC3E}">
        <p14:creationId xmlns:p14="http://schemas.microsoft.com/office/powerpoint/2010/main" val="6445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5856" y="270574"/>
            <a:ext cx="32325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D4E60"/>
                </a:solidFill>
                <a:latin typeface="+mj-lt"/>
                <a:cs typeface="Futura Heavy"/>
              </a:rPr>
              <a:t>Modeling: </a:t>
            </a:r>
            <a:r>
              <a:rPr lang="en-US" sz="2400" dirty="0" err="1">
                <a:solidFill>
                  <a:srgbClr val="3D4E60"/>
                </a:solidFill>
                <a:latin typeface="+mj-lt"/>
                <a:cs typeface="Futura Heavy"/>
              </a:rPr>
              <a:t>XGBoost</a:t>
            </a:r>
            <a:endParaRPr lang="en-US" sz="2400" dirty="0">
              <a:solidFill>
                <a:srgbClr val="3D4E60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BFBE8-1E03-15E8-58A5-30C4DE8F62D8}"/>
              </a:ext>
            </a:extLst>
          </p:cNvPr>
          <p:cNvSpPr txBox="1"/>
          <p:nvPr/>
        </p:nvSpPr>
        <p:spPr>
          <a:xfrm>
            <a:off x="535577" y="1048256"/>
            <a:ext cx="755686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3D4E60"/>
                </a:solidFill>
                <a:effectLst/>
              </a:rPr>
              <a:t>XGBoost</a:t>
            </a:r>
            <a:r>
              <a:rPr lang="en-US" b="0" i="0" dirty="0">
                <a:solidFill>
                  <a:srgbClr val="3D4E60"/>
                </a:solidFill>
                <a:effectLst/>
              </a:rPr>
              <a:t> is an optimized distributed gradient boosting library designed to be highly </a:t>
            </a:r>
            <a:r>
              <a:rPr lang="en-US" b="1" i="0" dirty="0">
                <a:solidFill>
                  <a:srgbClr val="3D4E60"/>
                </a:solidFill>
                <a:effectLst/>
              </a:rPr>
              <a:t>efficient</a:t>
            </a:r>
            <a:r>
              <a:rPr lang="en-US" b="0" i="0" dirty="0">
                <a:solidFill>
                  <a:srgbClr val="3D4E60"/>
                </a:solidFill>
                <a:effectLst/>
              </a:rPr>
              <a:t>, </a:t>
            </a:r>
            <a:r>
              <a:rPr lang="en-US" b="1" i="0" dirty="0">
                <a:solidFill>
                  <a:srgbClr val="3D4E60"/>
                </a:solidFill>
                <a:effectLst/>
              </a:rPr>
              <a:t>flexible</a:t>
            </a:r>
            <a:r>
              <a:rPr lang="en-US" b="0" i="0" dirty="0">
                <a:solidFill>
                  <a:srgbClr val="3D4E60"/>
                </a:solidFill>
                <a:effectLst/>
              </a:rPr>
              <a:t> and </a:t>
            </a:r>
            <a:r>
              <a:rPr lang="en-US" b="1" i="0" dirty="0">
                <a:solidFill>
                  <a:srgbClr val="3D4E60"/>
                </a:solidFill>
                <a:effectLst/>
              </a:rPr>
              <a:t>portable</a:t>
            </a:r>
            <a:r>
              <a:rPr lang="en-US" b="0" i="0" dirty="0">
                <a:solidFill>
                  <a:srgbClr val="3D4E60"/>
                </a:solidFill>
                <a:effectLst/>
              </a:rPr>
              <a:t>. It is a commonly used algorithms in machine learning, especially for classification.</a:t>
            </a:r>
          </a:p>
          <a:p>
            <a:endParaRPr lang="en-US" dirty="0">
              <a:solidFill>
                <a:srgbClr val="3D4E60"/>
              </a:solidFill>
            </a:endParaRPr>
          </a:p>
          <a:p>
            <a:r>
              <a:rPr lang="en-US" b="0" i="0" dirty="0">
                <a:solidFill>
                  <a:srgbClr val="3D4E60"/>
                </a:solidFill>
                <a:effectLst/>
              </a:rPr>
              <a:t>This model can use parallel computing techniques to speed up the computational requirements. The </a:t>
            </a:r>
            <a:r>
              <a:rPr lang="en-US" dirty="0">
                <a:solidFill>
                  <a:srgbClr val="3D4E60"/>
                </a:solidFill>
              </a:rPr>
              <a:t>more cores a computer have, the shorter time to require when run this model. </a:t>
            </a:r>
            <a:r>
              <a:rPr lang="en-US" b="0" i="0" dirty="0">
                <a:solidFill>
                  <a:srgbClr val="3D4E60"/>
                </a:solidFill>
                <a:effectLst/>
              </a:rPr>
              <a:t>In addition, </a:t>
            </a:r>
            <a:r>
              <a:rPr lang="en-US" b="0" i="0" dirty="0" err="1">
                <a:solidFill>
                  <a:srgbClr val="3D4E60"/>
                </a:solidFill>
                <a:effectLst/>
              </a:rPr>
              <a:t>XGBoost</a:t>
            </a:r>
            <a:r>
              <a:rPr lang="en-US" b="0" i="0" dirty="0">
                <a:solidFill>
                  <a:srgbClr val="3D4E60"/>
                </a:solidFill>
                <a:effectLst/>
              </a:rPr>
              <a:t> supports regularization in the form of both ridge and lasso, which can lead to further improvements.</a:t>
            </a:r>
            <a:endParaRPr lang="en-US" dirty="0">
              <a:solidFill>
                <a:srgbClr val="3D4E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5A33F3-9742-9AC6-7B79-22D31AA2792A}"/>
              </a:ext>
            </a:extLst>
          </p:cNvPr>
          <p:cNvSpPr txBox="1"/>
          <p:nvPr/>
        </p:nvSpPr>
        <p:spPr>
          <a:xfrm>
            <a:off x="627017" y="3949596"/>
            <a:ext cx="6381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D4E60"/>
                </a:solidFill>
              </a:rPr>
              <a:t>Reference:</a:t>
            </a:r>
          </a:p>
          <a:p>
            <a:r>
              <a:rPr lang="en-US" dirty="0">
                <a:solidFill>
                  <a:srgbClr val="3D4E60"/>
                </a:solidFill>
              </a:rPr>
              <a:t>[1] </a:t>
            </a:r>
            <a:r>
              <a:rPr lang="fr-FR" dirty="0" err="1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XGBoost</a:t>
            </a:r>
            <a:r>
              <a:rPr lang="fr-FR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Documentation — </a:t>
            </a:r>
            <a:r>
              <a:rPr lang="fr-FR" dirty="0" err="1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xgboost</a:t>
            </a:r>
            <a:r>
              <a:rPr lang="fr-FR" dirty="0">
                <a:solidFill>
                  <a:srgbClr val="3D4E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1.7.4 documentation</a:t>
            </a:r>
            <a:endParaRPr lang="fr-FR" dirty="0">
              <a:solidFill>
                <a:srgbClr val="3D4E60"/>
              </a:solidFill>
            </a:endParaRPr>
          </a:p>
          <a:p>
            <a:r>
              <a:rPr lang="fr-FR" dirty="0">
                <a:solidFill>
                  <a:srgbClr val="3D4E60"/>
                </a:solidFill>
              </a:rPr>
              <a:t>[2] Tutorial Week 10</a:t>
            </a:r>
            <a:endParaRPr lang="en-US" dirty="0">
              <a:solidFill>
                <a:srgbClr val="3D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45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47724" y="280603"/>
            <a:ext cx="35558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7294D"/>
                </a:solidFill>
                <a:latin typeface="+mj-lt"/>
                <a:cs typeface="Futura Heavy"/>
              </a:rPr>
              <a:t>Model Evaluation</a:t>
            </a:r>
            <a:endParaRPr lang="en-US" sz="24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9568" y="781454"/>
            <a:ext cx="7333237" cy="1611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7294D"/>
                </a:solidFill>
                <a:cs typeface="Futura Book BT"/>
              </a:rPr>
              <a:t>• Using AUC to evaluate the model performance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7294D"/>
                </a:solidFill>
                <a:cs typeface="Futura Book BT"/>
              </a:rPr>
              <a:t>• Tuning parameters to improve model performance.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7294D"/>
                </a:solidFill>
                <a:cs typeface="Futura Book BT"/>
              </a:rPr>
              <a:t>• Retrain model by whole training set, output the result and submit.</a:t>
            </a:r>
          </a:p>
          <a:p>
            <a:pPr>
              <a:lnSpc>
                <a:spcPct val="150000"/>
              </a:lnSpc>
            </a:pPr>
            <a:endParaRPr lang="en-US" sz="1350" dirty="0">
              <a:solidFill>
                <a:srgbClr val="07294D"/>
              </a:solidFill>
              <a:cs typeface="Futura Book BT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C174362-23F5-7DA6-6873-A320AB93F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08" y="2303580"/>
            <a:ext cx="3853996" cy="199582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6D54454-1A8C-6B60-9A41-2BFD92BCB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096" y="2323397"/>
            <a:ext cx="3858163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5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47723" y="280603"/>
            <a:ext cx="45051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7294D"/>
                </a:solidFill>
                <a:latin typeface="+mj-lt"/>
                <a:cs typeface="Futura Heavy"/>
              </a:rPr>
              <a:t>Managerial Implication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7723" y="886417"/>
            <a:ext cx="8260699" cy="3370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7294D"/>
                </a:solidFill>
                <a:cs typeface="Futura Book BT"/>
              </a:rPr>
              <a:t>• Based on descriptive analysis and my observation, I found following insight: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7294D"/>
                </a:solidFill>
                <a:cs typeface="Futura Book BT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7294D"/>
                </a:solidFill>
                <a:cs typeface="Futura Book BT"/>
              </a:rPr>
              <a:t> 1. Artisans are less likely to open an account, but retired people are more likely to open an account.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7294D"/>
                </a:solidFill>
                <a:cs typeface="Futura Book BT"/>
              </a:rPr>
              <a:t> 2. There are weak correlation between ages and target variable.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7294D"/>
                </a:solidFill>
                <a:cs typeface="Futura Book BT"/>
              </a:rPr>
              <a:t> 3. Change of employees (both ‘employee’ column and ‘employment’) will affect the consuming behaviors, which result in the decision on whether open an account.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7294D"/>
                </a:solidFill>
                <a:cs typeface="Futura Book BT"/>
              </a:rPr>
              <a:t> 4. As financial indicators, ‘</a:t>
            </a:r>
            <a:r>
              <a:rPr lang="en-US" sz="1600" dirty="0" err="1">
                <a:solidFill>
                  <a:srgbClr val="07294D"/>
                </a:solidFill>
                <a:cs typeface="Futura Book BT"/>
              </a:rPr>
              <a:t>cprice</a:t>
            </a:r>
            <a:r>
              <a:rPr lang="en-US" sz="1600" dirty="0">
                <a:solidFill>
                  <a:srgbClr val="07294D"/>
                </a:solidFill>
                <a:cs typeface="Futura Book BT"/>
              </a:rPr>
              <a:t>’, ‘</a:t>
            </a:r>
            <a:r>
              <a:rPr lang="en-US" sz="1600" dirty="0" err="1">
                <a:solidFill>
                  <a:srgbClr val="07294D"/>
                </a:solidFill>
                <a:cs typeface="Futura Book BT"/>
              </a:rPr>
              <a:t>cconf</a:t>
            </a:r>
            <a:r>
              <a:rPr lang="en-US" sz="1600" dirty="0">
                <a:solidFill>
                  <a:srgbClr val="07294D"/>
                </a:solidFill>
                <a:cs typeface="Futura Book BT"/>
              </a:rPr>
              <a:t>’ and ‘euri3’ reflect the economic condition, which also affect the number of potential customers.</a:t>
            </a:r>
          </a:p>
        </p:txBody>
      </p:sp>
    </p:spTree>
    <p:extLst>
      <p:ext uri="{BB962C8B-B14F-4D97-AF65-F5344CB8AC3E}">
        <p14:creationId xmlns:p14="http://schemas.microsoft.com/office/powerpoint/2010/main" val="323632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7B9F9FC5-4780-C04B-BD70-2BB21A36960D}" vid="{39B1575C-FD32-934B-9C6F-69F038AC1F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8122</TotalTime>
  <Words>392</Words>
  <Application>Microsoft Office PowerPoint</Application>
  <PresentationFormat>On-screen Show (16:9)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R.F. STAT 642 Kaggle Competition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Egnozzi,Danielle</dc:creator>
  <cp:lastModifiedBy>Wang,Ruifeng</cp:lastModifiedBy>
  <cp:revision>51</cp:revision>
  <dcterms:created xsi:type="dcterms:W3CDTF">2022-10-12T15:51:21Z</dcterms:created>
  <dcterms:modified xsi:type="dcterms:W3CDTF">2023-03-25T03:29:34Z</dcterms:modified>
</cp:coreProperties>
</file>