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24">
          <p15:clr>
            <a:srgbClr val="A4A3A4"/>
          </p15:clr>
        </p15:guide>
        <p15:guide id="2" pos="3840">
          <p15:clr>
            <a:srgbClr val="A4A3A4"/>
          </p15:clr>
        </p15:guide>
        <p15:guide id="3" pos="192">
          <p15:clr>
            <a:srgbClr val="A4A3A4"/>
          </p15:clr>
        </p15:guide>
        <p15:guide id="4" pos="7512">
          <p15:clr>
            <a:srgbClr val="A4A3A4"/>
          </p15:clr>
        </p15:guide>
        <p15:guide id="5" orient="horz" pos="216">
          <p15:clr>
            <a:srgbClr val="A4A3A4"/>
          </p15:clr>
        </p15:guide>
        <p15:guide id="6" orient="horz" pos="4032">
          <p15:clr>
            <a:srgbClr val="A4A3A4"/>
          </p15:clr>
        </p15:guide>
        <p15:guide id="7" orient="horz" pos="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24" orient="horz"/>
        <p:guide pos="3840"/>
        <p:guide pos="192"/>
        <p:guide pos="7512"/>
        <p:guide pos="216" orient="horz"/>
        <p:guide pos="4032" orient="horz"/>
        <p:guide pos="6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de91d8d6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1de91d8d6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525818"/>
            <a:ext cx="10515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Gothic"/>
              <a:buNone/>
              <a:defRPr sz="36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0263187" y="6509710"/>
            <a:ext cx="15616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706225" y="589475"/>
            <a:ext cx="428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4800" y="6548085"/>
            <a:ext cx="1143225" cy="200250"/>
            <a:chOff x="304800" y="6460866"/>
            <a:chExt cx="1143225" cy="200250"/>
          </a:xfrm>
        </p:grpSpPr>
        <p:sp>
          <p:nvSpPr>
            <p:cNvPr id="23" name="Google Shape;23;p2"/>
            <p:cNvSpPr/>
            <p:nvPr/>
          </p:nvSpPr>
          <p:spPr>
            <a:xfrm flipH="1" rot="-2700000">
              <a:off x="334126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CE29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 rot="-2700000">
              <a:off x="648451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flipH="1" rot="-2700000">
              <a:off x="962776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flipH="1" rot="-2700000">
              <a:off x="1277101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0263187" y="6509710"/>
            <a:ext cx="15616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1706225" y="589475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04800" y="6548085"/>
            <a:ext cx="1143225" cy="200250"/>
            <a:chOff x="304800" y="6460866"/>
            <a:chExt cx="1143225" cy="200250"/>
          </a:xfrm>
        </p:grpSpPr>
        <p:sp>
          <p:nvSpPr>
            <p:cNvPr id="40" name="Google Shape;40;p4"/>
            <p:cNvSpPr/>
            <p:nvPr/>
          </p:nvSpPr>
          <p:spPr>
            <a:xfrm flipH="1" rot="-2700000">
              <a:off x="334126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CE29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2700000">
              <a:off x="648451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 rot="-2700000">
              <a:off x="962776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flipH="1" rot="-2700000">
              <a:off x="1277101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">
  <p:cSld name="1_Пусто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gif"/><Relationship Id="rId5" Type="http://schemas.openxmlformats.org/officeDocument/2006/relationships/image" Target="../media/image3.gif"/><Relationship Id="rId6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6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города. "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-2700000">
            <a:off x="9999285" y="328273"/>
            <a:ext cx="1585044" cy="1585044"/>
          </a:xfrm>
          <a:prstGeom prst="roundRect">
            <a:avLst>
              <a:gd fmla="val 11080" name="adj"/>
            </a:avLst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6"/>
          <p:cNvSpPr/>
          <p:nvPr/>
        </p:nvSpPr>
        <p:spPr>
          <a:xfrm rot="-2700000">
            <a:off x="966781" y="4176660"/>
            <a:ext cx="1585044" cy="1585044"/>
          </a:xfrm>
          <a:prstGeom prst="roundRect">
            <a:avLst>
              <a:gd fmla="val 11080" name="adj"/>
            </a:avLst>
          </a:prstGeom>
          <a:solidFill>
            <a:srgbClr val="0C0C0C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5" name="Google Shape;55;p6"/>
          <p:cNvGrpSpPr/>
          <p:nvPr/>
        </p:nvGrpSpPr>
        <p:grpSpPr>
          <a:xfrm>
            <a:off x="3442636" y="425362"/>
            <a:ext cx="5454060" cy="6007276"/>
            <a:chOff x="3368970" y="701970"/>
            <a:chExt cx="5454060" cy="6007276"/>
          </a:xfrm>
        </p:grpSpPr>
        <p:sp>
          <p:nvSpPr>
            <p:cNvPr id="56" name="Google Shape;56;p6"/>
            <p:cNvSpPr/>
            <p:nvPr/>
          </p:nvSpPr>
          <p:spPr>
            <a:xfrm rot="-2700000">
              <a:off x="4167698" y="1500698"/>
              <a:ext cx="3856602" cy="3856602"/>
            </a:xfrm>
            <a:prstGeom prst="roundRect">
              <a:avLst>
                <a:gd fmla="val 11080" name="adj"/>
              </a:avLst>
            </a:prstGeom>
            <a:solidFill>
              <a:srgbClr val="AD3803">
                <a:alpha val="20000"/>
              </a:srgbClr>
            </a:solidFill>
            <a:ln cap="flat" cmpd="sng" w="12700">
              <a:solidFill>
                <a:srgbClr val="F2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 rot="-2700000">
              <a:off x="4167699" y="2053915"/>
              <a:ext cx="3856602" cy="3856602"/>
            </a:xfrm>
            <a:prstGeom prst="roundRect">
              <a:avLst>
                <a:gd fmla="val 11080" name="adj"/>
              </a:avLst>
            </a:prstGeom>
            <a:solidFill>
              <a:srgbClr val="C00000">
                <a:alpha val="20000"/>
              </a:srgbClr>
            </a:solidFill>
            <a:ln cap="flat" cmpd="sng" w="12700">
              <a:solidFill>
                <a:srgbClr val="F2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8" name="Google Shape;58;p6"/>
          <p:cNvSpPr txBox="1"/>
          <p:nvPr/>
        </p:nvSpPr>
        <p:spPr>
          <a:xfrm>
            <a:off x="3260391" y="2712926"/>
            <a:ext cx="567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Приложение симулятор инвестора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3524250" y="3839980"/>
            <a:ext cx="51435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—Code  wizard—</a:t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rot="-2700000">
            <a:off x="9215209" y="4166422"/>
            <a:ext cx="3681702" cy="3681702"/>
          </a:xfrm>
          <a:prstGeom prst="roundRect">
            <a:avLst>
              <a:gd fmla="val 11080" name="adj"/>
            </a:avLst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0" y="0"/>
            <a:ext cx="2739184" cy="2840643"/>
          </a:xfrm>
          <a:custGeom>
            <a:rect b="b" l="l" r="r" t="t"/>
            <a:pathLst>
              <a:path extrusionOk="0" h="2840643" w="2739184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rgbClr val="0C0C0C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10263187" y="6509710"/>
            <a:ext cx="15616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Логотип</a:t>
            </a:r>
            <a:endParaRPr/>
          </a:p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11706225" y="589475"/>
            <a:ext cx="428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Бесплатный Фотография группа разнообразных людей, имеющих деловую встречу"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70" y="0"/>
            <a:ext cx="11831530" cy="7881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/>
          <p:nvPr/>
        </p:nvSpPr>
        <p:spPr>
          <a:xfrm>
            <a:off x="0" y="-1"/>
            <a:ext cx="1221829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entury Gothic"/>
              <a:buNone/>
            </a:pPr>
            <a:r>
              <a:rPr lang="ru-RU">
                <a:solidFill>
                  <a:schemeClr val="accent2"/>
                </a:solidFill>
              </a:rPr>
              <a:t>Заключение  </a:t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Обои бизнес ноутбук работа на рабочий стол" id="70" name="Google Shape;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290" y="0"/>
            <a:ext cx="122182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/>
          <p:nvPr/>
        </p:nvSpPr>
        <p:spPr>
          <a:xfrm>
            <a:off x="-66720" y="0"/>
            <a:ext cx="1221829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Логотип</a:t>
            </a:r>
            <a:endParaRPr/>
          </a:p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360445" y="297459"/>
            <a:ext cx="11471100" cy="6263100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00" y="1188175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825" y="1188175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/>
        </p:nvSpPr>
        <p:spPr>
          <a:xfrm>
            <a:off x="762400" y="4477200"/>
            <a:ext cx="2862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Репозитороий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4651550" y="4542863"/>
            <a:ext cx="2862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Репозитороий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Backend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7690525" y="366150"/>
            <a:ext cx="431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QR-коды на репозитории</a:t>
            </a:r>
            <a:endParaRPr sz="4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7538" y="3648500"/>
            <a:ext cx="2569325" cy="25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 txBox="1"/>
          <p:nvPr/>
        </p:nvSpPr>
        <p:spPr>
          <a:xfrm>
            <a:off x="8416825" y="2447438"/>
            <a:ext cx="2862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Ссылка на скачивание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Бесплатный Фотография цифровая увеличивающаяся гистограмма с наложением руки бизнесмена" id="86" name="Google Shape;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006" y="-1"/>
            <a:ext cx="12258295" cy="68928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/>
          <p:nvPr/>
        </p:nvSpPr>
        <p:spPr>
          <a:xfrm>
            <a:off x="-40006" y="-12504"/>
            <a:ext cx="12258296" cy="6905345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353595" y="297459"/>
            <a:ext cx="11471100" cy="6263100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627950" y="489125"/>
            <a:ext cx="57444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Стек технологий</a:t>
            </a:r>
            <a:endParaRPr sz="3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1849" y="2670699"/>
            <a:ext cx="2970075" cy="325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850" y="1556825"/>
            <a:ext cx="1883349" cy="188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888" y="3550572"/>
            <a:ext cx="2427475" cy="26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6775" y="1104899"/>
            <a:ext cx="4635149" cy="16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1773" y="2219750"/>
            <a:ext cx="3763200" cy="16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Бело-черный металлический каркас" id="99" name="Google Shape;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/>
          <p:nvPr/>
        </p:nvSpPr>
        <p:spPr>
          <a:xfrm>
            <a:off x="0" y="-1"/>
            <a:ext cx="12218400" cy="6858000"/>
          </a:xfrm>
          <a:prstGeom prst="rect">
            <a:avLst/>
          </a:prstGeom>
          <a:solidFill>
            <a:srgbClr val="0C0C0C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360470" y="297509"/>
            <a:ext cx="11471100" cy="6263100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9"/>
          <p:cNvSpPr txBox="1"/>
          <p:nvPr>
            <p:ph type="ctrTitle"/>
          </p:nvPr>
        </p:nvSpPr>
        <p:spPr>
          <a:xfrm>
            <a:off x="602965" y="643353"/>
            <a:ext cx="59031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entury Gothic"/>
              <a:buNone/>
            </a:pPr>
            <a:r>
              <a:rPr lang="ru-RU">
                <a:solidFill>
                  <a:schemeClr val="accent2"/>
                </a:solidFill>
              </a:rPr>
              <a:t> Цели:</a:t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9052376" y="698588"/>
            <a:ext cx="2637900" cy="5862000"/>
          </a:xfrm>
          <a:prstGeom prst="rect">
            <a:avLst/>
          </a:prstGeom>
          <a:solidFill>
            <a:srgbClr val="0C0C0C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811700" y="1613025"/>
            <a:ext cx="43083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Мобильное приложение-симулятор начинающего инвестора для оценки текущего состояния инструментов инвестирования с целью организации инвестиционного портфеля</a:t>
            </a:r>
            <a:endParaRPr sz="3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Человек в костюме бежит вверх на диаграмме, представляющей финансовый рост  и инвестиции Бизнесмен инвестиции рост денег Простая и минималистская  плоская векторная иллюстрация | Премиум AI-сгенерированный вектор" id="105" name="Google Shape;10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275" y="789875"/>
            <a:ext cx="5278250" cy="52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а, лежащая на деревянном столе"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0" y="-1587"/>
            <a:ext cx="12218289" cy="79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/>
          <p:nvPr/>
        </p:nvSpPr>
        <p:spPr>
          <a:xfrm>
            <a:off x="0" y="-1"/>
            <a:ext cx="1221829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081" y="-216978"/>
            <a:ext cx="1640690" cy="364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3117" y="1835788"/>
            <a:ext cx="1618449" cy="359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081" y="3634065"/>
            <a:ext cx="1681515" cy="337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3116" y="-1996353"/>
            <a:ext cx="1618449" cy="359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7545" y="5667929"/>
            <a:ext cx="1589589" cy="359655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0"/>
          <p:cNvSpPr txBox="1"/>
          <p:nvPr>
            <p:ph type="ctrTitle"/>
          </p:nvPr>
        </p:nvSpPr>
        <p:spPr>
          <a:xfrm>
            <a:off x="3434760" y="40640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entury Gothic"/>
              <a:buNone/>
            </a:pPr>
            <a:r>
              <a:rPr lang="ru-RU">
                <a:solidFill>
                  <a:schemeClr val="accent2"/>
                </a:solidFill>
              </a:rPr>
              <a:t>Механики нашего приложения</a:t>
            </a:r>
            <a:endParaRPr/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2083" y="3582828"/>
            <a:ext cx="1681515" cy="33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ованная графика на сером абстрактном фоне"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96" y="0"/>
            <a:ext cx="12224986" cy="872934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/>
          <p:nvPr/>
        </p:nvSpPr>
        <p:spPr>
          <a:xfrm>
            <a:off x="0" y="-1"/>
            <a:ext cx="1221829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11"/>
          <p:cNvSpPr txBox="1"/>
          <p:nvPr>
            <p:ph type="ctrTitle"/>
          </p:nvPr>
        </p:nvSpPr>
        <p:spPr>
          <a:xfrm>
            <a:off x="5814275" y="399600"/>
            <a:ext cx="5836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accent2"/>
                </a:solidFill>
              </a:rPr>
              <a:t>Регистрация и вход</a:t>
            </a:r>
            <a:endParaRPr/>
          </a:p>
        </p:txBody>
      </p:sp>
      <p:pic>
        <p:nvPicPr>
          <p:cNvPr id="128" name="Google Shape;12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725" y="864724"/>
            <a:ext cx="2308849" cy="512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5" y="864725"/>
            <a:ext cx="2308849" cy="512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1"/>
          <p:cNvSpPr txBox="1"/>
          <p:nvPr/>
        </p:nvSpPr>
        <p:spPr>
          <a:xfrm>
            <a:off x="5814275" y="2444475"/>
            <a:ext cx="43293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Аутентификация происходит через JWT токены 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Бело-черный металлический каркас"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/>
          <p:nvPr/>
        </p:nvSpPr>
        <p:spPr>
          <a:xfrm>
            <a:off x="0" y="-1"/>
            <a:ext cx="1221829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360470" y="297509"/>
            <a:ext cx="11471100" cy="6263100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8854651" y="698488"/>
            <a:ext cx="2637901" cy="5862003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9" name="Google Shape;13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7540" y="497995"/>
            <a:ext cx="2637901" cy="5862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2"/>
          <p:cNvSpPr txBox="1"/>
          <p:nvPr/>
        </p:nvSpPr>
        <p:spPr>
          <a:xfrm>
            <a:off x="624400" y="416250"/>
            <a:ext cx="48600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Главная страница </a:t>
            </a:r>
            <a:endParaRPr sz="3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8600" y="499339"/>
            <a:ext cx="2637900" cy="585943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/>
          <p:nvPr/>
        </p:nvSpPr>
        <p:spPr>
          <a:xfrm>
            <a:off x="1426000" y="2372700"/>
            <a:ext cx="45357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Баланс пользователя на его инвестиционном портфеле</a:t>
            </a:r>
            <a:endParaRPr sz="2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Курсы валют </a:t>
            </a:r>
            <a:endParaRPr sz="2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2"/>
          <p:cNvSpPr/>
          <p:nvPr/>
        </p:nvSpPr>
        <p:spPr>
          <a:xfrm rot="-2700000">
            <a:off x="740944" y="2737292"/>
            <a:ext cx="568514" cy="565120"/>
          </a:xfrm>
          <a:prstGeom prst="roundRect">
            <a:avLst>
              <a:gd fmla="val 11080" name="adj"/>
            </a:avLst>
          </a:prstGeom>
          <a:solidFill>
            <a:srgbClr val="AD3803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2"/>
          <p:cNvSpPr/>
          <p:nvPr/>
        </p:nvSpPr>
        <p:spPr>
          <a:xfrm rot="-2700000">
            <a:off x="740944" y="3966342"/>
            <a:ext cx="568514" cy="565120"/>
          </a:xfrm>
          <a:prstGeom prst="roundRect">
            <a:avLst>
              <a:gd fmla="val 11080" name="adj"/>
            </a:avLst>
          </a:prstGeom>
          <a:solidFill>
            <a:srgbClr val="AD3803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ованная графика на сером абстрактном фоне" id="149" name="Google Shape;1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96" y="0"/>
            <a:ext cx="12224986" cy="8729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3"/>
          <p:cNvSpPr/>
          <p:nvPr/>
        </p:nvSpPr>
        <p:spPr>
          <a:xfrm>
            <a:off x="0" y="-1"/>
            <a:ext cx="1221829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13"/>
          <p:cNvSpPr txBox="1"/>
          <p:nvPr>
            <p:ph type="ctrTitle"/>
          </p:nvPr>
        </p:nvSpPr>
        <p:spPr>
          <a:xfrm>
            <a:off x="3891100" y="415750"/>
            <a:ext cx="44361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entury Gothic"/>
              <a:buNone/>
            </a:pPr>
            <a:r>
              <a:rPr lang="ru-RU" sz="4400">
                <a:solidFill>
                  <a:schemeClr val="accent2"/>
                </a:solidFill>
              </a:rPr>
              <a:t>Активы и информация о рынке </a:t>
            </a:r>
            <a:endParaRPr/>
          </a:p>
        </p:txBody>
      </p:sp>
      <p:pic>
        <p:nvPicPr>
          <p:cNvPr id="153" name="Google Shape;15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375" y="533038"/>
            <a:ext cx="2607499" cy="5791923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" name="Google Shape;15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4674" y="533039"/>
            <a:ext cx="2607499" cy="579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ованная графика на сером абстрактном фоне"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96" y="0"/>
            <a:ext cx="12224986" cy="872934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/>
          <p:nvPr/>
        </p:nvSpPr>
        <p:spPr>
          <a:xfrm>
            <a:off x="0" y="0"/>
            <a:ext cx="1221829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 cap="flat" cmpd="sng" w="12700">
            <a:solidFill>
              <a:srgbClr val="F2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2" name="Google Shape;1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200" y="452125"/>
            <a:ext cx="2680374" cy="5953751"/>
          </a:xfrm>
          <a:prstGeom prst="rect">
            <a:avLst/>
          </a:prstGeom>
          <a:solidFill>
            <a:srgbClr val="0C0C0C">
              <a:alpha val="84710"/>
            </a:srgbClr>
          </a:solidFill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225" y="452125"/>
            <a:ext cx="2680374" cy="5953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6462550" y="374650"/>
            <a:ext cx="5109600" cy="2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История транзакций и сам инвестиционный портфель</a:t>
            </a:r>
            <a:endParaRPr sz="3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