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2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7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8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9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Relationship Id="rId3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10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11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12.tif"/><Relationship Id="rId4" Type="http://schemas.openxmlformats.org/officeDocument/2006/relationships/image" Target="../media/image11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13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n.wikipedia.org/wiki/Evolution" TargetMode="External"/><Relationship Id="rId3" Type="http://schemas.openxmlformats.org/officeDocument/2006/relationships/image" Target="../media/image4.jpe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Convergent Genomic Evolution in Echolocating Mammals?? 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RILAB meeting 21st May 2015</a:t>
            </a:r>
            <a:endParaRPr sz="3200"/>
          </a:p>
          <a:p>
            <a:pPr lvl="0">
              <a:defRPr sz="1800"/>
            </a:pPr>
            <a:r>
              <a:rPr sz="3200"/>
              <a:t>Simon Renny-Byfield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4" name="SSLS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6550" y="2948533"/>
            <a:ext cx="9791700" cy="483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letterhead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409" y="-42812"/>
            <a:ext cx="10873982" cy="3415125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2508097" y="8401050"/>
            <a:ext cx="75822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 ΔSSLS (H</a:t>
            </a:r>
            <a:r>
              <a:rPr baseline="-5999" sz="3600"/>
              <a:t>1</a:t>
            </a:r>
            <a:r>
              <a:rPr sz="3600"/>
              <a:t>) = SSLS (H</a:t>
            </a:r>
            <a:r>
              <a:rPr baseline="-5999" sz="3600"/>
              <a:t>0</a:t>
            </a:r>
            <a:r>
              <a:rPr sz="3600"/>
              <a:t>) - SSLS (H</a:t>
            </a:r>
            <a:r>
              <a:rPr baseline="-5999" sz="3600"/>
              <a:t>1</a:t>
            </a:r>
            <a:r>
              <a:rPr sz="3600"/>
              <a:t>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xfrm>
            <a:off x="952500" y="4069804"/>
            <a:ext cx="11099800" cy="482019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9" name="convergence and selection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4665" y="2363252"/>
            <a:ext cx="10579279" cy="7347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letterhead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09" y="-157112"/>
            <a:ext cx="8034528" cy="25233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xfrm>
            <a:off x="952500" y="3595191"/>
            <a:ext cx="11099800" cy="529480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Evidence of convergence in ~200 loci</a:t>
            </a:r>
            <a:endParaRPr sz="3600"/>
          </a:p>
          <a:p>
            <a:pPr lvl="0">
              <a:defRPr sz="1800"/>
            </a:pPr>
            <a:r>
              <a:rPr sz="3600"/>
              <a:t>Numerous genes involved with hearing</a:t>
            </a:r>
            <a:endParaRPr sz="3600"/>
          </a:p>
          <a:p>
            <a:pPr lvl="0">
              <a:defRPr sz="1800"/>
            </a:pPr>
            <a:r>
              <a:rPr sz="3600"/>
              <a:t>Most convergence loci seem to show patterns on either purifying or directional selection</a:t>
            </a:r>
          </a:p>
        </p:txBody>
      </p:sp>
      <p:pic>
        <p:nvPicPr>
          <p:cNvPr id="83" name="letterhead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409" y="-42812"/>
            <a:ext cx="10873982" cy="3415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but…..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87" name="BroDoYouScienc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087" y="3187700"/>
            <a:ext cx="9534626" cy="5283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952500" y="3240633"/>
            <a:ext cx="11099800" cy="5649367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0" name="respons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1670050"/>
            <a:ext cx="8991600" cy="298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NoConvergenc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0750" y="5370165"/>
            <a:ext cx="7912100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idx="1"/>
          </p:nvPr>
        </p:nvSpPr>
        <p:spPr>
          <a:xfrm>
            <a:off x="952499" y="2603500"/>
            <a:ext cx="11564989" cy="6098580"/>
          </a:xfrm>
          <a:prstGeom prst="rect">
            <a:avLst/>
          </a:prstGeom>
        </p:spPr>
        <p:txBody>
          <a:bodyPr anchor="t"/>
          <a:lstStyle/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These authors raise several concerns about the study by Parker </a:t>
            </a:r>
            <a:r>
              <a:rPr i="1" sz="3348"/>
              <a:t>et al.,</a:t>
            </a:r>
            <a:r>
              <a:rPr sz="3348"/>
              <a:t> 2013</a:t>
            </a:r>
            <a:endParaRPr sz="3348"/>
          </a:p>
          <a:p>
            <a:pPr lvl="1" marL="826769" indent="-413384" defTabSz="543305">
              <a:spcBef>
                <a:spcPts val="3900"/>
              </a:spcBef>
              <a:defRPr sz="1800"/>
            </a:pPr>
            <a:r>
              <a:rPr sz="3348"/>
              <a:t>the measure of convergence (SSLS) is not actually a measure of convergence.</a:t>
            </a:r>
            <a:endParaRPr sz="3348"/>
          </a:p>
          <a:p>
            <a:pPr lvl="1" marL="826769" indent="-413384" defTabSz="543305">
              <a:spcBef>
                <a:spcPts val="3900"/>
              </a:spcBef>
              <a:defRPr sz="1800"/>
            </a:pPr>
            <a:r>
              <a:rPr sz="3348"/>
              <a:t>the suggest an alternative null model based on complete pairwise tests of convergence vs divergence.</a:t>
            </a:r>
            <a:endParaRPr sz="3348"/>
          </a:p>
          <a:p>
            <a:pPr lvl="1" marL="826769" indent="-413384" defTabSz="543305">
              <a:spcBef>
                <a:spcPts val="3900"/>
              </a:spcBef>
              <a:defRPr sz="1800"/>
            </a:pPr>
            <a:r>
              <a:rPr sz="3348"/>
              <a:t>Is the convergence seen anything more than neutral evolution?</a:t>
            </a:r>
          </a:p>
        </p:txBody>
      </p:sp>
      <p:pic>
        <p:nvPicPr>
          <p:cNvPr id="94" name="response.tiff"/>
          <p:cNvPicPr/>
          <p:nvPr/>
        </p:nvPicPr>
        <p:blipFill>
          <a:blip r:embed="rId2">
            <a:extLst/>
          </a:blip>
          <a:srcRect l="0" t="0" r="0" b="49431"/>
          <a:stretch>
            <a:fillRect/>
          </a:stretch>
        </p:blipFill>
        <p:spPr>
          <a:xfrm>
            <a:off x="1892300" y="527049"/>
            <a:ext cx="8991600" cy="1509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body" idx="1"/>
          </p:nvPr>
        </p:nvSpPr>
        <p:spPr>
          <a:xfrm>
            <a:off x="748357" y="7143601"/>
            <a:ext cx="11508086" cy="1936899"/>
          </a:xfrm>
          <a:prstGeom prst="rect">
            <a:avLst/>
          </a:prstGeom>
        </p:spPr>
        <p:txBody>
          <a:bodyPr/>
          <a:lstStyle/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492"/>
              <a:t>over 6,000 CDS regions</a:t>
            </a:r>
            <a:endParaRPr sz="3492"/>
          </a:p>
          <a:p>
            <a:pPr lvl="0" marL="431165" indent="-431165" defTabSz="566674">
              <a:spcBef>
                <a:spcPts val="4000"/>
              </a:spcBef>
              <a:defRPr sz="1800"/>
            </a:pPr>
            <a:r>
              <a:rPr sz="3492"/>
              <a:t>High correlation between divergence and convergence</a:t>
            </a:r>
          </a:p>
        </p:txBody>
      </p:sp>
      <p:pic>
        <p:nvPicPr>
          <p:cNvPr id="97" name="response.tiff"/>
          <p:cNvPicPr/>
          <p:nvPr/>
        </p:nvPicPr>
        <p:blipFill>
          <a:blip r:embed="rId2">
            <a:extLst/>
          </a:blip>
          <a:srcRect l="0" t="0" r="0" b="49431"/>
          <a:stretch>
            <a:fillRect/>
          </a:stretch>
        </p:blipFill>
        <p:spPr>
          <a:xfrm>
            <a:off x="1892300" y="527050"/>
            <a:ext cx="8991600" cy="1509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divergence_v_convergenc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0082" y="2392883"/>
            <a:ext cx="8001001" cy="420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body" idx="1"/>
          </p:nvPr>
        </p:nvSpPr>
        <p:spPr>
          <a:xfrm>
            <a:off x="952500" y="7380684"/>
            <a:ext cx="11099800" cy="1509317"/>
          </a:xfrm>
          <a:prstGeom prst="rect">
            <a:avLst/>
          </a:prstGeom>
        </p:spPr>
        <p:txBody>
          <a:bodyPr/>
          <a:lstStyle/>
          <a:p>
            <a:pPr lvl="0" marL="284479" indent="-284479" defTabSz="373887">
              <a:spcBef>
                <a:spcPts val="2600"/>
              </a:spcBef>
              <a:defRPr sz="1800"/>
            </a:pPr>
            <a:r>
              <a:rPr sz="2304"/>
              <a:t>More convergence events in Microbat-Cow comparisons…!!</a:t>
            </a:r>
            <a:endParaRPr sz="2304"/>
          </a:p>
          <a:p>
            <a:pPr lvl="0" marL="284479" indent="-284479" defTabSz="373887">
              <a:spcBef>
                <a:spcPts val="2600"/>
              </a:spcBef>
              <a:defRPr sz="1800"/>
            </a:pPr>
            <a:r>
              <a:rPr sz="2304"/>
              <a:t>but does no </a:t>
            </a:r>
            <a:r>
              <a:rPr i="1" sz="2304"/>
              <a:t>excess of convergence</a:t>
            </a:r>
            <a:r>
              <a:rPr sz="2304"/>
              <a:t> mean that convergent events are not responsible for convergent adaptations?</a:t>
            </a:r>
          </a:p>
        </p:txBody>
      </p:sp>
      <p:pic>
        <p:nvPicPr>
          <p:cNvPr id="101" name="response.tiff"/>
          <p:cNvPicPr/>
          <p:nvPr/>
        </p:nvPicPr>
        <p:blipFill>
          <a:blip r:embed="rId2">
            <a:extLst/>
          </a:blip>
          <a:srcRect l="0" t="0" r="0" b="49431"/>
          <a:stretch>
            <a:fillRect/>
          </a:stretch>
        </p:blipFill>
        <p:spPr>
          <a:xfrm>
            <a:off x="1892300" y="527050"/>
            <a:ext cx="8991600" cy="1509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cow-bat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700" y="2565400"/>
            <a:ext cx="9194800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body" idx="1"/>
          </p:nvPr>
        </p:nvSpPr>
        <p:spPr>
          <a:xfrm>
            <a:off x="952500" y="6286896"/>
            <a:ext cx="11504811" cy="2609454"/>
          </a:xfrm>
          <a:prstGeom prst="rect">
            <a:avLst/>
          </a:prstGeom>
        </p:spPr>
        <p:txBody>
          <a:bodyPr/>
          <a:lstStyle/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ancestral state reconstruction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11 genes between dolphins and bats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Also Parker </a:t>
            </a:r>
            <a:r>
              <a:rPr i="1" sz="2772"/>
              <a:t>et al</a:t>
            </a:r>
            <a:r>
              <a:rPr sz="2772"/>
              <a:t>., perform not statistical test to compare observed convergence with those under simulation.</a:t>
            </a:r>
          </a:p>
        </p:txBody>
      </p:sp>
      <p:pic>
        <p:nvPicPr>
          <p:cNvPr id="105" name="response.tiff"/>
          <p:cNvPicPr/>
          <p:nvPr/>
        </p:nvPicPr>
        <p:blipFill>
          <a:blip r:embed="rId2">
            <a:extLst/>
          </a:blip>
          <a:srcRect l="0" t="0" r="0" b="49431"/>
          <a:stretch>
            <a:fillRect/>
          </a:stretch>
        </p:blipFill>
        <p:spPr>
          <a:xfrm>
            <a:off x="1892300" y="527050"/>
            <a:ext cx="8991600" cy="1509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AA_conver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3048" y="2982019"/>
            <a:ext cx="7368767" cy="2795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NoConvergenc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5965" y="408334"/>
            <a:ext cx="8158605" cy="2514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NewPhylo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3367" y="2947689"/>
            <a:ext cx="5003801" cy="642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Background</a:t>
            </a:r>
          </a:p>
        </p:txBody>
      </p:sp>
      <p:pic>
        <p:nvPicPr>
          <p:cNvPr id="36" name="joe-pic.jpg"/>
          <p:cNvPicPr/>
          <p:nvPr/>
        </p:nvPicPr>
        <p:blipFill>
          <a:blip r:embed="rId2">
            <a:extLst/>
          </a:blip>
          <a:srcRect l="0" t="0" r="0" b="10578"/>
          <a:stretch>
            <a:fillRect/>
          </a:stretch>
        </p:blipFill>
        <p:spPr>
          <a:xfrm>
            <a:off x="9336137" y="5509701"/>
            <a:ext cx="2426019" cy="2734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stev_pic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653" y="3606467"/>
            <a:ext cx="4273775" cy="4701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queen-mary-logo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4874" y="3721496"/>
            <a:ext cx="6493652" cy="169482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1047267" y="8337550"/>
            <a:ext cx="30362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Steve Rossiter</a:t>
            </a:r>
          </a:p>
        </p:txBody>
      </p:sp>
      <p:sp>
        <p:nvSpPr>
          <p:cNvPr id="40" name="Shape 40"/>
          <p:cNvSpPr/>
          <p:nvPr/>
        </p:nvSpPr>
        <p:spPr>
          <a:xfrm>
            <a:off x="9399516" y="8337550"/>
            <a:ext cx="2299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Joe Parker</a:t>
            </a:r>
          </a:p>
        </p:txBody>
      </p:sp>
      <p:pic>
        <p:nvPicPr>
          <p:cNvPr id="41" name="Bat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07125" y="5503840"/>
            <a:ext cx="4141314" cy="274619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6474278" y="8338039"/>
            <a:ext cx="12070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 bat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body" idx="1"/>
          </p:nvPr>
        </p:nvSpPr>
        <p:spPr>
          <a:xfrm>
            <a:off x="952500" y="3272184"/>
            <a:ext cx="4887367" cy="561781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Examine  ΔSSLS over various different tree topologies</a:t>
            </a:r>
          </a:p>
        </p:txBody>
      </p:sp>
      <p:pic>
        <p:nvPicPr>
          <p:cNvPr id="112" name="NoConvergenc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5965" y="408334"/>
            <a:ext cx="8158605" cy="2514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Alt_Phylos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7929" y="2855292"/>
            <a:ext cx="3543301" cy="645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"/>
          </p:nvPr>
        </p:nvSpPr>
        <p:spPr>
          <a:xfrm>
            <a:off x="952499" y="7709775"/>
            <a:ext cx="10745536" cy="1180225"/>
          </a:xfrm>
          <a:prstGeom prst="rect">
            <a:avLst/>
          </a:prstGeom>
        </p:spPr>
        <p:txBody>
          <a:bodyPr anchor="t"/>
          <a:lstStyle/>
          <a:p>
            <a:pPr lvl="0"/>
          </a:p>
        </p:txBody>
      </p:sp>
      <p:pic>
        <p:nvPicPr>
          <p:cNvPr id="116" name="NoConvergenc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5965" y="266815"/>
            <a:ext cx="8158605" cy="2514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deltaSSLS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3754" y="2817145"/>
            <a:ext cx="7623079" cy="3462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Alt_Phylos.tiff"/>
          <p:cNvPicPr/>
          <p:nvPr/>
        </p:nvPicPr>
        <p:blipFill>
          <a:blip r:embed="rId4">
            <a:extLst/>
          </a:blip>
          <a:srcRect l="0" t="45950" r="0" b="0"/>
          <a:stretch>
            <a:fillRect/>
          </a:stretch>
        </p:blipFill>
        <p:spPr>
          <a:xfrm>
            <a:off x="6143029" y="6315116"/>
            <a:ext cx="3543301" cy="3487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Alt_Phylos.tiff"/>
          <p:cNvPicPr/>
          <p:nvPr/>
        </p:nvPicPr>
        <p:blipFill>
          <a:blip r:embed="rId4">
            <a:extLst/>
          </a:blip>
          <a:srcRect l="0" t="0" r="0" b="54170"/>
          <a:stretch>
            <a:fillRect/>
          </a:stretch>
        </p:blipFill>
        <p:spPr>
          <a:xfrm>
            <a:off x="2266354" y="6440528"/>
            <a:ext cx="3543301" cy="2956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idx="1"/>
          </p:nvPr>
        </p:nvSpPr>
        <p:spPr>
          <a:xfrm>
            <a:off x="952500" y="3190676"/>
            <a:ext cx="4432300" cy="5699324"/>
          </a:xfrm>
          <a:prstGeom prst="rect">
            <a:avLst/>
          </a:prstGeom>
        </p:spPr>
        <p:txBody>
          <a:bodyPr/>
          <a:lstStyle/>
          <a:p>
            <a:pPr lvl="0" marL="404495" indent="-404495" defTabSz="531622">
              <a:spcBef>
                <a:spcPts val="3800"/>
              </a:spcBef>
              <a:defRPr sz="1800"/>
            </a:pPr>
            <a:r>
              <a:rPr sz="3276"/>
              <a:t>Ancestral state reconstruction</a:t>
            </a:r>
            <a:endParaRPr sz="3276"/>
          </a:p>
          <a:p>
            <a:pPr lvl="0" marL="404495" indent="-404495" defTabSz="531622">
              <a:spcBef>
                <a:spcPts val="3800"/>
              </a:spcBef>
              <a:defRPr sz="1800"/>
            </a:pPr>
            <a:r>
              <a:rPr sz="3276"/>
              <a:t>compared rates of convergent substitutions across different branches.</a:t>
            </a:r>
            <a:endParaRPr sz="3276"/>
          </a:p>
          <a:p>
            <a:pPr lvl="0" marL="404495" indent="-404495" defTabSz="531622">
              <a:spcBef>
                <a:spcPts val="3800"/>
              </a:spcBef>
              <a:defRPr sz="1800"/>
            </a:pPr>
            <a:r>
              <a:rPr sz="3276"/>
              <a:t>No evidence of excess convergent molecular evolution.</a:t>
            </a:r>
          </a:p>
        </p:txBody>
      </p:sp>
      <p:pic>
        <p:nvPicPr>
          <p:cNvPr id="122" name="NoConvergenc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5965" y="266815"/>
            <a:ext cx="8158605" cy="2514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mallPhylo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1050" y="3822808"/>
            <a:ext cx="6087370" cy="4709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let’s discuss…</a:t>
            </a:r>
          </a:p>
        </p:txBody>
      </p:sp>
      <p:pic>
        <p:nvPicPr>
          <p:cNvPr id="126" name="echolocatio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98" y="2964188"/>
            <a:ext cx="10260213" cy="5577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Convergent Evolution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“Convergent evolution is the independent </a:t>
            </a:r>
            <a:r>
              <a:rPr sz="3600">
                <a:solidFill>
                  <a:srgbClr val="0B1480"/>
                </a:solidFill>
                <a:hlinkClick r:id="rId2" invalidUrl="" action="" tgtFrame="" tooltip="" history="1" highlightClick="0" endSnd="0"/>
              </a:rPr>
              <a:t>evolution</a:t>
            </a:r>
            <a:r>
              <a:rPr sz="3600"/>
              <a:t> of similar features in species of different lineages”</a:t>
            </a:r>
          </a:p>
        </p:txBody>
      </p:sp>
      <p:pic>
        <p:nvPicPr>
          <p:cNvPr id="46" name="wing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1319" y="4068564"/>
            <a:ext cx="3175001" cy="494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Apomorphy_-_Homoplas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63517" y="4203700"/>
            <a:ext cx="4707437" cy="43711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body" idx="1"/>
          </p:nvPr>
        </p:nvSpPr>
        <p:spPr>
          <a:xfrm>
            <a:off x="952500" y="6509047"/>
            <a:ext cx="11099800" cy="238095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Open Question: is morphological convergence coupled with molecular convergence?</a:t>
            </a:r>
          </a:p>
        </p:txBody>
      </p:sp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Convergent Evolution</a:t>
            </a:r>
          </a:p>
        </p:txBody>
      </p:sp>
      <p:pic>
        <p:nvPicPr>
          <p:cNvPr id="51" name="AA_conver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3748" y="2842319"/>
            <a:ext cx="7368767" cy="2795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xfrm>
            <a:off x="685800" y="2501900"/>
            <a:ext cx="3749775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Echolocation has evolved numerous times in mammals:</a:t>
            </a:r>
            <a:endParaRPr sz="3600"/>
          </a:p>
          <a:p>
            <a:pPr lvl="1">
              <a:defRPr sz="1800"/>
            </a:pPr>
            <a:r>
              <a:rPr sz="2800"/>
              <a:t>Once in cetacean whales</a:t>
            </a:r>
            <a:endParaRPr sz="2800"/>
          </a:p>
          <a:p>
            <a:pPr lvl="1">
              <a:defRPr sz="1800"/>
            </a:pPr>
            <a:r>
              <a:rPr sz="2800"/>
              <a:t>once or twice in Chiroptera (bats)</a:t>
            </a: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Convergent Evolution</a:t>
            </a:r>
          </a:p>
        </p:txBody>
      </p:sp>
      <p:pic>
        <p:nvPicPr>
          <p:cNvPr id="55" name="mammal_phylogeny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4455" y="2603499"/>
            <a:ext cx="7850794" cy="628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9" name="letterhead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006" y="1049388"/>
            <a:ext cx="12096788" cy="3799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respons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1348" y="5297289"/>
            <a:ext cx="8991601" cy="298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736599" y="3928119"/>
            <a:ext cx="5142019" cy="4936481"/>
          </a:xfrm>
          <a:prstGeom prst="rect">
            <a:avLst/>
          </a:prstGeom>
        </p:spPr>
        <p:txBody>
          <a:bodyPr anchor="t"/>
          <a:lstStyle/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22 mammal species (de novo seq of 4 bats).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Aligned 2,326 CDS regions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Examined AA substitutions</a:t>
            </a:r>
          </a:p>
        </p:txBody>
      </p:sp>
      <p:pic>
        <p:nvPicPr>
          <p:cNvPr id="64" name="letterhead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409" y="-42812"/>
            <a:ext cx="10873982" cy="341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mammal_phylogeny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7655" y="4267200"/>
            <a:ext cx="5677948" cy="454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Alternate_phy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9464" y="3699718"/>
            <a:ext cx="5165872" cy="5484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letterhead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409" y="-42812"/>
            <a:ext cx="10873982" cy="3415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idx="1"/>
          </p:nvPr>
        </p:nvSpPr>
        <p:spPr>
          <a:xfrm>
            <a:off x="952500" y="3787725"/>
            <a:ext cx="11099800" cy="5102275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“In this method, we examined each amino acid along the alignment of a given CDS, and measured its fit (site-wise log-likelihood support; </a:t>
            </a:r>
            <a:r>
              <a:rPr b="1" sz="3600"/>
              <a:t>SSLS</a:t>
            </a:r>
            <a:r>
              <a:rPr sz="3600"/>
              <a:t>) to the commonly accepted species tree and to two alternative topologies in which we forced echolocating taxa into erroneous monophyletic clades representing different convergence hypotheses.”</a:t>
            </a:r>
          </a:p>
        </p:txBody>
      </p:sp>
      <p:pic>
        <p:nvPicPr>
          <p:cNvPr id="71" name="letterhead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409" y="-42812"/>
            <a:ext cx="10873982" cy="3415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