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t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34" name="Xu et al., Cover.tif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950" y="2011412"/>
            <a:ext cx="12280900" cy="554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xfrm>
            <a:off x="952500" y="2603500"/>
            <a:ext cx="4852145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Highlight the difference between tomato and other genomes</a:t>
            </a:r>
            <a:endParaRPr sz="3600"/>
          </a:p>
          <a:p>
            <a:pPr lvl="0">
              <a:defRPr sz="1800"/>
            </a:pPr>
            <a:r>
              <a:rPr sz="3600"/>
              <a:t>clearly shows that young LTR retros are enriched in euchromatin in tomato but NOT rice or soybean.</a:t>
            </a:r>
          </a:p>
        </p:txBody>
      </p:sp>
      <p:pic>
        <p:nvPicPr>
          <p:cNvPr id="67" name="Fig. 4.tif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1543" y="976525"/>
            <a:ext cx="6758314" cy="79963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Recombination rate vs insertion time</a:t>
            </a: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xfrm>
            <a:off x="444500" y="2751335"/>
            <a:ext cx="4577011" cy="659398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Negative correlation between insertion time and recombination rate</a:t>
            </a:r>
            <a:endParaRPr sz="3600"/>
          </a:p>
          <a:p>
            <a:pPr lvl="0">
              <a:defRPr sz="1800"/>
            </a:pPr>
            <a:r>
              <a:rPr sz="3600"/>
              <a:t>Only for younger insertion times.</a:t>
            </a:r>
          </a:p>
        </p:txBody>
      </p:sp>
      <p:pic>
        <p:nvPicPr>
          <p:cNvPr id="71" name="Table 3.tif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4041" y="2607816"/>
            <a:ext cx="7925966" cy="71998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Conclusions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Why is there a negative correlation between recombination rate and insertion age? </a:t>
            </a:r>
            <a:endParaRPr sz="3600"/>
          </a:p>
          <a:p>
            <a:pPr lvl="0">
              <a:defRPr sz="1800"/>
            </a:pPr>
            <a:r>
              <a:rPr sz="3600"/>
              <a:t>Why is tomato different from soy and rice?</a:t>
            </a:r>
            <a:endParaRPr sz="3600"/>
          </a:p>
          <a:p>
            <a:pPr lvl="0">
              <a:defRPr sz="1800"/>
            </a:pPr>
            <a:r>
              <a:rPr sz="3600"/>
              <a:t>Is this result entirely surprising?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952500" y="6049863"/>
            <a:ext cx="11099800" cy="284013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Can the authors convince you that selection is at play?</a:t>
            </a:r>
            <a:endParaRPr sz="3600"/>
          </a:p>
          <a:p>
            <a:pPr lvl="0">
              <a:defRPr sz="1800"/>
            </a:pPr>
            <a:r>
              <a:rPr sz="3600"/>
              <a:t>Are the right that LTR retros are “preferentially”located in euchromatin</a:t>
            </a:r>
          </a:p>
        </p:txBody>
      </p:sp>
      <p:pic>
        <p:nvPicPr>
          <p:cNvPr id="38" name="Abstract.tif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8965" y="514399"/>
            <a:ext cx="9858870" cy="52682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Brief summary</a:t>
            </a:r>
          </a:p>
        </p:txBody>
      </p:sp>
      <p:sp>
        <p:nvSpPr>
          <p:cNvPr id="41" name="Shape 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Comparison of the distribution and age estimates of LTR retrotransposons in the genome of tomato (</a:t>
            </a:r>
            <a:r>
              <a:rPr i="1" sz="3600"/>
              <a:t>Solanum lycopersicum</a:t>
            </a:r>
            <a:r>
              <a:rPr sz="3600"/>
              <a:t>). </a:t>
            </a:r>
            <a:endParaRPr sz="3600"/>
          </a:p>
          <a:p>
            <a:pPr lvl="0">
              <a:defRPr sz="1800"/>
            </a:pPr>
            <a:r>
              <a:rPr sz="3600"/>
              <a:t>Young elements tend to reside in euchromatin.</a:t>
            </a:r>
            <a:endParaRPr sz="3600"/>
          </a:p>
          <a:p>
            <a:pPr lvl="0">
              <a:defRPr sz="1800"/>
            </a:pPr>
            <a:r>
              <a:rPr sz="3600"/>
              <a:t>Older elements tend to accumulate in heterochromatin.</a:t>
            </a:r>
            <a:endParaRPr sz="3600"/>
          </a:p>
          <a:p>
            <a:pPr lvl="0">
              <a:defRPr sz="1800"/>
            </a:pPr>
            <a:r>
              <a:rPr sz="3600"/>
              <a:t>Age is negatively correlated with local recombination rate.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Brief summary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Tomato is a good model for investigating these dynamics because..</a:t>
            </a:r>
            <a:endParaRPr sz="3600"/>
          </a:p>
          <a:p>
            <a:pPr lvl="1">
              <a:defRPr sz="1800"/>
            </a:pPr>
            <a:r>
              <a:rPr sz="3600"/>
              <a:t>(i) high-quality genome, which facilitates the annotation of LTR retrotransposons; </a:t>
            </a:r>
            <a:endParaRPr sz="3600"/>
          </a:p>
          <a:p>
            <a:pPr lvl="1">
              <a:defRPr sz="1800"/>
            </a:pPr>
            <a:r>
              <a:rPr sz="3600"/>
              <a:t>(ii) large proportion of the genome is heterochromatic (~80%).</a:t>
            </a:r>
            <a:endParaRPr sz="3600"/>
          </a:p>
          <a:p>
            <a:pPr lvl="1">
              <a:defRPr sz="1800"/>
            </a:pPr>
            <a:r>
              <a:rPr sz="3600"/>
              <a:t>(iii) A fine-scale genetic map is available.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Identified LTR retros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Used LTR_STRUC and LTR sequences were used a queries in a CROSS_MATCH analysis. </a:t>
            </a:r>
            <a:endParaRPr sz="3600"/>
          </a:p>
          <a:p>
            <a:pPr lvl="0">
              <a:defRPr sz="1800"/>
            </a:pPr>
            <a:r>
              <a:rPr sz="3600"/>
              <a:t>Identified &gt;15,000 elements: “Each element was manually inspected to avoid incorrect annotation from the program”.</a:t>
            </a:r>
            <a:endParaRPr sz="3600"/>
          </a:p>
          <a:p>
            <a:pPr lvl="0">
              <a:defRPr sz="1800"/>
            </a:pPr>
            <a:r>
              <a:rPr sz="3600"/>
              <a:t>Recombination rate was estimated by comparing physical and genetic based maps (&gt;2000 markers).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Distribution of LTR retros vs recombination rate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952500" y="2603500"/>
            <a:ext cx="3335884" cy="6286500"/>
          </a:xfrm>
          <a:prstGeom prst="rect">
            <a:avLst/>
          </a:prstGeom>
        </p:spPr>
        <p:txBody>
          <a:bodyPr/>
          <a:lstStyle/>
          <a:p>
            <a:pPr lvl="0" marL="408940" indent="-408940" defTabSz="537463">
              <a:spcBef>
                <a:spcPts val="3800"/>
              </a:spcBef>
              <a:defRPr sz="1800"/>
            </a:pPr>
            <a:r>
              <a:rPr sz="3312"/>
              <a:t>Used 1 Mbp windows</a:t>
            </a:r>
            <a:endParaRPr sz="3312"/>
          </a:p>
          <a:p>
            <a:pPr lvl="0" marL="408940" indent="-408940" defTabSz="537463">
              <a:spcBef>
                <a:spcPts val="3800"/>
              </a:spcBef>
              <a:defRPr sz="1800"/>
            </a:pPr>
            <a:r>
              <a:rPr sz="3312"/>
              <a:t>Estimated LTR copy number</a:t>
            </a:r>
            <a:endParaRPr sz="3312"/>
          </a:p>
          <a:p>
            <a:pPr lvl="0" marL="408940" indent="-408940" defTabSz="537463">
              <a:spcBef>
                <a:spcPts val="3800"/>
              </a:spcBef>
              <a:defRPr sz="1800"/>
            </a:pPr>
            <a:r>
              <a:rPr sz="3312"/>
              <a:t>Copy-number lower in regions of high recombination.</a:t>
            </a:r>
          </a:p>
        </p:txBody>
      </p:sp>
      <p:pic>
        <p:nvPicPr>
          <p:cNvPr id="51" name="Fig. 1.tiff"/>
          <p:cNvPicPr/>
          <p:nvPr/>
        </p:nvPicPr>
        <p:blipFill>
          <a:blip r:embed="rId2">
            <a:extLst/>
          </a:blip>
          <a:srcRect l="33729" t="3475" r="374" b="543"/>
          <a:stretch>
            <a:fillRect/>
          </a:stretch>
        </p:blipFill>
        <p:spPr>
          <a:xfrm>
            <a:off x="4561855" y="3177827"/>
            <a:ext cx="8285064" cy="48392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LTR retros vs recombination rate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xfrm>
            <a:off x="952500" y="6637982"/>
            <a:ext cx="11099800" cy="2252018"/>
          </a:xfrm>
          <a:prstGeom prst="rect">
            <a:avLst/>
          </a:prstGeom>
        </p:spPr>
        <p:txBody>
          <a:bodyPr/>
          <a:lstStyle/>
          <a:p>
            <a:pPr lvl="0" marL="440055" indent="-440055" defTabSz="578358">
              <a:spcBef>
                <a:spcPts val="4100"/>
              </a:spcBef>
              <a:defRPr sz="1800"/>
            </a:pPr>
            <a:r>
              <a:rPr sz="3564"/>
              <a:t>Important to note that the age estimates of intact elements are different in eu- vs heterochromatin.</a:t>
            </a:r>
            <a:endParaRPr sz="3564"/>
          </a:p>
          <a:p>
            <a:pPr lvl="0" marL="440055" indent="-440055" defTabSz="578358">
              <a:spcBef>
                <a:spcPts val="4100"/>
              </a:spcBef>
              <a:defRPr sz="1800"/>
            </a:pPr>
            <a:r>
              <a:rPr sz="3564"/>
              <a:t>Is this number a mean? why no SD/SE?</a:t>
            </a:r>
          </a:p>
        </p:txBody>
      </p:sp>
      <p:pic>
        <p:nvPicPr>
          <p:cNvPr id="55" name="Table 2.tif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527" y="2826940"/>
            <a:ext cx="12344401" cy="375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LTR retros: genomic distribution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xfrm>
            <a:off x="952500" y="6457453"/>
            <a:ext cx="11099800" cy="2432547"/>
          </a:xfrm>
          <a:prstGeom prst="rect">
            <a:avLst/>
          </a:prstGeom>
        </p:spPr>
        <p:txBody>
          <a:bodyPr/>
          <a:lstStyle/>
          <a:p>
            <a:pPr lvl="0" marL="377825" indent="-377825" defTabSz="496570">
              <a:spcBef>
                <a:spcPts val="3500"/>
              </a:spcBef>
              <a:defRPr sz="1800"/>
            </a:pPr>
            <a:r>
              <a:rPr sz="3060"/>
              <a:t>Authors claim that truncated retros ~ removal via IR, whereas solo LTR ~ removal by UR.</a:t>
            </a:r>
            <a:endParaRPr sz="3060"/>
          </a:p>
          <a:p>
            <a:pPr lvl="0" marL="377825" indent="-377825" defTabSz="496570">
              <a:spcBef>
                <a:spcPts val="3500"/>
              </a:spcBef>
              <a:defRPr sz="1800"/>
            </a:pPr>
            <a:r>
              <a:rPr sz="3060"/>
              <a:t>Yet later they claim that most removal is by UR?? So solo LTRs must dominate.</a:t>
            </a:r>
          </a:p>
        </p:txBody>
      </p:sp>
      <p:pic>
        <p:nvPicPr>
          <p:cNvPr id="59" name="Fig. 2.tiff"/>
          <p:cNvPicPr/>
          <p:nvPr/>
        </p:nvPicPr>
        <p:blipFill>
          <a:blip r:embed="rId2">
            <a:extLst/>
          </a:blip>
          <a:srcRect l="15579" t="7017" r="16980" b="28651"/>
          <a:stretch>
            <a:fillRect/>
          </a:stretch>
        </p:blipFill>
        <p:spPr>
          <a:xfrm>
            <a:off x="1730027" y="2659111"/>
            <a:ext cx="8753327" cy="35212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/>
            </a:pPr>
            <a:r>
              <a:rPr sz="6719"/>
              <a:t>Recent LTR insertions localize to euchromatin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xfrm>
            <a:off x="546100" y="2603500"/>
            <a:ext cx="4957862" cy="6286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Younger retros appear to be located in euchromatin</a:t>
            </a:r>
            <a:endParaRPr sz="3600"/>
          </a:p>
          <a:p>
            <a:pPr lvl="0">
              <a:defRPr sz="1800"/>
            </a:pPr>
            <a:r>
              <a:rPr sz="3600"/>
              <a:t>Older insertions are more or less absent in euchromatin</a:t>
            </a:r>
            <a:endParaRPr sz="3600"/>
          </a:p>
          <a:p>
            <a:pPr lvl="0">
              <a:defRPr sz="1800"/>
            </a:pPr>
            <a:r>
              <a:rPr sz="3600"/>
              <a:t>Authors tested this using a T-test??</a:t>
            </a:r>
          </a:p>
        </p:txBody>
      </p:sp>
      <p:pic>
        <p:nvPicPr>
          <p:cNvPr id="63" name="Fig. 3.tif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79120" y="3162230"/>
            <a:ext cx="6712146" cy="54484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