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2247900"/>
            <a:ext cx="10464800" cy="3302000"/>
          </a:xfrm>
          <a:prstGeom prst="rect">
            <a:avLst/>
          </a:prstGeom>
        </p:spPr>
        <p:txBody>
          <a:bodyPr/>
          <a:lstStyle>
            <a:lvl1pPr defTabSz="514094">
              <a:defRPr sz="7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7000"/>
              <a:t>Copy-number variants in a wild population of maize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63119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latin typeface="Helvetica Neue"/>
                <a:ea typeface="Helvetica Neue"/>
                <a:cs typeface="Helvetica Neue"/>
                <a:sym typeface="Helvetica Neue"/>
              </a:rPr>
              <a:t>Simon Renny-Byfield</a:t>
            </a:r>
          </a:p>
          <a:p>
            <a:pPr lvl="0">
              <a:defRPr sz="1800"/>
            </a:pPr>
            <a:r>
              <a:rPr sz="3200">
                <a:latin typeface="Helvetica Neue"/>
                <a:ea typeface="Helvetica Neue"/>
                <a:cs typeface="Helvetica Neue"/>
                <a:sym typeface="Helvetica Neue"/>
              </a:rPr>
              <a:t>JRI lab, UC Davis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948" y="4814273"/>
            <a:ext cx="6902539" cy="4601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5.png"/>
          <p:cNvPicPr/>
          <p:nvPr/>
        </p:nvPicPr>
        <p:blipFill>
          <a:blip r:embed="rId3">
            <a:extLst/>
          </a:blip>
          <a:srcRect l="0" t="16534" r="0" b="0"/>
          <a:stretch>
            <a:fillRect/>
          </a:stretch>
        </p:blipFill>
        <p:spPr>
          <a:xfrm>
            <a:off x="2660991" y="2068958"/>
            <a:ext cx="6902540" cy="384083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FREEC</a:t>
            </a:r>
          </a:p>
        </p:txBody>
      </p:sp>
      <p:sp>
        <p:nvSpPr>
          <p:cNvPr id="85" name="Shape 85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xfrm>
            <a:off x="711200" y="1680021"/>
            <a:ext cx="11099800" cy="1425278"/>
          </a:xfrm>
          <a:prstGeom prst="rect">
            <a:avLst/>
          </a:prstGeom>
        </p:spPr>
        <p:txBody>
          <a:bodyPr anchor="t"/>
          <a:lstStyle>
            <a:lvl1pPr marL="889000" indent="-8890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600"/>
              <a:t>almost perfect 1:1 relationship between false positive (FP) and true positive rate (TP).</a:t>
            </a:r>
          </a:p>
        </p:txBody>
      </p:sp>
      <p:pic>
        <p:nvPicPr>
          <p:cNvPr id="88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8700" y="3248619"/>
            <a:ext cx="6400800" cy="640080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cn.Mops</a:t>
            </a:r>
          </a:p>
        </p:txBody>
      </p:sp>
      <p:sp>
        <p:nvSpPr>
          <p:cNvPr id="90" name="Shape 90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1" name="roc_intro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95" y="3967189"/>
            <a:ext cx="4963273" cy="47915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 flipV="1">
            <a:off x="6888212" y="4013200"/>
            <a:ext cx="5214888" cy="4699513"/>
          </a:xfrm>
          <a:prstGeom prst="line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4870094" y="3194050"/>
            <a:ext cx="26042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ROC curves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`</a:t>
            </a:r>
          </a:p>
        </p:txBody>
      </p:sp>
      <p:pic>
        <p:nvPicPr>
          <p:cNvPr id="9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368" y="2894026"/>
            <a:ext cx="9264063" cy="57054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CGH chip vs read-depth</a:t>
            </a:r>
          </a:p>
        </p:txBody>
      </p:sp>
      <p:sp>
        <p:nvSpPr>
          <p:cNvPr id="98" name="Shape 98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927100" y="1733550"/>
            <a:ext cx="11099800" cy="6286500"/>
          </a:xfrm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good CNVs?</a:t>
            </a:r>
          </a:p>
        </p:txBody>
      </p:sp>
      <p:grpSp>
        <p:nvGrpSpPr>
          <p:cNvPr id="103" name="Group 103"/>
          <p:cNvGrpSpPr/>
          <p:nvPr/>
        </p:nvGrpSpPr>
        <p:grpSpPr>
          <a:xfrm>
            <a:off x="288229" y="3401290"/>
            <a:ext cx="11934459" cy="3763821"/>
            <a:chOff x="0" y="0"/>
            <a:chExt cx="11934458" cy="3763820"/>
          </a:xfrm>
        </p:grpSpPr>
        <p:pic>
          <p:nvPicPr>
            <p:cNvPr id="101" name="image8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23060" y="0"/>
              <a:ext cx="6111398" cy="3763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image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111398" cy="3763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" name="Shape 104"/>
          <p:cNvSpPr/>
          <p:nvPr/>
        </p:nvSpPr>
        <p:spPr>
          <a:xfrm>
            <a:off x="8464245" y="2743199"/>
            <a:ext cx="20199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All genes</a:t>
            </a:r>
          </a:p>
        </p:txBody>
      </p:sp>
      <p:sp>
        <p:nvSpPr>
          <p:cNvPr id="105" name="Shape 105"/>
          <p:cNvSpPr/>
          <p:nvPr/>
        </p:nvSpPr>
        <p:spPr>
          <a:xfrm>
            <a:off x="1453920" y="2743199"/>
            <a:ext cx="44581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CGH chip down CNV</a:t>
            </a:r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GC content and CGH down CNVs</a:t>
            </a:r>
          </a:p>
        </p:txBody>
      </p:sp>
      <p:sp>
        <p:nvSpPr>
          <p:cNvPr id="107" name="Shape 107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3807764" y="7327899"/>
            <a:ext cx="218887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Good CNVs?</a:t>
            </a:r>
          </a:p>
        </p:txBody>
      </p:sp>
      <p:sp>
        <p:nvSpPr>
          <p:cNvPr id="109" name="Shape 109"/>
          <p:cNvSpPr/>
          <p:nvPr/>
        </p:nvSpPr>
        <p:spPr>
          <a:xfrm>
            <a:off x="1437157" y="7327899"/>
            <a:ext cx="19516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Bad CNVs?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89000" indent="-889000"/>
          </a:lstStyle>
          <a:p>
            <a:pPr lvl="0">
              <a:defRPr sz="1800"/>
            </a:pPr>
            <a:r>
              <a:rPr sz="3600"/>
              <a:t>`</a:t>
            </a:r>
          </a:p>
        </p:txBody>
      </p:sp>
      <p:pic>
        <p:nvPicPr>
          <p:cNvPr id="112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368" y="2894026"/>
            <a:ext cx="9264063" cy="570544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CGH chip vs read-depth</a:t>
            </a:r>
          </a:p>
        </p:txBody>
      </p:sp>
      <p:sp>
        <p:nvSpPr>
          <p:cNvPr id="114" name="Shape 114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 flipH="1">
            <a:off x="5029198" y="3302000"/>
            <a:ext cx="2" cy="2159002"/>
          </a:xfrm>
          <a:prstGeom prst="line">
            <a:avLst/>
          </a:prstGeom>
          <a:ln w="177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6" name="Shape 116"/>
          <p:cNvSpPr/>
          <p:nvPr/>
        </p:nvSpPr>
        <p:spPr>
          <a:xfrm flipH="1">
            <a:off x="3225799" y="3302000"/>
            <a:ext cx="2" cy="2159001"/>
          </a:xfrm>
          <a:prstGeom prst="line">
            <a:avLst/>
          </a:prstGeom>
          <a:ln w="1778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692624" y="2486667"/>
            <a:ext cx="18923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High GC</a:t>
            </a:r>
          </a:p>
        </p:txBody>
      </p:sp>
      <p:sp>
        <p:nvSpPr>
          <p:cNvPr id="118" name="Shape 118"/>
          <p:cNvSpPr/>
          <p:nvPr/>
        </p:nvSpPr>
        <p:spPr>
          <a:xfrm>
            <a:off x="1936545" y="2486667"/>
            <a:ext cx="1765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Low GC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body" idx="1"/>
          </p:nvPr>
        </p:nvSpPr>
        <p:spPr>
          <a:xfrm>
            <a:off x="88900" y="1739900"/>
            <a:ext cx="11099800" cy="2159000"/>
          </a:xfrm>
          <a:prstGeom prst="rect">
            <a:avLst/>
          </a:prstGeom>
        </p:spPr>
        <p:txBody>
          <a:bodyPr/>
          <a:lstStyle>
            <a:lvl1pPr marL="889000" indent="-8890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600"/>
              <a:t>GC correction of coverage:</a:t>
            </a:r>
          </a:p>
        </p:txBody>
      </p:sp>
      <p:pic>
        <p:nvPicPr>
          <p:cNvPr id="121" name="image10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69" y="4102098"/>
            <a:ext cx="6305646" cy="420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1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286" y="4147334"/>
            <a:ext cx="6215177" cy="411631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custom approach</a:t>
            </a:r>
          </a:p>
        </p:txBody>
      </p:sp>
      <p:sp>
        <p:nvSpPr>
          <p:cNvPr id="124" name="Shape 124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7" name="image12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935" y="3671611"/>
            <a:ext cx="13004802" cy="4150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read-depth and normalization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mbSFS.png"/>
          <p:cNvPicPr/>
          <p:nvPr/>
        </p:nvPicPr>
        <p:blipFill>
          <a:blip r:embed="rId2">
            <a:extLst/>
          </a:blip>
          <a:srcRect l="0" t="9465" r="0" b="0"/>
          <a:stretch>
            <a:fillRect/>
          </a:stretch>
        </p:blipFill>
        <p:spPr>
          <a:xfrm>
            <a:off x="1709340" y="1576685"/>
            <a:ext cx="8775701" cy="548451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title"/>
          </p:nvPr>
        </p:nvSpPr>
        <p:spPr>
          <a:xfrm>
            <a:off x="88899" y="-342900"/>
            <a:ext cx="11099803" cy="2159000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CNV calls and the SFS</a:t>
            </a:r>
          </a:p>
        </p:txBody>
      </p:sp>
      <p:sp>
        <p:nvSpPr>
          <p:cNvPr id="133" name="Shape 133"/>
          <p:cNvSpPr/>
          <p:nvPr/>
        </p:nvSpPr>
        <p:spPr>
          <a:xfrm>
            <a:off x="427558" y="6775449"/>
            <a:ext cx="1180901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400"/>
              <a:t>As many as 5400 genes segregating as CNV in a single wild population</a:t>
            </a:r>
            <a:endParaRPr sz="3400"/>
          </a:p>
          <a:p>
            <a:pPr lvl="0" algn="l">
              <a:defRPr sz="1800"/>
            </a:pPr>
            <a:endParaRPr sz="3400"/>
          </a:p>
          <a:p>
            <a:pPr lvl="0" algn="l">
              <a:defRPr sz="1800"/>
            </a:pPr>
            <a:r>
              <a:rPr sz="3400"/>
              <a:t>Most at low copy-number, but apparent excess of medium copy-number variants, neutrality?</a:t>
            </a:r>
          </a:p>
        </p:txBody>
      </p:sp>
      <p:sp>
        <p:nvSpPr>
          <p:cNvPr id="134" name="Shape 134"/>
          <p:cNvSpPr/>
          <p:nvPr/>
        </p:nvSpPr>
        <p:spPr>
          <a:xfrm>
            <a:off x="-444438" y="1498600"/>
            <a:ext cx="13893677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CNVs: Pop Gen statistics</a:t>
            </a:r>
          </a:p>
        </p:txBody>
      </p:sp>
      <p:sp>
        <p:nvSpPr>
          <p:cNvPr id="138" name="Shape 138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39" name="image16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2945" y="2762250"/>
            <a:ext cx="8153402" cy="596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444500" y="1733550"/>
            <a:ext cx="11099800" cy="6286500"/>
          </a:xfrm>
          <a:prstGeom prst="rect">
            <a:avLst/>
          </a:prstGeom>
        </p:spPr>
        <p:txBody>
          <a:bodyPr anchor="t"/>
          <a:lstStyle>
            <a:lvl1pPr marL="889000" indent="-8890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600"/>
              <a:t>Most CNV cannot be attributed to either sub-genome….</a:t>
            </a:r>
          </a:p>
        </p:txBody>
      </p:sp>
      <p:sp>
        <p:nvSpPr>
          <p:cNvPr id="142" name="Shape 142"/>
          <p:cNvSpPr/>
          <p:nvPr/>
        </p:nvSpPr>
        <p:spPr>
          <a:xfrm>
            <a:off x="2974644" y="8013706"/>
            <a:ext cx="705551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2.0% of genes in maize1 are CNV</a:t>
            </a:r>
          </a:p>
          <a:p>
            <a:pPr lvl="0">
              <a:defRPr sz="1800"/>
            </a:pPr>
            <a:r>
              <a:rPr sz="3600"/>
              <a:t>2.7% of genes in maize2 are CNV</a:t>
            </a:r>
          </a:p>
        </p:txBody>
      </p:sp>
      <p:sp>
        <p:nvSpPr>
          <p:cNvPr id="143" name="Shape 143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maize1 vs maize2</a:t>
            </a:r>
          </a:p>
        </p:txBody>
      </p:sp>
      <p:sp>
        <p:nvSpPr>
          <p:cNvPr id="144" name="Shape 144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aphicFrame>
        <p:nvGraphicFramePr>
          <p:cNvPr id="145" name="Table 145"/>
          <p:cNvGraphicFramePr/>
          <p:nvPr/>
        </p:nvGraphicFramePr>
        <p:xfrm>
          <a:off x="4447530" y="2809575"/>
          <a:ext cx="4109740" cy="46431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69913"/>
                <a:gridCol w="1369913"/>
                <a:gridCol w="1369913"/>
              </a:tblGrid>
              <a:tr h="111943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/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CNV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 CNV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1943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maize1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248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11,942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19437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maize2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192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6,983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84808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no syntenic ortholog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4987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2600"/>
                        <a:t>~15,000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Motivation and expectations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Our approaches to calling CNVs.</a:t>
            </a:r>
          </a:p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What we know so far (and what we don’t).</a:t>
            </a:r>
          </a:p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Future efforts.</a:t>
            </a:r>
          </a:p>
        </p:txBody>
      </p:sp>
      <p:sp>
        <p:nvSpPr>
          <p:cNvPr id="36" name="Shape 36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Introduction</a:t>
            </a:r>
          </a:p>
        </p:txBody>
      </p:sp>
      <p:sp>
        <p:nvSpPr>
          <p:cNvPr id="37" name="Shape 37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CNVs: Pop Gen statistics</a:t>
            </a:r>
          </a:p>
        </p:txBody>
      </p:sp>
      <p:sp>
        <p:nvSpPr>
          <p:cNvPr id="148" name="Shape 148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9" name="TajD_all_nonPolariz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5983" y="2749550"/>
            <a:ext cx="8316890" cy="547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00532" y="2705099"/>
            <a:ext cx="3661075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30605" indent="-230605" algn="l">
              <a:buSzPct val="100000"/>
              <a:buChar char="•"/>
              <a:defRPr sz="1800"/>
            </a:pPr>
            <a:endParaRPr sz="2300"/>
          </a:p>
          <a:p>
            <a:pPr lvl="0" algn="l">
              <a:defRPr sz="1800"/>
            </a:pPr>
            <a:endParaRPr sz="2300"/>
          </a:p>
          <a:p>
            <a:pPr lvl="0" marL="230605" indent="-230605" algn="l">
              <a:buSzPct val="100000"/>
              <a:buChar char="•"/>
              <a:defRPr sz="1800"/>
            </a:pPr>
            <a:r>
              <a:rPr sz="2300"/>
              <a:t>Scored CNV as dominant marker and estimated CNV frequency assuming HWE.</a:t>
            </a:r>
            <a:endParaRPr sz="2300"/>
          </a:p>
          <a:p>
            <a:pPr lvl="0" algn="l">
              <a:defRPr sz="1800"/>
            </a:pPr>
            <a:endParaRPr sz="2300"/>
          </a:p>
          <a:p>
            <a:pPr lvl="0" marL="230605" indent="-230605" algn="l">
              <a:buSzPct val="100000"/>
              <a:buChar char="•"/>
              <a:defRPr sz="1800"/>
            </a:pPr>
            <a:r>
              <a:rPr sz="2300"/>
              <a:t>as CNV frequency increases so Tajima’s D becomes more positive..</a:t>
            </a:r>
            <a:endParaRPr sz="2300"/>
          </a:p>
          <a:p>
            <a:pPr lvl="0" algn="l">
              <a:defRPr sz="1800"/>
            </a:pPr>
            <a:endParaRPr sz="2300"/>
          </a:p>
          <a:p>
            <a:pPr lvl="0" marL="230605" indent="-230605" algn="l">
              <a:buSzPct val="100000"/>
              <a:buChar char="•"/>
              <a:defRPr sz="1800"/>
            </a:pPr>
            <a:r>
              <a:rPr sz="2300"/>
              <a:t>Surprising down-tick in final category. Is this do do with polarization?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"/>
          </p:nvPr>
        </p:nvSpPr>
        <p:spPr>
          <a:xfrm>
            <a:off x="571500" y="2692400"/>
            <a:ext cx="3125838" cy="6286500"/>
          </a:xfrm>
          <a:prstGeom prst="rect">
            <a:avLst/>
          </a:prstGeom>
        </p:spPr>
        <p:txBody>
          <a:bodyPr anchor="t"/>
          <a:lstStyle/>
          <a:p>
            <a:pPr lvl="0" marL="444500" indent="-444500">
              <a:defRPr sz="1800"/>
            </a:pPr>
            <a:r>
              <a:rPr sz="2800"/>
              <a:t>We identified syntenic orthologs in maize and sorghum</a:t>
            </a:r>
            <a:endParaRPr sz="2800"/>
          </a:p>
          <a:p>
            <a:pPr lvl="0" marL="444500" indent="-444500">
              <a:defRPr sz="1800"/>
            </a:pPr>
            <a:r>
              <a:rPr sz="2800"/>
              <a:t>Genes in this category described as down CNV are likely deletions in teosinte.</a:t>
            </a:r>
          </a:p>
        </p:txBody>
      </p:sp>
      <p:sp>
        <p:nvSpPr>
          <p:cNvPr id="153" name="Shape 153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CNVs: Pop Gen statistics</a:t>
            </a:r>
          </a:p>
        </p:txBody>
      </p:sp>
      <p:sp>
        <p:nvSpPr>
          <p:cNvPr id="154" name="Shape 154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55" name="polarized_Tajima's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0149" y="2990261"/>
            <a:ext cx="8067821" cy="5309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8" name="Shape 158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maize1 vs maize2</a:t>
            </a:r>
          </a:p>
        </p:txBody>
      </p:sp>
      <p:sp>
        <p:nvSpPr>
          <p:cNvPr id="159" name="Shape 159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0" name="image17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50" y="3251200"/>
            <a:ext cx="9476014" cy="5801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xfrm>
            <a:off x="952499" y="2044700"/>
            <a:ext cx="5142807" cy="6286500"/>
          </a:xfrm>
          <a:prstGeom prst="rect">
            <a:avLst/>
          </a:prstGeom>
        </p:spPr>
        <p:txBody>
          <a:bodyPr/>
          <a:lstStyle/>
          <a:p>
            <a:pPr lvl="0" marL="746759" indent="-746759" defTabSz="490727">
              <a:spcBef>
                <a:spcPts val="3500"/>
              </a:spcBef>
              <a:buFont typeface="Helvetica Neue"/>
              <a:defRPr sz="1800"/>
            </a:pPr>
            <a:r>
              <a:rPr sz="3024">
                <a:latin typeface="Helvetica Neue"/>
                <a:ea typeface="Helvetica Neue"/>
                <a:cs typeface="Helvetica Neue"/>
                <a:sym typeface="Helvetica Neue"/>
              </a:rPr>
              <a:t>compare cn.mops to custom approach</a:t>
            </a:r>
            <a:endParaRPr sz="1512"/>
          </a:p>
          <a:p>
            <a:pPr lvl="0" marL="746759" indent="-746759" defTabSz="490727">
              <a:spcBef>
                <a:spcPts val="3500"/>
              </a:spcBef>
              <a:buFont typeface="Helvetica Neue"/>
              <a:defRPr sz="1800"/>
            </a:pPr>
            <a:r>
              <a:rPr sz="3024">
                <a:latin typeface="Helvetica Neue"/>
                <a:ea typeface="Helvetica Neue"/>
                <a:cs typeface="Helvetica Neue"/>
                <a:sym typeface="Helvetica Neue"/>
              </a:rPr>
              <a:t>use coverage over genes, CDS, exons, introns, UTR ⇒ higher resolution.</a:t>
            </a:r>
            <a:endParaRPr sz="1512"/>
          </a:p>
          <a:p>
            <a:pPr lvl="0" marL="746759" indent="-746759" defTabSz="490727">
              <a:spcBef>
                <a:spcPts val="3500"/>
              </a:spcBef>
              <a:buFont typeface="Helvetica Neue"/>
              <a:defRPr sz="1800"/>
            </a:pPr>
            <a:r>
              <a:rPr sz="3024">
                <a:latin typeface="Helvetica Neue"/>
                <a:ea typeface="Helvetica Neue"/>
                <a:cs typeface="Helvetica Neue"/>
                <a:sym typeface="Helvetica Neue"/>
              </a:rPr>
              <a:t>looking for selective sweeps using SweepFinder</a:t>
            </a:r>
            <a:endParaRPr sz="1512"/>
          </a:p>
          <a:p>
            <a:pPr lvl="0" marL="746759" indent="-746759" defTabSz="490727">
              <a:spcBef>
                <a:spcPts val="3500"/>
              </a:spcBef>
              <a:buFont typeface="Helvetica Neue"/>
              <a:defRPr sz="1800"/>
            </a:pPr>
            <a:r>
              <a:rPr sz="3024">
                <a:latin typeface="Helvetica Neue"/>
                <a:ea typeface="Helvetica Neue"/>
                <a:cs typeface="Helvetica Neue"/>
                <a:sym typeface="Helvetica Neue"/>
              </a:rPr>
              <a:t>compare maize1 and maize2 across the above characteristics.</a:t>
            </a:r>
          </a:p>
        </p:txBody>
      </p:sp>
      <p:sp>
        <p:nvSpPr>
          <p:cNvPr id="163" name="Shape 163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The Future</a:t>
            </a:r>
          </a:p>
        </p:txBody>
      </p:sp>
      <p:sp>
        <p:nvSpPr>
          <p:cNvPr id="164" name="Shape 164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7749" y="2669358"/>
            <a:ext cx="6856354" cy="4732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69">
              <a:defRPr sz="6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6800"/>
              <a:t>Thank you.. questions/suggestions?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69" name="image20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9424" y="3206750"/>
            <a:ext cx="6465952" cy="5508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0" name="image2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450" y="2959100"/>
            <a:ext cx="9105900" cy="5321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CNVs</a:t>
            </a:r>
          </a:p>
        </p:txBody>
      </p:sp>
      <p:sp>
        <p:nvSpPr>
          <p:cNvPr id="42" name="Shape 42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951441" indent="-951441" defTabSz="508254">
              <a:spcBef>
                <a:spcPts val="3600"/>
              </a:spcBef>
              <a:buSzPct val="100000"/>
              <a:buFont typeface="Helvetica Neue"/>
              <a:buAutoNum type="arabicPeriod" startAt="1"/>
              <a:defRPr sz="1800"/>
            </a:pPr>
            <a:r>
              <a:rPr sz="3100">
                <a:latin typeface="Helvetica Neue"/>
                <a:ea typeface="Helvetica Neue"/>
                <a:cs typeface="Helvetica Neue"/>
                <a:sym typeface="Helvetica Neue"/>
              </a:rPr>
              <a:t>How prevalent are CNVs in a single wild population of maize?</a:t>
            </a:r>
          </a:p>
          <a:p>
            <a:pPr lvl="0" marL="951441" indent="-951441" defTabSz="508254">
              <a:spcBef>
                <a:spcPts val="3600"/>
              </a:spcBef>
              <a:buSzPct val="100000"/>
              <a:buFont typeface="Helvetica Neue"/>
              <a:buAutoNum type="arabicPeriod" startAt="1"/>
              <a:defRPr sz="1800"/>
            </a:pPr>
            <a:r>
              <a:rPr sz="3100">
                <a:latin typeface="Helvetica Neue"/>
                <a:ea typeface="Helvetica Neue"/>
                <a:cs typeface="Helvetica Neue"/>
                <a:sym typeface="Helvetica Neue"/>
              </a:rPr>
              <a:t>At what frequency are these CNVs segregating?</a:t>
            </a:r>
          </a:p>
          <a:p>
            <a:pPr lvl="0" marL="951441" indent="-951441" defTabSz="508254">
              <a:spcBef>
                <a:spcPts val="3600"/>
              </a:spcBef>
              <a:buSzPct val="100000"/>
              <a:buFont typeface="Helvetica Neue"/>
              <a:buAutoNum type="arabicPeriod" startAt="1"/>
              <a:defRPr sz="1800"/>
            </a:pPr>
            <a:r>
              <a:rPr sz="3100">
                <a:latin typeface="Helvetica Neue"/>
                <a:ea typeface="Helvetica Neue"/>
                <a:cs typeface="Helvetica Neue"/>
                <a:sym typeface="Helvetica Neue"/>
              </a:rPr>
              <a:t>Are CNVs of any “selective significance”?</a:t>
            </a:r>
          </a:p>
          <a:p>
            <a:pPr lvl="1" marL="1775818" indent="-494135" defTabSz="508254">
              <a:spcBef>
                <a:spcPts val="3600"/>
              </a:spcBef>
              <a:buSzPct val="90000"/>
              <a:buFont typeface="Helvetica Neue"/>
              <a:defRPr sz="1800"/>
            </a:pPr>
            <a:r>
              <a:rPr sz="2300">
                <a:latin typeface="Helvetica Neue"/>
                <a:ea typeface="Helvetica Neue"/>
                <a:cs typeface="Helvetica Neue"/>
                <a:sym typeface="Helvetica Neue"/>
              </a:rPr>
              <a:t>Patterns of π</a:t>
            </a:r>
          </a:p>
          <a:p>
            <a:pPr lvl="1" marL="1775818" indent="-494135" defTabSz="508254">
              <a:spcBef>
                <a:spcPts val="3600"/>
              </a:spcBef>
              <a:buSzPct val="90000"/>
              <a:buFont typeface="Helvetica Neue"/>
              <a:defRPr sz="1800"/>
            </a:pPr>
            <a:r>
              <a:rPr sz="2300">
                <a:latin typeface="Helvetica Neue"/>
                <a:ea typeface="Helvetica Neue"/>
                <a:cs typeface="Helvetica Neue"/>
                <a:sym typeface="Helvetica Neue"/>
              </a:rPr>
              <a:t>πN and πS</a:t>
            </a:r>
          </a:p>
          <a:p>
            <a:pPr lvl="1" marL="1775818" indent="-494135" defTabSz="508254">
              <a:spcBef>
                <a:spcPts val="3600"/>
              </a:spcBef>
              <a:buSzPct val="90000"/>
              <a:buFont typeface="Helvetica Neue"/>
              <a:defRPr sz="1800"/>
            </a:pPr>
            <a:r>
              <a:rPr sz="2300">
                <a:latin typeface="Helvetica Neue"/>
                <a:ea typeface="Helvetica Neue"/>
                <a:cs typeface="Helvetica Neue"/>
                <a:sym typeface="Helvetica Neue"/>
              </a:rPr>
              <a:t>Tajima’s D</a:t>
            </a:r>
          </a:p>
          <a:p>
            <a:pPr lvl="1" marL="1775818" indent="-494135" defTabSz="508254">
              <a:spcBef>
                <a:spcPts val="3600"/>
              </a:spcBef>
              <a:buSzPct val="90000"/>
              <a:buFont typeface="Helvetica Neue"/>
              <a:defRPr sz="1800"/>
            </a:pPr>
            <a:r>
              <a:rPr sz="2300">
                <a:latin typeface="Helvetica Neue"/>
                <a:ea typeface="Helvetica Neue"/>
                <a:cs typeface="Helvetica Neue"/>
                <a:sym typeface="Helvetica Neue"/>
              </a:rPr>
              <a:t>dN/dS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Motivation</a:t>
            </a:r>
          </a:p>
        </p:txBody>
      </p:sp>
      <p:sp>
        <p:nvSpPr>
          <p:cNvPr id="46" name="Shape 46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Are CNVs more prevalent in maize1 or maize2?</a:t>
            </a:r>
          </a:p>
          <a:p>
            <a:pPr lvl="0" marL="1270000" indent="-1270000">
              <a:buSzPct val="100000"/>
              <a:buFont typeface="Helvetica Neue"/>
              <a:buAutoNum type="arabicPeriod" startAt="1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Are the patterns of diversity over CNVs variable between the two sub-genomes.</a:t>
            </a:r>
          </a:p>
          <a:p>
            <a:pPr lvl="1" marL="2139950" indent="-666750">
              <a:buSzPct val="90000"/>
              <a:buFont typeface="Helvetica Neue"/>
              <a:defRPr sz="1800"/>
            </a:pP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Patterns of π</a:t>
            </a:r>
          </a:p>
          <a:p>
            <a:pPr lvl="1" marL="2139950" indent="-666750">
              <a:buSzPct val="90000"/>
              <a:buFont typeface="Helvetica Neue"/>
              <a:defRPr sz="1800"/>
            </a:pP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πN and πS</a:t>
            </a:r>
          </a:p>
          <a:p>
            <a:pPr lvl="1" marL="2139950" indent="-666750">
              <a:buSzPct val="90000"/>
              <a:buFont typeface="Helvetica Neue"/>
              <a:defRPr sz="1800"/>
            </a:pP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Tajima’s D</a:t>
            </a:r>
          </a:p>
          <a:p>
            <a:pPr lvl="1" marL="2139950" indent="-666750">
              <a:buSzPct val="90000"/>
              <a:buFont typeface="Helvetica Neue"/>
              <a:defRPr sz="1800"/>
            </a:pPr>
            <a:r>
              <a:rPr sz="2700">
                <a:latin typeface="Helvetica Neue"/>
                <a:ea typeface="Helvetica Neue"/>
                <a:cs typeface="Helvetica Neue"/>
                <a:sym typeface="Helvetica Neue"/>
              </a:rPr>
              <a:t>dN/dS</a:t>
            </a: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Motivation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Expectations at CNV regions</a:t>
            </a:r>
          </a:p>
        </p:txBody>
      </p:sp>
      <p:sp>
        <p:nvSpPr>
          <p:cNvPr id="53" name="Shape 53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4" name="Shape 54"/>
          <p:cNvSpPr/>
          <p:nvPr/>
        </p:nvSpPr>
        <p:spPr>
          <a:xfrm flipH="1">
            <a:off x="2031206" y="2439199"/>
            <a:ext cx="1589" cy="6383867"/>
          </a:xfrm>
          <a:prstGeom prst="line">
            <a:avLst/>
          </a:prstGeom>
          <a:ln w="73025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5" name="Shape 55"/>
          <p:cNvSpPr/>
          <p:nvPr/>
        </p:nvSpPr>
        <p:spPr>
          <a:xfrm rot="16200000">
            <a:off x="584883" y="5372316"/>
            <a:ext cx="977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time</a:t>
            </a:r>
          </a:p>
        </p:txBody>
      </p:sp>
      <p:sp>
        <p:nvSpPr>
          <p:cNvPr id="56" name="Shape 56"/>
          <p:cNvSpPr/>
          <p:nvPr/>
        </p:nvSpPr>
        <p:spPr>
          <a:xfrm flipH="1">
            <a:off x="1401360" y="3776932"/>
            <a:ext cx="1589" cy="3996268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7" name="Shape 57"/>
          <p:cNvSpPr/>
          <p:nvPr/>
        </p:nvSpPr>
        <p:spPr>
          <a:xfrm flipH="1">
            <a:off x="6009745" y="2439199"/>
            <a:ext cx="1589" cy="6383867"/>
          </a:xfrm>
          <a:prstGeom prst="line">
            <a:avLst/>
          </a:prstGeom>
          <a:ln w="73025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2832976" y="9128871"/>
            <a:ext cx="21921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CNV frequency</a:t>
            </a:r>
          </a:p>
        </p:txBody>
      </p:sp>
      <p:sp>
        <p:nvSpPr>
          <p:cNvPr id="59" name="Shape 59"/>
          <p:cNvSpPr/>
          <p:nvPr/>
        </p:nvSpPr>
        <p:spPr>
          <a:xfrm>
            <a:off x="1887272" y="2439199"/>
            <a:ext cx="287868" cy="2878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2184400" y="2573872"/>
            <a:ext cx="3454401" cy="6215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0" y="0"/>
                </a:moveTo>
                <a:cubicBezTo>
                  <a:pt x="6" y="1"/>
                  <a:pt x="816" y="57"/>
                  <a:pt x="953" y="118"/>
                </a:cubicBezTo>
                <a:cubicBezTo>
                  <a:pt x="1052" y="162"/>
                  <a:pt x="1094" y="235"/>
                  <a:pt x="1165" y="294"/>
                </a:cubicBezTo>
                <a:cubicBezTo>
                  <a:pt x="1231" y="442"/>
                  <a:pt x="1251" y="599"/>
                  <a:pt x="1482" y="706"/>
                </a:cubicBezTo>
                <a:cubicBezTo>
                  <a:pt x="1604" y="762"/>
                  <a:pt x="1765" y="784"/>
                  <a:pt x="1906" y="824"/>
                </a:cubicBezTo>
                <a:cubicBezTo>
                  <a:pt x="1941" y="882"/>
                  <a:pt x="1988" y="940"/>
                  <a:pt x="2012" y="1000"/>
                </a:cubicBezTo>
                <a:cubicBezTo>
                  <a:pt x="2058" y="1117"/>
                  <a:pt x="2022" y="1246"/>
                  <a:pt x="2118" y="1353"/>
                </a:cubicBezTo>
                <a:cubicBezTo>
                  <a:pt x="2275" y="1528"/>
                  <a:pt x="2557" y="1661"/>
                  <a:pt x="2753" y="1824"/>
                </a:cubicBezTo>
                <a:cubicBezTo>
                  <a:pt x="2824" y="1883"/>
                  <a:pt x="2908" y="1937"/>
                  <a:pt x="2965" y="2000"/>
                </a:cubicBezTo>
                <a:cubicBezTo>
                  <a:pt x="3015" y="2056"/>
                  <a:pt x="3021" y="2121"/>
                  <a:pt x="3071" y="2177"/>
                </a:cubicBezTo>
                <a:cubicBezTo>
                  <a:pt x="3220" y="2342"/>
                  <a:pt x="3731" y="2654"/>
                  <a:pt x="3918" y="2706"/>
                </a:cubicBezTo>
                <a:cubicBezTo>
                  <a:pt x="4879" y="2973"/>
                  <a:pt x="4502" y="2844"/>
                  <a:pt x="5082" y="3059"/>
                </a:cubicBezTo>
                <a:cubicBezTo>
                  <a:pt x="5404" y="3595"/>
                  <a:pt x="4954" y="2796"/>
                  <a:pt x="5294" y="4118"/>
                </a:cubicBezTo>
                <a:cubicBezTo>
                  <a:pt x="5326" y="4241"/>
                  <a:pt x="5506" y="4471"/>
                  <a:pt x="5506" y="4471"/>
                </a:cubicBezTo>
                <a:cubicBezTo>
                  <a:pt x="5471" y="4746"/>
                  <a:pt x="5455" y="5021"/>
                  <a:pt x="5400" y="5295"/>
                </a:cubicBezTo>
                <a:cubicBezTo>
                  <a:pt x="5384" y="5375"/>
                  <a:pt x="5336" y="5453"/>
                  <a:pt x="5294" y="5530"/>
                </a:cubicBezTo>
                <a:cubicBezTo>
                  <a:pt x="5230" y="5649"/>
                  <a:pt x="5082" y="5883"/>
                  <a:pt x="5082" y="5883"/>
                </a:cubicBezTo>
                <a:cubicBezTo>
                  <a:pt x="5118" y="6001"/>
                  <a:pt x="5120" y="6123"/>
                  <a:pt x="5188" y="6236"/>
                </a:cubicBezTo>
                <a:cubicBezTo>
                  <a:pt x="5276" y="6382"/>
                  <a:pt x="5554" y="6480"/>
                  <a:pt x="5718" y="6589"/>
                </a:cubicBezTo>
                <a:cubicBezTo>
                  <a:pt x="6159" y="6883"/>
                  <a:pt x="5665" y="6667"/>
                  <a:pt x="6247" y="6883"/>
                </a:cubicBezTo>
                <a:cubicBezTo>
                  <a:pt x="6368" y="7085"/>
                  <a:pt x="6602" y="7264"/>
                  <a:pt x="6353" y="7471"/>
                </a:cubicBezTo>
                <a:cubicBezTo>
                  <a:pt x="6282" y="7530"/>
                  <a:pt x="6141" y="7550"/>
                  <a:pt x="6035" y="7589"/>
                </a:cubicBezTo>
                <a:cubicBezTo>
                  <a:pt x="6106" y="7648"/>
                  <a:pt x="6166" y="7711"/>
                  <a:pt x="6247" y="7765"/>
                </a:cubicBezTo>
                <a:cubicBezTo>
                  <a:pt x="6558" y="7973"/>
                  <a:pt x="6757" y="8013"/>
                  <a:pt x="7200" y="8177"/>
                </a:cubicBezTo>
                <a:cubicBezTo>
                  <a:pt x="7676" y="8353"/>
                  <a:pt x="7400" y="8269"/>
                  <a:pt x="8047" y="8413"/>
                </a:cubicBezTo>
                <a:cubicBezTo>
                  <a:pt x="8118" y="8491"/>
                  <a:pt x="8247" y="8560"/>
                  <a:pt x="8259" y="8648"/>
                </a:cubicBezTo>
                <a:cubicBezTo>
                  <a:pt x="8283" y="8825"/>
                  <a:pt x="8230" y="9005"/>
                  <a:pt x="8153" y="9177"/>
                </a:cubicBezTo>
                <a:cubicBezTo>
                  <a:pt x="8122" y="9246"/>
                  <a:pt x="8023" y="9300"/>
                  <a:pt x="7941" y="9354"/>
                </a:cubicBezTo>
                <a:cubicBezTo>
                  <a:pt x="7686" y="9524"/>
                  <a:pt x="7618" y="9532"/>
                  <a:pt x="7306" y="9648"/>
                </a:cubicBezTo>
                <a:cubicBezTo>
                  <a:pt x="7496" y="9966"/>
                  <a:pt x="7263" y="9715"/>
                  <a:pt x="7835" y="9942"/>
                </a:cubicBezTo>
                <a:cubicBezTo>
                  <a:pt x="8095" y="10045"/>
                  <a:pt x="8196" y="10154"/>
                  <a:pt x="8365" y="10295"/>
                </a:cubicBezTo>
                <a:cubicBezTo>
                  <a:pt x="8329" y="10393"/>
                  <a:pt x="8302" y="10492"/>
                  <a:pt x="8259" y="10589"/>
                </a:cubicBezTo>
                <a:cubicBezTo>
                  <a:pt x="8232" y="10649"/>
                  <a:pt x="8135" y="10705"/>
                  <a:pt x="8153" y="10766"/>
                </a:cubicBezTo>
                <a:cubicBezTo>
                  <a:pt x="8174" y="10835"/>
                  <a:pt x="8294" y="10883"/>
                  <a:pt x="8365" y="10942"/>
                </a:cubicBezTo>
                <a:cubicBezTo>
                  <a:pt x="8400" y="11021"/>
                  <a:pt x="8390" y="11110"/>
                  <a:pt x="8471" y="11178"/>
                </a:cubicBezTo>
                <a:cubicBezTo>
                  <a:pt x="8541" y="11236"/>
                  <a:pt x="8698" y="11245"/>
                  <a:pt x="8788" y="11295"/>
                </a:cubicBezTo>
                <a:cubicBezTo>
                  <a:pt x="8878" y="11345"/>
                  <a:pt x="8902" y="11426"/>
                  <a:pt x="9000" y="11472"/>
                </a:cubicBezTo>
                <a:cubicBezTo>
                  <a:pt x="9121" y="11528"/>
                  <a:pt x="9288" y="11544"/>
                  <a:pt x="9424" y="11589"/>
                </a:cubicBezTo>
                <a:cubicBezTo>
                  <a:pt x="10057" y="11800"/>
                  <a:pt x="9953" y="11766"/>
                  <a:pt x="10376" y="12001"/>
                </a:cubicBezTo>
                <a:cubicBezTo>
                  <a:pt x="10634" y="12431"/>
                  <a:pt x="10534" y="12234"/>
                  <a:pt x="10694" y="12589"/>
                </a:cubicBezTo>
                <a:cubicBezTo>
                  <a:pt x="10659" y="12746"/>
                  <a:pt x="10751" y="12931"/>
                  <a:pt x="10588" y="13060"/>
                </a:cubicBezTo>
                <a:cubicBezTo>
                  <a:pt x="10460" y="13162"/>
                  <a:pt x="9953" y="13178"/>
                  <a:pt x="9953" y="13178"/>
                </a:cubicBezTo>
                <a:cubicBezTo>
                  <a:pt x="9846" y="13267"/>
                  <a:pt x="9635" y="13409"/>
                  <a:pt x="9635" y="13531"/>
                </a:cubicBezTo>
                <a:cubicBezTo>
                  <a:pt x="9635" y="13753"/>
                  <a:pt x="9666" y="13960"/>
                  <a:pt x="9953" y="14119"/>
                </a:cubicBezTo>
                <a:cubicBezTo>
                  <a:pt x="10384" y="14358"/>
                  <a:pt x="10277" y="14121"/>
                  <a:pt x="10906" y="14354"/>
                </a:cubicBezTo>
                <a:cubicBezTo>
                  <a:pt x="11012" y="14394"/>
                  <a:pt x="11100" y="14455"/>
                  <a:pt x="11224" y="14472"/>
                </a:cubicBezTo>
                <a:cubicBezTo>
                  <a:pt x="11534" y="14515"/>
                  <a:pt x="11859" y="14511"/>
                  <a:pt x="12176" y="14531"/>
                </a:cubicBezTo>
                <a:cubicBezTo>
                  <a:pt x="12247" y="14590"/>
                  <a:pt x="12338" y="14642"/>
                  <a:pt x="12388" y="14707"/>
                </a:cubicBezTo>
                <a:cubicBezTo>
                  <a:pt x="12592" y="14971"/>
                  <a:pt x="12394" y="14890"/>
                  <a:pt x="12600" y="15119"/>
                </a:cubicBezTo>
                <a:cubicBezTo>
                  <a:pt x="12657" y="15182"/>
                  <a:pt x="12755" y="15232"/>
                  <a:pt x="12812" y="15296"/>
                </a:cubicBezTo>
                <a:cubicBezTo>
                  <a:pt x="12862" y="15351"/>
                  <a:pt x="12856" y="15420"/>
                  <a:pt x="12918" y="15472"/>
                </a:cubicBezTo>
                <a:cubicBezTo>
                  <a:pt x="13001" y="15541"/>
                  <a:pt x="13143" y="15583"/>
                  <a:pt x="13235" y="15649"/>
                </a:cubicBezTo>
                <a:cubicBezTo>
                  <a:pt x="13392" y="15760"/>
                  <a:pt x="13659" y="16002"/>
                  <a:pt x="13659" y="16002"/>
                </a:cubicBezTo>
                <a:cubicBezTo>
                  <a:pt x="13554" y="16235"/>
                  <a:pt x="13427" y="16391"/>
                  <a:pt x="13659" y="16649"/>
                </a:cubicBezTo>
                <a:cubicBezTo>
                  <a:pt x="13709" y="16704"/>
                  <a:pt x="13871" y="16688"/>
                  <a:pt x="13976" y="16708"/>
                </a:cubicBezTo>
                <a:cubicBezTo>
                  <a:pt x="14118" y="16786"/>
                  <a:pt x="14280" y="16854"/>
                  <a:pt x="14400" y="16943"/>
                </a:cubicBezTo>
                <a:cubicBezTo>
                  <a:pt x="14495" y="17013"/>
                  <a:pt x="14533" y="17102"/>
                  <a:pt x="14612" y="17178"/>
                </a:cubicBezTo>
                <a:cubicBezTo>
                  <a:pt x="14675" y="17240"/>
                  <a:pt x="14753" y="17296"/>
                  <a:pt x="14824" y="17355"/>
                </a:cubicBezTo>
                <a:cubicBezTo>
                  <a:pt x="15087" y="17793"/>
                  <a:pt x="14987" y="17552"/>
                  <a:pt x="14824" y="18414"/>
                </a:cubicBezTo>
                <a:cubicBezTo>
                  <a:pt x="14808" y="18494"/>
                  <a:pt x="14775" y="18575"/>
                  <a:pt x="14718" y="18649"/>
                </a:cubicBezTo>
                <a:cubicBezTo>
                  <a:pt x="14102" y="19447"/>
                  <a:pt x="14846" y="18258"/>
                  <a:pt x="14400" y="19002"/>
                </a:cubicBezTo>
                <a:cubicBezTo>
                  <a:pt x="14560" y="19357"/>
                  <a:pt x="14368" y="19212"/>
                  <a:pt x="15141" y="19355"/>
                </a:cubicBezTo>
                <a:lnTo>
                  <a:pt x="15459" y="19414"/>
                </a:lnTo>
                <a:cubicBezTo>
                  <a:pt x="15565" y="19453"/>
                  <a:pt x="15713" y="19470"/>
                  <a:pt x="15776" y="19531"/>
                </a:cubicBezTo>
                <a:cubicBezTo>
                  <a:pt x="15943" y="19693"/>
                  <a:pt x="15758" y="19885"/>
                  <a:pt x="16094" y="20002"/>
                </a:cubicBezTo>
                <a:cubicBezTo>
                  <a:pt x="16283" y="20068"/>
                  <a:pt x="16729" y="20120"/>
                  <a:pt x="16729" y="20120"/>
                </a:cubicBezTo>
                <a:cubicBezTo>
                  <a:pt x="16941" y="20100"/>
                  <a:pt x="17156" y="20032"/>
                  <a:pt x="17365" y="20061"/>
                </a:cubicBezTo>
                <a:cubicBezTo>
                  <a:pt x="17514" y="20082"/>
                  <a:pt x="17645" y="20352"/>
                  <a:pt x="17682" y="20414"/>
                </a:cubicBezTo>
                <a:cubicBezTo>
                  <a:pt x="17718" y="20531"/>
                  <a:pt x="17682" y="20663"/>
                  <a:pt x="17788" y="20767"/>
                </a:cubicBezTo>
                <a:cubicBezTo>
                  <a:pt x="17844" y="20821"/>
                  <a:pt x="17999" y="20809"/>
                  <a:pt x="18106" y="20826"/>
                </a:cubicBezTo>
                <a:cubicBezTo>
                  <a:pt x="19037" y="20973"/>
                  <a:pt x="18085" y="20802"/>
                  <a:pt x="18847" y="20943"/>
                </a:cubicBezTo>
                <a:cubicBezTo>
                  <a:pt x="18953" y="20982"/>
                  <a:pt x="19051" y="21029"/>
                  <a:pt x="19165" y="21061"/>
                </a:cubicBezTo>
                <a:cubicBezTo>
                  <a:pt x="19382" y="21121"/>
                  <a:pt x="19810" y="21156"/>
                  <a:pt x="20012" y="21179"/>
                </a:cubicBezTo>
                <a:lnTo>
                  <a:pt x="20647" y="21414"/>
                </a:lnTo>
                <a:cubicBezTo>
                  <a:pt x="20891" y="21504"/>
                  <a:pt x="20990" y="21563"/>
                  <a:pt x="21282" y="21590"/>
                </a:cubicBezTo>
                <a:cubicBezTo>
                  <a:pt x="21387" y="21600"/>
                  <a:pt x="21494" y="21590"/>
                  <a:pt x="21600" y="21590"/>
                </a:cubicBezTo>
              </a:path>
            </a:pathLst>
          </a:custGeom>
          <a:ln w="38100">
            <a:solidFill>
              <a:srgbClr val="C82506"/>
            </a:solidFill>
            <a:miter lim="400000"/>
          </a:ln>
        </p:spPr>
        <p:txBody>
          <a:bodyPr lIns="0" tIns="0" rIns="0" bIns="0"/>
          <a:lstStyle/>
          <a:p>
            <a:pPr lvl="0" algn="l" defTabSz="914400">
              <a:defRPr sz="1800"/>
            </a:pPr>
          </a:p>
        </p:txBody>
      </p:sp>
      <p:sp>
        <p:nvSpPr>
          <p:cNvPr id="61" name="Shape 61"/>
          <p:cNvSpPr/>
          <p:nvPr/>
        </p:nvSpPr>
        <p:spPr>
          <a:xfrm>
            <a:off x="991011" y="2338922"/>
            <a:ext cx="8238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n=40</a:t>
            </a:r>
          </a:p>
        </p:txBody>
      </p:sp>
      <p:sp>
        <p:nvSpPr>
          <p:cNvPr id="62" name="Shape 62"/>
          <p:cNvSpPr/>
          <p:nvPr/>
        </p:nvSpPr>
        <p:spPr>
          <a:xfrm>
            <a:off x="2444486" y="2204250"/>
            <a:ext cx="232562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CNV freq = 1/40</a:t>
            </a:r>
          </a:p>
        </p:txBody>
      </p:sp>
      <p:sp>
        <p:nvSpPr>
          <p:cNvPr id="63" name="Shape 63"/>
          <p:cNvSpPr/>
          <p:nvPr/>
        </p:nvSpPr>
        <p:spPr>
          <a:xfrm>
            <a:off x="2359752" y="8320278"/>
            <a:ext cx="249509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CNV freq = 39/40</a:t>
            </a:r>
          </a:p>
        </p:txBody>
      </p:sp>
      <p:sp>
        <p:nvSpPr>
          <p:cNvPr id="64" name="Shape 64"/>
          <p:cNvSpPr/>
          <p:nvPr/>
        </p:nvSpPr>
        <p:spPr>
          <a:xfrm>
            <a:off x="7200978" y="2610068"/>
            <a:ext cx="40563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D ~ background level</a:t>
            </a:r>
          </a:p>
        </p:txBody>
      </p:sp>
      <p:sp>
        <p:nvSpPr>
          <p:cNvPr id="65" name="Shape 65"/>
          <p:cNvSpPr/>
          <p:nvPr/>
        </p:nvSpPr>
        <p:spPr>
          <a:xfrm>
            <a:off x="7200977" y="8170795"/>
            <a:ext cx="40563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D &gt; background level</a:t>
            </a:r>
          </a:p>
        </p:txBody>
      </p:sp>
      <p:sp>
        <p:nvSpPr>
          <p:cNvPr id="66" name="Shape 66"/>
          <p:cNvSpPr/>
          <p:nvPr/>
        </p:nvSpPr>
        <p:spPr>
          <a:xfrm flipH="1">
            <a:off x="7144278" y="3776931"/>
            <a:ext cx="1589" cy="3996268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7374398" y="5297746"/>
            <a:ext cx="3900030" cy="103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/>
              <a:t>Reduction in </a:t>
            </a:r>
            <a:r>
              <a:rPr i="1" sz="2800"/>
              <a:t>N</a:t>
            </a:r>
            <a:r>
              <a:rPr baseline="-25000" i="1" sz="2800"/>
              <a:t>e</a:t>
            </a:r>
            <a:r>
              <a:rPr i="1" sz="2800"/>
              <a:t> </a:t>
            </a:r>
            <a:r>
              <a:rPr sz="2800"/>
              <a:t>at CNV locus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New CNV in teosinte pop (deletion)</a:t>
            </a:r>
            <a:endParaRPr sz="3600"/>
          </a:p>
          <a:p>
            <a:pPr lvl="0">
              <a:defRPr sz="1800"/>
            </a:pPr>
            <a:r>
              <a:rPr sz="3600"/>
              <a:t>Reduction in </a:t>
            </a:r>
            <a:r>
              <a:rPr i="1" sz="3600"/>
              <a:t>Ne</a:t>
            </a:r>
            <a:r>
              <a:rPr sz="3600"/>
              <a:t> at CNV site.</a:t>
            </a:r>
            <a:endParaRPr sz="3600"/>
          </a:p>
          <a:p>
            <a:pPr lvl="0">
              <a:defRPr sz="1800"/>
            </a:pPr>
            <a:r>
              <a:rPr sz="3600"/>
              <a:t>Less effective selection i.e. drift becomes more important. </a:t>
            </a:r>
            <a:endParaRPr sz="3600"/>
          </a:p>
          <a:p>
            <a:pPr lvl="0">
              <a:defRPr sz="1800"/>
            </a:pPr>
            <a:r>
              <a:rPr sz="3600"/>
              <a:t>Reflected in differing values of Taj D over CNV regions.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sfs, Tajima’s D and CNV</a:t>
            </a:r>
          </a:p>
        </p:txBody>
      </p:sp>
      <p:sp>
        <p:nvSpPr>
          <p:cNvPr id="71" name="Shape 71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xfrm>
            <a:off x="952499" y="2603500"/>
            <a:ext cx="4658918" cy="6286500"/>
          </a:xfrm>
          <a:prstGeom prst="rect">
            <a:avLst/>
          </a:prstGeom>
        </p:spPr>
        <p:txBody>
          <a:bodyPr/>
          <a:lstStyle/>
          <a:p>
            <a:pPr lvl="0" marL="8890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20 Individuals </a:t>
            </a:r>
          </a:p>
          <a:p>
            <a:pPr lvl="0" marL="8890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Single population: Palmar Chico, Mexico</a:t>
            </a:r>
          </a:p>
          <a:p>
            <a:pPr lvl="0" marL="8890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20-25x coverage</a:t>
            </a:r>
          </a:p>
        </p:txBody>
      </p:sp>
      <p:pic>
        <p:nvPicPr>
          <p:cNvPr id="74" name="image3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4939" y="3588294"/>
            <a:ext cx="6286502" cy="471170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Our approach</a:t>
            </a:r>
          </a:p>
        </p:txBody>
      </p:sp>
      <p:sp>
        <p:nvSpPr>
          <p:cNvPr id="76" name="Shape 76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88900" y="-3175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3800"/>
              <a:t>Our approach: using read-depth to estimate CNV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We have tried several methods:</a:t>
            </a:r>
          </a:p>
          <a:p>
            <a:pPr lvl="1" marL="13335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FREEC </a:t>
            </a:r>
          </a:p>
          <a:p>
            <a:pPr lvl="2" marL="17780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control free copy number and genotype caller.</a:t>
            </a:r>
          </a:p>
          <a:p>
            <a:pPr lvl="1" marL="13335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cn.mops </a:t>
            </a:r>
          </a:p>
          <a:p>
            <a:pPr lvl="2" marL="17780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Mixture Of PoissonS for discovering CNVs</a:t>
            </a:r>
          </a:p>
          <a:p>
            <a:pPr lvl="1" marL="1333500" indent="-889000">
              <a:buFont typeface="Helvetica Neue"/>
              <a:defRPr sz="1800"/>
            </a:pPr>
            <a:r>
              <a:rPr sz="3600">
                <a:latin typeface="Helvetica Neue"/>
                <a:ea typeface="Helvetica Neue"/>
                <a:cs typeface="Helvetica Neue"/>
                <a:sym typeface="Helvetica Neue"/>
              </a:rPr>
              <a:t>custom approach (detailed later).</a:t>
            </a:r>
          </a:p>
        </p:txBody>
      </p:sp>
      <p:sp>
        <p:nvSpPr>
          <p:cNvPr id="80" name="Shape 80"/>
          <p:cNvSpPr/>
          <p:nvPr/>
        </p:nvSpPr>
        <p:spPr>
          <a:xfrm>
            <a:off x="-444439" y="1524000"/>
            <a:ext cx="13893678" cy="0"/>
          </a:xfrm>
          <a:prstGeom prst="line">
            <a:avLst/>
          </a:prstGeom>
          <a:ln w="25400">
            <a:solidFill>
              <a:srgbClr val="848484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