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58" r:id="rId7"/>
    <p:sldId id="264" r:id="rId8"/>
    <p:sldId id="263" r:id="rId9"/>
    <p:sldId id="269" r:id="rId10"/>
    <p:sldId id="270" r:id="rId12"/>
    <p:sldId id="268" r:id="rId13"/>
    <p:sldId id="276" r:id="rId14"/>
    <p:sldId id="272" r:id="rId15"/>
    <p:sldId id="277" r:id="rId16"/>
    <p:sldId id="273" r:id="rId17"/>
    <p:sldId id="275" r:id="rId18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F"/>
    <a:srgbClr val="E7E6E6"/>
    <a:srgbClr val="FFFFFF"/>
    <a:srgbClr val="BFADA5"/>
    <a:srgbClr val="EDC7BA"/>
    <a:srgbClr val="E2887A"/>
    <a:srgbClr val="A8A9A8"/>
    <a:srgbClr val="B9B4AE"/>
    <a:srgbClr val="575858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1" y="1646135"/>
            <a:ext cx="5829309" cy="350181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1" y="5282997"/>
            <a:ext cx="5829309" cy="242845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132" y="535517"/>
            <a:ext cx="1675926" cy="8524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24" cy="85240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53" y="535517"/>
            <a:ext cx="6703705" cy="85240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5" y="2507620"/>
            <a:ext cx="6703705" cy="418402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05" y="6731223"/>
            <a:ext cx="6703705" cy="22002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5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78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705" cy="1944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66" y="2465710"/>
            <a:ext cx="3288094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66" y="3674116"/>
            <a:ext cx="3288094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783" y="2465710"/>
            <a:ext cx="3304287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783" y="3674116"/>
            <a:ext cx="3304287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705" cy="194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53" y="2677587"/>
            <a:ext cx="6703705" cy="638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3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11" y="9322661"/>
            <a:ext cx="262318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266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9" name="Rectangle 6"/>
          <p:cNvSpPr/>
          <p:nvPr userDrawn="1"/>
        </p:nvSpPr>
        <p:spPr>
          <a:xfrm>
            <a:off x="748101" y="3141415"/>
            <a:ext cx="2675301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4234946" y="3168721"/>
            <a:ext cx="2643550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2861" y="4026620"/>
            <a:ext cx="172977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" name="Rectangle 9"/>
          <p:cNvSpPr/>
          <p:nvPr userDrawn="1"/>
        </p:nvSpPr>
        <p:spPr>
          <a:xfrm>
            <a:off x="5131581" y="4025985"/>
            <a:ext cx="173104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33070" y="310959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15" name="Rectangle 6"/>
          <p:cNvSpPr/>
          <p:nvPr userDrawn="1"/>
        </p:nvSpPr>
        <p:spPr>
          <a:xfrm>
            <a:off x="748736" y="3142050"/>
            <a:ext cx="2675301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4222246" y="316935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12010" y="4674870"/>
            <a:ext cx="338328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F8775"/>
                </a:solidFill>
                <a:latin typeface="Adobe Gothic Std B" charset="0"/>
                <a:ea typeface="Adobe Gothic Std B" charset="0"/>
              </a:rPr>
              <a:t>CLOUD MIND</a:t>
            </a:r>
            <a:endParaRPr lang="en-US" altLang="zh-CN" sz="4000">
              <a:solidFill>
                <a:srgbClr val="DF8775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33070" y="312483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960120" y="3143250"/>
            <a:ext cx="2435860" cy="438785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Rectangle 7"/>
          <p:cNvSpPr/>
          <p:nvPr userDrawn="1"/>
        </p:nvSpPr>
        <p:spPr>
          <a:xfrm>
            <a:off x="4222246" y="318459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2865" y="-4191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4190" y="-40005"/>
            <a:ext cx="0" cy="10156825"/>
          </a:xfrm>
          <a:prstGeom prst="line">
            <a:avLst/>
          </a:prstGeom>
          <a:ln w="152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" y="1533525"/>
            <a:ext cx="1160145" cy="0"/>
          </a:xfrm>
          <a:prstGeom prst="line">
            <a:avLst/>
          </a:prstGeom>
          <a:ln w="1524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364615" y="43815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8680" y="1500505"/>
            <a:ext cx="0" cy="686054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3816350" y="2255520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85190" y="261937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435" y="831405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9"/>
          <p:cNvSpPr>
            <a:spLocks noGrp="1"/>
          </p:cNvSpPr>
          <p:nvPr/>
        </p:nvSpPr>
        <p:spPr>
          <a:xfrm>
            <a:off x="978535" y="1923415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43990" y="7693660"/>
            <a:ext cx="1490980" cy="1541145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800" b="1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2800" b="1" noProof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 flipH="1"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5272405" y="-41275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231005" y="48768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1198245" y="2388235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标题 9"/>
          <p:cNvSpPr>
            <a:spLocks noGrp="1"/>
          </p:cNvSpPr>
          <p:nvPr/>
        </p:nvSpPr>
        <p:spPr>
          <a:xfrm>
            <a:off x="5187315" y="1790700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6216015" y="-40640"/>
            <a:ext cx="1160145" cy="10156825"/>
            <a:chOff x="794" y="-90"/>
            <a:chExt cx="1827" cy="15995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94" y="2415"/>
              <a:ext cx="1827" cy="0"/>
            </a:xfrm>
            <a:prstGeom prst="line">
              <a:avLst/>
            </a:prstGeom>
            <a:ln w="1524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94" y="4125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794" y="-90"/>
              <a:ext cx="0" cy="15995"/>
            </a:xfrm>
            <a:prstGeom prst="line">
              <a:avLst/>
            </a:prstGeom>
            <a:ln w="152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368" y="2336"/>
              <a:ext cx="0" cy="10804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81" y="13066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0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734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63600" y="189420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6695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49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96360" y="182816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3" name="矩形 502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32080" y="236855"/>
            <a:ext cx="16247110" cy="8938260"/>
            <a:chOff x="1473" y="-194"/>
            <a:chExt cx="25586" cy="14076"/>
          </a:xfrm>
        </p:grpSpPr>
        <p:sp>
          <p:nvSpPr>
            <p:cNvPr id="55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6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0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7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8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9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2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3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3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4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5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9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0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1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2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3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4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5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6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7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8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MH_Other_4"/>
            <p:cNvSpPr/>
            <p:nvPr/>
          </p:nvSpPr>
          <p:spPr>
            <a:xfrm flipV="1">
              <a:off x="1473" y="312"/>
              <a:ext cx="2465" cy="2194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solidFill>
              <a:srgbClr val="E28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MH_SubTitle_1"/>
            <p:cNvSpPr/>
            <p:nvPr/>
          </p:nvSpPr>
          <p:spPr>
            <a:xfrm>
              <a:off x="2101" y="1375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284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5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7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8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9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0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1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2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93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4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5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6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7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298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9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0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1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2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3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04" name="组合 303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30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1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2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87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3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4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87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5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6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318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9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320" name="组合 319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321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2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323" name="组合 322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324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5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326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9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0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1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32" name="组合 331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333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335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6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7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8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9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0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1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2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5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6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7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35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56" name="组合 355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357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9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0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1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2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364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5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6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7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8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70" name="组合 369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37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37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4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5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5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6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7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8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9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0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1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2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3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4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15" name="组合 414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4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20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1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2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3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25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426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7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28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29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0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434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5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6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3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3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2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3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4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5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6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7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8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9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1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2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3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4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5" name="组合 454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456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457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58" name="矩形 457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0" name="矩形 45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462" name="组合 461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46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9" name="组合 468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47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76" name="组合 475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477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9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0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1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2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484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5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6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7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8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9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90" name="组合 489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49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7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98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500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01" name="直接连接符 500"/>
              <p:cNvCxnSpPr>
                <a:endCxn id="500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接连接符 501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pic>
        <p:nvPicPr>
          <p:cNvPr id="3" name="图片 2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4295" y="0"/>
            <a:ext cx="361696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545" y="2849880"/>
            <a:ext cx="636333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一小段吸引人的话</a:t>
            </a:r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2545080" cy="10103485"/>
          </a:xfrm>
          <a:prstGeom prst="rect">
            <a:avLst/>
          </a:prstGeom>
          <a:solidFill>
            <a:srgbClr val="E28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9355" y="394970"/>
            <a:ext cx="307657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小组</a:t>
            </a:r>
            <a:r>
              <a:rPr lang="zh-CN" altLang="en-US" sz="48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成员</a:t>
            </a:r>
            <a:endParaRPr lang="zh-CN" altLang="en-US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2994660" y="715137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王小珊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清华大学建筑学院2014级本科在读学生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， 就读于建筑设计专业，清华大学“新雅书院”通识教育项目学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rgbClr val="A8A9A8"/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pic>
        <p:nvPicPr>
          <p:cNvPr id="5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4980" y="158602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2"/>
          <a:srcRect l="16129" t="26964" r="28324" b="32157"/>
          <a:stretch>
            <a:fillRect/>
          </a:stretch>
        </p:blipFill>
        <p:spPr bwMode="auto">
          <a:xfrm>
            <a:off x="514350" y="4340860"/>
            <a:ext cx="1670685" cy="2188210"/>
          </a:xfrm>
          <a:prstGeom prst="rect">
            <a:avLst/>
          </a:prstGeom>
          <a:noFill/>
        </p:spPr>
      </p:pic>
      <p:pic>
        <p:nvPicPr>
          <p:cNvPr id="10" name="图片 9" descr="IMG_20151222_2152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745" y="7045960"/>
            <a:ext cx="1662430" cy="221869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59100" y="4333240"/>
            <a:ext cx="45205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宁志禹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 来自清华大学生命科学院，大二本科生。毕业于成都七中，自称是逐梦者。会弹钢琴，喜欢开脑洞。一般来说处世任性，但是处事严肃认真。对未来可能的Clonu Mind范式很感兴趣，并提出了不少设想。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997835" y="160655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</a:rPr>
              <a:t>张世超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</a:rPr>
              <a:t>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404485" y="-43180"/>
            <a:ext cx="2385695" cy="1010348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任意多边形 109"/>
          <p:cNvSpPr/>
          <p:nvPr/>
        </p:nvSpPr>
        <p:spPr>
          <a:xfrm>
            <a:off x="6567170" y="731520"/>
            <a:ext cx="73025" cy="590359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944870" y="80010"/>
            <a:ext cx="1318260" cy="1318260"/>
          </a:xfrm>
          <a:prstGeom prst="ellipse">
            <a:avLst/>
          </a:prstGeom>
          <a:solidFill>
            <a:srgbClr val="5CC5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86" name="椭圆 85"/>
          <p:cNvSpPr/>
          <p:nvPr/>
        </p:nvSpPr>
        <p:spPr>
          <a:xfrm>
            <a:off x="6394450" y="2012315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394450" y="2783840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94450" y="3555365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394450" y="4325620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394450" y="5097145"/>
            <a:ext cx="419100" cy="417195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6833870" y="217297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等腰三角形 137"/>
          <p:cNvSpPr/>
          <p:nvPr/>
        </p:nvSpPr>
        <p:spPr>
          <a:xfrm rot="5400000">
            <a:off x="6833870" y="294449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等腰三角形 138"/>
          <p:cNvSpPr/>
          <p:nvPr/>
        </p:nvSpPr>
        <p:spPr>
          <a:xfrm rot="5400000">
            <a:off x="6833870" y="371411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0" name="等腰三角形 139"/>
          <p:cNvSpPr/>
          <p:nvPr/>
        </p:nvSpPr>
        <p:spPr>
          <a:xfrm rot="5400000">
            <a:off x="6833870" y="448564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1" name="等腰三角形 140"/>
          <p:cNvSpPr/>
          <p:nvPr/>
        </p:nvSpPr>
        <p:spPr>
          <a:xfrm rot="5400000">
            <a:off x="6833870" y="525716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8535" y="320040"/>
            <a:ext cx="1871980" cy="18719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620520" y="257556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54810" y="3255645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687830" y="4010660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654175" y="5346065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26640" y="2531745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逻辑模型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38070" y="3951605"/>
            <a:ext cx="5468620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理论基础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           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82825" y="5404485"/>
            <a:ext cx="546862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CLOUD MIND </a:t>
            </a:r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系统介绍</a:t>
            </a:r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 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基础协议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核心模型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名词释义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信道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记忆空间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38070" y="32715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需求分析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870" y="1496695"/>
            <a:ext cx="419163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结构</a:t>
            </a: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宏观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Cloud Mind信息库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	云思维空间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        介观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Block信息库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区块思维空间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    	        微观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个人信息库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个人思维空间</a:t>
            </a:r>
            <a:endParaRPr lang="zh-CN" altLang="en-US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0" y="-59690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97525" y="480568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2475" y="47193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参考文献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6286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1780" y="124841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318135"/>
            <a:ext cx="591566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逻辑模型</a:t>
            </a:r>
            <a:endParaRPr lang="zh-CN" altLang="en-US" sz="54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046480" y="1623060"/>
            <a:ext cx="6528435" cy="1856105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背景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在顾学雍所开设的超越学科界限的认知基础课程中，小组成员为了构建自己的认知基础，选定了一个研究课题，以该课题为目标寻找相关知识进行学习。在学习知识的过程中，同时学习反思认知基础本身。本文为小组学习报告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7410" y="3864610"/>
            <a:ext cx="2418715" cy="432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预期效果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提供未来民主团体内部制度的一种设想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对群体决策、社会管理、云计算、区块链方面的知识有基本了解，达到能与专业人士进行无障碍简单交流的程度。</a:t>
            </a:r>
            <a:endParaRPr lang="zh-CN" altLang="en-US"/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  <a:p>
            <a:pPr marL="285750" indent="-285750" algn="ctr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4020" y="3890010"/>
            <a:ext cx="253492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输入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时间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书籍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文献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网络词条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相关视频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网络学习软件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本小组成员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本课教授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助教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同学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85" y="8306435"/>
            <a:ext cx="641286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外部因素</a:t>
            </a:r>
            <a:endParaRPr lang="zh-CN" altLang="en-US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目前技术难以做到理想化的脑机借口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既得利益者会阻碍现今社会向Cloud Mind转变。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4635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2710" y="128143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flipH="1">
            <a:off x="-29845" y="1524000"/>
            <a:ext cx="6659880" cy="1790700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目标：根据小组成员所掌握的理论知识和对未来技术的展望，构建一个未来乌托邦的自我管理体系——Cloud Mind。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3906520"/>
            <a:ext cx="337820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输出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客观需求分析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技术理论背景分析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/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基础协议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模型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信息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系统结构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6380" y="3917315"/>
            <a:ext cx="337820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活动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课堂学习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课堂讨论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课堂展示交流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文献研读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小组会议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Office Hour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Kingsoft Office WPP</Application>
  <PresentationFormat>宽屏</PresentationFormat>
  <Paragraphs>382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一级标题</vt:lpstr>
      <vt:lpstr>一级标题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2015-12-23T02:22:41Z</dcterms:created>
  <dcterms:modified xsi:type="dcterms:W3CDTF">2015-12-23T04:40:31Z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