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90" r:id="rId4"/>
    <p:sldId id="259" r:id="rId5"/>
    <p:sldId id="260" r:id="rId6"/>
    <p:sldId id="292" r:id="rId7"/>
    <p:sldId id="264" r:id="rId8"/>
    <p:sldId id="294" r:id="rId9"/>
    <p:sldId id="269" r:id="rId10"/>
    <p:sldId id="270" r:id="rId11"/>
    <p:sldId id="278" r:id="rId12"/>
    <p:sldId id="286" r:id="rId13"/>
    <p:sldId id="296" r:id="rId14"/>
    <p:sldId id="295" r:id="rId15"/>
    <p:sldId id="297" r:id="rId16"/>
    <p:sldId id="299" r:id="rId17"/>
    <p:sldId id="298" r:id="rId18"/>
    <p:sldId id="300" r:id="rId19"/>
    <p:sldId id="301" r:id="rId20"/>
    <p:sldId id="268" r:id="rId21"/>
    <p:sldId id="276" r:id="rId22"/>
    <p:sldId id="272" r:id="rId23"/>
    <p:sldId id="277" r:id="rId24"/>
    <p:sldId id="287" r:id="rId25"/>
    <p:sldId id="288" r:id="rId26"/>
    <p:sldId id="285" r:id="rId27"/>
  </p:sldIdLst>
  <p:sldSz cx="7772400" cy="100584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858"/>
    <a:srgbClr val="DA5C55"/>
    <a:srgbClr val="EDC7BA"/>
    <a:srgbClr val="E2887A"/>
    <a:srgbClr val="CACBCF"/>
    <a:srgbClr val="F5F1E5"/>
    <a:srgbClr val="E7E6E6"/>
    <a:srgbClr val="FFFFFF"/>
    <a:srgbClr val="BFADA5"/>
    <a:srgbClr val="A8A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790" autoAdjust="0"/>
  </p:normalViewPr>
  <p:slideViewPr>
    <p:cSldViewPr snapToGrid="0">
      <p:cViewPr>
        <p:scale>
          <a:sx n="106" d="100"/>
          <a:sy n="106" d="100"/>
        </p:scale>
        <p:origin x="132" y="-145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2015/12/29</a:t>
            </a:fld>
            <a:endParaRPr lang="zh-CN" altLang="en-US"/>
          </a:p>
        </p:txBody>
      </p:sp>
      <p:sp>
        <p:nvSpPr>
          <p:cNvPr id="4" name="幻灯片图像占位符 3"/>
          <p:cNvSpPr>
            <a:spLocks noGrp="1" noRot="1" noChangeAspect="1"/>
          </p:cNvSpPr>
          <p:nvPr>
            <p:ph type="sldImg" idx="2"/>
          </p:nvPr>
        </p:nvSpPr>
        <p:spPr>
          <a:xfrm>
            <a:off x="2236643" y="1143000"/>
            <a:ext cx="2384714"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92640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236788" y="1143000"/>
            <a:ext cx="2384425" cy="3086100"/>
          </a:xfrm>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9</a:t>
            </a:fld>
            <a:endParaRPr lang="zh-CN" altLang="en-US"/>
          </a:p>
        </p:txBody>
      </p:sp>
    </p:spTree>
    <p:extLst>
      <p:ext uri="{BB962C8B-B14F-4D97-AF65-F5344CB8AC3E}">
        <p14:creationId xmlns:p14="http://schemas.microsoft.com/office/powerpoint/2010/main" val="347020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236788" y="1143000"/>
            <a:ext cx="2384425" cy="3086100"/>
          </a:xfrm>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val="219409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1551" y="1646135"/>
            <a:ext cx="5829309" cy="3501819"/>
          </a:xfrm>
        </p:spPr>
        <p:txBody>
          <a:bodyPr anchor="b"/>
          <a:lstStyle>
            <a:lvl1pPr algn="ctr">
              <a:defRPr sz="51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971551" y="5282997"/>
            <a:ext cx="5829309" cy="2428455"/>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66" y="670561"/>
            <a:ext cx="2506805" cy="2346964"/>
          </a:xfrm>
        </p:spPr>
        <p:txBody>
          <a:bodyPr anchor="b"/>
          <a:lstStyle>
            <a:lvl1pPr>
              <a:defRPr sz="272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304287" y="1448226"/>
            <a:ext cx="3934783" cy="7147994"/>
          </a:xfrm>
        </p:spPr>
        <p:txBody>
          <a:bodyPr/>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endParaRPr lang="zh-CN" altLang="en-US"/>
          </a:p>
        </p:txBody>
      </p:sp>
      <p:sp>
        <p:nvSpPr>
          <p:cNvPr id="4" name="文本占位符 3"/>
          <p:cNvSpPr>
            <a:spLocks noGrp="1"/>
          </p:cNvSpPr>
          <p:nvPr>
            <p:ph type="body" sz="half" idx="2"/>
          </p:nvPr>
        </p:nvSpPr>
        <p:spPr>
          <a:xfrm>
            <a:off x="535366" y="3017525"/>
            <a:ext cx="2506805" cy="5590338"/>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62132" y="535517"/>
            <a:ext cx="1675926" cy="852404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353" y="535517"/>
            <a:ext cx="4930624" cy="852404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4353" y="535517"/>
            <a:ext cx="6703705" cy="852404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05" y="2507620"/>
            <a:ext cx="6703705" cy="4184021"/>
          </a:xfrm>
        </p:spPr>
        <p:txBody>
          <a:bodyPr anchor="b"/>
          <a:lstStyle>
            <a:lvl1pPr>
              <a:defRPr sz="51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0305" y="6731223"/>
            <a:ext cx="6703705" cy="2200278"/>
          </a:xfrm>
        </p:spPr>
        <p:txBody>
          <a:bodyPr/>
          <a:lstStyle>
            <a:lvl1pPr marL="0" indent="0">
              <a:buNone/>
              <a:defRPr sz="2040">
                <a:solidFill>
                  <a:schemeClr val="tx1">
                    <a:tint val="75000"/>
                  </a:schemeClr>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353" y="2677587"/>
            <a:ext cx="3303275" cy="63819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34783" y="2677587"/>
            <a:ext cx="3303275" cy="63819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366" y="535517"/>
            <a:ext cx="6703705" cy="194416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5366" y="2465710"/>
            <a:ext cx="3288094" cy="1208406"/>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zh-CN" altLang="en-US" smtClean="0"/>
              <a:t>单击此处编辑母版文本样式</a:t>
            </a:r>
          </a:p>
        </p:txBody>
      </p:sp>
      <p:sp>
        <p:nvSpPr>
          <p:cNvPr id="4" name="内容占位符 3"/>
          <p:cNvSpPr>
            <a:spLocks noGrp="1"/>
          </p:cNvSpPr>
          <p:nvPr>
            <p:ph sz="half" idx="2"/>
          </p:nvPr>
        </p:nvSpPr>
        <p:spPr>
          <a:xfrm>
            <a:off x="535366" y="3674116"/>
            <a:ext cx="3288094" cy="54040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934783" y="2465710"/>
            <a:ext cx="3304287" cy="1208406"/>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zh-CN" altLang="en-US" smtClean="0"/>
              <a:t>单击此处编辑母版文本样式</a:t>
            </a:r>
          </a:p>
        </p:txBody>
      </p:sp>
      <p:sp>
        <p:nvSpPr>
          <p:cNvPr id="6" name="内容占位符 5"/>
          <p:cNvSpPr>
            <a:spLocks noGrp="1"/>
          </p:cNvSpPr>
          <p:nvPr>
            <p:ph sz="quarter" idx="4"/>
          </p:nvPr>
        </p:nvSpPr>
        <p:spPr>
          <a:xfrm>
            <a:off x="3934783" y="3674116"/>
            <a:ext cx="3304287" cy="54040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66" y="670561"/>
            <a:ext cx="2506805" cy="2346964"/>
          </a:xfrm>
        </p:spPr>
        <p:txBody>
          <a:bodyPr anchor="b"/>
          <a:lstStyle>
            <a:lvl1pPr>
              <a:defRPr sz="272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304287" y="1448226"/>
            <a:ext cx="3934783" cy="7147994"/>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5366" y="3017525"/>
            <a:ext cx="2506805" cy="5590338"/>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2015/12/29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353" y="535517"/>
            <a:ext cx="6703705" cy="194416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353" y="2677587"/>
            <a:ext cx="6703705" cy="63819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34353" y="9322661"/>
            <a:ext cx="1748793"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82F288E0-7875-42C4-84C8-98DBBD3BF4D2}" type="datetimeFigureOut">
              <a:rPr lang="zh-CN" altLang="en-US" smtClean="0"/>
              <a:pPr/>
              <a:t>2015/12/29</a:t>
            </a:fld>
            <a:endParaRPr lang="zh-CN" altLang="en-US"/>
          </a:p>
        </p:txBody>
      </p:sp>
      <p:sp>
        <p:nvSpPr>
          <p:cNvPr id="5" name="页脚占位符 4"/>
          <p:cNvSpPr>
            <a:spLocks noGrp="1"/>
          </p:cNvSpPr>
          <p:nvPr>
            <p:ph type="ftr" sz="quarter" idx="3"/>
          </p:nvPr>
        </p:nvSpPr>
        <p:spPr>
          <a:xfrm>
            <a:off x="2574611" y="9322661"/>
            <a:ext cx="2623189"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5489266" y="9322661"/>
            <a:ext cx="1748793"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3675" algn="l" defTabSz="777240" rtl="0" eaLnBrk="1" latinLnBrk="0" hangingPunct="1">
        <a:lnSpc>
          <a:spcPct val="90000"/>
        </a:lnSpc>
        <a:spcBef>
          <a:spcPts val="850"/>
        </a:spcBef>
        <a:buFont typeface="Arial" pitchFamily="34" charset="0"/>
        <a:buChar char="•"/>
        <a:defRPr sz="2380" kern="1200">
          <a:solidFill>
            <a:schemeClr val="tx1"/>
          </a:solidFill>
          <a:latin typeface="+mn-lt"/>
          <a:ea typeface="+mn-ea"/>
          <a:cs typeface="+mn-cs"/>
        </a:defRPr>
      </a:lvl1pPr>
      <a:lvl2pPr marL="582930" indent="-193675" algn="l" defTabSz="777240" rtl="0" eaLnBrk="1" latinLnBrk="0" hangingPunct="1">
        <a:lnSpc>
          <a:spcPct val="90000"/>
        </a:lnSpc>
        <a:spcBef>
          <a:spcPts val="425"/>
        </a:spcBef>
        <a:buFont typeface="Arial" pitchFamily="34" charset="0"/>
        <a:buChar char="•"/>
        <a:defRPr sz="2040" kern="1200">
          <a:solidFill>
            <a:schemeClr val="tx1"/>
          </a:solidFill>
          <a:latin typeface="+mn-lt"/>
          <a:ea typeface="+mn-ea"/>
          <a:cs typeface="+mn-cs"/>
        </a:defRPr>
      </a:lvl2pPr>
      <a:lvl3pPr marL="971550" indent="-193675" algn="l" defTabSz="777240" rtl="0" eaLnBrk="1" latinLnBrk="0" hangingPunct="1">
        <a:lnSpc>
          <a:spcPct val="90000"/>
        </a:lnSpc>
        <a:spcBef>
          <a:spcPts val="425"/>
        </a:spcBef>
        <a:buFont typeface="Arial" pitchFamily="34" charset="0"/>
        <a:buChar char="•"/>
        <a:defRPr sz="1700" kern="1200">
          <a:solidFill>
            <a:schemeClr val="tx1"/>
          </a:solidFill>
          <a:latin typeface="+mn-lt"/>
          <a:ea typeface="+mn-ea"/>
          <a:cs typeface="+mn-cs"/>
        </a:defRPr>
      </a:lvl3pPr>
      <a:lvl4pPr marL="1360170" indent="-193675"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4pPr>
      <a:lvl5pPr marL="1748790" indent="-193675"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5pPr>
      <a:lvl6pPr marL="2137410" indent="-193675"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6pPr>
      <a:lvl7pPr marL="2526030" indent="-193675"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7pPr>
      <a:lvl8pPr marL="2914650" indent="-193675"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8pPr>
      <a:lvl9pPr marL="3303270" indent="-193675"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9pPr>
    </p:bodyStyle>
    <p:otherStyle>
      <a:defPPr>
        <a:defRPr lang="zh-CN"/>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8.xml"/><Relationship Id="rId1" Type="http://schemas.openxmlformats.org/officeDocument/2006/relationships/tags" Target="../tags/tag9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4.xml"/><Relationship Id="rId1" Type="http://schemas.openxmlformats.org/officeDocument/2006/relationships/tags" Target="../tags/tag9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8.png"/><Relationship Id="rId4" Type="http://schemas.openxmlformats.org/officeDocument/2006/relationships/hyperlink" Target="http://toyhouse.ie.tsinghua.edu.cn/wiki/index.php?title=File:%E6%97%A0%E6%A0%87%E9%A2%984.png"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8.xml"/><Relationship Id="rId1" Type="http://schemas.openxmlformats.org/officeDocument/2006/relationships/tags" Target="../tags/tag10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8.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jpeg"/><Relationship Id="rId5" Type="http://schemas.openxmlformats.org/officeDocument/2006/relationships/tags" Target="../tags/tag5.xml"/><Relationship Id="rId10" Type="http://schemas.openxmlformats.org/officeDocument/2006/relationships/image" Target="../media/image4.jpeg"/><Relationship Id="rId4" Type="http://schemas.openxmlformats.org/officeDocument/2006/relationships/tags" Target="../tags/tag4.xml"/><Relationship Id="rId9"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slideLayout" Target="../slideLayouts/slideLayout8.xml"/><Relationship Id="rId7" Type="http://schemas.openxmlformats.org/officeDocument/2006/relationships/tags" Target="../tags/tag14.xml"/><Relationship Id="rId2" Type="http://schemas.openxmlformats.org/officeDocument/2006/relationships/tags" Target="../tags/tag9.xml"/><Relationship Id="rId16" Type="http://schemas.openxmlformats.org/officeDocument/2006/relationships/tags" Target="../tags/tag23.xml"/><Relationship Id="rId29" Type="http://schemas.openxmlformats.org/officeDocument/2006/relationships/tags" Target="../tags/tag36.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4" Type="http://schemas.openxmlformats.org/officeDocument/2006/relationships/tags" Target="../tags/tag51.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8" Type="http://schemas.openxmlformats.org/officeDocument/2006/relationships/tags" Target="../tags/tag15.xml"/><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20" Type="http://schemas.openxmlformats.org/officeDocument/2006/relationships/tags" Target="../tags/tag27.xml"/><Relationship Id="rId41" Type="http://schemas.openxmlformats.org/officeDocument/2006/relationships/tags" Target="../tags/tag48.xml"/><Relationship Id="rId1" Type="http://schemas.openxmlformats.org/officeDocument/2006/relationships/tags" Target="../tags/tag8.xml"/><Relationship Id="rId6" Type="http://schemas.openxmlformats.org/officeDocument/2006/relationships/tags" Target="../tags/tag13.xml"/></Relationships>
</file>

<file path=ppt/slides/_rels/slide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slideLayout" Target="../slideLayouts/slideLayout8.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tags" Target="../tags/tag87.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tags" Target="../tags/tag8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0" y="825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3877B"/>
              </a:solidFill>
            </a:endParaRPr>
          </a:p>
        </p:txBody>
      </p:sp>
      <p:sp>
        <p:nvSpPr>
          <p:cNvPr id="9" name="Rectangle 6"/>
          <p:cNvSpPr/>
          <p:nvPr/>
        </p:nvSpPr>
        <p:spPr>
          <a:xfrm>
            <a:off x="748101" y="3141415"/>
            <a:ext cx="2675301" cy="438793"/>
          </a:xfrm>
          <a:prstGeom prst="rect">
            <a:avLst/>
          </a:prstGeom>
          <a:solidFill>
            <a:srgbClr val="6C6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7"/>
          <p:cNvSpPr/>
          <p:nvPr/>
        </p:nvSpPr>
        <p:spPr>
          <a:xfrm>
            <a:off x="4234946" y="3168721"/>
            <a:ext cx="2643550" cy="438793"/>
          </a:xfrm>
          <a:prstGeom prst="rect">
            <a:avLst/>
          </a:prstGeom>
          <a:solidFill>
            <a:srgbClr val="6C6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8"/>
          <p:cNvSpPr/>
          <p:nvPr/>
        </p:nvSpPr>
        <p:spPr>
          <a:xfrm>
            <a:off x="732861" y="4026620"/>
            <a:ext cx="1729770" cy="438793"/>
          </a:xfrm>
          <a:prstGeom prst="rect">
            <a:avLst/>
          </a:prstGeom>
          <a:solidFill>
            <a:srgbClr val="BFB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9"/>
          <p:cNvSpPr/>
          <p:nvPr/>
        </p:nvSpPr>
        <p:spPr>
          <a:xfrm>
            <a:off x="5131581" y="4025985"/>
            <a:ext cx="1731040" cy="438793"/>
          </a:xfrm>
          <a:prstGeom prst="rect">
            <a:avLst/>
          </a:prstGeom>
          <a:solidFill>
            <a:srgbClr val="BFB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框 13"/>
          <p:cNvSpPr txBox="1"/>
          <p:nvPr/>
        </p:nvSpPr>
        <p:spPr>
          <a:xfrm>
            <a:off x="433070" y="3109595"/>
            <a:ext cx="6795135" cy="1482725"/>
          </a:xfrm>
          <a:prstGeom prst="rect">
            <a:avLst/>
          </a:prstGeom>
          <a:noFill/>
        </p:spPr>
        <p:txBody>
          <a:bodyPr wrap="square" rtlCol="0">
            <a:spAutoFit/>
          </a:bodyPr>
          <a:lstStyle/>
          <a:p>
            <a:pPr algn="ctr"/>
            <a:r>
              <a:rPr lang="en-US" altLang="zh-CN" sz="3000" b="1">
                <a:solidFill>
                  <a:srgbClr val="6C6D70"/>
                </a:solidFill>
                <a:latin typeface="Adobe Gothic Std B" charset="0"/>
                <a:ea typeface="Adobe Gothic Std B" charset="0"/>
              </a:rPr>
              <a:t>THE</a:t>
            </a:r>
          </a:p>
          <a:p>
            <a:pPr algn="ctr"/>
            <a:r>
              <a:rPr lang="en-US" altLang="zh-CN" sz="3000" b="1">
                <a:solidFill>
                  <a:srgbClr val="6C6D70"/>
                </a:solidFill>
                <a:latin typeface="Adobe Gothic Std B" charset="0"/>
                <a:ea typeface="Adobe Gothic Std B" charset="0"/>
              </a:rPr>
              <a:t>FUTURE DEMOCRATIC COMMUNITY</a:t>
            </a:r>
          </a:p>
          <a:p>
            <a:pPr algn="ctr"/>
            <a:r>
              <a:rPr lang="en-US" altLang="zh-CN" sz="3000" b="1">
                <a:solidFill>
                  <a:srgbClr val="6C6D70"/>
                </a:solidFill>
                <a:latin typeface="Adobe Gothic Std B" charset="0"/>
                <a:ea typeface="Adobe Gothic Std B" charset="0"/>
              </a:rPr>
              <a:t>EXPLORATION</a:t>
            </a:r>
          </a:p>
        </p:txBody>
      </p:sp>
      <p:sp>
        <p:nvSpPr>
          <p:cNvPr id="15" name="Rectangle 6"/>
          <p:cNvSpPr/>
          <p:nvPr/>
        </p:nvSpPr>
        <p:spPr>
          <a:xfrm>
            <a:off x="748736" y="3142050"/>
            <a:ext cx="2675301" cy="438793"/>
          </a:xfrm>
          <a:prstGeom prst="rect">
            <a:avLst/>
          </a:prstGeom>
          <a:solidFill>
            <a:srgbClr val="BFB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7"/>
          <p:cNvSpPr/>
          <p:nvPr/>
        </p:nvSpPr>
        <p:spPr>
          <a:xfrm>
            <a:off x="4222246" y="3169356"/>
            <a:ext cx="2643550" cy="438793"/>
          </a:xfrm>
          <a:prstGeom prst="rect">
            <a:avLst/>
          </a:prstGeom>
          <a:solidFill>
            <a:srgbClr val="BFB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本框 16"/>
          <p:cNvSpPr txBox="1"/>
          <p:nvPr/>
        </p:nvSpPr>
        <p:spPr>
          <a:xfrm>
            <a:off x="2194560" y="4625340"/>
            <a:ext cx="3383280" cy="727710"/>
          </a:xfrm>
          <a:prstGeom prst="rect">
            <a:avLst/>
          </a:prstGeom>
          <a:noFill/>
        </p:spPr>
        <p:txBody>
          <a:bodyPr wrap="square" rtlCol="0">
            <a:spAutoFit/>
          </a:bodyPr>
          <a:lstStyle/>
          <a:p>
            <a:r>
              <a:rPr lang="en-US" altLang="zh-CN" sz="4000" dirty="0">
                <a:solidFill>
                  <a:srgbClr val="DF8775"/>
                </a:solidFill>
                <a:latin typeface="Adobe Gothic Std B" charset="0"/>
                <a:ea typeface="Adobe Gothic Std B" charset="0"/>
              </a:rPr>
              <a:t>CLOUD MIND</a:t>
            </a:r>
          </a:p>
        </p:txBody>
      </p:sp>
      <p:sp>
        <p:nvSpPr>
          <p:cNvPr id="4" name="文本框 3"/>
          <p:cNvSpPr txBox="1"/>
          <p:nvPr/>
        </p:nvSpPr>
        <p:spPr>
          <a:xfrm>
            <a:off x="433070" y="3124835"/>
            <a:ext cx="6795135" cy="1482725"/>
          </a:xfrm>
          <a:prstGeom prst="rect">
            <a:avLst/>
          </a:prstGeom>
          <a:noFill/>
        </p:spPr>
        <p:txBody>
          <a:bodyPr wrap="square" rtlCol="0">
            <a:spAutoFit/>
          </a:bodyPr>
          <a:lstStyle/>
          <a:p>
            <a:pPr algn="ctr"/>
            <a:r>
              <a:rPr lang="en-US" altLang="zh-CN" sz="3000" b="1" dirty="0">
                <a:solidFill>
                  <a:srgbClr val="6C6D70"/>
                </a:solidFill>
                <a:latin typeface="Adobe Gothic Std B" charset="0"/>
                <a:ea typeface="Adobe Gothic Std B" charset="0"/>
              </a:rPr>
              <a:t>THE</a:t>
            </a:r>
          </a:p>
          <a:p>
            <a:pPr algn="ctr"/>
            <a:r>
              <a:rPr lang="en-US" altLang="zh-CN" sz="3000" b="1" dirty="0">
                <a:solidFill>
                  <a:srgbClr val="6C6D70"/>
                </a:solidFill>
                <a:latin typeface="Adobe Gothic Std B" charset="0"/>
                <a:ea typeface="Adobe Gothic Std B" charset="0"/>
              </a:rPr>
              <a:t>FUTURE DEMOCRATIC COMMUNITY</a:t>
            </a:r>
          </a:p>
          <a:p>
            <a:pPr algn="ctr"/>
            <a:r>
              <a:rPr lang="en-US" altLang="zh-CN" sz="3000" b="1" dirty="0">
                <a:solidFill>
                  <a:srgbClr val="6C6D70"/>
                </a:solidFill>
                <a:latin typeface="Adobe Gothic Std B" charset="0"/>
                <a:ea typeface="Adobe Gothic Std B" charset="0"/>
              </a:rPr>
              <a:t>EXPLORATION</a:t>
            </a:r>
          </a:p>
        </p:txBody>
      </p:sp>
      <p:sp>
        <p:nvSpPr>
          <p:cNvPr id="5" name="Rectangle 6"/>
          <p:cNvSpPr/>
          <p:nvPr/>
        </p:nvSpPr>
        <p:spPr>
          <a:xfrm>
            <a:off x="960120" y="3143250"/>
            <a:ext cx="2435860" cy="438785"/>
          </a:xfrm>
          <a:prstGeom prst="rect">
            <a:avLst/>
          </a:prstGeom>
          <a:solidFill>
            <a:srgbClr val="BFB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7"/>
          <p:cNvSpPr/>
          <p:nvPr/>
        </p:nvSpPr>
        <p:spPr>
          <a:xfrm>
            <a:off x="4222246" y="3184596"/>
            <a:ext cx="2643550" cy="438793"/>
          </a:xfrm>
          <a:prstGeom prst="rect">
            <a:avLst/>
          </a:prstGeom>
          <a:solidFill>
            <a:srgbClr val="BFB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355" y="-60960"/>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2710" y="1281430"/>
            <a:ext cx="7490460" cy="167005"/>
          </a:xfrm>
          <a:prstGeom prst="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flipH="1">
            <a:off x="-29845" y="1524000"/>
            <a:ext cx="6659880" cy="1790700"/>
          </a:xfrm>
          <a:prstGeom prst="homePlate">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rgbClr val="575858"/>
                </a:solidFill>
                <a:latin typeface="微软雅黑" charset="0"/>
                <a:ea typeface="微软雅黑" charset="0"/>
                <a:sym typeface="+mn-ea"/>
              </a:rPr>
              <a:t>目标：根据小组成员所掌握的理论知识和对未来技术的展望，构建一个未来乌托邦的自我管理体系——Cloud Mind。</a:t>
            </a:r>
          </a:p>
        </p:txBody>
      </p:sp>
      <p:sp>
        <p:nvSpPr>
          <p:cNvPr id="7" name="文本框 6"/>
          <p:cNvSpPr txBox="1"/>
          <p:nvPr/>
        </p:nvSpPr>
        <p:spPr>
          <a:xfrm>
            <a:off x="449580" y="3906520"/>
            <a:ext cx="3378200" cy="4049395"/>
          </a:xfrm>
          <a:prstGeom prst="rect">
            <a:avLst/>
          </a:prstGeom>
          <a:noFill/>
        </p:spPr>
        <p:txBody>
          <a:bodyPr wrap="square" rtlCol="0">
            <a:spAutoFit/>
          </a:bodyPr>
          <a:lstStyle/>
          <a:p>
            <a:pPr algn="l"/>
            <a:r>
              <a:rPr lang="zh-CN" altLang="en-US" sz="2400" b="1" dirty="0">
                <a:solidFill>
                  <a:srgbClr val="E2887A"/>
                </a:solidFill>
                <a:latin typeface="微软雅黑" charset="0"/>
                <a:ea typeface="微软雅黑" charset="0"/>
              </a:rPr>
              <a:t>输出</a:t>
            </a:r>
          </a:p>
          <a:p>
            <a:pPr algn="ctr"/>
            <a:endParaRPr lang="zh-CN" altLang="en-US" b="1" dirty="0">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dirty="0" smtClean="0">
                <a:solidFill>
                  <a:srgbClr val="575858"/>
                </a:solidFill>
                <a:latin typeface="微软雅黑" charset="0"/>
                <a:ea typeface="微软雅黑" charset="0"/>
              </a:rPr>
              <a:t>理论基础分析</a:t>
            </a:r>
            <a:endParaRPr lang="zh-CN" altLang="en-US" b="1" dirty="0">
              <a:gradFill>
                <a:gsLst>
                  <a:gs pos="21000">
                    <a:srgbClr val="53575C"/>
                  </a:gs>
                  <a:gs pos="88000">
                    <a:srgbClr val="C5C7CA"/>
                  </a:gs>
                </a:gsLst>
                <a:lin ang="5400000"/>
              </a:gradFill>
              <a:effectLst/>
              <a:latin typeface="微软雅黑" charset="0"/>
              <a:ea typeface="微软雅黑" charset="0"/>
            </a:endParaRPr>
          </a:p>
          <a:p>
            <a:pPr marL="285750" indent="-285750" algn="l">
              <a:buClr>
                <a:srgbClr val="E2887A"/>
              </a:buClr>
              <a:buFont typeface="Wingdings" charset="0"/>
              <a:buChar char="l"/>
            </a:pPr>
            <a:endParaRPr lang="zh-CN" altLang="en-US" b="1" dirty="0">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dirty="0">
                <a:solidFill>
                  <a:srgbClr val="575858"/>
                </a:solidFill>
                <a:latin typeface="微软雅黑" charset="0"/>
                <a:ea typeface="微软雅黑" charset="0"/>
              </a:rPr>
              <a:t>技术理论背景分析</a:t>
            </a:r>
          </a:p>
          <a:p>
            <a:pPr marL="285750" indent="-285750" algn="l"/>
            <a:r>
              <a:rPr lang="en-US" altLang="zh-CN" b="1"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脑机接口</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区块链</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群体决策</a:t>
            </a:r>
          </a:p>
          <a:p>
            <a:pPr algn="l"/>
            <a:endParaRPr lang="zh-CN" altLang="en-US" dirty="0">
              <a:solidFill>
                <a:srgbClr val="575858"/>
              </a:solidFill>
              <a:latin typeface="微软雅黑" charset="0"/>
              <a:ea typeface="微软雅黑" charset="0"/>
            </a:endParaRPr>
          </a:p>
          <a:p>
            <a:pPr marL="285750" indent="-285750" algn="l">
              <a:buClr>
                <a:srgbClr val="E2887A"/>
              </a:buClr>
              <a:buFont typeface="Wingdings" charset="0"/>
              <a:buChar char="l"/>
            </a:pPr>
            <a:r>
              <a:rPr lang="en-US" altLang="zh-CN" b="1" dirty="0">
                <a:solidFill>
                  <a:srgbClr val="575858"/>
                </a:solidFill>
                <a:latin typeface="微软雅黑" charset="0"/>
                <a:ea typeface="微软雅黑" charset="0"/>
                <a:sym typeface="+mn-ea"/>
              </a:rPr>
              <a:t>CLOUD MIND</a:t>
            </a:r>
            <a:r>
              <a:rPr lang="zh-CN" altLang="en-US" b="1" dirty="0">
                <a:solidFill>
                  <a:srgbClr val="575858"/>
                </a:solidFill>
                <a:latin typeface="微软雅黑" charset="0"/>
                <a:ea typeface="微软雅黑" charset="0"/>
                <a:sym typeface="+mn-ea"/>
              </a:rPr>
              <a:t>基础协议</a:t>
            </a:r>
          </a:p>
          <a:p>
            <a:pPr marL="285750" indent="-285750" algn="l">
              <a:buClr>
                <a:srgbClr val="E2887A"/>
              </a:buClr>
              <a:buFont typeface="Wingdings" charset="0"/>
              <a:buChar char="l"/>
            </a:pPr>
            <a:endParaRPr lang="zh-CN" altLang="en-US" b="1" dirty="0">
              <a:solidFill>
                <a:srgbClr val="575858"/>
              </a:solidFill>
              <a:latin typeface="微软雅黑" charset="0"/>
              <a:ea typeface="微软雅黑" charset="0"/>
            </a:endParaRPr>
          </a:p>
          <a:p>
            <a:pPr marL="285750" indent="-285750" algn="l">
              <a:buClr>
                <a:srgbClr val="E2887A"/>
              </a:buClr>
              <a:buFont typeface="Wingdings" charset="0"/>
              <a:buChar char="l"/>
            </a:pPr>
            <a:r>
              <a:rPr lang="en-US" altLang="zh-CN" b="1" dirty="0">
                <a:solidFill>
                  <a:srgbClr val="575858"/>
                </a:solidFill>
                <a:latin typeface="微软雅黑" charset="0"/>
                <a:ea typeface="微软雅黑" charset="0"/>
                <a:sym typeface="+mn-ea"/>
              </a:rPr>
              <a:t>CLOUD MIND </a:t>
            </a:r>
            <a:r>
              <a:rPr lang="zh-CN" altLang="en-US" b="1" dirty="0" smtClean="0">
                <a:solidFill>
                  <a:srgbClr val="575858"/>
                </a:solidFill>
                <a:latin typeface="微软雅黑" charset="0"/>
                <a:ea typeface="微软雅黑" charset="0"/>
                <a:sym typeface="+mn-ea"/>
              </a:rPr>
              <a:t>运行模式</a:t>
            </a:r>
            <a:endParaRPr lang="zh-CN" altLang="en-US" b="1" dirty="0">
              <a:solidFill>
                <a:srgbClr val="575858"/>
              </a:solidFill>
              <a:latin typeface="微软雅黑" charset="0"/>
              <a:ea typeface="微软雅黑" charset="0"/>
              <a:sym typeface="+mn-ea"/>
            </a:endParaRPr>
          </a:p>
          <a:p>
            <a:pPr marL="285750" indent="-285750" algn="l">
              <a:buClr>
                <a:srgbClr val="E2887A"/>
              </a:buClr>
              <a:buFont typeface="Wingdings" charset="0"/>
              <a:buChar char="l"/>
            </a:pPr>
            <a:endParaRPr lang="zh-CN" altLang="en-US" b="1" dirty="0">
              <a:solidFill>
                <a:srgbClr val="A8A9A8"/>
              </a:solidFill>
              <a:latin typeface="微软雅黑" charset="0"/>
              <a:ea typeface="微软雅黑" charset="0"/>
              <a:sym typeface="+mn-ea"/>
            </a:endParaRPr>
          </a:p>
          <a:p>
            <a:pPr marL="285750" indent="-285750" algn="l">
              <a:buClr>
                <a:srgbClr val="E2887A"/>
              </a:buClr>
              <a:buFont typeface="Wingdings" charset="0"/>
              <a:buChar char="l"/>
            </a:pPr>
            <a:r>
              <a:rPr lang="zh-CN" altLang="en-US" b="1" dirty="0">
                <a:solidFill>
                  <a:srgbClr val="575858"/>
                </a:solidFill>
                <a:latin typeface="微软雅黑" charset="0"/>
                <a:ea typeface="微软雅黑" charset="0"/>
              </a:rPr>
              <a:t>信息系统结构</a:t>
            </a:r>
          </a:p>
        </p:txBody>
      </p:sp>
      <p:sp>
        <p:nvSpPr>
          <p:cNvPr id="4" name="文本框 3"/>
          <p:cNvSpPr txBox="1"/>
          <p:nvPr/>
        </p:nvSpPr>
        <p:spPr>
          <a:xfrm>
            <a:off x="4056380" y="3917315"/>
            <a:ext cx="3378200" cy="3775075"/>
          </a:xfrm>
          <a:prstGeom prst="rect">
            <a:avLst/>
          </a:prstGeom>
          <a:noFill/>
        </p:spPr>
        <p:txBody>
          <a:bodyPr wrap="square" rtlCol="0">
            <a:spAutoFit/>
          </a:bodyPr>
          <a:lstStyle/>
          <a:p>
            <a:pPr algn="l"/>
            <a:r>
              <a:rPr lang="zh-CN" altLang="en-US" sz="2400" b="1">
                <a:solidFill>
                  <a:srgbClr val="E2887A"/>
                </a:solidFill>
                <a:latin typeface="微软雅黑" charset="0"/>
                <a:ea typeface="微软雅黑" charset="0"/>
              </a:rPr>
              <a:t>活动</a:t>
            </a:r>
          </a:p>
          <a:p>
            <a:pPr algn="ctr"/>
            <a:endParaRPr lang="zh-CN" altLang="en-US" b="1">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a:solidFill>
                  <a:srgbClr val="575858"/>
                </a:solidFill>
                <a:latin typeface="微软雅黑" charset="0"/>
                <a:ea typeface="微软雅黑" charset="0"/>
              </a:rPr>
              <a:t>课堂学习</a:t>
            </a:r>
          </a:p>
          <a:p>
            <a:pPr marL="285750" indent="-285750" algn="l">
              <a:buClr>
                <a:srgbClr val="E2887A"/>
              </a:buClr>
              <a:buFont typeface="Wingdings" charset="0"/>
              <a:buChar char="l"/>
            </a:pPr>
            <a:endParaRPr lang="zh-CN" altLang="en-US" b="1">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a:solidFill>
                  <a:srgbClr val="575858"/>
                </a:solidFill>
                <a:latin typeface="微软雅黑" charset="0"/>
                <a:ea typeface="微软雅黑" charset="0"/>
              </a:rPr>
              <a:t>课堂讨论</a:t>
            </a:r>
          </a:p>
          <a:p>
            <a:pPr marL="285750" indent="-285750" algn="l">
              <a:buClr>
                <a:srgbClr val="E2887A"/>
              </a:buClr>
              <a:buFont typeface="Wingdings" charset="0"/>
              <a:buChar char="l"/>
            </a:pPr>
            <a:endParaRPr lang="zh-CN" altLang="en-US" b="1">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a:solidFill>
                  <a:srgbClr val="575858"/>
                </a:solidFill>
                <a:latin typeface="微软雅黑" charset="0"/>
                <a:ea typeface="微软雅黑" charset="0"/>
              </a:rPr>
              <a:t>课堂展示交流</a:t>
            </a:r>
          </a:p>
          <a:p>
            <a:pPr marL="285750" indent="-285750" algn="l">
              <a:buClr>
                <a:srgbClr val="E2887A"/>
              </a:buClr>
              <a:buFont typeface="Wingdings" charset="0"/>
              <a:buChar char="l"/>
            </a:pPr>
            <a:endParaRPr lang="zh-CN" altLang="en-US" b="1">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a:solidFill>
                  <a:srgbClr val="575858"/>
                </a:solidFill>
                <a:latin typeface="微软雅黑" charset="0"/>
                <a:ea typeface="微软雅黑" charset="0"/>
              </a:rPr>
              <a:t>文献研读</a:t>
            </a:r>
          </a:p>
          <a:p>
            <a:pPr marL="285750" indent="-285750" algn="l">
              <a:buClr>
                <a:srgbClr val="E2887A"/>
              </a:buClr>
              <a:buFont typeface="Wingdings" charset="0"/>
              <a:buChar char="l"/>
            </a:pPr>
            <a:endParaRPr lang="zh-CN" altLang="en-US" b="1">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a:solidFill>
                  <a:srgbClr val="575858"/>
                </a:solidFill>
                <a:latin typeface="微软雅黑" charset="0"/>
                <a:ea typeface="微软雅黑" charset="0"/>
              </a:rPr>
              <a:t>小组会议</a:t>
            </a:r>
          </a:p>
          <a:p>
            <a:pPr marL="285750" indent="-285750" algn="l">
              <a:buClr>
                <a:srgbClr val="E2887A"/>
              </a:buClr>
              <a:buFont typeface="Wingdings" charset="0"/>
              <a:buChar char="l"/>
            </a:pPr>
            <a:endParaRPr lang="zh-CN" altLang="en-US" b="1">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a:solidFill>
                  <a:srgbClr val="575858"/>
                </a:solidFill>
                <a:latin typeface="微软雅黑" charset="0"/>
                <a:ea typeface="微软雅黑" charset="0"/>
              </a:rPr>
              <a:t>Office Hour</a:t>
            </a:r>
          </a:p>
        </p:txBody>
      </p:sp>
      <p:sp>
        <p:nvSpPr>
          <p:cNvPr id="9" name="矩形 8"/>
          <p:cNvSpPr/>
          <p:nvPr/>
        </p:nvSpPr>
        <p:spPr>
          <a:xfrm>
            <a:off x="-96520" y="8223885"/>
            <a:ext cx="7853680" cy="1143000"/>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19553" y="-76438"/>
            <a:ext cx="4239102" cy="1600438"/>
            <a:chOff x="-4754608" y="3371789"/>
            <a:chExt cx="3985153" cy="1596325"/>
          </a:xfrm>
        </p:grpSpPr>
        <p:sp>
          <p:nvSpPr>
            <p:cNvPr id="11" name="文本框 2"/>
            <p:cNvSpPr txBox="1">
              <a:spLocks noChangeArrowheads="1"/>
            </p:cNvSpPr>
            <p:nvPr>
              <p:custDataLst>
                <p:tags r:id="rId1"/>
              </p:custDataLst>
            </p:nvPr>
          </p:nvSpPr>
          <p:spPr bwMode="auto">
            <a:xfrm>
              <a:off x="-4343950" y="3371789"/>
              <a:ext cx="3574495" cy="15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800" b="1" dirty="0" smtClean="0">
                  <a:solidFill>
                    <a:srgbClr val="DA5C55"/>
                  </a:solidFill>
                  <a:latin typeface="Arial Black" panose="020B0A04020102020204" pitchFamily="34" charset="0"/>
                  <a:ea typeface="微软雅黑" panose="020B0503020204020204" pitchFamily="34" charset="-122"/>
                  <a:cs typeface="Times New Roman" panose="02020603050405020304" pitchFamily="18" charset="0"/>
                </a:rPr>
                <a:t>02</a:t>
              </a:r>
              <a:endParaRPr lang="zh-CN" altLang="en-US"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12" name="文本框 11"/>
            <p:cNvSpPr txBox="1">
              <a:spLocks noChangeArrowheads="1"/>
            </p:cNvSpPr>
            <p:nvPr>
              <p:custDataLst>
                <p:tags r:id="rId2"/>
              </p:custDataLst>
            </p:nvPr>
          </p:nvSpPr>
          <p:spPr bwMode="auto">
            <a:xfrm>
              <a:off x="-4754608" y="4088926"/>
              <a:ext cx="2830135" cy="583272"/>
            </a:xfrm>
            <a:prstGeom prst="rect">
              <a:avLst/>
            </a:prstGeom>
            <a:solidFill>
              <a:srgbClr val="FFFFFF">
                <a:alpha val="5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solidFill>
                    <a:srgbClr val="575858"/>
                  </a:solidFill>
                  <a:latin typeface="微软雅黑" charset="0"/>
                  <a:ea typeface="微软雅黑" charset="0"/>
                </a:rPr>
                <a:t>      逻辑模型</a:t>
              </a:r>
              <a:endParaRPr lang="zh-CN" altLang="en-US" sz="3200" b="1" dirty="0">
                <a:solidFill>
                  <a:srgbClr val="575858"/>
                </a:solidFill>
                <a:latin typeface="微软雅黑" charset="0"/>
                <a:ea typeface="微软雅黑"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15" y="-28579"/>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2" name="组合 31"/>
          <p:cNvGrpSpPr/>
          <p:nvPr/>
        </p:nvGrpSpPr>
        <p:grpSpPr>
          <a:xfrm>
            <a:off x="-4041" y="103256"/>
            <a:ext cx="7750277" cy="6463332"/>
            <a:chOff x="-4041" y="103256"/>
            <a:chExt cx="7750277" cy="6463332"/>
          </a:xfrm>
          <a:blipFill dpi="0" rotWithShape="1">
            <a:blip r:embed="rId3">
              <a:extLst>
                <a:ext uri="{28A0092B-C50C-407E-A947-70E740481C1C}">
                  <a14:useLocalDpi xmlns:a14="http://schemas.microsoft.com/office/drawing/2010/main" val="0"/>
                </a:ext>
              </a:extLst>
            </a:blip>
            <a:srcRect/>
            <a:stretch>
              <a:fillRect/>
            </a:stretch>
          </a:blipFill>
        </p:grpSpPr>
        <p:grpSp>
          <p:nvGrpSpPr>
            <p:cNvPr id="24" name="组合 23"/>
            <p:cNvGrpSpPr/>
            <p:nvPr/>
          </p:nvGrpSpPr>
          <p:grpSpPr>
            <a:xfrm>
              <a:off x="0" y="103256"/>
              <a:ext cx="7746236" cy="5125426"/>
              <a:chOff x="0" y="103256"/>
              <a:chExt cx="7746236" cy="5125426"/>
            </a:xfrm>
            <a:grpFill/>
          </p:grpSpPr>
          <p:grpSp>
            <p:nvGrpSpPr>
              <p:cNvPr id="14" name="组合 13"/>
              <p:cNvGrpSpPr/>
              <p:nvPr/>
            </p:nvGrpSpPr>
            <p:grpSpPr>
              <a:xfrm>
                <a:off x="0" y="140411"/>
                <a:ext cx="6468830" cy="5088271"/>
                <a:chOff x="581470" y="532816"/>
                <a:chExt cx="6468830" cy="5088271"/>
              </a:xfrm>
              <a:grpFill/>
            </p:grpSpPr>
            <p:sp>
              <p:nvSpPr>
                <p:cNvPr id="5" name="MH_Picture_1"/>
                <p:cNvSpPr/>
                <p:nvPr>
                  <p:custDataLst>
                    <p:tags r:id="rId1"/>
                  </p:custDataLst>
                </p:nvPr>
              </p:nvSpPr>
              <p:spPr>
                <a:xfrm>
                  <a:off x="662091" y="532816"/>
                  <a:ext cx="6269592" cy="3723340"/>
                </a:xfrm>
                <a:custGeom>
                  <a:avLst/>
                  <a:gdLst>
                    <a:gd name="connsiteX0" fmla="*/ 6240910 w 7518400"/>
                    <a:gd name="connsiteY0" fmla="*/ 2514602 h 3695702"/>
                    <a:gd name="connsiteX1" fmla="*/ 7424290 w 7518400"/>
                    <a:gd name="connsiteY1" fmla="*/ 2514602 h 3695702"/>
                    <a:gd name="connsiteX2" fmla="*/ 7518400 w 7518400"/>
                    <a:gd name="connsiteY2" fmla="*/ 2608712 h 3695702"/>
                    <a:gd name="connsiteX3" fmla="*/ 7518400 w 7518400"/>
                    <a:gd name="connsiteY3" fmla="*/ 3601592 h 3695702"/>
                    <a:gd name="connsiteX4" fmla="*/ 7424290 w 7518400"/>
                    <a:gd name="connsiteY4" fmla="*/ 3695702 h 3695702"/>
                    <a:gd name="connsiteX5" fmla="*/ 6240910 w 7518400"/>
                    <a:gd name="connsiteY5" fmla="*/ 3695702 h 3695702"/>
                    <a:gd name="connsiteX6" fmla="*/ 6146800 w 7518400"/>
                    <a:gd name="connsiteY6" fmla="*/ 3601592 h 3695702"/>
                    <a:gd name="connsiteX7" fmla="*/ 6146800 w 7518400"/>
                    <a:gd name="connsiteY7" fmla="*/ 2608712 h 3695702"/>
                    <a:gd name="connsiteX8" fmla="*/ 6240910 w 7518400"/>
                    <a:gd name="connsiteY8" fmla="*/ 2514602 h 3695702"/>
                    <a:gd name="connsiteX9" fmla="*/ 4704210 w 7518400"/>
                    <a:gd name="connsiteY9" fmla="*/ 2514602 h 3695702"/>
                    <a:gd name="connsiteX10" fmla="*/ 5887590 w 7518400"/>
                    <a:gd name="connsiteY10" fmla="*/ 2514602 h 3695702"/>
                    <a:gd name="connsiteX11" fmla="*/ 5981700 w 7518400"/>
                    <a:gd name="connsiteY11" fmla="*/ 2608712 h 3695702"/>
                    <a:gd name="connsiteX12" fmla="*/ 5981700 w 7518400"/>
                    <a:gd name="connsiteY12" fmla="*/ 3601592 h 3695702"/>
                    <a:gd name="connsiteX13" fmla="*/ 5887590 w 7518400"/>
                    <a:gd name="connsiteY13" fmla="*/ 3695702 h 3695702"/>
                    <a:gd name="connsiteX14" fmla="*/ 4704210 w 7518400"/>
                    <a:gd name="connsiteY14" fmla="*/ 3695702 h 3695702"/>
                    <a:gd name="connsiteX15" fmla="*/ 4610100 w 7518400"/>
                    <a:gd name="connsiteY15" fmla="*/ 3601592 h 3695702"/>
                    <a:gd name="connsiteX16" fmla="*/ 4610100 w 7518400"/>
                    <a:gd name="connsiteY16" fmla="*/ 2608712 h 3695702"/>
                    <a:gd name="connsiteX17" fmla="*/ 4704210 w 7518400"/>
                    <a:gd name="connsiteY17" fmla="*/ 2514602 h 3695702"/>
                    <a:gd name="connsiteX18" fmla="*/ 6240910 w 7518400"/>
                    <a:gd name="connsiteY18" fmla="*/ 1257301 h 3695702"/>
                    <a:gd name="connsiteX19" fmla="*/ 7424290 w 7518400"/>
                    <a:gd name="connsiteY19" fmla="*/ 1257301 h 3695702"/>
                    <a:gd name="connsiteX20" fmla="*/ 7518400 w 7518400"/>
                    <a:gd name="connsiteY20" fmla="*/ 1351411 h 3695702"/>
                    <a:gd name="connsiteX21" fmla="*/ 7518400 w 7518400"/>
                    <a:gd name="connsiteY21" fmla="*/ 2344291 h 3695702"/>
                    <a:gd name="connsiteX22" fmla="*/ 7424290 w 7518400"/>
                    <a:gd name="connsiteY22" fmla="*/ 2438401 h 3695702"/>
                    <a:gd name="connsiteX23" fmla="*/ 6240910 w 7518400"/>
                    <a:gd name="connsiteY23" fmla="*/ 2438401 h 3695702"/>
                    <a:gd name="connsiteX24" fmla="*/ 6146800 w 7518400"/>
                    <a:gd name="connsiteY24" fmla="*/ 2344291 h 3695702"/>
                    <a:gd name="connsiteX25" fmla="*/ 6146800 w 7518400"/>
                    <a:gd name="connsiteY25" fmla="*/ 1351411 h 3695702"/>
                    <a:gd name="connsiteX26" fmla="*/ 6240910 w 7518400"/>
                    <a:gd name="connsiteY26" fmla="*/ 1257301 h 3695702"/>
                    <a:gd name="connsiteX27" fmla="*/ 4704210 w 7518400"/>
                    <a:gd name="connsiteY27" fmla="*/ 1257301 h 3695702"/>
                    <a:gd name="connsiteX28" fmla="*/ 5887590 w 7518400"/>
                    <a:gd name="connsiteY28" fmla="*/ 1257301 h 3695702"/>
                    <a:gd name="connsiteX29" fmla="*/ 5981700 w 7518400"/>
                    <a:gd name="connsiteY29" fmla="*/ 1351411 h 3695702"/>
                    <a:gd name="connsiteX30" fmla="*/ 5981700 w 7518400"/>
                    <a:gd name="connsiteY30" fmla="*/ 2344291 h 3695702"/>
                    <a:gd name="connsiteX31" fmla="*/ 5887590 w 7518400"/>
                    <a:gd name="connsiteY31" fmla="*/ 2438401 h 3695702"/>
                    <a:gd name="connsiteX32" fmla="*/ 4704210 w 7518400"/>
                    <a:gd name="connsiteY32" fmla="*/ 2438401 h 3695702"/>
                    <a:gd name="connsiteX33" fmla="*/ 4610100 w 7518400"/>
                    <a:gd name="connsiteY33" fmla="*/ 2344291 h 3695702"/>
                    <a:gd name="connsiteX34" fmla="*/ 4610100 w 7518400"/>
                    <a:gd name="connsiteY34" fmla="*/ 1351411 h 3695702"/>
                    <a:gd name="connsiteX35" fmla="*/ 4704210 w 7518400"/>
                    <a:gd name="connsiteY35" fmla="*/ 1257301 h 3695702"/>
                    <a:gd name="connsiteX36" fmla="*/ 3167510 w 7518400"/>
                    <a:gd name="connsiteY36" fmla="*/ 1257301 h 3695702"/>
                    <a:gd name="connsiteX37" fmla="*/ 4350890 w 7518400"/>
                    <a:gd name="connsiteY37" fmla="*/ 1257301 h 3695702"/>
                    <a:gd name="connsiteX38" fmla="*/ 4445000 w 7518400"/>
                    <a:gd name="connsiteY38" fmla="*/ 1351411 h 3695702"/>
                    <a:gd name="connsiteX39" fmla="*/ 4445000 w 7518400"/>
                    <a:gd name="connsiteY39" fmla="*/ 2344291 h 3695702"/>
                    <a:gd name="connsiteX40" fmla="*/ 4350890 w 7518400"/>
                    <a:gd name="connsiteY40" fmla="*/ 2438401 h 3695702"/>
                    <a:gd name="connsiteX41" fmla="*/ 3167510 w 7518400"/>
                    <a:gd name="connsiteY41" fmla="*/ 2438401 h 3695702"/>
                    <a:gd name="connsiteX42" fmla="*/ 3073400 w 7518400"/>
                    <a:gd name="connsiteY42" fmla="*/ 2344291 h 3695702"/>
                    <a:gd name="connsiteX43" fmla="*/ 3073400 w 7518400"/>
                    <a:gd name="connsiteY43" fmla="*/ 1351411 h 3695702"/>
                    <a:gd name="connsiteX44" fmla="*/ 3167510 w 7518400"/>
                    <a:gd name="connsiteY44" fmla="*/ 1257301 h 3695702"/>
                    <a:gd name="connsiteX45" fmla="*/ 1630810 w 7518400"/>
                    <a:gd name="connsiteY45" fmla="*/ 1257301 h 3695702"/>
                    <a:gd name="connsiteX46" fmla="*/ 2814190 w 7518400"/>
                    <a:gd name="connsiteY46" fmla="*/ 1257301 h 3695702"/>
                    <a:gd name="connsiteX47" fmla="*/ 2908300 w 7518400"/>
                    <a:gd name="connsiteY47" fmla="*/ 1351411 h 3695702"/>
                    <a:gd name="connsiteX48" fmla="*/ 2908300 w 7518400"/>
                    <a:gd name="connsiteY48" fmla="*/ 2344291 h 3695702"/>
                    <a:gd name="connsiteX49" fmla="*/ 2814190 w 7518400"/>
                    <a:gd name="connsiteY49" fmla="*/ 2438401 h 3695702"/>
                    <a:gd name="connsiteX50" fmla="*/ 1630810 w 7518400"/>
                    <a:gd name="connsiteY50" fmla="*/ 2438401 h 3695702"/>
                    <a:gd name="connsiteX51" fmla="*/ 1536700 w 7518400"/>
                    <a:gd name="connsiteY51" fmla="*/ 2344291 h 3695702"/>
                    <a:gd name="connsiteX52" fmla="*/ 1536700 w 7518400"/>
                    <a:gd name="connsiteY52" fmla="*/ 1351411 h 3695702"/>
                    <a:gd name="connsiteX53" fmla="*/ 1630810 w 7518400"/>
                    <a:gd name="connsiteY53" fmla="*/ 1257301 h 3695702"/>
                    <a:gd name="connsiteX54" fmla="*/ 94110 w 7518400"/>
                    <a:gd name="connsiteY54" fmla="*/ 1257301 h 3695702"/>
                    <a:gd name="connsiteX55" fmla="*/ 1277490 w 7518400"/>
                    <a:gd name="connsiteY55" fmla="*/ 1257301 h 3695702"/>
                    <a:gd name="connsiteX56" fmla="*/ 1371600 w 7518400"/>
                    <a:gd name="connsiteY56" fmla="*/ 1351411 h 3695702"/>
                    <a:gd name="connsiteX57" fmla="*/ 1371600 w 7518400"/>
                    <a:gd name="connsiteY57" fmla="*/ 2344291 h 3695702"/>
                    <a:gd name="connsiteX58" fmla="*/ 1277490 w 7518400"/>
                    <a:gd name="connsiteY58" fmla="*/ 2438401 h 3695702"/>
                    <a:gd name="connsiteX59" fmla="*/ 94110 w 7518400"/>
                    <a:gd name="connsiteY59" fmla="*/ 2438401 h 3695702"/>
                    <a:gd name="connsiteX60" fmla="*/ 0 w 7518400"/>
                    <a:gd name="connsiteY60" fmla="*/ 2344291 h 3695702"/>
                    <a:gd name="connsiteX61" fmla="*/ 0 w 7518400"/>
                    <a:gd name="connsiteY61" fmla="*/ 1351411 h 3695702"/>
                    <a:gd name="connsiteX62" fmla="*/ 94110 w 7518400"/>
                    <a:gd name="connsiteY62" fmla="*/ 1257301 h 3695702"/>
                    <a:gd name="connsiteX63" fmla="*/ 4704210 w 7518400"/>
                    <a:gd name="connsiteY63" fmla="*/ 0 h 3695702"/>
                    <a:gd name="connsiteX64" fmla="*/ 5887590 w 7518400"/>
                    <a:gd name="connsiteY64" fmla="*/ 0 h 3695702"/>
                    <a:gd name="connsiteX65" fmla="*/ 5981700 w 7518400"/>
                    <a:gd name="connsiteY65" fmla="*/ 94110 h 3695702"/>
                    <a:gd name="connsiteX66" fmla="*/ 5981700 w 7518400"/>
                    <a:gd name="connsiteY66" fmla="*/ 1086990 h 3695702"/>
                    <a:gd name="connsiteX67" fmla="*/ 5887590 w 7518400"/>
                    <a:gd name="connsiteY67" fmla="*/ 1181100 h 3695702"/>
                    <a:gd name="connsiteX68" fmla="*/ 4704210 w 7518400"/>
                    <a:gd name="connsiteY68" fmla="*/ 1181100 h 3695702"/>
                    <a:gd name="connsiteX69" fmla="*/ 4610100 w 7518400"/>
                    <a:gd name="connsiteY69" fmla="*/ 1086990 h 3695702"/>
                    <a:gd name="connsiteX70" fmla="*/ 4610100 w 7518400"/>
                    <a:gd name="connsiteY70" fmla="*/ 94110 h 3695702"/>
                    <a:gd name="connsiteX71" fmla="*/ 4704210 w 7518400"/>
                    <a:gd name="connsiteY71" fmla="*/ 0 h 3695702"/>
                    <a:gd name="connsiteX72" fmla="*/ 6240910 w 7518400"/>
                    <a:gd name="connsiteY72" fmla="*/ 0 h 3695702"/>
                    <a:gd name="connsiteX73" fmla="*/ 7424290 w 7518400"/>
                    <a:gd name="connsiteY73" fmla="*/ 0 h 3695702"/>
                    <a:gd name="connsiteX74" fmla="*/ 7518400 w 7518400"/>
                    <a:gd name="connsiteY74" fmla="*/ 94110 h 3695702"/>
                    <a:gd name="connsiteX75" fmla="*/ 7518400 w 7518400"/>
                    <a:gd name="connsiteY75" fmla="*/ 1086990 h 3695702"/>
                    <a:gd name="connsiteX76" fmla="*/ 7424290 w 7518400"/>
                    <a:gd name="connsiteY76" fmla="*/ 1181100 h 3695702"/>
                    <a:gd name="connsiteX77" fmla="*/ 6240910 w 7518400"/>
                    <a:gd name="connsiteY77" fmla="*/ 1181100 h 3695702"/>
                    <a:gd name="connsiteX78" fmla="*/ 6146800 w 7518400"/>
                    <a:gd name="connsiteY78" fmla="*/ 1086990 h 3695702"/>
                    <a:gd name="connsiteX79" fmla="*/ 6146800 w 7518400"/>
                    <a:gd name="connsiteY79" fmla="*/ 94110 h 3695702"/>
                    <a:gd name="connsiteX80" fmla="*/ 6240910 w 7518400"/>
                    <a:gd name="connsiteY80" fmla="*/ 0 h 3695702"/>
                    <a:gd name="connsiteX81" fmla="*/ 3167510 w 7518400"/>
                    <a:gd name="connsiteY81" fmla="*/ 0 h 3695702"/>
                    <a:gd name="connsiteX82" fmla="*/ 4350890 w 7518400"/>
                    <a:gd name="connsiteY82" fmla="*/ 0 h 3695702"/>
                    <a:gd name="connsiteX83" fmla="*/ 4445000 w 7518400"/>
                    <a:gd name="connsiteY83" fmla="*/ 94110 h 3695702"/>
                    <a:gd name="connsiteX84" fmla="*/ 4445000 w 7518400"/>
                    <a:gd name="connsiteY84" fmla="*/ 1086990 h 3695702"/>
                    <a:gd name="connsiteX85" fmla="*/ 4350890 w 7518400"/>
                    <a:gd name="connsiteY85" fmla="*/ 1181100 h 3695702"/>
                    <a:gd name="connsiteX86" fmla="*/ 3167510 w 7518400"/>
                    <a:gd name="connsiteY86" fmla="*/ 1181100 h 3695702"/>
                    <a:gd name="connsiteX87" fmla="*/ 3073400 w 7518400"/>
                    <a:gd name="connsiteY87" fmla="*/ 1086990 h 3695702"/>
                    <a:gd name="connsiteX88" fmla="*/ 3073400 w 7518400"/>
                    <a:gd name="connsiteY88" fmla="*/ 94110 h 3695702"/>
                    <a:gd name="connsiteX89" fmla="*/ 3167510 w 7518400"/>
                    <a:gd name="connsiteY89" fmla="*/ 0 h 3695702"/>
                    <a:gd name="connsiteX90" fmla="*/ 1630810 w 7518400"/>
                    <a:gd name="connsiteY90" fmla="*/ 0 h 3695702"/>
                    <a:gd name="connsiteX91" fmla="*/ 2814190 w 7518400"/>
                    <a:gd name="connsiteY91" fmla="*/ 0 h 3695702"/>
                    <a:gd name="connsiteX92" fmla="*/ 2908300 w 7518400"/>
                    <a:gd name="connsiteY92" fmla="*/ 94110 h 3695702"/>
                    <a:gd name="connsiteX93" fmla="*/ 2908300 w 7518400"/>
                    <a:gd name="connsiteY93" fmla="*/ 1086990 h 3695702"/>
                    <a:gd name="connsiteX94" fmla="*/ 2814190 w 7518400"/>
                    <a:gd name="connsiteY94" fmla="*/ 1181100 h 3695702"/>
                    <a:gd name="connsiteX95" fmla="*/ 1630810 w 7518400"/>
                    <a:gd name="connsiteY95" fmla="*/ 1181100 h 3695702"/>
                    <a:gd name="connsiteX96" fmla="*/ 1536700 w 7518400"/>
                    <a:gd name="connsiteY96" fmla="*/ 1086990 h 3695702"/>
                    <a:gd name="connsiteX97" fmla="*/ 1536700 w 7518400"/>
                    <a:gd name="connsiteY97" fmla="*/ 94110 h 3695702"/>
                    <a:gd name="connsiteX98" fmla="*/ 1630810 w 7518400"/>
                    <a:gd name="connsiteY98" fmla="*/ 0 h 3695702"/>
                    <a:gd name="connsiteX99" fmla="*/ 94110 w 7518400"/>
                    <a:gd name="connsiteY99" fmla="*/ 0 h 3695702"/>
                    <a:gd name="connsiteX100" fmla="*/ 1277490 w 7518400"/>
                    <a:gd name="connsiteY100" fmla="*/ 0 h 3695702"/>
                    <a:gd name="connsiteX101" fmla="*/ 1371600 w 7518400"/>
                    <a:gd name="connsiteY101" fmla="*/ 94110 h 3695702"/>
                    <a:gd name="connsiteX102" fmla="*/ 1371600 w 7518400"/>
                    <a:gd name="connsiteY102" fmla="*/ 1086990 h 3695702"/>
                    <a:gd name="connsiteX103" fmla="*/ 1277490 w 7518400"/>
                    <a:gd name="connsiteY103" fmla="*/ 1181100 h 3695702"/>
                    <a:gd name="connsiteX104" fmla="*/ 94110 w 7518400"/>
                    <a:gd name="connsiteY104" fmla="*/ 1181100 h 3695702"/>
                    <a:gd name="connsiteX105" fmla="*/ 0 w 7518400"/>
                    <a:gd name="connsiteY105" fmla="*/ 1086990 h 3695702"/>
                    <a:gd name="connsiteX106" fmla="*/ 0 w 7518400"/>
                    <a:gd name="connsiteY106" fmla="*/ 94110 h 3695702"/>
                    <a:gd name="connsiteX107" fmla="*/ 94110 w 7518400"/>
                    <a:gd name="connsiteY107" fmla="*/ 0 h 369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7518400" h="3695702">
                      <a:moveTo>
                        <a:pt x="6240910" y="2514602"/>
                      </a:moveTo>
                      <a:lnTo>
                        <a:pt x="7424290" y="2514602"/>
                      </a:lnTo>
                      <a:cubicBezTo>
                        <a:pt x="7476266" y="2514602"/>
                        <a:pt x="7518400" y="2556736"/>
                        <a:pt x="7518400" y="2608712"/>
                      </a:cubicBezTo>
                      <a:lnTo>
                        <a:pt x="7518400" y="3601592"/>
                      </a:lnTo>
                      <a:cubicBezTo>
                        <a:pt x="7518400" y="3653568"/>
                        <a:pt x="7476266" y="3695702"/>
                        <a:pt x="7424290" y="3695702"/>
                      </a:cubicBezTo>
                      <a:lnTo>
                        <a:pt x="6240910" y="3695702"/>
                      </a:lnTo>
                      <a:cubicBezTo>
                        <a:pt x="6188934" y="3695702"/>
                        <a:pt x="6146800" y="3653568"/>
                        <a:pt x="6146800" y="3601592"/>
                      </a:cubicBezTo>
                      <a:lnTo>
                        <a:pt x="6146800" y="2608712"/>
                      </a:lnTo>
                      <a:cubicBezTo>
                        <a:pt x="6146800" y="2556736"/>
                        <a:pt x="6188934" y="2514602"/>
                        <a:pt x="6240910" y="2514602"/>
                      </a:cubicBezTo>
                      <a:close/>
                      <a:moveTo>
                        <a:pt x="4704210" y="2514602"/>
                      </a:moveTo>
                      <a:lnTo>
                        <a:pt x="5887590" y="2514602"/>
                      </a:lnTo>
                      <a:cubicBezTo>
                        <a:pt x="5939566" y="2514602"/>
                        <a:pt x="5981700" y="2556736"/>
                        <a:pt x="5981700" y="2608712"/>
                      </a:cubicBezTo>
                      <a:lnTo>
                        <a:pt x="5981700" y="3601592"/>
                      </a:lnTo>
                      <a:cubicBezTo>
                        <a:pt x="5981700" y="3653568"/>
                        <a:pt x="5939566" y="3695702"/>
                        <a:pt x="5887590" y="3695702"/>
                      </a:cubicBezTo>
                      <a:lnTo>
                        <a:pt x="4704210" y="3695702"/>
                      </a:lnTo>
                      <a:cubicBezTo>
                        <a:pt x="4652234" y="3695702"/>
                        <a:pt x="4610100" y="3653568"/>
                        <a:pt x="4610100" y="3601592"/>
                      </a:cubicBezTo>
                      <a:lnTo>
                        <a:pt x="4610100" y="2608712"/>
                      </a:lnTo>
                      <a:cubicBezTo>
                        <a:pt x="4610100" y="2556736"/>
                        <a:pt x="4652234" y="2514602"/>
                        <a:pt x="4704210" y="2514602"/>
                      </a:cubicBezTo>
                      <a:close/>
                      <a:moveTo>
                        <a:pt x="6240910" y="1257301"/>
                      </a:moveTo>
                      <a:lnTo>
                        <a:pt x="7424290" y="1257301"/>
                      </a:lnTo>
                      <a:cubicBezTo>
                        <a:pt x="7476266" y="1257301"/>
                        <a:pt x="7518400" y="1299435"/>
                        <a:pt x="7518400" y="1351411"/>
                      </a:cubicBezTo>
                      <a:lnTo>
                        <a:pt x="7518400" y="2344291"/>
                      </a:lnTo>
                      <a:cubicBezTo>
                        <a:pt x="7518400" y="2396267"/>
                        <a:pt x="7476266" y="2438401"/>
                        <a:pt x="7424290" y="2438401"/>
                      </a:cubicBezTo>
                      <a:lnTo>
                        <a:pt x="6240910" y="2438401"/>
                      </a:lnTo>
                      <a:cubicBezTo>
                        <a:pt x="6188934" y="2438401"/>
                        <a:pt x="6146800" y="2396267"/>
                        <a:pt x="6146800" y="2344291"/>
                      </a:cubicBezTo>
                      <a:lnTo>
                        <a:pt x="6146800" y="1351411"/>
                      </a:lnTo>
                      <a:cubicBezTo>
                        <a:pt x="6146800" y="1299435"/>
                        <a:pt x="6188934" y="1257301"/>
                        <a:pt x="6240910" y="1257301"/>
                      </a:cubicBezTo>
                      <a:close/>
                      <a:moveTo>
                        <a:pt x="4704210" y="1257301"/>
                      </a:moveTo>
                      <a:lnTo>
                        <a:pt x="5887590" y="1257301"/>
                      </a:lnTo>
                      <a:cubicBezTo>
                        <a:pt x="5939566" y="1257301"/>
                        <a:pt x="5981700" y="1299435"/>
                        <a:pt x="5981700" y="1351411"/>
                      </a:cubicBezTo>
                      <a:lnTo>
                        <a:pt x="5981700" y="2344291"/>
                      </a:lnTo>
                      <a:cubicBezTo>
                        <a:pt x="5981700" y="2396267"/>
                        <a:pt x="5939566" y="2438401"/>
                        <a:pt x="5887590" y="2438401"/>
                      </a:cubicBezTo>
                      <a:lnTo>
                        <a:pt x="4704210" y="2438401"/>
                      </a:lnTo>
                      <a:cubicBezTo>
                        <a:pt x="4652234" y="2438401"/>
                        <a:pt x="4610100" y="2396267"/>
                        <a:pt x="4610100" y="2344291"/>
                      </a:cubicBezTo>
                      <a:lnTo>
                        <a:pt x="4610100" y="1351411"/>
                      </a:lnTo>
                      <a:cubicBezTo>
                        <a:pt x="4610100" y="1299435"/>
                        <a:pt x="4652234" y="1257301"/>
                        <a:pt x="4704210" y="1257301"/>
                      </a:cubicBezTo>
                      <a:close/>
                      <a:moveTo>
                        <a:pt x="3167510" y="1257301"/>
                      </a:moveTo>
                      <a:lnTo>
                        <a:pt x="4350890" y="1257301"/>
                      </a:lnTo>
                      <a:cubicBezTo>
                        <a:pt x="4402866" y="1257301"/>
                        <a:pt x="4445000" y="1299435"/>
                        <a:pt x="4445000" y="1351411"/>
                      </a:cubicBezTo>
                      <a:lnTo>
                        <a:pt x="4445000" y="2344291"/>
                      </a:lnTo>
                      <a:cubicBezTo>
                        <a:pt x="4445000" y="2396267"/>
                        <a:pt x="4402866" y="2438401"/>
                        <a:pt x="4350890" y="2438401"/>
                      </a:cubicBezTo>
                      <a:lnTo>
                        <a:pt x="3167510" y="2438401"/>
                      </a:lnTo>
                      <a:cubicBezTo>
                        <a:pt x="3115534" y="2438401"/>
                        <a:pt x="3073400" y="2396267"/>
                        <a:pt x="3073400" y="2344291"/>
                      </a:cubicBezTo>
                      <a:lnTo>
                        <a:pt x="3073400" y="1351411"/>
                      </a:lnTo>
                      <a:cubicBezTo>
                        <a:pt x="3073400" y="1299435"/>
                        <a:pt x="3115534" y="1257301"/>
                        <a:pt x="3167510" y="1257301"/>
                      </a:cubicBezTo>
                      <a:close/>
                      <a:moveTo>
                        <a:pt x="1630810" y="1257301"/>
                      </a:moveTo>
                      <a:lnTo>
                        <a:pt x="2814190" y="1257301"/>
                      </a:lnTo>
                      <a:cubicBezTo>
                        <a:pt x="2866166" y="1257301"/>
                        <a:pt x="2908300" y="1299435"/>
                        <a:pt x="2908300" y="1351411"/>
                      </a:cubicBezTo>
                      <a:lnTo>
                        <a:pt x="2908300" y="2344291"/>
                      </a:lnTo>
                      <a:cubicBezTo>
                        <a:pt x="2908300" y="2396267"/>
                        <a:pt x="2866166" y="2438401"/>
                        <a:pt x="2814190" y="2438401"/>
                      </a:cubicBezTo>
                      <a:lnTo>
                        <a:pt x="1630810" y="2438401"/>
                      </a:lnTo>
                      <a:cubicBezTo>
                        <a:pt x="1578834" y="2438401"/>
                        <a:pt x="1536700" y="2396267"/>
                        <a:pt x="1536700" y="2344291"/>
                      </a:cubicBezTo>
                      <a:lnTo>
                        <a:pt x="1536700" y="1351411"/>
                      </a:lnTo>
                      <a:cubicBezTo>
                        <a:pt x="1536700" y="1299435"/>
                        <a:pt x="1578834" y="1257301"/>
                        <a:pt x="1630810" y="1257301"/>
                      </a:cubicBezTo>
                      <a:close/>
                      <a:moveTo>
                        <a:pt x="94110" y="1257301"/>
                      </a:moveTo>
                      <a:lnTo>
                        <a:pt x="1277490" y="1257301"/>
                      </a:lnTo>
                      <a:cubicBezTo>
                        <a:pt x="1329466" y="1257301"/>
                        <a:pt x="1371600" y="1299435"/>
                        <a:pt x="1371600" y="1351411"/>
                      </a:cubicBezTo>
                      <a:lnTo>
                        <a:pt x="1371600" y="2344291"/>
                      </a:lnTo>
                      <a:cubicBezTo>
                        <a:pt x="1371600" y="2396267"/>
                        <a:pt x="1329466" y="2438401"/>
                        <a:pt x="1277490" y="2438401"/>
                      </a:cubicBezTo>
                      <a:lnTo>
                        <a:pt x="94110" y="2438401"/>
                      </a:lnTo>
                      <a:cubicBezTo>
                        <a:pt x="42134" y="2438401"/>
                        <a:pt x="0" y="2396267"/>
                        <a:pt x="0" y="2344291"/>
                      </a:cubicBezTo>
                      <a:lnTo>
                        <a:pt x="0" y="1351411"/>
                      </a:lnTo>
                      <a:cubicBezTo>
                        <a:pt x="0" y="1299435"/>
                        <a:pt x="42134" y="1257301"/>
                        <a:pt x="94110" y="1257301"/>
                      </a:cubicBezTo>
                      <a:close/>
                      <a:moveTo>
                        <a:pt x="4704210" y="0"/>
                      </a:moveTo>
                      <a:lnTo>
                        <a:pt x="5887590" y="0"/>
                      </a:lnTo>
                      <a:cubicBezTo>
                        <a:pt x="5939566" y="0"/>
                        <a:pt x="5981700" y="42134"/>
                        <a:pt x="5981700" y="94110"/>
                      </a:cubicBezTo>
                      <a:lnTo>
                        <a:pt x="5981700" y="1086990"/>
                      </a:lnTo>
                      <a:cubicBezTo>
                        <a:pt x="5981700" y="1138966"/>
                        <a:pt x="5939566" y="1181100"/>
                        <a:pt x="5887590" y="1181100"/>
                      </a:cubicBezTo>
                      <a:lnTo>
                        <a:pt x="4704210" y="1181100"/>
                      </a:lnTo>
                      <a:cubicBezTo>
                        <a:pt x="4652234" y="1181100"/>
                        <a:pt x="4610100" y="1138966"/>
                        <a:pt x="4610100" y="1086990"/>
                      </a:cubicBezTo>
                      <a:lnTo>
                        <a:pt x="4610100" y="94110"/>
                      </a:lnTo>
                      <a:cubicBezTo>
                        <a:pt x="4610100" y="42134"/>
                        <a:pt x="4652234" y="0"/>
                        <a:pt x="4704210" y="0"/>
                      </a:cubicBezTo>
                      <a:close/>
                      <a:moveTo>
                        <a:pt x="6240910" y="0"/>
                      </a:moveTo>
                      <a:lnTo>
                        <a:pt x="7424290" y="0"/>
                      </a:lnTo>
                      <a:cubicBezTo>
                        <a:pt x="7476266" y="0"/>
                        <a:pt x="7518400" y="42134"/>
                        <a:pt x="7518400" y="94110"/>
                      </a:cubicBezTo>
                      <a:lnTo>
                        <a:pt x="7518400" y="1086990"/>
                      </a:lnTo>
                      <a:cubicBezTo>
                        <a:pt x="7518400" y="1138966"/>
                        <a:pt x="7476266" y="1181100"/>
                        <a:pt x="7424290" y="1181100"/>
                      </a:cubicBezTo>
                      <a:lnTo>
                        <a:pt x="6240910" y="1181100"/>
                      </a:lnTo>
                      <a:cubicBezTo>
                        <a:pt x="6188934" y="1181100"/>
                        <a:pt x="6146800" y="1138966"/>
                        <a:pt x="6146800" y="1086990"/>
                      </a:cubicBezTo>
                      <a:lnTo>
                        <a:pt x="6146800" y="94110"/>
                      </a:lnTo>
                      <a:cubicBezTo>
                        <a:pt x="6146800" y="42134"/>
                        <a:pt x="6188934" y="0"/>
                        <a:pt x="6240910" y="0"/>
                      </a:cubicBezTo>
                      <a:close/>
                      <a:moveTo>
                        <a:pt x="3167510" y="0"/>
                      </a:moveTo>
                      <a:lnTo>
                        <a:pt x="4350890" y="0"/>
                      </a:lnTo>
                      <a:cubicBezTo>
                        <a:pt x="4402866" y="0"/>
                        <a:pt x="4445000" y="42134"/>
                        <a:pt x="4445000" y="94110"/>
                      </a:cubicBezTo>
                      <a:lnTo>
                        <a:pt x="4445000" y="1086990"/>
                      </a:lnTo>
                      <a:cubicBezTo>
                        <a:pt x="4445000" y="1138966"/>
                        <a:pt x="4402866" y="1181100"/>
                        <a:pt x="4350890" y="1181100"/>
                      </a:cubicBezTo>
                      <a:lnTo>
                        <a:pt x="3167510" y="1181100"/>
                      </a:lnTo>
                      <a:cubicBezTo>
                        <a:pt x="3115534" y="1181100"/>
                        <a:pt x="3073400" y="1138966"/>
                        <a:pt x="3073400" y="1086990"/>
                      </a:cubicBezTo>
                      <a:lnTo>
                        <a:pt x="3073400" y="94110"/>
                      </a:lnTo>
                      <a:cubicBezTo>
                        <a:pt x="3073400" y="42134"/>
                        <a:pt x="3115534" y="0"/>
                        <a:pt x="3167510" y="0"/>
                      </a:cubicBezTo>
                      <a:close/>
                      <a:moveTo>
                        <a:pt x="1630810" y="0"/>
                      </a:moveTo>
                      <a:lnTo>
                        <a:pt x="2814190" y="0"/>
                      </a:lnTo>
                      <a:cubicBezTo>
                        <a:pt x="2866166" y="0"/>
                        <a:pt x="2908300" y="42134"/>
                        <a:pt x="2908300" y="94110"/>
                      </a:cubicBezTo>
                      <a:lnTo>
                        <a:pt x="2908300" y="1086990"/>
                      </a:lnTo>
                      <a:cubicBezTo>
                        <a:pt x="2908300" y="1138966"/>
                        <a:pt x="2866166" y="1181100"/>
                        <a:pt x="2814190" y="1181100"/>
                      </a:cubicBezTo>
                      <a:lnTo>
                        <a:pt x="1630810" y="1181100"/>
                      </a:lnTo>
                      <a:cubicBezTo>
                        <a:pt x="1578834" y="1181100"/>
                        <a:pt x="1536700" y="1138966"/>
                        <a:pt x="1536700" y="1086990"/>
                      </a:cubicBezTo>
                      <a:lnTo>
                        <a:pt x="1536700" y="94110"/>
                      </a:lnTo>
                      <a:cubicBezTo>
                        <a:pt x="1536700" y="42134"/>
                        <a:pt x="1578834" y="0"/>
                        <a:pt x="1630810" y="0"/>
                      </a:cubicBezTo>
                      <a:close/>
                      <a:moveTo>
                        <a:pt x="94110" y="0"/>
                      </a:moveTo>
                      <a:lnTo>
                        <a:pt x="1277490" y="0"/>
                      </a:lnTo>
                      <a:cubicBezTo>
                        <a:pt x="1329466" y="0"/>
                        <a:pt x="1371600" y="42134"/>
                        <a:pt x="1371600" y="94110"/>
                      </a:cubicBezTo>
                      <a:lnTo>
                        <a:pt x="1371600" y="1086990"/>
                      </a:lnTo>
                      <a:cubicBezTo>
                        <a:pt x="1371600" y="1138966"/>
                        <a:pt x="1329466" y="1181100"/>
                        <a:pt x="1277490" y="1181100"/>
                      </a:cubicBezTo>
                      <a:lnTo>
                        <a:pt x="94110" y="1181100"/>
                      </a:lnTo>
                      <a:cubicBezTo>
                        <a:pt x="42134" y="1181100"/>
                        <a:pt x="0" y="1138966"/>
                        <a:pt x="0" y="1086990"/>
                      </a:cubicBezTo>
                      <a:lnTo>
                        <a:pt x="0" y="94110"/>
                      </a:lnTo>
                      <a:cubicBezTo>
                        <a:pt x="0" y="42134"/>
                        <a:pt x="42134" y="0"/>
                        <a:pt x="94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30"/>
                </a:p>
              </p:txBody>
            </p:sp>
            <p:sp>
              <p:nvSpPr>
                <p:cNvPr id="6" name="圆角矩形 5"/>
                <p:cNvSpPr/>
                <p:nvPr/>
              </p:nvSpPr>
              <p:spPr>
                <a:xfrm>
                  <a:off x="1867710" y="3030471"/>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193772" y="3047648"/>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81470" y="3047648"/>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81470" y="4395402"/>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904488" y="4395401"/>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209797" y="4395400"/>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538647" y="4375944"/>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5844070" y="4356488"/>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6430834" y="103256"/>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6430834" y="1389238"/>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6468830" y="2666800"/>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6540006" y="3990052"/>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041" y="5301989"/>
              <a:ext cx="7746236" cy="1264599"/>
              <a:chOff x="152400" y="4116483"/>
              <a:chExt cx="7746236" cy="1264599"/>
            </a:xfrm>
            <a:grpFill/>
          </p:grpSpPr>
          <p:sp>
            <p:nvSpPr>
              <p:cNvPr id="25" name="圆角矩形 24"/>
              <p:cNvSpPr/>
              <p:nvPr/>
            </p:nvSpPr>
            <p:spPr>
              <a:xfrm>
                <a:off x="152400" y="4155397"/>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1475418" y="4155396"/>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780727" y="4155395"/>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109577" y="4135939"/>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415000" y="4116483"/>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692406" y="4142452"/>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圆角矩形 14"/>
          <p:cNvSpPr/>
          <p:nvPr/>
        </p:nvSpPr>
        <p:spPr>
          <a:xfrm>
            <a:off x="-4041" y="2665091"/>
            <a:ext cx="1206230" cy="1225685"/>
          </a:xfrm>
          <a:prstGeom prst="round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535965" y="5333293"/>
            <a:ext cx="1206230" cy="1225685"/>
          </a:xfrm>
          <a:prstGeom prst="round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3905733" y="3988755"/>
            <a:ext cx="1206230" cy="1225685"/>
          </a:xfrm>
          <a:prstGeom prst="round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19442" y="7254751"/>
            <a:ext cx="7839349" cy="1440746"/>
          </a:xfrm>
          <a:prstGeom prst="rect">
            <a:avLst/>
          </a:prstGeom>
          <a:solidFill>
            <a:srgbClr val="E2887A">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5159366" y="1406437"/>
            <a:ext cx="1206230" cy="1225685"/>
          </a:xfrm>
          <a:prstGeom prst="round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286240" y="103255"/>
            <a:ext cx="1206230" cy="1225685"/>
          </a:xfrm>
          <a:prstGeom prst="round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709200" y="7226610"/>
            <a:ext cx="3063200" cy="1478604"/>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18391" y="7365747"/>
            <a:ext cx="3890809" cy="1200329"/>
          </a:xfrm>
          <a:prstGeom prst="rect">
            <a:avLst/>
          </a:prstGeom>
          <a:noFill/>
        </p:spPr>
        <p:txBody>
          <a:bodyPr wrap="none" rtlCol="0">
            <a:spAutoFit/>
          </a:bodyPr>
          <a:lstStyle/>
          <a:p>
            <a:r>
              <a:rPr lang="zh-CN" altLang="en-US" sz="7200" b="1" dirty="0" smtClean="0">
                <a:latin typeface="黑体" panose="02010609060101010101" pitchFamily="49" charset="-122"/>
                <a:ea typeface="黑体" panose="02010609060101010101" pitchFamily="49" charset="-122"/>
              </a:rPr>
              <a:t>项目概况</a:t>
            </a:r>
            <a:endParaRPr lang="zh-CN" altLang="en-US" sz="7200" b="1" dirty="0">
              <a:latin typeface="黑体" panose="02010609060101010101" pitchFamily="49" charset="-122"/>
              <a:ea typeface="黑体" panose="02010609060101010101" pitchFamily="49" charset="-122"/>
            </a:endParaRPr>
          </a:p>
        </p:txBody>
      </p:sp>
      <p:sp>
        <p:nvSpPr>
          <p:cNvPr id="2" name="矩形 1"/>
          <p:cNvSpPr/>
          <p:nvPr/>
        </p:nvSpPr>
        <p:spPr>
          <a:xfrm>
            <a:off x="-97154" y="7264468"/>
            <a:ext cx="894822" cy="1478604"/>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90" y="-2857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132305" y="-188924"/>
            <a:ext cx="5485107" cy="1600438"/>
            <a:chOff x="-5925969" y="3371789"/>
            <a:chExt cx="5156514" cy="1596325"/>
          </a:xfrm>
        </p:grpSpPr>
        <p:sp>
          <p:nvSpPr>
            <p:cNvPr id="7" name="文本框 2"/>
            <p:cNvSpPr txBox="1">
              <a:spLocks noChangeArrowheads="1"/>
            </p:cNvSpPr>
            <p:nvPr>
              <p:custDataLst>
                <p:tags r:id="rId1"/>
              </p:custDataLst>
            </p:nvPr>
          </p:nvSpPr>
          <p:spPr bwMode="auto">
            <a:xfrm>
              <a:off x="-4343950" y="3371789"/>
              <a:ext cx="3574495" cy="15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800" b="1" dirty="0" smtClean="0">
                  <a:solidFill>
                    <a:srgbClr val="DA5C55"/>
                  </a:solidFill>
                  <a:latin typeface="Arial Black" panose="020B0A04020102020204" pitchFamily="34" charset="0"/>
                  <a:ea typeface="微软雅黑" panose="020B0503020204020204" pitchFamily="34" charset="-122"/>
                  <a:cs typeface="Times New Roman" panose="02020603050405020304" pitchFamily="18" charset="0"/>
                </a:rPr>
                <a:t>04</a:t>
              </a:r>
              <a:endParaRPr lang="zh-CN" altLang="en-US"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8" name="文本框 7"/>
            <p:cNvSpPr txBox="1">
              <a:spLocks noChangeArrowheads="1"/>
            </p:cNvSpPr>
            <p:nvPr>
              <p:custDataLst>
                <p:tags r:id="rId2"/>
              </p:custDataLst>
            </p:nvPr>
          </p:nvSpPr>
          <p:spPr bwMode="auto">
            <a:xfrm>
              <a:off x="-5925969" y="4088926"/>
              <a:ext cx="4111235" cy="583272"/>
            </a:xfrm>
            <a:prstGeom prst="rect">
              <a:avLst/>
            </a:prstGeom>
            <a:solidFill>
              <a:srgbClr val="FFFFFF">
                <a:alpha val="5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solidFill>
                    <a:srgbClr val="575858"/>
                  </a:solidFill>
                  <a:latin typeface="微软雅黑" charset="0"/>
                  <a:ea typeface="微软雅黑" charset="0"/>
                </a:rPr>
                <a:t>      </a:t>
              </a:r>
              <a:r>
                <a:rPr lang="en-US" altLang="zh-CN" sz="3200" b="1" dirty="0" smtClean="0">
                  <a:solidFill>
                    <a:srgbClr val="575858"/>
                  </a:solidFill>
                  <a:latin typeface="微软雅黑" charset="0"/>
                  <a:ea typeface="微软雅黑" charset="0"/>
                </a:rPr>
                <a:t>Cloud-Mind</a:t>
              </a:r>
              <a:r>
                <a:rPr lang="zh-CN" altLang="en-US" sz="3200" b="1" dirty="0">
                  <a:solidFill>
                    <a:srgbClr val="575858"/>
                  </a:solidFill>
                  <a:latin typeface="微软雅黑" charset="0"/>
                  <a:ea typeface="微软雅黑" charset="0"/>
                </a:rPr>
                <a:t>简介</a:t>
              </a:r>
            </a:p>
          </p:txBody>
        </p:sp>
      </p:grpSp>
      <p:grpSp>
        <p:nvGrpSpPr>
          <p:cNvPr id="11" name="组合 10"/>
          <p:cNvGrpSpPr/>
          <p:nvPr/>
        </p:nvGrpSpPr>
        <p:grpSpPr>
          <a:xfrm>
            <a:off x="-97157" y="1253001"/>
            <a:ext cx="7869557" cy="3306364"/>
            <a:chOff x="-97157" y="1253001"/>
            <a:chExt cx="7869557" cy="3306364"/>
          </a:xfrm>
        </p:grpSpPr>
        <p:sp>
          <p:nvSpPr>
            <p:cNvPr id="10" name="矩形 9"/>
            <p:cNvSpPr/>
            <p:nvPr/>
          </p:nvSpPr>
          <p:spPr>
            <a:xfrm>
              <a:off x="-97156" y="1970150"/>
              <a:ext cx="7869555" cy="2589215"/>
            </a:xfrm>
            <a:prstGeom prst="rect">
              <a:avLst/>
            </a:prstGeom>
            <a:solidFill>
              <a:srgbClr val="DA5C55">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55" y="1253001"/>
              <a:ext cx="7869555" cy="981632"/>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57" y="1411514"/>
              <a:ext cx="3752445" cy="649329"/>
            </a:xfrm>
            <a:prstGeom prst="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lumMod val="50000"/>
                    </a:schemeClr>
                  </a:solidFill>
                </a:rPr>
                <a:t>WHAT IS CLOUD-MIND?</a:t>
              </a:r>
              <a:endParaRPr lang="zh-CN" altLang="en-US" sz="2800" b="1" dirty="0">
                <a:solidFill>
                  <a:schemeClr val="bg1">
                    <a:lumMod val="50000"/>
                  </a:schemeClr>
                </a:solidFill>
              </a:endParaRPr>
            </a:p>
          </p:txBody>
        </p:sp>
        <p:sp>
          <p:nvSpPr>
            <p:cNvPr id="2" name="文本框 1"/>
            <p:cNvSpPr txBox="1"/>
            <p:nvPr/>
          </p:nvSpPr>
          <p:spPr>
            <a:xfrm>
              <a:off x="50284" y="2528406"/>
              <a:ext cx="7366147" cy="1631216"/>
            </a:xfrm>
            <a:prstGeom prst="rect">
              <a:avLst/>
            </a:prstGeom>
            <a:noFill/>
          </p:spPr>
          <p:txBody>
            <a:bodyPr wrap="square" rtlCol="0">
              <a:spAutoFit/>
            </a:bodyPr>
            <a:lstStyle/>
            <a:p>
              <a:r>
                <a:rPr lang="en-US" altLang="zh-CN" sz="2000" b="1" dirty="0" smtClean="0">
                  <a:solidFill>
                    <a:schemeClr val="bg1"/>
                  </a:solidFill>
                  <a:latin typeface="黑体" panose="02010609060101010101" pitchFamily="49" charset="-122"/>
                  <a:ea typeface="黑体" panose="02010609060101010101" pitchFamily="49" charset="-122"/>
                </a:rPr>
                <a:t>  </a:t>
              </a:r>
              <a:r>
                <a:rPr lang="en-US" altLang="zh-CN" b="1" dirty="0" smtClean="0">
                  <a:solidFill>
                    <a:schemeClr val="bg1"/>
                  </a:solidFill>
                  <a:latin typeface="黑体" panose="02010609060101010101" pitchFamily="49" charset="-122"/>
                  <a:ea typeface="黑体" panose="02010609060101010101" pitchFamily="49" charset="-122"/>
                </a:rPr>
                <a:t>C</a:t>
              </a:r>
              <a:r>
                <a:rPr lang="en-US" altLang="zh-CN" sz="2000" b="1" dirty="0" smtClean="0">
                  <a:solidFill>
                    <a:schemeClr val="bg1"/>
                  </a:solidFill>
                  <a:latin typeface="黑体" panose="02010609060101010101" pitchFamily="49" charset="-122"/>
                  <a:ea typeface="黑体" panose="02010609060101010101" pitchFamily="49" charset="-122"/>
                </a:rPr>
                <a:t>loud-Mind </a:t>
              </a:r>
              <a:r>
                <a:rPr lang="zh-CN" altLang="en-US" sz="2000" b="1" dirty="0" smtClean="0">
                  <a:solidFill>
                    <a:schemeClr val="bg1"/>
                  </a:solidFill>
                  <a:latin typeface="黑体" panose="02010609060101010101" pitchFamily="49" charset="-122"/>
                  <a:ea typeface="黑体" panose="02010609060101010101" pitchFamily="49" charset="-122"/>
                </a:rPr>
                <a:t>是一个通过人脑互联与区块链技术进行民主决策信息公开与认证的智能社区。相较于传统的民主决策方式，</a:t>
              </a:r>
              <a:r>
                <a:rPr lang="en-US" altLang="zh-CN" sz="2000" b="1" dirty="0" smtClean="0">
                  <a:solidFill>
                    <a:schemeClr val="bg1"/>
                  </a:solidFill>
                  <a:latin typeface="黑体" panose="02010609060101010101" pitchFamily="49" charset="-122"/>
                  <a:ea typeface="黑体" panose="02010609060101010101" pitchFamily="49" charset="-122"/>
                </a:rPr>
                <a:t>Cloud-Mind</a:t>
              </a:r>
              <a:r>
                <a:rPr lang="zh-CN" altLang="en-US" sz="2000" b="1" dirty="0" smtClean="0">
                  <a:solidFill>
                    <a:schemeClr val="bg1"/>
                  </a:solidFill>
                  <a:latin typeface="黑体" panose="02010609060101010101" pitchFamily="49" charset="-122"/>
                  <a:ea typeface="黑体" panose="02010609060101010101" pitchFamily="49" charset="-122"/>
                </a:rPr>
                <a:t>具有准入门槛低，民主普及率高，信息决策公开化，低成本、低误差、高效率等优势，</a:t>
              </a:r>
              <a:r>
                <a:rPr lang="en-US" altLang="zh-CN" sz="2000" b="1" dirty="0" smtClean="0">
                  <a:solidFill>
                    <a:schemeClr val="bg1"/>
                  </a:solidFill>
                  <a:latin typeface="黑体" panose="02010609060101010101" pitchFamily="49" charset="-122"/>
                  <a:ea typeface="黑体" panose="02010609060101010101" pitchFamily="49" charset="-122"/>
                </a:rPr>
                <a:t>Cloud-Mind</a:t>
              </a:r>
              <a:r>
                <a:rPr lang="zh-CN" altLang="en-US" sz="2000" b="1" dirty="0" smtClean="0">
                  <a:solidFill>
                    <a:schemeClr val="bg1"/>
                  </a:solidFill>
                  <a:latin typeface="黑体" panose="02010609060101010101" pitchFamily="49" charset="-122"/>
                  <a:ea typeface="黑体" panose="02010609060101010101" pitchFamily="49" charset="-122"/>
                </a:rPr>
                <a:t>一定程度上解决了目前民主制度的弊病。</a:t>
              </a:r>
              <a:endParaRPr lang="zh-CN" altLang="en-US" sz="2000" b="1" dirty="0">
                <a:solidFill>
                  <a:schemeClr val="bg1"/>
                </a:solidFill>
                <a:latin typeface="黑体" panose="02010609060101010101" pitchFamily="49" charset="-122"/>
                <a:ea typeface="黑体" panose="02010609060101010101" pitchFamily="49" charset="-122"/>
              </a:endParaRPr>
            </a:p>
          </p:txBody>
        </p:sp>
      </p:grpSp>
      <p:grpSp>
        <p:nvGrpSpPr>
          <p:cNvPr id="12" name="组合 11"/>
          <p:cNvGrpSpPr/>
          <p:nvPr/>
        </p:nvGrpSpPr>
        <p:grpSpPr>
          <a:xfrm>
            <a:off x="-80012" y="4559365"/>
            <a:ext cx="7869557" cy="5522355"/>
            <a:chOff x="-97157" y="1253001"/>
            <a:chExt cx="7869557" cy="5522355"/>
          </a:xfrm>
        </p:grpSpPr>
        <p:sp>
          <p:nvSpPr>
            <p:cNvPr id="13" name="矩形 12"/>
            <p:cNvSpPr/>
            <p:nvPr/>
          </p:nvSpPr>
          <p:spPr>
            <a:xfrm>
              <a:off x="-97156" y="1970150"/>
              <a:ext cx="7869555" cy="4768551"/>
            </a:xfrm>
            <a:prstGeom prst="rect">
              <a:avLst/>
            </a:prstGeom>
            <a:solidFill>
              <a:srgbClr val="DA5C55">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7155" y="1253001"/>
              <a:ext cx="7869555" cy="981632"/>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7157" y="1411514"/>
              <a:ext cx="4379638" cy="649329"/>
            </a:xfrm>
            <a:prstGeom prst="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lumMod val="50000"/>
                    </a:schemeClr>
                  </a:solidFill>
                </a:rPr>
                <a:t>WHAT DOES IT CONSIST OF?</a:t>
              </a:r>
              <a:endParaRPr lang="zh-CN" altLang="en-US" sz="2800" b="1" dirty="0">
                <a:solidFill>
                  <a:schemeClr val="bg1">
                    <a:lumMod val="50000"/>
                  </a:schemeClr>
                </a:solidFill>
              </a:endParaRPr>
            </a:p>
          </p:txBody>
        </p:sp>
        <p:sp>
          <p:nvSpPr>
            <p:cNvPr id="16" name="文本框 15"/>
            <p:cNvSpPr txBox="1"/>
            <p:nvPr/>
          </p:nvSpPr>
          <p:spPr>
            <a:xfrm>
              <a:off x="205355" y="2251041"/>
              <a:ext cx="7366147" cy="4524315"/>
            </a:xfrm>
            <a:prstGeom prst="rect">
              <a:avLst/>
            </a:prstGeom>
            <a:noFill/>
          </p:spPr>
          <p:txBody>
            <a:bodyPr wrap="square" rtlCol="0">
              <a:spAutoFit/>
            </a:bodyPr>
            <a:lstStyle/>
            <a:p>
              <a:r>
                <a:rPr lang="en-US" altLang="zh-CN" sz="2000" b="1" dirty="0" smtClean="0">
                  <a:solidFill>
                    <a:schemeClr val="bg1"/>
                  </a:solidFill>
                  <a:latin typeface="黑体" panose="02010609060101010101" pitchFamily="49" charset="-122"/>
                  <a:ea typeface="黑体" panose="02010609060101010101" pitchFamily="49" charset="-122"/>
                </a:rPr>
                <a:t>C</a:t>
              </a:r>
              <a:r>
                <a:rPr lang="en-US" altLang="zh-CN" sz="2400" b="1" dirty="0" smtClean="0">
                  <a:solidFill>
                    <a:schemeClr val="bg1"/>
                  </a:solidFill>
                  <a:latin typeface="黑体" panose="02010609060101010101" pitchFamily="49" charset="-122"/>
                  <a:ea typeface="黑体" panose="02010609060101010101" pitchFamily="49" charset="-122"/>
                </a:rPr>
                <a:t>loud-Mind </a:t>
              </a:r>
              <a:r>
                <a:rPr lang="zh-CN" altLang="en-US" sz="2400" b="1" dirty="0" smtClean="0">
                  <a:solidFill>
                    <a:schemeClr val="bg1"/>
                  </a:solidFill>
                  <a:latin typeface="黑体" panose="02010609060101010101" pitchFamily="49" charset="-122"/>
                  <a:ea typeface="黑体" panose="02010609060101010101" pitchFamily="49" charset="-122"/>
                </a:rPr>
                <a:t>主要由两部分组成：</a:t>
              </a:r>
              <a:endParaRPr lang="en-US" altLang="zh-CN" sz="2400" b="1" dirty="0" smtClean="0">
                <a:solidFill>
                  <a:schemeClr val="bg1"/>
                </a:solidFill>
                <a:latin typeface="黑体" panose="02010609060101010101" pitchFamily="49" charset="-122"/>
                <a:ea typeface="黑体" panose="02010609060101010101" pitchFamily="49" charset="-122"/>
              </a:endParaRPr>
            </a:p>
            <a:p>
              <a:r>
                <a:rPr lang="zh-CN" altLang="en-US" sz="2000" b="1" dirty="0" smtClean="0">
                  <a:solidFill>
                    <a:schemeClr val="bg1"/>
                  </a:solidFill>
                  <a:latin typeface="黑体" panose="02010609060101010101" pitchFamily="49" charset="-122"/>
                  <a:ea typeface="黑体" panose="02010609060101010101" pitchFamily="49" charset="-122"/>
                </a:rPr>
                <a:t>硬件设施部分</a:t>
              </a:r>
              <a:r>
                <a:rPr lang="en-US" altLang="zh-CN" sz="2400" b="1" dirty="0" smtClean="0">
                  <a:solidFill>
                    <a:schemeClr val="bg1"/>
                  </a:solidFill>
                  <a:latin typeface="黑体" panose="02010609060101010101" pitchFamily="49" charset="-122"/>
                  <a:ea typeface="黑体" panose="02010609060101010101" pitchFamily="49" charset="-122"/>
                </a:rPr>
                <a:t>:</a:t>
              </a:r>
            </a:p>
            <a:p>
              <a:pPr marL="342900" indent="-342900">
                <a:buFont typeface="Wingdings" panose="05000000000000000000" pitchFamily="2" charset="2"/>
                <a:buChar char="Ø"/>
              </a:pPr>
              <a:r>
                <a:rPr lang="zh-CN" altLang="en-US" sz="2000" b="1" dirty="0" smtClean="0">
                  <a:solidFill>
                    <a:schemeClr val="bg1"/>
                  </a:solidFill>
                  <a:latin typeface="黑体" panose="02010609060101010101" pitchFamily="49" charset="-122"/>
                  <a:ea typeface="黑体" panose="02010609060101010101" pitchFamily="49" charset="-122"/>
                </a:rPr>
                <a:t>信号处理器（</a:t>
              </a:r>
              <a:r>
                <a:rPr lang="en-US" altLang="zh-CN" sz="2000" b="1" dirty="0" smtClean="0">
                  <a:solidFill>
                    <a:schemeClr val="bg1"/>
                  </a:solidFill>
                  <a:latin typeface="黑体" panose="02010609060101010101" pitchFamily="49" charset="-122"/>
                  <a:ea typeface="黑体" panose="02010609060101010101" pitchFamily="49" charset="-122"/>
                </a:rPr>
                <a:t>C-processor</a:t>
              </a:r>
              <a:r>
                <a:rPr lang="zh-CN" altLang="en-US" sz="2000" b="1" dirty="0" smtClean="0">
                  <a:solidFill>
                    <a:schemeClr val="bg1"/>
                  </a:solidFill>
                  <a:latin typeface="黑体" panose="02010609060101010101" pitchFamily="49" charset="-122"/>
                  <a:ea typeface="黑体" panose="02010609060101010101" pitchFamily="49" charset="-122"/>
                </a:rPr>
                <a:t>）：一个便携式智能手机，负责处理所有发送和接收的信号，并作出反馈，以及存储信息。</a:t>
              </a:r>
              <a:endParaRPr lang="en-US" altLang="zh-CN" sz="2000" b="1" dirty="0" smtClean="0">
                <a:solidFill>
                  <a:schemeClr val="bg1"/>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chemeClr val="bg1"/>
                  </a:solidFill>
                  <a:latin typeface="黑体" panose="02010609060101010101" pitchFamily="49" charset="-122"/>
                  <a:ea typeface="黑体" panose="02010609060101010101" pitchFamily="49" charset="-122"/>
                </a:rPr>
                <a:t>脑</a:t>
              </a:r>
              <a:r>
                <a:rPr lang="zh-CN" altLang="en-US" sz="2000" b="1" dirty="0" smtClean="0">
                  <a:solidFill>
                    <a:schemeClr val="bg1"/>
                  </a:solidFill>
                  <a:latin typeface="黑体" panose="02010609060101010101" pitchFamily="49" charset="-122"/>
                  <a:ea typeface="黑体" panose="02010609060101010101" pitchFamily="49" charset="-122"/>
                </a:rPr>
                <a:t>机接口界面（</a:t>
              </a:r>
              <a:r>
                <a:rPr lang="en-US" altLang="zh-CN" sz="2000" b="1" dirty="0" smtClean="0">
                  <a:solidFill>
                    <a:schemeClr val="bg1"/>
                  </a:solidFill>
                  <a:latin typeface="黑体" panose="02010609060101010101" pitchFamily="49" charset="-122"/>
                  <a:ea typeface="黑体" panose="02010609060101010101" pitchFamily="49" charset="-122"/>
                </a:rPr>
                <a:t>C-interface</a:t>
              </a:r>
              <a:r>
                <a:rPr lang="zh-CN" altLang="en-US" sz="2000" b="1" dirty="0" smtClean="0">
                  <a:solidFill>
                    <a:schemeClr val="bg1"/>
                  </a:solidFill>
                  <a:latin typeface="黑体" panose="02010609060101010101" pitchFamily="49" charset="-122"/>
                  <a:ea typeface="黑体" panose="02010609060101010101" pitchFamily="49" charset="-122"/>
                </a:rPr>
                <a:t>）：用于传送脑部信号和对信号进行放大和转译的非侵入式接口。</a:t>
              </a:r>
              <a:endParaRPr lang="en-US" altLang="zh-CN" sz="2000" b="1" dirty="0" smtClean="0">
                <a:solidFill>
                  <a:schemeClr val="bg1"/>
                </a:solidFill>
                <a:latin typeface="黑体" panose="02010609060101010101" pitchFamily="49" charset="-122"/>
                <a:ea typeface="黑体" panose="02010609060101010101" pitchFamily="49" charset="-122"/>
              </a:endParaRPr>
            </a:p>
            <a:p>
              <a:r>
                <a:rPr lang="zh-CN" altLang="en-US" sz="2000" b="1" dirty="0" smtClean="0">
                  <a:solidFill>
                    <a:schemeClr val="bg1"/>
                  </a:solidFill>
                  <a:latin typeface="黑体" panose="02010609060101010101" pitchFamily="49" charset="-122"/>
                  <a:ea typeface="黑体" panose="02010609060101010101" pitchFamily="49" charset="-122"/>
                </a:rPr>
                <a:t>程序部分：</a:t>
              </a:r>
              <a:endParaRPr lang="en-US" altLang="zh-CN" sz="2000" b="1" dirty="0" smtClean="0">
                <a:solidFill>
                  <a:schemeClr val="bg1"/>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smtClean="0">
                  <a:solidFill>
                    <a:schemeClr val="bg1"/>
                  </a:solidFill>
                  <a:latin typeface="黑体" panose="02010609060101010101" pitchFamily="49" charset="-122"/>
                  <a:ea typeface="黑体" panose="02010609060101010101" pitchFamily="49" charset="-122"/>
                </a:rPr>
                <a:t>信息安全阀（</a:t>
              </a:r>
              <a:r>
                <a:rPr lang="en-US" altLang="zh-CN" sz="2000" b="1" dirty="0" smtClean="0">
                  <a:solidFill>
                    <a:schemeClr val="bg1"/>
                  </a:solidFill>
                  <a:latin typeface="黑体" panose="02010609060101010101" pitchFamily="49" charset="-122"/>
                  <a:ea typeface="黑体" panose="02010609060101010101" pitchFamily="49" charset="-122"/>
                </a:rPr>
                <a:t>Mind-Tap)</a:t>
              </a:r>
              <a:r>
                <a:rPr lang="zh-CN" altLang="en-US" sz="2000" b="1" dirty="0" smtClean="0">
                  <a:solidFill>
                    <a:schemeClr val="bg1"/>
                  </a:solidFill>
                  <a:latin typeface="黑体" panose="02010609060101010101" pitchFamily="49" charset="-122"/>
                  <a:ea typeface="黑体" panose="02010609060101010101" pitchFamily="49" charset="-122"/>
                </a:rPr>
                <a:t>：用来控制输入和输出的信息，保障信息安全和真实。</a:t>
              </a:r>
              <a:endParaRPr lang="en-US" altLang="zh-CN" sz="2000" b="1" dirty="0" smtClean="0">
                <a:solidFill>
                  <a:schemeClr val="bg1"/>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smtClean="0">
                  <a:solidFill>
                    <a:schemeClr val="bg1"/>
                  </a:solidFill>
                  <a:latin typeface="黑体" panose="02010609060101010101" pitchFamily="49" charset="-122"/>
                  <a:ea typeface="黑体" panose="02010609060101010101" pitchFamily="49" charset="-122"/>
                </a:rPr>
                <a:t>信息库（</a:t>
              </a:r>
              <a:r>
                <a:rPr lang="en-US" altLang="zh-CN" sz="2000" b="1" dirty="0" smtClean="0">
                  <a:solidFill>
                    <a:schemeClr val="bg1"/>
                  </a:solidFill>
                  <a:latin typeface="黑体" panose="02010609060101010101" pitchFamily="49" charset="-122"/>
                  <a:ea typeface="黑体" panose="02010609060101010101" pitchFamily="49" charset="-122"/>
                </a:rPr>
                <a:t>Mind-Pool</a:t>
              </a:r>
              <a:r>
                <a:rPr lang="zh-CN" altLang="en-US" sz="2000" b="1" dirty="0" smtClean="0">
                  <a:solidFill>
                    <a:schemeClr val="bg1"/>
                  </a:solidFill>
                  <a:latin typeface="黑体" panose="02010609060101010101" pitchFamily="49" charset="-122"/>
                  <a:ea typeface="黑体" panose="02010609060101010101" pitchFamily="49" charset="-122"/>
                </a:rPr>
                <a:t>）：用于对信息作出预测的包含全部注册</a:t>
              </a:r>
              <a:r>
                <a:rPr lang="en-US" altLang="zh-CN" sz="2000" b="1" dirty="0" smtClean="0">
                  <a:solidFill>
                    <a:schemeClr val="bg1"/>
                  </a:solidFill>
                  <a:latin typeface="黑体" panose="02010609060101010101" pitchFamily="49" charset="-122"/>
                  <a:ea typeface="黑体" panose="02010609060101010101" pitchFamily="49" charset="-122"/>
                </a:rPr>
                <a:t>Cloud-Minder</a:t>
              </a:r>
              <a:r>
                <a:rPr lang="zh-CN" altLang="en-US" sz="2000" b="1" dirty="0" smtClean="0">
                  <a:solidFill>
                    <a:schemeClr val="bg1"/>
                  </a:solidFill>
                  <a:latin typeface="黑体" panose="02010609060101010101" pitchFamily="49" charset="-122"/>
                  <a:ea typeface="黑体" panose="02010609060101010101" pitchFamily="49" charset="-122"/>
                </a:rPr>
                <a:t>信息的数据库，可对信息进行预测。</a:t>
              </a:r>
              <a:endParaRPr lang="en-US" altLang="zh-CN" sz="2000" b="1" dirty="0" smtClean="0">
                <a:solidFill>
                  <a:schemeClr val="bg1"/>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smtClean="0">
                  <a:solidFill>
                    <a:schemeClr val="bg1"/>
                  </a:solidFill>
                  <a:latin typeface="黑体" panose="02010609060101010101" pitchFamily="49" charset="-122"/>
                  <a:ea typeface="黑体" panose="02010609060101010101" pitchFamily="49" charset="-122"/>
                </a:rPr>
                <a:t>信息通道（</a:t>
              </a:r>
              <a:r>
                <a:rPr lang="en-US" altLang="zh-CN" sz="2000" b="1" dirty="0" smtClean="0">
                  <a:solidFill>
                    <a:schemeClr val="bg1"/>
                  </a:solidFill>
                  <a:latin typeface="黑体" panose="02010609060101010101" pitchFamily="49" charset="-122"/>
                  <a:ea typeface="黑体" panose="02010609060101010101" pitchFamily="49" charset="-122"/>
                </a:rPr>
                <a:t>Mind-Tunnel</a:t>
              </a:r>
              <a:r>
                <a:rPr lang="zh-CN" altLang="en-US" sz="2000" b="1" dirty="0" smtClean="0">
                  <a:solidFill>
                    <a:schemeClr val="bg1"/>
                  </a:solidFill>
                  <a:latin typeface="黑体" panose="02010609060101010101" pitchFamily="49" charset="-122"/>
                  <a:ea typeface="黑体" panose="02010609060101010101" pitchFamily="49" charset="-122"/>
                </a:rPr>
                <a:t>）：用于连接各个信号处理器、信息库的网络通道，可进行单向和双向信息传输。</a:t>
              </a:r>
              <a:endParaRPr lang="en-US" altLang="zh-CN" sz="2000" b="1" dirty="0" smtClean="0">
                <a:solidFill>
                  <a:schemeClr val="bg1"/>
                </a:solidFill>
                <a:latin typeface="黑体" panose="02010609060101010101" pitchFamily="49" charset="-122"/>
                <a:ea typeface="黑体" panose="02010609060101010101" pitchFamily="49" charset="-122"/>
              </a:endParaRPr>
            </a:p>
            <a:p>
              <a:endParaRPr lang="zh-CN" altLang="en-US" sz="2000" b="1"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90" y="-2857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043213" y="-116122"/>
            <a:ext cx="6251301" cy="1600438"/>
            <a:chOff x="-6904526" y="3409295"/>
            <a:chExt cx="5876809" cy="1596325"/>
          </a:xfrm>
        </p:grpSpPr>
        <p:sp>
          <p:nvSpPr>
            <p:cNvPr id="7" name="文本框 2"/>
            <p:cNvSpPr txBox="1">
              <a:spLocks noChangeArrowheads="1"/>
            </p:cNvSpPr>
            <p:nvPr>
              <p:custDataLst>
                <p:tags r:id="rId1"/>
              </p:custDataLst>
            </p:nvPr>
          </p:nvSpPr>
          <p:spPr bwMode="auto">
            <a:xfrm>
              <a:off x="-6904526" y="3409295"/>
              <a:ext cx="3574495" cy="15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800" b="1" dirty="0" smtClean="0">
                  <a:solidFill>
                    <a:srgbClr val="DA5C55"/>
                  </a:solidFill>
                  <a:latin typeface="Arial Black" panose="020B0A04020102020204" pitchFamily="34" charset="0"/>
                  <a:ea typeface="微软雅黑" panose="020B0503020204020204" pitchFamily="34" charset="-122"/>
                  <a:cs typeface="Times New Roman" panose="02020603050405020304" pitchFamily="18" charset="0"/>
                </a:rPr>
                <a:t>05</a:t>
              </a:r>
              <a:endParaRPr lang="zh-CN" altLang="en-US"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8" name="文本框 7"/>
            <p:cNvSpPr txBox="1">
              <a:spLocks noChangeArrowheads="1"/>
            </p:cNvSpPr>
            <p:nvPr>
              <p:custDataLst>
                <p:tags r:id="rId2"/>
              </p:custDataLst>
            </p:nvPr>
          </p:nvSpPr>
          <p:spPr bwMode="auto">
            <a:xfrm>
              <a:off x="-5783070" y="4108584"/>
              <a:ext cx="4755353" cy="583272"/>
            </a:xfrm>
            <a:prstGeom prst="rect">
              <a:avLst/>
            </a:prstGeom>
            <a:solidFill>
              <a:srgbClr val="FFFFFF">
                <a:alpha val="5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solidFill>
                    <a:srgbClr val="575858"/>
                  </a:solidFill>
                  <a:latin typeface="微软雅黑" charset="0"/>
                  <a:ea typeface="微软雅黑" charset="0"/>
                </a:rPr>
                <a:t>      </a:t>
              </a:r>
              <a:r>
                <a:rPr lang="en-US" altLang="zh-CN" sz="3200" b="1" dirty="0" smtClean="0">
                  <a:solidFill>
                    <a:srgbClr val="575858"/>
                  </a:solidFill>
                  <a:latin typeface="微软雅黑" charset="0"/>
                  <a:ea typeface="微软雅黑" charset="0"/>
                </a:rPr>
                <a:t>Cloud-Mind</a:t>
              </a:r>
              <a:r>
                <a:rPr lang="zh-CN" altLang="en-US" sz="3200" b="1" dirty="0" smtClean="0">
                  <a:solidFill>
                    <a:srgbClr val="575858"/>
                  </a:solidFill>
                  <a:latin typeface="微软雅黑" charset="0"/>
                  <a:ea typeface="微软雅黑" charset="0"/>
                </a:rPr>
                <a:t>微观构想</a:t>
              </a:r>
              <a:endParaRPr lang="zh-CN" altLang="en-US" sz="3200" b="1" dirty="0">
                <a:solidFill>
                  <a:srgbClr val="575858"/>
                </a:solidFill>
                <a:latin typeface="微软雅黑" charset="0"/>
                <a:ea typeface="微软雅黑" charset="0"/>
              </a:endParaRPr>
            </a:p>
          </p:txBody>
        </p:sp>
      </p:grpSp>
      <p:grpSp>
        <p:nvGrpSpPr>
          <p:cNvPr id="11" name="组合 10"/>
          <p:cNvGrpSpPr/>
          <p:nvPr/>
        </p:nvGrpSpPr>
        <p:grpSpPr>
          <a:xfrm>
            <a:off x="-97157" y="1253001"/>
            <a:ext cx="7869557" cy="8792064"/>
            <a:chOff x="-97157" y="1253001"/>
            <a:chExt cx="7869557" cy="8273611"/>
          </a:xfrm>
        </p:grpSpPr>
        <p:sp>
          <p:nvSpPr>
            <p:cNvPr id="10" name="矩形 9"/>
            <p:cNvSpPr/>
            <p:nvPr/>
          </p:nvSpPr>
          <p:spPr>
            <a:xfrm>
              <a:off x="-97156" y="1970150"/>
              <a:ext cx="7869555" cy="7556462"/>
            </a:xfrm>
            <a:prstGeom prst="rect">
              <a:avLst/>
            </a:prstGeom>
            <a:solidFill>
              <a:srgbClr val="DA5C55">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97155" y="1253001"/>
              <a:ext cx="7869555" cy="981632"/>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57" y="1410730"/>
              <a:ext cx="3752445" cy="649329"/>
            </a:xfrm>
            <a:prstGeom prst="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lumMod val="50000"/>
                    </a:schemeClr>
                  </a:solidFill>
                </a:rPr>
                <a:t>WHAT IS IT LIKE?</a:t>
              </a:r>
              <a:endParaRPr lang="zh-CN" altLang="en-US" sz="2800" b="1" dirty="0">
                <a:solidFill>
                  <a:schemeClr val="bg1">
                    <a:lumMod val="50000"/>
                  </a:schemeClr>
                </a:solidFill>
              </a:endParaRPr>
            </a:p>
          </p:txBody>
        </p:sp>
      </p:grpSp>
      <p:pic>
        <p:nvPicPr>
          <p:cNvPr id="17" name="图片 16" descr="无标题4.png">
            <a:hlinkClick r:id="rId4"/>
          </p:cNvPr>
          <p:cNvPicPr/>
          <p:nvPr/>
        </p:nvPicPr>
        <p:blipFill>
          <a:blip r:embed="rId5" cstate="print"/>
          <a:srcRect/>
          <a:stretch>
            <a:fillRect/>
          </a:stretch>
        </p:blipFill>
        <p:spPr bwMode="auto">
          <a:xfrm>
            <a:off x="-97157" y="2285654"/>
            <a:ext cx="7869556" cy="2488754"/>
          </a:xfrm>
          <a:prstGeom prst="rect">
            <a:avLst/>
          </a:prstGeom>
          <a:noFill/>
          <a:ln w="9525">
            <a:noFill/>
            <a:miter lim="800000"/>
            <a:headEnd/>
            <a:tailEnd/>
          </a:ln>
        </p:spPr>
      </p:pic>
      <p:grpSp>
        <p:nvGrpSpPr>
          <p:cNvPr id="2" name="组合 1"/>
          <p:cNvGrpSpPr/>
          <p:nvPr/>
        </p:nvGrpSpPr>
        <p:grpSpPr>
          <a:xfrm>
            <a:off x="431106" y="4762622"/>
            <a:ext cx="3319810" cy="1547748"/>
            <a:chOff x="59433" y="4776646"/>
            <a:chExt cx="3319810" cy="1547748"/>
          </a:xfrm>
        </p:grpSpPr>
        <p:sp>
          <p:nvSpPr>
            <p:cNvPr id="19" name="文本框 18"/>
            <p:cNvSpPr txBox="1"/>
            <p:nvPr/>
          </p:nvSpPr>
          <p:spPr>
            <a:xfrm>
              <a:off x="59433" y="5370287"/>
              <a:ext cx="3319810" cy="954107"/>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思维空间是一个人大脑的一部分，不是全部。因此每个人</a:t>
              </a:r>
              <a:r>
                <a:rPr lang="zh-CN" altLang="en-US" sz="1400" b="1" dirty="0">
                  <a:solidFill>
                    <a:schemeClr val="bg1"/>
                  </a:solidFill>
                  <a:latin typeface="黑体" panose="02010609060101010101" pitchFamily="49" charset="-122"/>
                  <a:ea typeface="黑体" panose="02010609060101010101" pitchFamily="49" charset="-122"/>
                </a:rPr>
                <a:t>的思维空间的</a:t>
              </a:r>
              <a:r>
                <a:rPr lang="en-US" altLang="zh-CN" sz="1400" b="1" dirty="0">
                  <a:solidFill>
                    <a:schemeClr val="bg1"/>
                  </a:solidFill>
                  <a:latin typeface="黑体" panose="02010609060101010101" pitchFamily="49" charset="-122"/>
                  <a:ea typeface="黑体" panose="02010609060101010101" pitchFamily="49" charset="-122"/>
                </a:rPr>
                <a:t>90%</a:t>
              </a:r>
              <a:r>
                <a:rPr lang="zh-CN" altLang="en-US" sz="1400" b="1" dirty="0">
                  <a:solidFill>
                    <a:schemeClr val="bg1"/>
                  </a:solidFill>
                  <a:latin typeface="黑体" panose="02010609060101010101" pitchFamily="49" charset="-122"/>
                  <a:ea typeface="黑体" panose="02010609060101010101" pitchFamily="49" charset="-122"/>
                </a:rPr>
                <a:t>强行共享，剩余</a:t>
              </a:r>
              <a:r>
                <a:rPr lang="en-US" altLang="zh-CN" sz="1400" b="1" dirty="0">
                  <a:solidFill>
                    <a:schemeClr val="bg1"/>
                  </a:solidFill>
                  <a:latin typeface="黑体" panose="02010609060101010101" pitchFamily="49" charset="-122"/>
                  <a:ea typeface="黑体" panose="02010609060101010101" pitchFamily="49" charset="-122"/>
                </a:rPr>
                <a:t>10%</a:t>
              </a:r>
              <a:r>
                <a:rPr lang="zh-CN" altLang="en-US" sz="1400" b="1" dirty="0">
                  <a:solidFill>
                    <a:schemeClr val="bg1"/>
                  </a:solidFill>
                  <a:latin typeface="黑体" panose="02010609060101010101" pitchFamily="49" charset="-122"/>
                  <a:ea typeface="黑体" panose="02010609060101010101" pitchFamily="49" charset="-122"/>
                </a:rPr>
                <a:t>属于个体思维空间</a:t>
              </a:r>
              <a:r>
                <a:rPr lang="zh-CN" altLang="en-US" sz="1400" b="1" dirty="0" smtClean="0">
                  <a:solidFill>
                    <a:schemeClr val="bg1"/>
                  </a:solidFill>
                  <a:latin typeface="黑体" panose="02010609060101010101" pitchFamily="49" charset="-122"/>
                  <a:ea typeface="黑体" panose="02010609060101010101" pitchFamily="49" charset="-122"/>
                </a:rPr>
                <a:t>，没有必要共享，集体</a:t>
              </a:r>
              <a:r>
                <a:rPr lang="zh-CN" altLang="en-US" sz="1400" b="1" dirty="0">
                  <a:solidFill>
                    <a:schemeClr val="bg1"/>
                  </a:solidFill>
                  <a:latin typeface="黑体" panose="02010609060101010101" pitchFamily="49" charset="-122"/>
                  <a:ea typeface="黑体" panose="02010609060101010101" pitchFamily="49" charset="-122"/>
                </a:rPr>
                <a:t>意识没有权限访问。</a:t>
              </a:r>
            </a:p>
          </p:txBody>
        </p:sp>
        <p:grpSp>
          <p:nvGrpSpPr>
            <p:cNvPr id="23" name="组合 22"/>
            <p:cNvGrpSpPr/>
            <p:nvPr/>
          </p:nvGrpSpPr>
          <p:grpSpPr>
            <a:xfrm>
              <a:off x="178887" y="4776646"/>
              <a:ext cx="3200356" cy="523220"/>
              <a:chOff x="178887" y="4776646"/>
              <a:chExt cx="3200356" cy="523220"/>
            </a:xfrm>
          </p:grpSpPr>
          <p:cxnSp>
            <p:nvCxnSpPr>
              <p:cNvPr id="21" name="直接连接符 20"/>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08318" y="4776646"/>
                <a:ext cx="1859805"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one</a:t>
                </a:r>
                <a:endParaRPr lang="zh-CN" altLang="en-US" sz="2800" b="1" dirty="0">
                  <a:solidFill>
                    <a:srgbClr val="575858"/>
                  </a:solidFill>
                  <a:latin typeface="Algerian" panose="04020705040A02060702" pitchFamily="82" charset="0"/>
                </a:endParaRPr>
              </a:p>
            </p:txBody>
          </p:sp>
        </p:grpSp>
      </p:grpSp>
      <p:grpSp>
        <p:nvGrpSpPr>
          <p:cNvPr id="28" name="组合 27"/>
          <p:cNvGrpSpPr/>
          <p:nvPr/>
        </p:nvGrpSpPr>
        <p:grpSpPr>
          <a:xfrm>
            <a:off x="463116" y="6197930"/>
            <a:ext cx="3319810" cy="1572680"/>
            <a:chOff x="80577" y="6279729"/>
            <a:chExt cx="3319810" cy="1572680"/>
          </a:xfrm>
        </p:grpSpPr>
        <p:grpSp>
          <p:nvGrpSpPr>
            <p:cNvPr id="24" name="组合 23"/>
            <p:cNvGrpSpPr/>
            <p:nvPr/>
          </p:nvGrpSpPr>
          <p:grpSpPr>
            <a:xfrm>
              <a:off x="140304" y="6279729"/>
              <a:ext cx="3200356" cy="523220"/>
              <a:chOff x="178887" y="4776646"/>
              <a:chExt cx="3200356" cy="523220"/>
            </a:xfrm>
          </p:grpSpPr>
          <p:cxnSp>
            <p:nvCxnSpPr>
              <p:cNvPr id="25" name="直接连接符 24"/>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08318" y="4776646"/>
                <a:ext cx="1912703"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two</a:t>
                </a:r>
                <a:endParaRPr lang="zh-CN" altLang="en-US" sz="2800" b="1" dirty="0">
                  <a:solidFill>
                    <a:srgbClr val="575858"/>
                  </a:solidFill>
                  <a:latin typeface="Algerian" panose="04020705040A02060702" pitchFamily="82" charset="0"/>
                </a:endParaRPr>
              </a:p>
            </p:txBody>
          </p:sp>
        </p:grpSp>
        <p:sp>
          <p:nvSpPr>
            <p:cNvPr id="27" name="文本框 26"/>
            <p:cNvSpPr txBox="1"/>
            <p:nvPr/>
          </p:nvSpPr>
          <p:spPr>
            <a:xfrm>
              <a:off x="80577" y="6898302"/>
              <a:ext cx="3319810" cy="954107"/>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个体可以决定所储存的信息是否共享。保留非共享思维空间的意义是，给予人们不被集体意识同化的可能，在</a:t>
              </a:r>
              <a:r>
                <a:rPr lang="zh-CN" altLang="en-US" sz="1400" b="1" dirty="0" smtClean="0">
                  <a:solidFill>
                    <a:schemeClr val="bg1"/>
                  </a:solidFill>
                  <a:latin typeface="黑体" panose="02010609060101010101" pitchFamily="49" charset="-122"/>
                  <a:ea typeface="黑体" panose="02010609060101010101" pitchFamily="49" charset="-122"/>
                </a:rPr>
                <a:t>这里仍可以</a:t>
              </a:r>
              <a:r>
                <a:rPr lang="zh-CN" altLang="en-US" sz="1400" b="1" dirty="0">
                  <a:solidFill>
                    <a:schemeClr val="bg1"/>
                  </a:solidFill>
                  <a:latin typeface="黑体" panose="02010609060101010101" pitchFamily="49" charset="-122"/>
                  <a:ea typeface="黑体" panose="02010609060101010101" pitchFamily="49" charset="-122"/>
                </a:rPr>
                <a:t>找到</a:t>
              </a:r>
              <a:r>
                <a:rPr lang="zh-CN" altLang="en-US" sz="1400" b="1" dirty="0" smtClean="0">
                  <a:solidFill>
                    <a:schemeClr val="bg1"/>
                  </a:solidFill>
                  <a:latin typeface="黑体" panose="02010609060101010101" pitchFamily="49" charset="-122"/>
                  <a:ea typeface="黑体" panose="02010609060101010101" pitchFamily="49" charset="-122"/>
                </a:rPr>
                <a:t>自我。</a:t>
              </a:r>
              <a:endParaRPr lang="zh-CN" altLang="en-US" sz="1400" b="1" dirty="0">
                <a:solidFill>
                  <a:schemeClr val="bg1"/>
                </a:solidFill>
                <a:latin typeface="黑体" panose="02010609060101010101" pitchFamily="49" charset="-122"/>
                <a:ea typeface="黑体" panose="02010609060101010101" pitchFamily="49" charset="-122"/>
              </a:endParaRPr>
            </a:p>
          </p:txBody>
        </p:sp>
      </p:grpSp>
      <p:grpSp>
        <p:nvGrpSpPr>
          <p:cNvPr id="29" name="组合 28"/>
          <p:cNvGrpSpPr/>
          <p:nvPr/>
        </p:nvGrpSpPr>
        <p:grpSpPr>
          <a:xfrm>
            <a:off x="463116" y="7645820"/>
            <a:ext cx="3319810" cy="2434455"/>
            <a:chOff x="80577" y="6279729"/>
            <a:chExt cx="3319810" cy="2434455"/>
          </a:xfrm>
        </p:grpSpPr>
        <p:grpSp>
          <p:nvGrpSpPr>
            <p:cNvPr id="30" name="组合 29"/>
            <p:cNvGrpSpPr/>
            <p:nvPr/>
          </p:nvGrpSpPr>
          <p:grpSpPr>
            <a:xfrm>
              <a:off x="140304" y="6279729"/>
              <a:ext cx="3200356" cy="523220"/>
              <a:chOff x="178887" y="4776646"/>
              <a:chExt cx="3200356" cy="523220"/>
            </a:xfrm>
          </p:grpSpPr>
          <p:cxnSp>
            <p:nvCxnSpPr>
              <p:cNvPr id="32" name="直接连接符 31"/>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08318" y="4776646"/>
                <a:ext cx="2303836"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three</a:t>
                </a:r>
                <a:endParaRPr lang="zh-CN" altLang="en-US" sz="2800" b="1" dirty="0">
                  <a:solidFill>
                    <a:srgbClr val="575858"/>
                  </a:solidFill>
                  <a:latin typeface="Algerian" panose="04020705040A02060702" pitchFamily="82" charset="0"/>
                </a:endParaRPr>
              </a:p>
            </p:txBody>
          </p:sp>
        </p:grpSp>
        <p:sp>
          <p:nvSpPr>
            <p:cNvPr id="31" name="文本框 30"/>
            <p:cNvSpPr txBox="1"/>
            <p:nvPr/>
          </p:nvSpPr>
          <p:spPr>
            <a:xfrm>
              <a:off x="80577" y="6898302"/>
              <a:ext cx="3319810" cy="1815882"/>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个体</a:t>
              </a:r>
              <a:r>
                <a:rPr lang="zh-CN" altLang="en-US" sz="1400" b="1" dirty="0" smtClean="0">
                  <a:solidFill>
                    <a:schemeClr val="bg1"/>
                  </a:solidFill>
                  <a:latin typeface="黑体" panose="02010609060101010101" pitchFamily="49" charset="-122"/>
                  <a:ea typeface="黑体" panose="02010609060101010101" pitchFamily="49" charset="-122"/>
                </a:rPr>
                <a:t>可以申请公开特定人公开决策信息并对信息作出处理，</a:t>
              </a:r>
              <a:r>
                <a:rPr lang="zh-CN" altLang="en-US" sz="1400" b="1" dirty="0">
                  <a:solidFill>
                    <a:schemeClr val="bg1"/>
                  </a:solidFill>
                  <a:latin typeface="黑体" panose="02010609060101010101" pitchFamily="49" charset="-122"/>
                  <a:ea typeface="黑体" panose="02010609060101010101" pitchFamily="49" charset="-122"/>
                </a:rPr>
                <a:t>也可以通过集体意识对某个个体</a:t>
              </a:r>
              <a:r>
                <a:rPr lang="zh-CN" altLang="en-US" sz="1400" b="1" dirty="0" smtClean="0">
                  <a:solidFill>
                    <a:schemeClr val="bg1"/>
                  </a:solidFill>
                  <a:latin typeface="黑体" panose="02010609060101010101" pitchFamily="49" charset="-122"/>
                  <a:ea typeface="黑体" panose="02010609060101010101" pitchFamily="49" charset="-122"/>
                </a:rPr>
                <a:t>的决策思维进行读取。</a:t>
              </a:r>
              <a:endParaRPr lang="en-US" altLang="zh-CN" sz="1400" b="1" dirty="0" smtClean="0">
                <a:solidFill>
                  <a:schemeClr val="bg1"/>
                </a:solidFill>
                <a:latin typeface="黑体" panose="02010609060101010101" pitchFamily="49" charset="-122"/>
                <a:ea typeface="黑体" panose="02010609060101010101" pitchFamily="49" charset="-122"/>
              </a:endParaRPr>
            </a:p>
            <a:p>
              <a:r>
                <a:rPr lang="zh-CN" altLang="en-US" sz="1400" b="1" dirty="0" smtClean="0">
                  <a:solidFill>
                    <a:schemeClr val="bg1"/>
                  </a:solidFill>
                  <a:latin typeface="黑体" panose="02010609060101010101" pitchFamily="49" charset="-122"/>
                  <a:ea typeface="黑体" panose="02010609060101010101" pitchFamily="49" charset="-122"/>
                </a:rPr>
                <a:t>在获得申请他人信息公开的权利的同时，每个个体不仅要遵守</a:t>
              </a:r>
              <a:r>
                <a:rPr lang="en-US" altLang="zh-CN" sz="1400" b="1" dirty="0" smtClean="0">
                  <a:solidFill>
                    <a:schemeClr val="bg1"/>
                  </a:solidFill>
                  <a:latin typeface="黑体" panose="02010609060101010101" pitchFamily="49" charset="-122"/>
                  <a:ea typeface="黑体" panose="02010609060101010101" pitchFamily="49" charset="-122"/>
                </a:rPr>
                <a:t>Cloud-Mind</a:t>
              </a:r>
              <a:r>
                <a:rPr lang="zh-CN" altLang="en-US" sz="1400" b="1" dirty="0" smtClean="0">
                  <a:solidFill>
                    <a:schemeClr val="bg1"/>
                  </a:solidFill>
                  <a:latin typeface="黑体" panose="02010609060101010101" pitchFamily="49" charset="-122"/>
                  <a:ea typeface="黑体" panose="02010609060101010101" pitchFamily="49" charset="-122"/>
                </a:rPr>
                <a:t>章程的规定，同时也要让渡自己的一部分决策隐私权，也就是对于依规定必须公开的信息个人必须公开，否则就会强制执行。</a:t>
              </a:r>
              <a:endParaRPr lang="zh-CN" altLang="en-US" sz="1400" b="1" dirty="0">
                <a:solidFill>
                  <a:schemeClr val="bg1"/>
                </a:solidFill>
                <a:latin typeface="黑体" panose="02010609060101010101" pitchFamily="49" charset="-122"/>
                <a:ea typeface="黑体" panose="02010609060101010101" pitchFamily="49" charset="-122"/>
              </a:endParaRPr>
            </a:p>
          </p:txBody>
        </p:sp>
      </p:grpSp>
      <p:grpSp>
        <p:nvGrpSpPr>
          <p:cNvPr id="34" name="组合 33"/>
          <p:cNvGrpSpPr/>
          <p:nvPr/>
        </p:nvGrpSpPr>
        <p:grpSpPr>
          <a:xfrm>
            <a:off x="3956351" y="4774408"/>
            <a:ext cx="3319810" cy="3942560"/>
            <a:chOff x="80577" y="6279729"/>
            <a:chExt cx="3319810" cy="3942560"/>
          </a:xfrm>
        </p:grpSpPr>
        <p:grpSp>
          <p:nvGrpSpPr>
            <p:cNvPr id="35" name="组合 34"/>
            <p:cNvGrpSpPr/>
            <p:nvPr/>
          </p:nvGrpSpPr>
          <p:grpSpPr>
            <a:xfrm>
              <a:off x="140304" y="6279729"/>
              <a:ext cx="3200356" cy="523220"/>
              <a:chOff x="178887" y="4776646"/>
              <a:chExt cx="3200356" cy="523220"/>
            </a:xfrm>
          </p:grpSpPr>
          <p:cxnSp>
            <p:nvCxnSpPr>
              <p:cNvPr id="37" name="直接连接符 36"/>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08318" y="4776646"/>
                <a:ext cx="2064989"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FOUR</a:t>
                </a:r>
                <a:endParaRPr lang="zh-CN" altLang="en-US" sz="2800" b="1" dirty="0">
                  <a:solidFill>
                    <a:srgbClr val="575858"/>
                  </a:solidFill>
                  <a:latin typeface="Algerian" panose="04020705040A02060702" pitchFamily="82" charset="0"/>
                </a:endParaRPr>
              </a:p>
            </p:txBody>
          </p:sp>
        </p:grpSp>
        <p:sp>
          <p:nvSpPr>
            <p:cNvPr id="36" name="文本框 35"/>
            <p:cNvSpPr txBox="1"/>
            <p:nvPr/>
          </p:nvSpPr>
          <p:spPr>
            <a:xfrm>
              <a:off x="80577" y="6898302"/>
              <a:ext cx="3319810" cy="3323987"/>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对于违反</a:t>
              </a:r>
              <a:r>
                <a:rPr lang="en-US" altLang="zh-CN" sz="1400" b="1" dirty="0" smtClean="0">
                  <a:solidFill>
                    <a:schemeClr val="bg1"/>
                  </a:solidFill>
                  <a:latin typeface="黑体" panose="02010609060101010101" pitchFamily="49" charset="-122"/>
                  <a:ea typeface="黑体" panose="02010609060101010101" pitchFamily="49" charset="-122"/>
                </a:rPr>
                <a:t>Cloud-Mind</a:t>
              </a:r>
              <a:r>
                <a:rPr lang="zh-CN" altLang="en-US" sz="1400" b="1" dirty="0" smtClean="0">
                  <a:solidFill>
                    <a:schemeClr val="bg1"/>
                  </a:solidFill>
                  <a:latin typeface="黑体" panose="02010609060101010101" pitchFamily="49" charset="-122"/>
                  <a:ea typeface="黑体" panose="02010609060101010101" pitchFamily="49" charset="-122"/>
                </a:rPr>
                <a:t>章程，恶意侵犯他人正当权利的不法使用者，而且其不法行为已经造成现实紧迫的危险性（具备高度的危险性）。在对其进行法律制裁时，如果超过所属区块</a:t>
              </a:r>
              <a:r>
                <a:rPr lang="en-US" altLang="zh-CN" sz="1400" b="1" dirty="0" smtClean="0">
                  <a:solidFill>
                    <a:schemeClr val="bg1"/>
                  </a:solidFill>
                  <a:latin typeface="黑体" panose="02010609060101010101" pitchFamily="49" charset="-122"/>
                  <a:ea typeface="黑体" panose="02010609060101010101" pitchFamily="49" charset="-122"/>
                </a:rPr>
                <a:t>50%</a:t>
              </a:r>
              <a:r>
                <a:rPr lang="zh-CN" altLang="en-US" sz="1400" b="1" dirty="0" smtClean="0">
                  <a:solidFill>
                    <a:schemeClr val="bg1"/>
                  </a:solidFill>
                  <a:latin typeface="黑体" panose="02010609060101010101" pitchFamily="49" charset="-122"/>
                  <a:ea typeface="黑体" panose="02010609060101010101" pitchFamily="49" charset="-122"/>
                </a:rPr>
                <a:t>的人口有</a:t>
              </a:r>
              <a:r>
                <a:rPr lang="zh-CN" altLang="en-US" sz="1400" b="1" dirty="0">
                  <a:solidFill>
                    <a:schemeClr val="bg1"/>
                  </a:solidFill>
                  <a:latin typeface="黑体" panose="02010609060101010101" pitchFamily="49" charset="-122"/>
                  <a:ea typeface="黑体" panose="02010609060101010101" pitchFamily="49" charset="-122"/>
                </a:rPr>
                <a:t>意愿对某一个人的非共享空间进行访问，那么该空间将被强行共享。</a:t>
              </a:r>
            </a:p>
            <a:p>
              <a:r>
                <a:rPr lang="zh-CN" altLang="en-US" sz="1400" b="1" dirty="0" smtClean="0">
                  <a:solidFill>
                    <a:schemeClr val="bg1"/>
                  </a:solidFill>
                  <a:latin typeface="黑体" panose="02010609060101010101" pitchFamily="49" charset="-122"/>
                  <a:ea typeface="黑体" panose="02010609060101010101" pitchFamily="49" charset="-122"/>
                </a:rPr>
                <a:t>此举意在防止</a:t>
              </a:r>
              <a:r>
                <a:rPr lang="zh-CN" altLang="en-US" sz="1400" b="1" dirty="0">
                  <a:solidFill>
                    <a:schemeClr val="bg1"/>
                  </a:solidFill>
                  <a:latin typeface="黑体" panose="02010609060101010101" pitchFamily="49" charset="-122"/>
                  <a:ea typeface="黑体" panose="02010609060101010101" pitchFamily="49" charset="-122"/>
                </a:rPr>
                <a:t>中心化、独裁、野心家的产生</a:t>
              </a:r>
              <a:r>
                <a:rPr lang="zh-CN" altLang="en-US" sz="1400" b="1" dirty="0" smtClean="0">
                  <a:solidFill>
                    <a:schemeClr val="bg1"/>
                  </a:solidFill>
                  <a:latin typeface="黑体" panose="02010609060101010101" pitchFamily="49" charset="-122"/>
                  <a:ea typeface="黑体" panose="02010609060101010101" pitchFamily="49" charset="-122"/>
                </a:rPr>
                <a:t>，</a:t>
              </a:r>
              <a:r>
                <a:rPr lang="zh-CN" altLang="en-US" sz="1400" b="1" dirty="0">
                  <a:solidFill>
                    <a:schemeClr val="bg1"/>
                  </a:solidFill>
                  <a:latin typeface="黑体" panose="02010609060101010101" pitchFamily="49" charset="-122"/>
                  <a:ea typeface="黑体" panose="02010609060101010101" pitchFamily="49" charset="-122"/>
                </a:rPr>
                <a:t>避免</a:t>
              </a:r>
              <a:r>
                <a:rPr lang="zh-CN" altLang="en-US" sz="1400" b="1" dirty="0" smtClean="0">
                  <a:solidFill>
                    <a:schemeClr val="bg1"/>
                  </a:solidFill>
                  <a:latin typeface="黑体" panose="02010609060101010101" pitchFamily="49" charset="-122"/>
                  <a:ea typeface="黑体" panose="02010609060101010101" pitchFamily="49" charset="-122"/>
                </a:rPr>
                <a:t>有人</a:t>
              </a:r>
              <a:r>
                <a:rPr lang="zh-CN" altLang="en-US" sz="1400" b="1" dirty="0">
                  <a:solidFill>
                    <a:schemeClr val="bg1"/>
                  </a:solidFill>
                  <a:latin typeface="黑体" panose="02010609060101010101" pitchFamily="49" charset="-122"/>
                  <a:ea typeface="黑体" panose="02010609060101010101" pitchFamily="49" charset="-122"/>
                </a:rPr>
                <a:t>利用这个不可见的空间图谋不轨，做出危害社会</a:t>
              </a:r>
              <a:r>
                <a:rPr lang="zh-CN" altLang="en-US" sz="1400" b="1" dirty="0" smtClean="0">
                  <a:solidFill>
                    <a:schemeClr val="bg1"/>
                  </a:solidFill>
                  <a:latin typeface="黑体" panose="02010609060101010101" pitchFamily="49" charset="-122"/>
                  <a:ea typeface="黑体" panose="02010609060101010101" pitchFamily="49" charset="-122"/>
                </a:rPr>
                <a:t>的事。</a:t>
              </a:r>
              <a:r>
                <a:rPr lang="zh-CN" altLang="en-US" sz="1400" b="1" dirty="0">
                  <a:solidFill>
                    <a:schemeClr val="bg1"/>
                  </a:solidFill>
                  <a:latin typeface="黑体" panose="02010609060101010101" pitchFamily="49" charset="-122"/>
                  <a:ea typeface="黑体" panose="02010609060101010101" pitchFamily="49" charset="-122"/>
                </a:rPr>
                <a:t>对于</a:t>
              </a:r>
              <a:r>
                <a:rPr lang="zh-CN" altLang="en-US" sz="1400" b="1" dirty="0" smtClean="0">
                  <a:solidFill>
                    <a:schemeClr val="bg1"/>
                  </a:solidFill>
                  <a:latin typeface="黑体" panose="02010609060101010101" pitchFamily="49" charset="-122"/>
                  <a:ea typeface="黑体" panose="02010609060101010101" pitchFamily="49" charset="-122"/>
                </a:rPr>
                <a:t>社会大众来说</a:t>
              </a:r>
              <a:r>
                <a:rPr lang="zh-CN" altLang="en-US" sz="1400" b="1" dirty="0">
                  <a:solidFill>
                    <a:schemeClr val="bg1"/>
                  </a:solidFill>
                  <a:latin typeface="黑体" panose="02010609060101010101" pitchFamily="49" charset="-122"/>
                  <a:ea typeface="黑体" panose="02010609060101010101" pitchFamily="49" charset="-122"/>
                </a:rPr>
                <a:t>，不可能有这么多的人关注他，所以可以保证自己的思维空间的封闭。如果有人真的在策划惊天阴谋，只要走漏风声，见不得人的想法就会被强行曝露</a:t>
              </a:r>
              <a:r>
                <a:rPr lang="zh-CN" altLang="en-US" sz="1400" b="1" dirty="0" smtClean="0">
                  <a:solidFill>
                    <a:schemeClr val="bg1"/>
                  </a:solidFill>
                  <a:latin typeface="黑体" panose="02010609060101010101" pitchFamily="49" charset="-122"/>
                  <a:ea typeface="黑体" panose="02010609060101010101" pitchFamily="49" charset="-122"/>
                </a:rPr>
                <a:t>。</a:t>
              </a:r>
              <a:endParaRPr lang="zh-CN" altLang="en-US" sz="1400" b="1" dirty="0">
                <a:solidFill>
                  <a:schemeClr val="bg1"/>
                </a:solidFill>
                <a:latin typeface="黑体" panose="02010609060101010101" pitchFamily="49" charset="-122"/>
                <a:ea typeface="黑体" panose="02010609060101010101" pitchFamily="49" charset="-122"/>
              </a:endParaRPr>
            </a:p>
          </p:txBody>
        </p:sp>
      </p:grpSp>
      <p:grpSp>
        <p:nvGrpSpPr>
          <p:cNvPr id="39" name="组合 38"/>
          <p:cNvGrpSpPr/>
          <p:nvPr/>
        </p:nvGrpSpPr>
        <p:grpSpPr>
          <a:xfrm>
            <a:off x="3866978" y="8532527"/>
            <a:ext cx="3319810" cy="1547748"/>
            <a:chOff x="59433" y="4776646"/>
            <a:chExt cx="3319810" cy="1547748"/>
          </a:xfrm>
        </p:grpSpPr>
        <p:sp>
          <p:nvSpPr>
            <p:cNvPr id="40" name="文本框 39"/>
            <p:cNvSpPr txBox="1"/>
            <p:nvPr/>
          </p:nvSpPr>
          <p:spPr>
            <a:xfrm>
              <a:off x="59433" y="5370287"/>
              <a:ext cx="3319810" cy="954107"/>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若在信息决策过程中，不同个体的利益发生抵触情况，且矛盾不可调和，个人可申请上一级区块或</a:t>
              </a:r>
              <a:r>
                <a:rPr lang="en-US" altLang="zh-CN" sz="1400" b="1" dirty="0" smtClean="0">
                  <a:solidFill>
                    <a:schemeClr val="bg1"/>
                  </a:solidFill>
                  <a:latin typeface="黑体" panose="02010609060101010101" pitchFamily="49" charset="-122"/>
                  <a:ea typeface="黑体" panose="02010609060101010101" pitchFamily="49" charset="-122"/>
                </a:rPr>
                <a:t>Cloud-Mind Pool</a:t>
              </a:r>
              <a:r>
                <a:rPr lang="zh-CN" altLang="en-US" sz="1400" b="1" dirty="0" smtClean="0">
                  <a:solidFill>
                    <a:schemeClr val="bg1"/>
                  </a:solidFill>
                  <a:latin typeface="黑体" panose="02010609060101010101" pitchFamily="49" charset="-122"/>
                  <a:ea typeface="黑体" panose="02010609060101010101" pitchFamily="49" charset="-122"/>
                </a:rPr>
                <a:t>作出仲裁。。</a:t>
              </a:r>
              <a:endParaRPr lang="zh-CN" altLang="en-US" sz="1400" b="1" dirty="0">
                <a:solidFill>
                  <a:schemeClr val="bg1"/>
                </a:solidFill>
                <a:latin typeface="黑体" panose="02010609060101010101" pitchFamily="49" charset="-122"/>
                <a:ea typeface="黑体" panose="02010609060101010101" pitchFamily="49" charset="-122"/>
              </a:endParaRPr>
            </a:p>
          </p:txBody>
        </p:sp>
        <p:grpSp>
          <p:nvGrpSpPr>
            <p:cNvPr id="41" name="组合 40"/>
            <p:cNvGrpSpPr/>
            <p:nvPr/>
          </p:nvGrpSpPr>
          <p:grpSpPr>
            <a:xfrm>
              <a:off x="178887" y="4776646"/>
              <a:ext cx="3200356" cy="523220"/>
              <a:chOff x="178887" y="4776646"/>
              <a:chExt cx="3200356" cy="523220"/>
            </a:xfrm>
          </p:grpSpPr>
          <p:cxnSp>
            <p:nvCxnSpPr>
              <p:cNvPr id="42" name="直接连接符 41"/>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08318" y="4776646"/>
                <a:ext cx="1951175"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five</a:t>
                </a:r>
                <a:endParaRPr lang="zh-CN" altLang="en-US" sz="2800" b="1" dirty="0">
                  <a:solidFill>
                    <a:srgbClr val="575858"/>
                  </a:solidFill>
                  <a:latin typeface="Algerian" panose="04020705040A02060702" pitchFamily="82" charset="0"/>
                </a:endParaRPr>
              </a:p>
            </p:txBody>
          </p:sp>
        </p:grpSp>
      </p:grpSp>
    </p:spTree>
    <p:extLst>
      <p:ext uri="{BB962C8B-B14F-4D97-AF65-F5344CB8AC3E}">
        <p14:creationId xmlns:p14="http://schemas.microsoft.com/office/powerpoint/2010/main" val="726870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90" y="-2857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230534" y="-95347"/>
            <a:ext cx="6361803" cy="1600438"/>
            <a:chOff x="-9310722" y="3409295"/>
            <a:chExt cx="5980691" cy="1596325"/>
          </a:xfrm>
        </p:grpSpPr>
        <p:sp>
          <p:nvSpPr>
            <p:cNvPr id="7" name="文本框 2"/>
            <p:cNvSpPr txBox="1">
              <a:spLocks noChangeArrowheads="1"/>
            </p:cNvSpPr>
            <p:nvPr>
              <p:custDataLst>
                <p:tags r:id="rId1"/>
              </p:custDataLst>
            </p:nvPr>
          </p:nvSpPr>
          <p:spPr bwMode="auto">
            <a:xfrm>
              <a:off x="-6904526" y="3409295"/>
              <a:ext cx="3574495" cy="15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800" b="1" dirty="0" smtClean="0">
                  <a:solidFill>
                    <a:srgbClr val="DA5C55"/>
                  </a:solidFill>
                  <a:latin typeface="Arial Black" panose="020B0A04020102020204" pitchFamily="34" charset="0"/>
                  <a:ea typeface="微软雅黑" panose="020B0503020204020204" pitchFamily="34" charset="-122"/>
                  <a:cs typeface="Times New Roman" panose="02020603050405020304" pitchFamily="18" charset="0"/>
                </a:rPr>
                <a:t>06</a:t>
              </a:r>
              <a:endParaRPr lang="zh-CN" altLang="en-US"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8" name="文本框 7"/>
            <p:cNvSpPr txBox="1">
              <a:spLocks noChangeArrowheads="1"/>
            </p:cNvSpPr>
            <p:nvPr>
              <p:custDataLst>
                <p:tags r:id="rId2"/>
              </p:custDataLst>
            </p:nvPr>
          </p:nvSpPr>
          <p:spPr bwMode="auto">
            <a:xfrm>
              <a:off x="-9310722" y="4042861"/>
              <a:ext cx="4755353" cy="583272"/>
            </a:xfrm>
            <a:prstGeom prst="rect">
              <a:avLst/>
            </a:prstGeom>
            <a:solidFill>
              <a:srgbClr val="FFFFFF">
                <a:alpha val="5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solidFill>
                    <a:srgbClr val="575858"/>
                  </a:solidFill>
                  <a:latin typeface="微软雅黑" charset="0"/>
                  <a:ea typeface="微软雅黑" charset="0"/>
                </a:rPr>
                <a:t>      </a:t>
              </a:r>
              <a:r>
                <a:rPr lang="en-US" altLang="zh-CN" sz="3200" b="1" dirty="0" smtClean="0">
                  <a:solidFill>
                    <a:srgbClr val="575858"/>
                  </a:solidFill>
                  <a:latin typeface="微软雅黑" charset="0"/>
                  <a:ea typeface="微软雅黑" charset="0"/>
                </a:rPr>
                <a:t>Cloud-Mind</a:t>
              </a:r>
              <a:r>
                <a:rPr lang="zh-CN" altLang="en-US" sz="3200" b="1" dirty="0" smtClean="0">
                  <a:solidFill>
                    <a:srgbClr val="575858"/>
                  </a:solidFill>
                  <a:latin typeface="微软雅黑" charset="0"/>
                  <a:ea typeface="微软雅黑" charset="0"/>
                </a:rPr>
                <a:t>介观</a:t>
              </a:r>
              <a:r>
                <a:rPr lang="zh-CN" altLang="en-US" sz="3200" b="1" dirty="0">
                  <a:solidFill>
                    <a:srgbClr val="575858"/>
                  </a:solidFill>
                  <a:latin typeface="微软雅黑" charset="0"/>
                  <a:ea typeface="微软雅黑" charset="0"/>
                </a:rPr>
                <a:t>构想</a:t>
              </a:r>
            </a:p>
          </p:txBody>
        </p:sp>
      </p:grpSp>
      <p:grpSp>
        <p:nvGrpSpPr>
          <p:cNvPr id="11" name="组合 10"/>
          <p:cNvGrpSpPr/>
          <p:nvPr/>
        </p:nvGrpSpPr>
        <p:grpSpPr>
          <a:xfrm>
            <a:off x="-97157" y="1253001"/>
            <a:ext cx="7869557" cy="8792064"/>
            <a:chOff x="-97157" y="1253001"/>
            <a:chExt cx="7869557" cy="8273611"/>
          </a:xfrm>
        </p:grpSpPr>
        <p:sp>
          <p:nvSpPr>
            <p:cNvPr id="10" name="矩形 9"/>
            <p:cNvSpPr/>
            <p:nvPr/>
          </p:nvSpPr>
          <p:spPr>
            <a:xfrm>
              <a:off x="-97156" y="1970150"/>
              <a:ext cx="7869555" cy="7556462"/>
            </a:xfrm>
            <a:prstGeom prst="rect">
              <a:avLst/>
            </a:prstGeom>
            <a:solidFill>
              <a:srgbClr val="DA5C55">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97155" y="1253001"/>
              <a:ext cx="7869555" cy="981632"/>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57" y="1411514"/>
              <a:ext cx="3752445" cy="649329"/>
            </a:xfrm>
            <a:prstGeom prst="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lumMod val="50000"/>
                    </a:schemeClr>
                  </a:solidFill>
                </a:rPr>
                <a:t>WHAT IS IT LIKE?</a:t>
              </a:r>
              <a:endParaRPr lang="zh-CN" altLang="en-US" sz="2800" b="1" dirty="0">
                <a:solidFill>
                  <a:schemeClr val="bg1">
                    <a:lumMod val="50000"/>
                  </a:schemeClr>
                </a:solidFill>
              </a:endParaRPr>
            </a:p>
          </p:txBody>
        </p:sp>
      </p:grpSp>
      <p:grpSp>
        <p:nvGrpSpPr>
          <p:cNvPr id="40" name="组合 39"/>
          <p:cNvGrpSpPr/>
          <p:nvPr/>
        </p:nvGrpSpPr>
        <p:grpSpPr>
          <a:xfrm>
            <a:off x="449556" y="4759262"/>
            <a:ext cx="3319810" cy="2840410"/>
            <a:chOff x="59433" y="4776646"/>
            <a:chExt cx="3319810" cy="2840410"/>
          </a:xfrm>
        </p:grpSpPr>
        <p:sp>
          <p:nvSpPr>
            <p:cNvPr id="19" name="文本框 18"/>
            <p:cNvSpPr txBox="1"/>
            <p:nvPr/>
          </p:nvSpPr>
          <p:spPr>
            <a:xfrm>
              <a:off x="59433" y="5370287"/>
              <a:ext cx="3319810" cy="2246769"/>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每个单独的</a:t>
              </a:r>
              <a:r>
                <a:rPr lang="en-US" altLang="zh-CN" sz="1400" b="1" dirty="0" smtClean="0">
                  <a:solidFill>
                    <a:schemeClr val="bg1"/>
                  </a:solidFill>
                  <a:latin typeface="黑体" panose="02010609060101010101" pitchFamily="49" charset="-122"/>
                  <a:ea typeface="黑体" panose="02010609060101010101" pitchFamily="49" charset="-122"/>
                </a:rPr>
                <a:t>Cloud-Minder</a:t>
              </a:r>
              <a:r>
                <a:rPr lang="zh-CN" altLang="en-US" sz="1400" b="1" dirty="0" smtClean="0">
                  <a:solidFill>
                    <a:schemeClr val="bg1"/>
                  </a:solidFill>
                  <a:latin typeface="黑体" panose="02010609060101010101" pitchFamily="49" charset="-122"/>
                  <a:ea typeface="黑体" panose="02010609060101010101" pitchFamily="49" charset="-122"/>
                </a:rPr>
                <a:t>也可以自由组成一个区块（</a:t>
              </a:r>
              <a:r>
                <a:rPr lang="en-US" altLang="zh-CN" sz="1400" b="1" dirty="0" smtClean="0">
                  <a:solidFill>
                    <a:schemeClr val="bg1"/>
                  </a:solidFill>
                  <a:latin typeface="黑体" panose="02010609060101010101" pitchFamily="49" charset="-122"/>
                  <a:ea typeface="黑体" panose="02010609060101010101" pitchFamily="49" charset="-122"/>
                </a:rPr>
                <a:t>Block</a:t>
              </a:r>
              <a:r>
                <a:rPr lang="zh-CN" altLang="en-US" sz="1400" b="1" dirty="0" smtClean="0">
                  <a:solidFill>
                    <a:schemeClr val="bg1"/>
                  </a:solidFill>
                  <a:latin typeface="黑体" panose="02010609060101010101" pitchFamily="49" charset="-122"/>
                  <a:ea typeface="黑体" panose="02010609060101010101" pitchFamily="49" charset="-122"/>
                </a:rPr>
                <a:t>），一个大群体也可以划分</a:t>
              </a:r>
              <a:r>
                <a:rPr lang="zh-CN" altLang="en-US" sz="1400" b="1" dirty="0">
                  <a:solidFill>
                    <a:schemeClr val="bg1"/>
                  </a:solidFill>
                  <a:latin typeface="黑体" panose="02010609060101010101" pitchFamily="49" charset="-122"/>
                  <a:ea typeface="黑体" panose="02010609060101010101" pitchFamily="49" charset="-122"/>
                </a:rPr>
                <a:t>成一个个小区块，我们把这样的区块命名为集体思维</a:t>
              </a:r>
              <a:r>
                <a:rPr lang="zh-CN" altLang="en-US" sz="1400" b="1" dirty="0" smtClean="0">
                  <a:solidFill>
                    <a:schemeClr val="bg1"/>
                  </a:solidFill>
                  <a:latin typeface="黑体" panose="02010609060101010101" pitchFamily="49" charset="-122"/>
                  <a:ea typeface="黑体" panose="02010609060101010101" pitchFamily="49" charset="-122"/>
                </a:rPr>
                <a:t>空间（</a:t>
              </a:r>
              <a:r>
                <a:rPr lang="en-US" altLang="zh-CN" sz="1400" b="1" dirty="0" smtClean="0">
                  <a:solidFill>
                    <a:schemeClr val="bg1"/>
                  </a:solidFill>
                  <a:latin typeface="黑体" panose="02010609060101010101" pitchFamily="49" charset="-122"/>
                  <a:ea typeface="黑体" panose="02010609060101010101" pitchFamily="49" charset="-122"/>
                </a:rPr>
                <a:t>Collective Mind Space)</a:t>
              </a:r>
              <a:r>
                <a:rPr lang="zh-CN" altLang="en-US" sz="1400" b="1" dirty="0" smtClean="0">
                  <a:solidFill>
                    <a:schemeClr val="bg1"/>
                  </a:solidFill>
                  <a:latin typeface="黑体" panose="02010609060101010101" pitchFamily="49" charset="-122"/>
                  <a:ea typeface="黑体" panose="02010609060101010101" pitchFamily="49" charset="-122"/>
                </a:rPr>
                <a:t>。划分可依据多种方式，比如按照功能、利益相关者、兴趣爱好等等，所有需要组成团体并作出一定决策的部门都可以有自己的区块，比如班级、公司、学校、甚至是我们的创客空间本身就是一个区块。</a:t>
              </a:r>
              <a:endParaRPr lang="zh-CN" altLang="en-US" sz="1400" b="1" dirty="0">
                <a:solidFill>
                  <a:schemeClr val="bg1"/>
                </a:solidFill>
                <a:latin typeface="黑体" panose="02010609060101010101" pitchFamily="49" charset="-122"/>
                <a:ea typeface="黑体" panose="02010609060101010101" pitchFamily="49" charset="-122"/>
              </a:endParaRPr>
            </a:p>
          </p:txBody>
        </p:sp>
        <p:grpSp>
          <p:nvGrpSpPr>
            <p:cNvPr id="23" name="组合 22"/>
            <p:cNvGrpSpPr/>
            <p:nvPr/>
          </p:nvGrpSpPr>
          <p:grpSpPr>
            <a:xfrm>
              <a:off x="178887" y="4776646"/>
              <a:ext cx="3200356" cy="523220"/>
              <a:chOff x="178887" y="4776646"/>
              <a:chExt cx="3200356" cy="523220"/>
            </a:xfrm>
          </p:grpSpPr>
          <p:cxnSp>
            <p:nvCxnSpPr>
              <p:cNvPr id="21" name="直接连接符 20"/>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08318" y="4776646"/>
                <a:ext cx="1859805"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one</a:t>
                </a:r>
                <a:endParaRPr lang="zh-CN" altLang="en-US" sz="2800" b="1" dirty="0">
                  <a:solidFill>
                    <a:srgbClr val="575858"/>
                  </a:solidFill>
                  <a:latin typeface="Algerian" panose="04020705040A02060702" pitchFamily="82" charset="0"/>
                </a:endParaRPr>
              </a:p>
            </p:txBody>
          </p:sp>
        </p:grpSp>
      </p:grpSp>
      <p:grpSp>
        <p:nvGrpSpPr>
          <p:cNvPr id="28" name="组合 27"/>
          <p:cNvGrpSpPr/>
          <p:nvPr/>
        </p:nvGrpSpPr>
        <p:grpSpPr>
          <a:xfrm>
            <a:off x="498198" y="7560237"/>
            <a:ext cx="3319810" cy="2003568"/>
            <a:chOff x="80577" y="6279729"/>
            <a:chExt cx="3319810" cy="2003568"/>
          </a:xfrm>
        </p:grpSpPr>
        <p:grpSp>
          <p:nvGrpSpPr>
            <p:cNvPr id="24" name="组合 23"/>
            <p:cNvGrpSpPr/>
            <p:nvPr/>
          </p:nvGrpSpPr>
          <p:grpSpPr>
            <a:xfrm>
              <a:off x="140304" y="6279729"/>
              <a:ext cx="3200356" cy="523220"/>
              <a:chOff x="178887" y="4776646"/>
              <a:chExt cx="3200356" cy="523220"/>
            </a:xfrm>
          </p:grpSpPr>
          <p:cxnSp>
            <p:nvCxnSpPr>
              <p:cNvPr id="25" name="直接连接符 24"/>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08318" y="4776646"/>
                <a:ext cx="1912703"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two</a:t>
                </a:r>
                <a:endParaRPr lang="zh-CN" altLang="en-US" sz="2800" b="1" dirty="0">
                  <a:solidFill>
                    <a:srgbClr val="575858"/>
                  </a:solidFill>
                  <a:latin typeface="Algerian" panose="04020705040A02060702" pitchFamily="82" charset="0"/>
                </a:endParaRPr>
              </a:p>
            </p:txBody>
          </p:sp>
        </p:grpSp>
        <p:sp>
          <p:nvSpPr>
            <p:cNvPr id="27" name="文本框 26"/>
            <p:cNvSpPr txBox="1"/>
            <p:nvPr/>
          </p:nvSpPr>
          <p:spPr>
            <a:xfrm>
              <a:off x="80577" y="6898302"/>
              <a:ext cx="3319810" cy="1384995"/>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每个区块并不是永久的，而是可以随意拆分组合的</a:t>
              </a:r>
              <a:r>
                <a:rPr lang="zh-CN" altLang="en-US" sz="1400" b="1" dirty="0" smtClean="0">
                  <a:solidFill>
                    <a:schemeClr val="bg1"/>
                  </a:solidFill>
                  <a:latin typeface="黑体" panose="02010609060101010101" pitchFamily="49" charset="-122"/>
                  <a:ea typeface="黑体" panose="02010609060101010101" pitchFamily="49" charset="-122"/>
                </a:rPr>
                <a:t>。每个区块的成员也可以按照区块内部的章程加入、退出。</a:t>
              </a:r>
              <a:r>
                <a:rPr lang="en-US" altLang="zh-CN" sz="1400" b="1" dirty="0" smtClean="0">
                  <a:solidFill>
                    <a:schemeClr val="bg1"/>
                  </a:solidFill>
                  <a:latin typeface="黑体" panose="02010609060101010101" pitchFamily="49" charset="-122"/>
                  <a:ea typeface="黑体" panose="02010609060101010101" pitchFamily="49" charset="-122"/>
                </a:rPr>
                <a:t>Cloud-Mind</a:t>
              </a:r>
              <a:r>
                <a:rPr lang="zh-CN" altLang="en-US" sz="1400" b="1" dirty="0" smtClean="0">
                  <a:solidFill>
                    <a:schemeClr val="bg1"/>
                  </a:solidFill>
                  <a:latin typeface="黑体" panose="02010609060101010101" pitchFamily="49" charset="-122"/>
                  <a:ea typeface="黑体" panose="02010609060101010101" pitchFamily="49" charset="-122"/>
                </a:rPr>
                <a:t>并不会对区块内部的运行作出具体规定，这部分完全由区块的成员自治决定。</a:t>
              </a:r>
              <a:endParaRPr lang="zh-CN" altLang="en-US" sz="1400" b="1" dirty="0">
                <a:solidFill>
                  <a:schemeClr val="bg1"/>
                </a:solidFill>
                <a:latin typeface="黑体" panose="02010609060101010101" pitchFamily="49" charset="-122"/>
                <a:ea typeface="黑体" panose="02010609060101010101" pitchFamily="49" charset="-122"/>
              </a:endParaRPr>
            </a:p>
          </p:txBody>
        </p:sp>
      </p:grpSp>
      <p:grpSp>
        <p:nvGrpSpPr>
          <p:cNvPr id="29" name="组合 28"/>
          <p:cNvGrpSpPr/>
          <p:nvPr/>
        </p:nvGrpSpPr>
        <p:grpSpPr>
          <a:xfrm>
            <a:off x="3969106" y="7554773"/>
            <a:ext cx="3319810" cy="2219011"/>
            <a:chOff x="80577" y="6279729"/>
            <a:chExt cx="3319810" cy="2219011"/>
          </a:xfrm>
        </p:grpSpPr>
        <p:grpSp>
          <p:nvGrpSpPr>
            <p:cNvPr id="30" name="组合 29"/>
            <p:cNvGrpSpPr/>
            <p:nvPr/>
          </p:nvGrpSpPr>
          <p:grpSpPr>
            <a:xfrm>
              <a:off x="140304" y="6279729"/>
              <a:ext cx="3200356" cy="523220"/>
              <a:chOff x="178887" y="4776646"/>
              <a:chExt cx="3200356" cy="523220"/>
            </a:xfrm>
          </p:grpSpPr>
          <p:cxnSp>
            <p:nvCxnSpPr>
              <p:cNvPr id="32" name="直接连接符 31"/>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08318" y="4776646"/>
                <a:ext cx="2064989"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four</a:t>
                </a:r>
                <a:endParaRPr lang="zh-CN" altLang="en-US" sz="2800" b="1" dirty="0">
                  <a:solidFill>
                    <a:srgbClr val="575858"/>
                  </a:solidFill>
                  <a:latin typeface="Algerian" panose="04020705040A02060702" pitchFamily="82" charset="0"/>
                </a:endParaRPr>
              </a:p>
            </p:txBody>
          </p:sp>
        </p:grpSp>
        <p:sp>
          <p:nvSpPr>
            <p:cNvPr id="31" name="文本框 30"/>
            <p:cNvSpPr txBox="1"/>
            <p:nvPr/>
          </p:nvSpPr>
          <p:spPr>
            <a:xfrm>
              <a:off x="80577" y="6898302"/>
              <a:ext cx="3319810" cy="1600438"/>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原则上</a:t>
              </a:r>
              <a:r>
                <a:rPr lang="en-US" altLang="zh-CN" sz="1400" b="1" dirty="0" smtClean="0">
                  <a:solidFill>
                    <a:schemeClr val="bg1"/>
                  </a:solidFill>
                  <a:latin typeface="黑体" panose="02010609060101010101" pitchFamily="49" charset="-122"/>
                  <a:ea typeface="黑体" panose="02010609060101010101" pitchFamily="49" charset="-122"/>
                </a:rPr>
                <a:t>Cloud-Mind </a:t>
              </a:r>
              <a:r>
                <a:rPr lang="zh-CN" altLang="en-US" sz="1400" b="1" dirty="0" smtClean="0">
                  <a:solidFill>
                    <a:schemeClr val="bg1"/>
                  </a:solidFill>
                  <a:latin typeface="黑体" panose="02010609060101010101" pitchFamily="49" charset="-122"/>
                  <a:ea typeface="黑体" panose="02010609060101010101" pitchFamily="49" charset="-122"/>
                </a:rPr>
                <a:t>不限定区块的设立，但是当决议事项完全相同，同时成员相似率在</a:t>
              </a:r>
              <a:r>
                <a:rPr lang="en-US" altLang="zh-CN" sz="1400" b="1" dirty="0" smtClean="0">
                  <a:solidFill>
                    <a:schemeClr val="bg1"/>
                  </a:solidFill>
                  <a:latin typeface="黑体" panose="02010609060101010101" pitchFamily="49" charset="-122"/>
                  <a:ea typeface="黑体" panose="02010609060101010101" pitchFamily="49" charset="-122"/>
                </a:rPr>
                <a:t>50%</a:t>
              </a:r>
              <a:r>
                <a:rPr lang="zh-CN" altLang="en-US" sz="1400" b="1" dirty="0" smtClean="0">
                  <a:solidFill>
                    <a:schemeClr val="bg1"/>
                  </a:solidFill>
                  <a:latin typeface="黑体" panose="02010609060101010101" pitchFamily="49" charset="-122"/>
                  <a:ea typeface="黑体" panose="02010609060101010101" pitchFamily="49" charset="-122"/>
                </a:rPr>
                <a:t>以上，且有恶意重复组建区块的嫌疑时，</a:t>
              </a:r>
              <a:r>
                <a:rPr lang="en-US" altLang="zh-CN" sz="1400" b="1" dirty="0" smtClean="0">
                  <a:solidFill>
                    <a:schemeClr val="bg1"/>
                  </a:solidFill>
                  <a:latin typeface="黑体" panose="02010609060101010101" pitchFamily="49" charset="-122"/>
                  <a:ea typeface="黑体" panose="02010609060101010101" pitchFamily="49" charset="-122"/>
                </a:rPr>
                <a:t>Cloud-Mind Pool</a:t>
              </a:r>
              <a:r>
                <a:rPr lang="zh-CN" altLang="en-US" sz="1400" b="1" dirty="0" smtClean="0">
                  <a:solidFill>
                    <a:schemeClr val="bg1"/>
                  </a:solidFill>
                  <a:latin typeface="黑体" panose="02010609060101010101" pitchFamily="49" charset="-122"/>
                  <a:ea typeface="黑体" panose="02010609060101010101" pitchFamily="49" charset="-122"/>
                </a:rPr>
                <a:t>对区块组建者意图以及相关成员进行评估，并决定是否构成抵触区块。若构成则该区块面临撤销或合并。</a:t>
              </a:r>
              <a:endParaRPr lang="zh-CN" altLang="en-US" sz="1400" b="1" dirty="0">
                <a:solidFill>
                  <a:schemeClr val="bg1"/>
                </a:solidFill>
                <a:latin typeface="黑体" panose="02010609060101010101" pitchFamily="49" charset="-122"/>
                <a:ea typeface="黑体" panose="02010609060101010101" pitchFamily="49" charset="-122"/>
              </a:endParaRPr>
            </a:p>
          </p:txBody>
        </p:sp>
      </p:grpSp>
      <p:grpSp>
        <p:nvGrpSpPr>
          <p:cNvPr id="34" name="组合 33"/>
          <p:cNvGrpSpPr/>
          <p:nvPr/>
        </p:nvGrpSpPr>
        <p:grpSpPr>
          <a:xfrm>
            <a:off x="3956351" y="4774408"/>
            <a:ext cx="3319810" cy="2865342"/>
            <a:chOff x="80577" y="6279729"/>
            <a:chExt cx="3319810" cy="2865342"/>
          </a:xfrm>
        </p:grpSpPr>
        <p:grpSp>
          <p:nvGrpSpPr>
            <p:cNvPr id="35" name="组合 34"/>
            <p:cNvGrpSpPr/>
            <p:nvPr/>
          </p:nvGrpSpPr>
          <p:grpSpPr>
            <a:xfrm>
              <a:off x="140304" y="6279729"/>
              <a:ext cx="3200356" cy="523220"/>
              <a:chOff x="178887" y="4776646"/>
              <a:chExt cx="3200356" cy="523220"/>
            </a:xfrm>
          </p:grpSpPr>
          <p:cxnSp>
            <p:nvCxnSpPr>
              <p:cNvPr id="37" name="直接连接符 36"/>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08318" y="4776646"/>
                <a:ext cx="2303836"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THREE</a:t>
                </a:r>
                <a:endParaRPr lang="zh-CN" altLang="en-US" sz="2800" b="1" dirty="0">
                  <a:solidFill>
                    <a:srgbClr val="575858"/>
                  </a:solidFill>
                  <a:latin typeface="Algerian" panose="04020705040A02060702" pitchFamily="82" charset="0"/>
                </a:endParaRPr>
              </a:p>
            </p:txBody>
          </p:sp>
        </p:grpSp>
        <p:sp>
          <p:nvSpPr>
            <p:cNvPr id="36" name="文本框 35"/>
            <p:cNvSpPr txBox="1"/>
            <p:nvPr/>
          </p:nvSpPr>
          <p:spPr>
            <a:xfrm>
              <a:off x="80577" y="6898302"/>
              <a:ext cx="3319810" cy="2246769"/>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每一个区块相对独立，但是与其他区块通过更高一级信息通路相连，保证信息的共享。同时，区块与区块之间的交流会比区块中所有个体直接交流容易，因为每一个区块实际上是另一个层次的个体。这</a:t>
              </a:r>
              <a:r>
                <a:rPr lang="zh-CN" altLang="en-US" sz="1400" b="1" dirty="0" smtClean="0">
                  <a:solidFill>
                    <a:schemeClr val="bg1"/>
                  </a:solidFill>
                  <a:latin typeface="黑体" panose="02010609060101010101" pitchFamily="49" charset="-122"/>
                  <a:ea typeface="黑体" panose="02010609060101010101" pitchFamily="49" charset="-122"/>
                </a:rPr>
                <a:t>是</a:t>
              </a:r>
              <a:r>
                <a:rPr lang="zh-CN" altLang="en-US" sz="1400" b="1" dirty="0">
                  <a:solidFill>
                    <a:schemeClr val="bg1"/>
                  </a:solidFill>
                  <a:latin typeface="黑体" panose="02010609060101010101" pitchFamily="49" charset="-122"/>
                  <a:ea typeface="黑体" panose="02010609060101010101" pitchFamily="49" charset="-122"/>
                </a:rPr>
                <a:t>该</a:t>
              </a:r>
              <a:r>
                <a:rPr lang="zh-CN" altLang="en-US" sz="1400" b="1" dirty="0" smtClean="0">
                  <a:solidFill>
                    <a:schemeClr val="bg1"/>
                  </a:solidFill>
                  <a:latin typeface="黑体" panose="02010609060101010101" pitchFamily="49" charset="-122"/>
                  <a:ea typeface="黑体" panose="02010609060101010101" pitchFamily="49" charset="-122"/>
                </a:rPr>
                <a:t>模型的介观</a:t>
              </a:r>
              <a:r>
                <a:rPr lang="zh-CN" altLang="en-US" sz="1400" b="1" dirty="0">
                  <a:solidFill>
                    <a:schemeClr val="bg1"/>
                  </a:solidFill>
                  <a:latin typeface="黑体" panose="02010609060101010101" pitchFamily="49" charset="-122"/>
                  <a:ea typeface="黑体" panose="02010609060101010101" pitchFamily="49" charset="-122"/>
                </a:rPr>
                <a:t>结构。与微观结构不同的是，区块不需要一个非共享思维空间</a:t>
              </a:r>
              <a:r>
                <a:rPr lang="zh-CN" altLang="en-US" sz="1400" b="1" dirty="0" smtClean="0">
                  <a:solidFill>
                    <a:schemeClr val="bg1"/>
                  </a:solidFill>
                  <a:latin typeface="黑体" panose="02010609060101010101" pitchFamily="49" charset="-122"/>
                  <a:ea typeface="黑体" panose="02010609060101010101" pitchFamily="49" charset="-122"/>
                </a:rPr>
                <a:t>。因为加入区块的前提就是有共同的利益连带关系，需要通过信息共享进行决策。</a:t>
              </a:r>
              <a:endParaRPr lang="zh-CN" altLang="en-US" sz="1400" b="1" dirty="0">
                <a:solidFill>
                  <a:schemeClr val="bg1"/>
                </a:solidFill>
                <a:latin typeface="黑体" panose="02010609060101010101" pitchFamily="49" charset="-122"/>
                <a:ea typeface="黑体" panose="02010609060101010101" pitchFamily="49" charset="-122"/>
              </a:endParaRPr>
            </a:p>
          </p:txBody>
        </p:sp>
      </p:grpSp>
      <p:pic>
        <p:nvPicPr>
          <p:cNvPr id="39" name="图片 38"/>
          <p:cNvPicPr>
            <a:picLocks noChangeAspect="1"/>
          </p:cNvPicPr>
          <p:nvPr/>
        </p:nvPicPr>
        <p:blipFill>
          <a:blip r:embed="rId4"/>
          <a:stretch>
            <a:fillRect/>
          </a:stretch>
        </p:blipFill>
        <p:spPr>
          <a:xfrm>
            <a:off x="761134" y="2450599"/>
            <a:ext cx="6113748" cy="2249619"/>
          </a:xfrm>
          <a:prstGeom prst="rect">
            <a:avLst/>
          </a:prstGeom>
        </p:spPr>
      </p:pic>
    </p:spTree>
    <p:extLst>
      <p:ext uri="{BB962C8B-B14F-4D97-AF65-F5344CB8AC3E}">
        <p14:creationId xmlns:p14="http://schemas.microsoft.com/office/powerpoint/2010/main" val="2213198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90" y="-2857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009488" y="-149283"/>
            <a:ext cx="6206915" cy="1600438"/>
            <a:chOff x="-6904526" y="3409295"/>
            <a:chExt cx="5835082" cy="1596325"/>
          </a:xfrm>
        </p:grpSpPr>
        <p:sp>
          <p:nvSpPr>
            <p:cNvPr id="7" name="文本框 2"/>
            <p:cNvSpPr txBox="1">
              <a:spLocks noChangeArrowheads="1"/>
            </p:cNvSpPr>
            <p:nvPr>
              <p:custDataLst>
                <p:tags r:id="rId1"/>
              </p:custDataLst>
            </p:nvPr>
          </p:nvSpPr>
          <p:spPr bwMode="auto">
            <a:xfrm>
              <a:off x="-6904526" y="3409295"/>
              <a:ext cx="3574495" cy="15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800" b="1" dirty="0" smtClean="0">
                  <a:solidFill>
                    <a:srgbClr val="DA5C55"/>
                  </a:solidFill>
                  <a:latin typeface="Arial Black" panose="020B0A04020102020204" pitchFamily="34" charset="0"/>
                  <a:ea typeface="微软雅黑" panose="020B0503020204020204" pitchFamily="34" charset="-122"/>
                  <a:cs typeface="Times New Roman" panose="02020603050405020304" pitchFamily="18" charset="0"/>
                </a:rPr>
                <a:t>07</a:t>
              </a:r>
              <a:endParaRPr lang="zh-CN" altLang="en-US"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8" name="文本框 7"/>
            <p:cNvSpPr txBox="1">
              <a:spLocks noChangeArrowheads="1"/>
            </p:cNvSpPr>
            <p:nvPr>
              <p:custDataLst>
                <p:tags r:id="rId2"/>
              </p:custDataLst>
            </p:nvPr>
          </p:nvSpPr>
          <p:spPr bwMode="auto">
            <a:xfrm>
              <a:off x="-5824797" y="4088947"/>
              <a:ext cx="4755353" cy="583272"/>
            </a:xfrm>
            <a:prstGeom prst="rect">
              <a:avLst/>
            </a:prstGeom>
            <a:solidFill>
              <a:srgbClr val="FFFFFF">
                <a:alpha val="5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solidFill>
                    <a:srgbClr val="575858"/>
                  </a:solidFill>
                  <a:latin typeface="微软雅黑" charset="0"/>
                  <a:ea typeface="微软雅黑" charset="0"/>
                </a:rPr>
                <a:t>      </a:t>
              </a:r>
              <a:r>
                <a:rPr lang="en-US" altLang="zh-CN" sz="3200" b="1" dirty="0" smtClean="0">
                  <a:solidFill>
                    <a:srgbClr val="575858"/>
                  </a:solidFill>
                  <a:latin typeface="微软雅黑" charset="0"/>
                  <a:ea typeface="微软雅黑" charset="0"/>
                </a:rPr>
                <a:t>Cloud-Mind</a:t>
              </a:r>
              <a:r>
                <a:rPr lang="zh-CN" altLang="en-US" sz="3200" b="1" dirty="0">
                  <a:solidFill>
                    <a:srgbClr val="575858"/>
                  </a:solidFill>
                  <a:latin typeface="微软雅黑" charset="0"/>
                  <a:ea typeface="微软雅黑" charset="0"/>
                </a:rPr>
                <a:t>宏</a:t>
              </a:r>
              <a:r>
                <a:rPr lang="zh-CN" altLang="en-US" sz="3200" b="1" dirty="0" smtClean="0">
                  <a:solidFill>
                    <a:srgbClr val="575858"/>
                  </a:solidFill>
                  <a:latin typeface="微软雅黑" charset="0"/>
                  <a:ea typeface="微软雅黑" charset="0"/>
                </a:rPr>
                <a:t>观</a:t>
              </a:r>
              <a:r>
                <a:rPr lang="zh-CN" altLang="en-US" sz="3200" b="1" dirty="0">
                  <a:solidFill>
                    <a:srgbClr val="575858"/>
                  </a:solidFill>
                  <a:latin typeface="微软雅黑" charset="0"/>
                  <a:ea typeface="微软雅黑" charset="0"/>
                </a:rPr>
                <a:t>构想</a:t>
              </a:r>
            </a:p>
          </p:txBody>
        </p:sp>
      </p:grpSp>
      <p:grpSp>
        <p:nvGrpSpPr>
          <p:cNvPr id="11" name="组合 10"/>
          <p:cNvGrpSpPr/>
          <p:nvPr/>
        </p:nvGrpSpPr>
        <p:grpSpPr>
          <a:xfrm>
            <a:off x="-97157" y="1253001"/>
            <a:ext cx="7869557" cy="8792064"/>
            <a:chOff x="-97157" y="1253001"/>
            <a:chExt cx="7869557" cy="8273611"/>
          </a:xfrm>
        </p:grpSpPr>
        <p:sp>
          <p:nvSpPr>
            <p:cNvPr id="10" name="矩形 9"/>
            <p:cNvSpPr/>
            <p:nvPr/>
          </p:nvSpPr>
          <p:spPr>
            <a:xfrm>
              <a:off x="-97156" y="1970150"/>
              <a:ext cx="7869555" cy="7556462"/>
            </a:xfrm>
            <a:prstGeom prst="rect">
              <a:avLst/>
            </a:prstGeom>
            <a:solidFill>
              <a:srgbClr val="DA5C55">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97155" y="1253001"/>
              <a:ext cx="7869555" cy="981632"/>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57" y="1411514"/>
              <a:ext cx="3752445" cy="649329"/>
            </a:xfrm>
            <a:prstGeom prst="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lumMod val="50000"/>
                    </a:schemeClr>
                  </a:solidFill>
                </a:rPr>
                <a:t>WHAT IS IT LIKE?</a:t>
              </a:r>
              <a:endParaRPr lang="zh-CN" altLang="en-US" sz="2800" b="1" dirty="0">
                <a:solidFill>
                  <a:schemeClr val="bg1">
                    <a:lumMod val="50000"/>
                  </a:schemeClr>
                </a:solidFill>
              </a:endParaRPr>
            </a:p>
          </p:txBody>
        </p:sp>
      </p:grpSp>
      <p:grpSp>
        <p:nvGrpSpPr>
          <p:cNvPr id="40" name="组合 39"/>
          <p:cNvGrpSpPr/>
          <p:nvPr/>
        </p:nvGrpSpPr>
        <p:grpSpPr>
          <a:xfrm>
            <a:off x="298523" y="6419573"/>
            <a:ext cx="3319810" cy="2624966"/>
            <a:chOff x="59433" y="4776646"/>
            <a:chExt cx="3319810" cy="2624966"/>
          </a:xfrm>
        </p:grpSpPr>
        <p:sp>
          <p:nvSpPr>
            <p:cNvPr id="19" name="文本框 18"/>
            <p:cNvSpPr txBox="1"/>
            <p:nvPr/>
          </p:nvSpPr>
          <p:spPr>
            <a:xfrm>
              <a:off x="59433" y="5370287"/>
              <a:ext cx="3319810" cy="2031325"/>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宏观层面的</a:t>
              </a:r>
              <a:r>
                <a:rPr lang="en-US" altLang="zh-CN" sz="1400" b="1" dirty="0" smtClean="0">
                  <a:solidFill>
                    <a:schemeClr val="bg1"/>
                  </a:solidFill>
                  <a:latin typeface="黑体" panose="02010609060101010101" pitchFamily="49" charset="-122"/>
                  <a:ea typeface="黑体" panose="02010609060101010101" pitchFamily="49" charset="-122"/>
                </a:rPr>
                <a:t>Cloud-Mind </a:t>
              </a:r>
              <a:r>
                <a:rPr lang="zh-CN" altLang="en-US" sz="1400" b="1" dirty="0" smtClean="0">
                  <a:solidFill>
                    <a:schemeClr val="bg1"/>
                  </a:solidFill>
                  <a:latin typeface="黑体" panose="02010609060101010101" pitchFamily="49" charset="-122"/>
                  <a:ea typeface="黑体" panose="02010609060101010101" pitchFamily="49" charset="-122"/>
                </a:rPr>
                <a:t>实际上就是所有个体和区块的集合。</a:t>
              </a:r>
              <a:r>
                <a:rPr lang="en-US" altLang="zh-CN" sz="1400" b="1" dirty="0" smtClean="0">
                  <a:solidFill>
                    <a:schemeClr val="bg1"/>
                  </a:solidFill>
                  <a:latin typeface="黑体" panose="02010609060101010101" pitchFamily="49" charset="-122"/>
                  <a:ea typeface="黑体" panose="02010609060101010101" pitchFamily="49" charset="-122"/>
                </a:rPr>
                <a:t>Cloud-Mind Pool</a:t>
              </a:r>
              <a:r>
                <a:rPr lang="zh-CN" altLang="en-US" sz="1400" b="1" dirty="0" smtClean="0">
                  <a:solidFill>
                    <a:schemeClr val="bg1"/>
                  </a:solidFill>
                  <a:latin typeface="黑体" panose="02010609060101010101" pitchFamily="49" charset="-122"/>
                  <a:ea typeface="黑体" panose="02010609060101010101" pitchFamily="49" charset="-122"/>
                </a:rPr>
                <a:t>负责收集和分析信道中流通的全部信息，并为决策的制定提供大数据预测和实况模拟。因此，你可以说宏观层面的</a:t>
              </a:r>
              <a:r>
                <a:rPr lang="en-US" altLang="zh-CN" sz="1400" b="1" dirty="0" smtClean="0">
                  <a:solidFill>
                    <a:schemeClr val="bg1"/>
                  </a:solidFill>
                  <a:latin typeface="黑体" panose="02010609060101010101" pitchFamily="49" charset="-122"/>
                  <a:ea typeface="黑体" panose="02010609060101010101" pitchFamily="49" charset="-122"/>
                </a:rPr>
                <a:t>Cloud-Mind</a:t>
              </a:r>
              <a:r>
                <a:rPr lang="zh-CN" altLang="en-US" sz="1400" b="1" dirty="0" smtClean="0">
                  <a:solidFill>
                    <a:schemeClr val="bg1"/>
                  </a:solidFill>
                  <a:latin typeface="黑体" panose="02010609060101010101" pitchFamily="49" charset="-122"/>
                  <a:ea typeface="黑体" panose="02010609060101010101" pitchFamily="49" charset="-122"/>
                </a:rPr>
                <a:t>就是一个兼具数据库与人工智能双重身份的集合，你也可以把它看成一个决策的共同体。因为这个</a:t>
              </a:r>
              <a:r>
                <a:rPr lang="en-US" altLang="zh-CN" sz="1400" b="1" dirty="0" smtClean="0">
                  <a:solidFill>
                    <a:schemeClr val="bg1"/>
                  </a:solidFill>
                  <a:latin typeface="黑体" panose="02010609060101010101" pitchFamily="49" charset="-122"/>
                  <a:ea typeface="黑体" panose="02010609060101010101" pitchFamily="49" charset="-122"/>
                </a:rPr>
                <a:t>Pool</a:t>
              </a:r>
              <a:r>
                <a:rPr lang="zh-CN" altLang="en-US" sz="1400" b="1" dirty="0" smtClean="0">
                  <a:solidFill>
                    <a:schemeClr val="bg1"/>
                  </a:solidFill>
                  <a:latin typeface="黑体" panose="02010609060101010101" pitchFamily="49" charset="-122"/>
                  <a:ea typeface="黑体" panose="02010609060101010101" pitchFamily="49" charset="-122"/>
                </a:rPr>
                <a:t>集合了所有使用者的全部智慧与思维。</a:t>
              </a:r>
              <a:endParaRPr lang="zh-CN" altLang="en-US" sz="1400" b="1" dirty="0">
                <a:solidFill>
                  <a:schemeClr val="bg1"/>
                </a:solidFill>
                <a:latin typeface="黑体" panose="02010609060101010101" pitchFamily="49" charset="-122"/>
                <a:ea typeface="黑体" panose="02010609060101010101" pitchFamily="49" charset="-122"/>
              </a:endParaRPr>
            </a:p>
          </p:txBody>
        </p:sp>
        <p:grpSp>
          <p:nvGrpSpPr>
            <p:cNvPr id="23" name="组合 22"/>
            <p:cNvGrpSpPr/>
            <p:nvPr/>
          </p:nvGrpSpPr>
          <p:grpSpPr>
            <a:xfrm>
              <a:off x="178887" y="4776646"/>
              <a:ext cx="3200356" cy="523220"/>
              <a:chOff x="178887" y="4776646"/>
              <a:chExt cx="3200356" cy="523220"/>
            </a:xfrm>
          </p:grpSpPr>
          <p:cxnSp>
            <p:nvCxnSpPr>
              <p:cNvPr id="21" name="直接连接符 20"/>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08318" y="4776646"/>
                <a:ext cx="1859805"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one</a:t>
                </a:r>
                <a:endParaRPr lang="zh-CN" altLang="en-US" sz="2800" b="1" dirty="0">
                  <a:solidFill>
                    <a:srgbClr val="575858"/>
                  </a:solidFill>
                  <a:latin typeface="Algerian" panose="04020705040A02060702" pitchFamily="82" charset="0"/>
                </a:endParaRPr>
              </a:p>
            </p:txBody>
          </p:sp>
        </p:grpSp>
      </p:grpSp>
      <p:grpSp>
        <p:nvGrpSpPr>
          <p:cNvPr id="34" name="组合 33"/>
          <p:cNvGrpSpPr/>
          <p:nvPr/>
        </p:nvGrpSpPr>
        <p:grpSpPr>
          <a:xfrm>
            <a:off x="3837621" y="6419573"/>
            <a:ext cx="3319810" cy="2434455"/>
            <a:chOff x="80577" y="6279729"/>
            <a:chExt cx="3319810" cy="2434455"/>
          </a:xfrm>
        </p:grpSpPr>
        <p:grpSp>
          <p:nvGrpSpPr>
            <p:cNvPr id="35" name="组合 34"/>
            <p:cNvGrpSpPr/>
            <p:nvPr/>
          </p:nvGrpSpPr>
          <p:grpSpPr>
            <a:xfrm>
              <a:off x="140304" y="6279729"/>
              <a:ext cx="3200356" cy="523220"/>
              <a:chOff x="178887" y="4776646"/>
              <a:chExt cx="3200356" cy="523220"/>
            </a:xfrm>
          </p:grpSpPr>
          <p:cxnSp>
            <p:nvCxnSpPr>
              <p:cNvPr id="37" name="直接连接符 36"/>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08318" y="4776646"/>
                <a:ext cx="1912703"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two</a:t>
                </a:r>
                <a:endParaRPr lang="zh-CN" altLang="en-US" sz="2800" b="1" dirty="0">
                  <a:solidFill>
                    <a:srgbClr val="575858"/>
                  </a:solidFill>
                  <a:latin typeface="Algerian" panose="04020705040A02060702" pitchFamily="82" charset="0"/>
                </a:endParaRPr>
              </a:p>
            </p:txBody>
          </p:sp>
        </p:grpSp>
        <p:sp>
          <p:nvSpPr>
            <p:cNvPr id="36" name="文本框 35"/>
            <p:cNvSpPr txBox="1"/>
            <p:nvPr/>
          </p:nvSpPr>
          <p:spPr>
            <a:xfrm>
              <a:off x="80577" y="6898302"/>
              <a:ext cx="3319810" cy="1815882"/>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除此之外，</a:t>
              </a:r>
              <a:r>
                <a:rPr lang="en-US" altLang="zh-CN" sz="1400" b="1" dirty="0" smtClean="0">
                  <a:solidFill>
                    <a:schemeClr val="bg1"/>
                  </a:solidFill>
                  <a:latin typeface="黑体" panose="02010609060101010101" pitchFamily="49" charset="-122"/>
                  <a:ea typeface="黑体" panose="02010609060101010101" pitchFamily="49" charset="-122"/>
                </a:rPr>
                <a:t>Cloud-Mind Pool</a:t>
              </a:r>
              <a:r>
                <a:rPr lang="zh-CN" altLang="en-US" sz="1400" b="1" dirty="0" smtClean="0">
                  <a:solidFill>
                    <a:schemeClr val="bg1"/>
                  </a:solidFill>
                  <a:latin typeface="黑体" panose="02010609060101010101" pitchFamily="49" charset="-122"/>
                  <a:ea typeface="黑体" panose="02010609060101010101" pitchFamily="49" charset="-122"/>
                </a:rPr>
                <a:t>还具备一定的仲裁功能和强制执行功能。在不同的区块产生利益抵触或者发生区块竞合的情况下，</a:t>
              </a:r>
              <a:r>
                <a:rPr lang="en-US" altLang="zh-CN" sz="1400" b="1" dirty="0" smtClean="0">
                  <a:solidFill>
                    <a:schemeClr val="bg1"/>
                  </a:solidFill>
                  <a:latin typeface="黑体" panose="02010609060101010101" pitchFamily="49" charset="-122"/>
                  <a:ea typeface="黑体" panose="02010609060101010101" pitchFamily="49" charset="-122"/>
                </a:rPr>
                <a:t>Cloud-Mind</a:t>
              </a:r>
              <a:r>
                <a:rPr lang="zh-CN" altLang="en-US" sz="1400" b="1" dirty="0" smtClean="0">
                  <a:solidFill>
                    <a:schemeClr val="bg1"/>
                  </a:solidFill>
                  <a:latin typeface="黑体" panose="02010609060101010101" pitchFamily="49" charset="-122"/>
                  <a:ea typeface="黑体" panose="02010609060101010101" pitchFamily="49" charset="-122"/>
                </a:rPr>
                <a:t>会执行相应的仲裁程序，作出具有公信力的决断。同时，对于严重违反章程的使用者，</a:t>
              </a:r>
              <a:r>
                <a:rPr lang="en-US" altLang="zh-CN" sz="1400" b="1" dirty="0" smtClean="0">
                  <a:solidFill>
                    <a:schemeClr val="bg1"/>
                  </a:solidFill>
                  <a:latin typeface="黑体" panose="02010609060101010101" pitchFamily="49" charset="-122"/>
                  <a:ea typeface="黑体" panose="02010609060101010101" pitchFamily="49" charset="-122"/>
                </a:rPr>
                <a:t>Cloud-Mind</a:t>
              </a:r>
              <a:r>
                <a:rPr lang="zh-CN" altLang="en-US" sz="1400" b="1" dirty="0" smtClean="0">
                  <a:solidFill>
                    <a:schemeClr val="bg1"/>
                  </a:solidFill>
                  <a:latin typeface="黑体" panose="02010609060101010101" pitchFamily="49" charset="-122"/>
                  <a:ea typeface="黑体" panose="02010609060101010101" pitchFamily="49" charset="-122"/>
                </a:rPr>
                <a:t>会依据章程剥夺该使用者的一定权限，甚至将其驱逐出这个群体。</a:t>
              </a:r>
              <a:endParaRPr lang="zh-CN" altLang="en-US" sz="1400" b="1" dirty="0">
                <a:solidFill>
                  <a:schemeClr val="bg1"/>
                </a:solidFill>
                <a:latin typeface="黑体" panose="02010609060101010101" pitchFamily="49" charset="-122"/>
                <a:ea typeface="黑体" panose="02010609060101010101" pitchFamily="49" charset="-122"/>
              </a:endParaRPr>
            </a:p>
          </p:txBody>
        </p:sp>
      </p:grpSp>
      <p:pic>
        <p:nvPicPr>
          <p:cNvPr id="2" name="图片 1"/>
          <p:cNvPicPr>
            <a:picLocks noChangeAspect="1"/>
          </p:cNvPicPr>
          <p:nvPr/>
        </p:nvPicPr>
        <p:blipFill>
          <a:blip r:embed="rId4"/>
          <a:stretch>
            <a:fillRect/>
          </a:stretch>
        </p:blipFill>
        <p:spPr>
          <a:xfrm>
            <a:off x="3265844" y="2563856"/>
            <a:ext cx="4124512" cy="3710077"/>
          </a:xfrm>
          <a:prstGeom prst="rect">
            <a:avLst/>
          </a:prstGeom>
        </p:spPr>
      </p:pic>
      <p:pic>
        <p:nvPicPr>
          <p:cNvPr id="5" name="图片 4"/>
          <p:cNvPicPr>
            <a:picLocks noChangeAspect="1"/>
          </p:cNvPicPr>
          <p:nvPr/>
        </p:nvPicPr>
        <p:blipFill>
          <a:blip r:embed="rId5"/>
          <a:stretch>
            <a:fillRect/>
          </a:stretch>
        </p:blipFill>
        <p:spPr>
          <a:xfrm>
            <a:off x="335477" y="2553563"/>
            <a:ext cx="2733399" cy="3745302"/>
          </a:xfrm>
          <a:prstGeom prst="rect">
            <a:avLst/>
          </a:prstGeom>
        </p:spPr>
      </p:pic>
    </p:spTree>
    <p:extLst>
      <p:ext uri="{BB962C8B-B14F-4D97-AF65-F5344CB8AC3E}">
        <p14:creationId xmlns:p14="http://schemas.microsoft.com/office/powerpoint/2010/main" val="848300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0005" y="825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3877B"/>
              </a:solidFill>
            </a:endParaRPr>
          </a:p>
        </p:txBody>
      </p:sp>
      <p:sp>
        <p:nvSpPr>
          <p:cNvPr id="4" name="文本框 3"/>
          <p:cNvSpPr txBox="1"/>
          <p:nvPr/>
        </p:nvSpPr>
        <p:spPr>
          <a:xfrm>
            <a:off x="1284922" y="3841750"/>
            <a:ext cx="5186680" cy="1569660"/>
          </a:xfrm>
          <a:prstGeom prst="rect">
            <a:avLst/>
          </a:prstGeom>
          <a:noFill/>
        </p:spPr>
        <p:txBody>
          <a:bodyPr wrap="square" rtlCol="0">
            <a:spAutoFit/>
          </a:bodyPr>
          <a:lstStyle/>
          <a:p>
            <a:pPr algn="ctr"/>
            <a:r>
              <a:rPr lang="en-US" altLang="zh-CN" sz="2400" b="1" dirty="0">
                <a:solidFill>
                  <a:srgbClr val="E2887A"/>
                </a:solidFill>
                <a:latin typeface="微软雅黑" charset="0"/>
                <a:ea typeface="微软雅黑" charset="0"/>
              </a:rPr>
              <a:t>“Freedom is always the freedom for those who thinks </a:t>
            </a:r>
            <a:r>
              <a:rPr lang="en-US" altLang="zh-CN" sz="2400" b="1" dirty="0" smtClean="0">
                <a:solidFill>
                  <a:srgbClr val="E2887A"/>
                </a:solidFill>
                <a:latin typeface="微软雅黑" charset="0"/>
                <a:ea typeface="微软雅黑" charset="0"/>
              </a:rPr>
              <a:t>differently.” </a:t>
            </a:r>
          </a:p>
          <a:p>
            <a:pPr algn="ctr"/>
            <a:r>
              <a:rPr lang="en-US" altLang="zh-CN" sz="2400" b="1" dirty="0">
                <a:solidFill>
                  <a:srgbClr val="E2887A"/>
                </a:solidFill>
                <a:latin typeface="微软雅黑" charset="0"/>
                <a:ea typeface="微软雅黑" charset="0"/>
              </a:rPr>
              <a:t>——</a:t>
            </a:r>
            <a:r>
              <a:rPr lang="en-US" altLang="zh-CN" sz="2400" b="1" dirty="0" err="1">
                <a:solidFill>
                  <a:srgbClr val="E2887A"/>
                </a:solidFill>
                <a:latin typeface="微软雅黑" charset="0"/>
                <a:ea typeface="微软雅黑" charset="0"/>
              </a:rPr>
              <a:t>R.Luxemburg</a:t>
            </a:r>
            <a:endParaRPr lang="zh-CN" altLang="en-US" sz="2400" b="1" dirty="0">
              <a:solidFill>
                <a:srgbClr val="E2887A"/>
              </a:solidFill>
              <a:latin typeface="微软雅黑" charset="0"/>
              <a:ea typeface="微软雅黑" charset="0"/>
            </a:endParaRPr>
          </a:p>
        </p:txBody>
      </p:sp>
      <p:sp>
        <p:nvSpPr>
          <p:cNvPr id="5" name="文本框 4"/>
          <p:cNvSpPr txBox="1"/>
          <p:nvPr/>
        </p:nvSpPr>
        <p:spPr>
          <a:xfrm>
            <a:off x="383540" y="4032250"/>
            <a:ext cx="4282440" cy="1605915"/>
          </a:xfrm>
          <a:prstGeom prst="rect">
            <a:avLst/>
          </a:prstGeom>
          <a:noFill/>
        </p:spPr>
        <p:txBody>
          <a:bodyPr wrap="square" rtlCol="0">
            <a:spAutoFit/>
          </a:bodyPr>
          <a:lstStyle/>
          <a:p>
            <a:endParaRPr lang="zh-CN" altLang="zh-CN" sz="4800" b="1">
              <a:solidFill>
                <a:srgbClr val="575858"/>
              </a:solidFill>
              <a:latin typeface="微软雅黑" charset="0"/>
              <a:ea typeface="微软雅黑" charset="0"/>
            </a:endParaRPr>
          </a:p>
          <a:p>
            <a:endParaRPr lang="zh-CN" altLang="zh-CN" sz="4800" b="1">
              <a:solidFill>
                <a:srgbClr val="575858"/>
              </a:solidFill>
              <a:latin typeface="微软雅黑" charset="0"/>
              <a:ea typeface="微软雅黑" charset="0"/>
            </a:endParaRPr>
          </a:p>
        </p:txBody>
      </p:sp>
      <p:sp>
        <p:nvSpPr>
          <p:cNvPr id="6" name="文本框 5"/>
          <p:cNvSpPr txBox="1"/>
          <p:nvPr/>
        </p:nvSpPr>
        <p:spPr>
          <a:xfrm>
            <a:off x="3232785" y="5553710"/>
            <a:ext cx="4282440" cy="874395"/>
          </a:xfrm>
          <a:prstGeom prst="rect">
            <a:avLst/>
          </a:prstGeom>
          <a:noFill/>
        </p:spPr>
        <p:txBody>
          <a:bodyPr wrap="square" rtlCol="0">
            <a:spAutoFit/>
          </a:bodyPr>
          <a:lstStyle/>
          <a:p>
            <a:endParaRPr lang="zh-CN" altLang="zh-CN" sz="4800" b="1">
              <a:solidFill>
                <a:srgbClr val="575858"/>
              </a:solidFill>
              <a:latin typeface="微软雅黑" charset="0"/>
              <a:ea typeface="微软雅黑" charset="0"/>
            </a:endParaRPr>
          </a:p>
        </p:txBody>
      </p:sp>
    </p:spTree>
    <p:extLst>
      <p:ext uri="{BB962C8B-B14F-4D97-AF65-F5344CB8AC3E}">
        <p14:creationId xmlns:p14="http://schemas.microsoft.com/office/powerpoint/2010/main" val="2170609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15" y="-28579"/>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2" name="组合 31"/>
          <p:cNvGrpSpPr/>
          <p:nvPr/>
        </p:nvGrpSpPr>
        <p:grpSpPr>
          <a:xfrm>
            <a:off x="-4041" y="103256"/>
            <a:ext cx="7750277" cy="6463332"/>
            <a:chOff x="-4041" y="103256"/>
            <a:chExt cx="7750277" cy="6463332"/>
          </a:xfrm>
          <a:blipFill dpi="0" rotWithShape="1">
            <a:blip r:embed="rId3"/>
            <a:srcRect/>
            <a:stretch>
              <a:fillRect/>
            </a:stretch>
          </a:blipFill>
        </p:grpSpPr>
        <p:grpSp>
          <p:nvGrpSpPr>
            <p:cNvPr id="24" name="组合 23"/>
            <p:cNvGrpSpPr/>
            <p:nvPr/>
          </p:nvGrpSpPr>
          <p:grpSpPr>
            <a:xfrm>
              <a:off x="0" y="103256"/>
              <a:ext cx="7746236" cy="5125426"/>
              <a:chOff x="0" y="103256"/>
              <a:chExt cx="7746236" cy="5125426"/>
            </a:xfrm>
            <a:grpFill/>
          </p:grpSpPr>
          <p:grpSp>
            <p:nvGrpSpPr>
              <p:cNvPr id="14" name="组合 13"/>
              <p:cNvGrpSpPr/>
              <p:nvPr/>
            </p:nvGrpSpPr>
            <p:grpSpPr>
              <a:xfrm>
                <a:off x="0" y="140411"/>
                <a:ext cx="6468830" cy="5088271"/>
                <a:chOff x="581470" y="532816"/>
                <a:chExt cx="6468830" cy="5088271"/>
              </a:xfrm>
              <a:grpFill/>
            </p:grpSpPr>
            <p:sp>
              <p:nvSpPr>
                <p:cNvPr id="5" name="MH_Picture_1"/>
                <p:cNvSpPr/>
                <p:nvPr>
                  <p:custDataLst>
                    <p:tags r:id="rId1"/>
                  </p:custDataLst>
                </p:nvPr>
              </p:nvSpPr>
              <p:spPr>
                <a:xfrm>
                  <a:off x="662091" y="532816"/>
                  <a:ext cx="6269592" cy="3723340"/>
                </a:xfrm>
                <a:custGeom>
                  <a:avLst/>
                  <a:gdLst>
                    <a:gd name="connsiteX0" fmla="*/ 6240910 w 7518400"/>
                    <a:gd name="connsiteY0" fmla="*/ 2514602 h 3695702"/>
                    <a:gd name="connsiteX1" fmla="*/ 7424290 w 7518400"/>
                    <a:gd name="connsiteY1" fmla="*/ 2514602 h 3695702"/>
                    <a:gd name="connsiteX2" fmla="*/ 7518400 w 7518400"/>
                    <a:gd name="connsiteY2" fmla="*/ 2608712 h 3695702"/>
                    <a:gd name="connsiteX3" fmla="*/ 7518400 w 7518400"/>
                    <a:gd name="connsiteY3" fmla="*/ 3601592 h 3695702"/>
                    <a:gd name="connsiteX4" fmla="*/ 7424290 w 7518400"/>
                    <a:gd name="connsiteY4" fmla="*/ 3695702 h 3695702"/>
                    <a:gd name="connsiteX5" fmla="*/ 6240910 w 7518400"/>
                    <a:gd name="connsiteY5" fmla="*/ 3695702 h 3695702"/>
                    <a:gd name="connsiteX6" fmla="*/ 6146800 w 7518400"/>
                    <a:gd name="connsiteY6" fmla="*/ 3601592 h 3695702"/>
                    <a:gd name="connsiteX7" fmla="*/ 6146800 w 7518400"/>
                    <a:gd name="connsiteY7" fmla="*/ 2608712 h 3695702"/>
                    <a:gd name="connsiteX8" fmla="*/ 6240910 w 7518400"/>
                    <a:gd name="connsiteY8" fmla="*/ 2514602 h 3695702"/>
                    <a:gd name="connsiteX9" fmla="*/ 4704210 w 7518400"/>
                    <a:gd name="connsiteY9" fmla="*/ 2514602 h 3695702"/>
                    <a:gd name="connsiteX10" fmla="*/ 5887590 w 7518400"/>
                    <a:gd name="connsiteY10" fmla="*/ 2514602 h 3695702"/>
                    <a:gd name="connsiteX11" fmla="*/ 5981700 w 7518400"/>
                    <a:gd name="connsiteY11" fmla="*/ 2608712 h 3695702"/>
                    <a:gd name="connsiteX12" fmla="*/ 5981700 w 7518400"/>
                    <a:gd name="connsiteY12" fmla="*/ 3601592 h 3695702"/>
                    <a:gd name="connsiteX13" fmla="*/ 5887590 w 7518400"/>
                    <a:gd name="connsiteY13" fmla="*/ 3695702 h 3695702"/>
                    <a:gd name="connsiteX14" fmla="*/ 4704210 w 7518400"/>
                    <a:gd name="connsiteY14" fmla="*/ 3695702 h 3695702"/>
                    <a:gd name="connsiteX15" fmla="*/ 4610100 w 7518400"/>
                    <a:gd name="connsiteY15" fmla="*/ 3601592 h 3695702"/>
                    <a:gd name="connsiteX16" fmla="*/ 4610100 w 7518400"/>
                    <a:gd name="connsiteY16" fmla="*/ 2608712 h 3695702"/>
                    <a:gd name="connsiteX17" fmla="*/ 4704210 w 7518400"/>
                    <a:gd name="connsiteY17" fmla="*/ 2514602 h 3695702"/>
                    <a:gd name="connsiteX18" fmla="*/ 6240910 w 7518400"/>
                    <a:gd name="connsiteY18" fmla="*/ 1257301 h 3695702"/>
                    <a:gd name="connsiteX19" fmla="*/ 7424290 w 7518400"/>
                    <a:gd name="connsiteY19" fmla="*/ 1257301 h 3695702"/>
                    <a:gd name="connsiteX20" fmla="*/ 7518400 w 7518400"/>
                    <a:gd name="connsiteY20" fmla="*/ 1351411 h 3695702"/>
                    <a:gd name="connsiteX21" fmla="*/ 7518400 w 7518400"/>
                    <a:gd name="connsiteY21" fmla="*/ 2344291 h 3695702"/>
                    <a:gd name="connsiteX22" fmla="*/ 7424290 w 7518400"/>
                    <a:gd name="connsiteY22" fmla="*/ 2438401 h 3695702"/>
                    <a:gd name="connsiteX23" fmla="*/ 6240910 w 7518400"/>
                    <a:gd name="connsiteY23" fmla="*/ 2438401 h 3695702"/>
                    <a:gd name="connsiteX24" fmla="*/ 6146800 w 7518400"/>
                    <a:gd name="connsiteY24" fmla="*/ 2344291 h 3695702"/>
                    <a:gd name="connsiteX25" fmla="*/ 6146800 w 7518400"/>
                    <a:gd name="connsiteY25" fmla="*/ 1351411 h 3695702"/>
                    <a:gd name="connsiteX26" fmla="*/ 6240910 w 7518400"/>
                    <a:gd name="connsiteY26" fmla="*/ 1257301 h 3695702"/>
                    <a:gd name="connsiteX27" fmla="*/ 4704210 w 7518400"/>
                    <a:gd name="connsiteY27" fmla="*/ 1257301 h 3695702"/>
                    <a:gd name="connsiteX28" fmla="*/ 5887590 w 7518400"/>
                    <a:gd name="connsiteY28" fmla="*/ 1257301 h 3695702"/>
                    <a:gd name="connsiteX29" fmla="*/ 5981700 w 7518400"/>
                    <a:gd name="connsiteY29" fmla="*/ 1351411 h 3695702"/>
                    <a:gd name="connsiteX30" fmla="*/ 5981700 w 7518400"/>
                    <a:gd name="connsiteY30" fmla="*/ 2344291 h 3695702"/>
                    <a:gd name="connsiteX31" fmla="*/ 5887590 w 7518400"/>
                    <a:gd name="connsiteY31" fmla="*/ 2438401 h 3695702"/>
                    <a:gd name="connsiteX32" fmla="*/ 4704210 w 7518400"/>
                    <a:gd name="connsiteY32" fmla="*/ 2438401 h 3695702"/>
                    <a:gd name="connsiteX33" fmla="*/ 4610100 w 7518400"/>
                    <a:gd name="connsiteY33" fmla="*/ 2344291 h 3695702"/>
                    <a:gd name="connsiteX34" fmla="*/ 4610100 w 7518400"/>
                    <a:gd name="connsiteY34" fmla="*/ 1351411 h 3695702"/>
                    <a:gd name="connsiteX35" fmla="*/ 4704210 w 7518400"/>
                    <a:gd name="connsiteY35" fmla="*/ 1257301 h 3695702"/>
                    <a:gd name="connsiteX36" fmla="*/ 3167510 w 7518400"/>
                    <a:gd name="connsiteY36" fmla="*/ 1257301 h 3695702"/>
                    <a:gd name="connsiteX37" fmla="*/ 4350890 w 7518400"/>
                    <a:gd name="connsiteY37" fmla="*/ 1257301 h 3695702"/>
                    <a:gd name="connsiteX38" fmla="*/ 4445000 w 7518400"/>
                    <a:gd name="connsiteY38" fmla="*/ 1351411 h 3695702"/>
                    <a:gd name="connsiteX39" fmla="*/ 4445000 w 7518400"/>
                    <a:gd name="connsiteY39" fmla="*/ 2344291 h 3695702"/>
                    <a:gd name="connsiteX40" fmla="*/ 4350890 w 7518400"/>
                    <a:gd name="connsiteY40" fmla="*/ 2438401 h 3695702"/>
                    <a:gd name="connsiteX41" fmla="*/ 3167510 w 7518400"/>
                    <a:gd name="connsiteY41" fmla="*/ 2438401 h 3695702"/>
                    <a:gd name="connsiteX42" fmla="*/ 3073400 w 7518400"/>
                    <a:gd name="connsiteY42" fmla="*/ 2344291 h 3695702"/>
                    <a:gd name="connsiteX43" fmla="*/ 3073400 w 7518400"/>
                    <a:gd name="connsiteY43" fmla="*/ 1351411 h 3695702"/>
                    <a:gd name="connsiteX44" fmla="*/ 3167510 w 7518400"/>
                    <a:gd name="connsiteY44" fmla="*/ 1257301 h 3695702"/>
                    <a:gd name="connsiteX45" fmla="*/ 1630810 w 7518400"/>
                    <a:gd name="connsiteY45" fmla="*/ 1257301 h 3695702"/>
                    <a:gd name="connsiteX46" fmla="*/ 2814190 w 7518400"/>
                    <a:gd name="connsiteY46" fmla="*/ 1257301 h 3695702"/>
                    <a:gd name="connsiteX47" fmla="*/ 2908300 w 7518400"/>
                    <a:gd name="connsiteY47" fmla="*/ 1351411 h 3695702"/>
                    <a:gd name="connsiteX48" fmla="*/ 2908300 w 7518400"/>
                    <a:gd name="connsiteY48" fmla="*/ 2344291 h 3695702"/>
                    <a:gd name="connsiteX49" fmla="*/ 2814190 w 7518400"/>
                    <a:gd name="connsiteY49" fmla="*/ 2438401 h 3695702"/>
                    <a:gd name="connsiteX50" fmla="*/ 1630810 w 7518400"/>
                    <a:gd name="connsiteY50" fmla="*/ 2438401 h 3695702"/>
                    <a:gd name="connsiteX51" fmla="*/ 1536700 w 7518400"/>
                    <a:gd name="connsiteY51" fmla="*/ 2344291 h 3695702"/>
                    <a:gd name="connsiteX52" fmla="*/ 1536700 w 7518400"/>
                    <a:gd name="connsiteY52" fmla="*/ 1351411 h 3695702"/>
                    <a:gd name="connsiteX53" fmla="*/ 1630810 w 7518400"/>
                    <a:gd name="connsiteY53" fmla="*/ 1257301 h 3695702"/>
                    <a:gd name="connsiteX54" fmla="*/ 94110 w 7518400"/>
                    <a:gd name="connsiteY54" fmla="*/ 1257301 h 3695702"/>
                    <a:gd name="connsiteX55" fmla="*/ 1277490 w 7518400"/>
                    <a:gd name="connsiteY55" fmla="*/ 1257301 h 3695702"/>
                    <a:gd name="connsiteX56" fmla="*/ 1371600 w 7518400"/>
                    <a:gd name="connsiteY56" fmla="*/ 1351411 h 3695702"/>
                    <a:gd name="connsiteX57" fmla="*/ 1371600 w 7518400"/>
                    <a:gd name="connsiteY57" fmla="*/ 2344291 h 3695702"/>
                    <a:gd name="connsiteX58" fmla="*/ 1277490 w 7518400"/>
                    <a:gd name="connsiteY58" fmla="*/ 2438401 h 3695702"/>
                    <a:gd name="connsiteX59" fmla="*/ 94110 w 7518400"/>
                    <a:gd name="connsiteY59" fmla="*/ 2438401 h 3695702"/>
                    <a:gd name="connsiteX60" fmla="*/ 0 w 7518400"/>
                    <a:gd name="connsiteY60" fmla="*/ 2344291 h 3695702"/>
                    <a:gd name="connsiteX61" fmla="*/ 0 w 7518400"/>
                    <a:gd name="connsiteY61" fmla="*/ 1351411 h 3695702"/>
                    <a:gd name="connsiteX62" fmla="*/ 94110 w 7518400"/>
                    <a:gd name="connsiteY62" fmla="*/ 1257301 h 3695702"/>
                    <a:gd name="connsiteX63" fmla="*/ 4704210 w 7518400"/>
                    <a:gd name="connsiteY63" fmla="*/ 0 h 3695702"/>
                    <a:gd name="connsiteX64" fmla="*/ 5887590 w 7518400"/>
                    <a:gd name="connsiteY64" fmla="*/ 0 h 3695702"/>
                    <a:gd name="connsiteX65" fmla="*/ 5981700 w 7518400"/>
                    <a:gd name="connsiteY65" fmla="*/ 94110 h 3695702"/>
                    <a:gd name="connsiteX66" fmla="*/ 5981700 w 7518400"/>
                    <a:gd name="connsiteY66" fmla="*/ 1086990 h 3695702"/>
                    <a:gd name="connsiteX67" fmla="*/ 5887590 w 7518400"/>
                    <a:gd name="connsiteY67" fmla="*/ 1181100 h 3695702"/>
                    <a:gd name="connsiteX68" fmla="*/ 4704210 w 7518400"/>
                    <a:gd name="connsiteY68" fmla="*/ 1181100 h 3695702"/>
                    <a:gd name="connsiteX69" fmla="*/ 4610100 w 7518400"/>
                    <a:gd name="connsiteY69" fmla="*/ 1086990 h 3695702"/>
                    <a:gd name="connsiteX70" fmla="*/ 4610100 w 7518400"/>
                    <a:gd name="connsiteY70" fmla="*/ 94110 h 3695702"/>
                    <a:gd name="connsiteX71" fmla="*/ 4704210 w 7518400"/>
                    <a:gd name="connsiteY71" fmla="*/ 0 h 3695702"/>
                    <a:gd name="connsiteX72" fmla="*/ 6240910 w 7518400"/>
                    <a:gd name="connsiteY72" fmla="*/ 0 h 3695702"/>
                    <a:gd name="connsiteX73" fmla="*/ 7424290 w 7518400"/>
                    <a:gd name="connsiteY73" fmla="*/ 0 h 3695702"/>
                    <a:gd name="connsiteX74" fmla="*/ 7518400 w 7518400"/>
                    <a:gd name="connsiteY74" fmla="*/ 94110 h 3695702"/>
                    <a:gd name="connsiteX75" fmla="*/ 7518400 w 7518400"/>
                    <a:gd name="connsiteY75" fmla="*/ 1086990 h 3695702"/>
                    <a:gd name="connsiteX76" fmla="*/ 7424290 w 7518400"/>
                    <a:gd name="connsiteY76" fmla="*/ 1181100 h 3695702"/>
                    <a:gd name="connsiteX77" fmla="*/ 6240910 w 7518400"/>
                    <a:gd name="connsiteY77" fmla="*/ 1181100 h 3695702"/>
                    <a:gd name="connsiteX78" fmla="*/ 6146800 w 7518400"/>
                    <a:gd name="connsiteY78" fmla="*/ 1086990 h 3695702"/>
                    <a:gd name="connsiteX79" fmla="*/ 6146800 w 7518400"/>
                    <a:gd name="connsiteY79" fmla="*/ 94110 h 3695702"/>
                    <a:gd name="connsiteX80" fmla="*/ 6240910 w 7518400"/>
                    <a:gd name="connsiteY80" fmla="*/ 0 h 3695702"/>
                    <a:gd name="connsiteX81" fmla="*/ 3167510 w 7518400"/>
                    <a:gd name="connsiteY81" fmla="*/ 0 h 3695702"/>
                    <a:gd name="connsiteX82" fmla="*/ 4350890 w 7518400"/>
                    <a:gd name="connsiteY82" fmla="*/ 0 h 3695702"/>
                    <a:gd name="connsiteX83" fmla="*/ 4445000 w 7518400"/>
                    <a:gd name="connsiteY83" fmla="*/ 94110 h 3695702"/>
                    <a:gd name="connsiteX84" fmla="*/ 4445000 w 7518400"/>
                    <a:gd name="connsiteY84" fmla="*/ 1086990 h 3695702"/>
                    <a:gd name="connsiteX85" fmla="*/ 4350890 w 7518400"/>
                    <a:gd name="connsiteY85" fmla="*/ 1181100 h 3695702"/>
                    <a:gd name="connsiteX86" fmla="*/ 3167510 w 7518400"/>
                    <a:gd name="connsiteY86" fmla="*/ 1181100 h 3695702"/>
                    <a:gd name="connsiteX87" fmla="*/ 3073400 w 7518400"/>
                    <a:gd name="connsiteY87" fmla="*/ 1086990 h 3695702"/>
                    <a:gd name="connsiteX88" fmla="*/ 3073400 w 7518400"/>
                    <a:gd name="connsiteY88" fmla="*/ 94110 h 3695702"/>
                    <a:gd name="connsiteX89" fmla="*/ 3167510 w 7518400"/>
                    <a:gd name="connsiteY89" fmla="*/ 0 h 3695702"/>
                    <a:gd name="connsiteX90" fmla="*/ 1630810 w 7518400"/>
                    <a:gd name="connsiteY90" fmla="*/ 0 h 3695702"/>
                    <a:gd name="connsiteX91" fmla="*/ 2814190 w 7518400"/>
                    <a:gd name="connsiteY91" fmla="*/ 0 h 3695702"/>
                    <a:gd name="connsiteX92" fmla="*/ 2908300 w 7518400"/>
                    <a:gd name="connsiteY92" fmla="*/ 94110 h 3695702"/>
                    <a:gd name="connsiteX93" fmla="*/ 2908300 w 7518400"/>
                    <a:gd name="connsiteY93" fmla="*/ 1086990 h 3695702"/>
                    <a:gd name="connsiteX94" fmla="*/ 2814190 w 7518400"/>
                    <a:gd name="connsiteY94" fmla="*/ 1181100 h 3695702"/>
                    <a:gd name="connsiteX95" fmla="*/ 1630810 w 7518400"/>
                    <a:gd name="connsiteY95" fmla="*/ 1181100 h 3695702"/>
                    <a:gd name="connsiteX96" fmla="*/ 1536700 w 7518400"/>
                    <a:gd name="connsiteY96" fmla="*/ 1086990 h 3695702"/>
                    <a:gd name="connsiteX97" fmla="*/ 1536700 w 7518400"/>
                    <a:gd name="connsiteY97" fmla="*/ 94110 h 3695702"/>
                    <a:gd name="connsiteX98" fmla="*/ 1630810 w 7518400"/>
                    <a:gd name="connsiteY98" fmla="*/ 0 h 3695702"/>
                    <a:gd name="connsiteX99" fmla="*/ 94110 w 7518400"/>
                    <a:gd name="connsiteY99" fmla="*/ 0 h 3695702"/>
                    <a:gd name="connsiteX100" fmla="*/ 1277490 w 7518400"/>
                    <a:gd name="connsiteY100" fmla="*/ 0 h 3695702"/>
                    <a:gd name="connsiteX101" fmla="*/ 1371600 w 7518400"/>
                    <a:gd name="connsiteY101" fmla="*/ 94110 h 3695702"/>
                    <a:gd name="connsiteX102" fmla="*/ 1371600 w 7518400"/>
                    <a:gd name="connsiteY102" fmla="*/ 1086990 h 3695702"/>
                    <a:gd name="connsiteX103" fmla="*/ 1277490 w 7518400"/>
                    <a:gd name="connsiteY103" fmla="*/ 1181100 h 3695702"/>
                    <a:gd name="connsiteX104" fmla="*/ 94110 w 7518400"/>
                    <a:gd name="connsiteY104" fmla="*/ 1181100 h 3695702"/>
                    <a:gd name="connsiteX105" fmla="*/ 0 w 7518400"/>
                    <a:gd name="connsiteY105" fmla="*/ 1086990 h 3695702"/>
                    <a:gd name="connsiteX106" fmla="*/ 0 w 7518400"/>
                    <a:gd name="connsiteY106" fmla="*/ 94110 h 3695702"/>
                    <a:gd name="connsiteX107" fmla="*/ 94110 w 7518400"/>
                    <a:gd name="connsiteY107" fmla="*/ 0 h 369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7518400" h="3695702">
                      <a:moveTo>
                        <a:pt x="6240910" y="2514602"/>
                      </a:moveTo>
                      <a:lnTo>
                        <a:pt x="7424290" y="2514602"/>
                      </a:lnTo>
                      <a:cubicBezTo>
                        <a:pt x="7476266" y="2514602"/>
                        <a:pt x="7518400" y="2556736"/>
                        <a:pt x="7518400" y="2608712"/>
                      </a:cubicBezTo>
                      <a:lnTo>
                        <a:pt x="7518400" y="3601592"/>
                      </a:lnTo>
                      <a:cubicBezTo>
                        <a:pt x="7518400" y="3653568"/>
                        <a:pt x="7476266" y="3695702"/>
                        <a:pt x="7424290" y="3695702"/>
                      </a:cubicBezTo>
                      <a:lnTo>
                        <a:pt x="6240910" y="3695702"/>
                      </a:lnTo>
                      <a:cubicBezTo>
                        <a:pt x="6188934" y="3695702"/>
                        <a:pt x="6146800" y="3653568"/>
                        <a:pt x="6146800" y="3601592"/>
                      </a:cubicBezTo>
                      <a:lnTo>
                        <a:pt x="6146800" y="2608712"/>
                      </a:lnTo>
                      <a:cubicBezTo>
                        <a:pt x="6146800" y="2556736"/>
                        <a:pt x="6188934" y="2514602"/>
                        <a:pt x="6240910" y="2514602"/>
                      </a:cubicBezTo>
                      <a:close/>
                      <a:moveTo>
                        <a:pt x="4704210" y="2514602"/>
                      </a:moveTo>
                      <a:lnTo>
                        <a:pt x="5887590" y="2514602"/>
                      </a:lnTo>
                      <a:cubicBezTo>
                        <a:pt x="5939566" y="2514602"/>
                        <a:pt x="5981700" y="2556736"/>
                        <a:pt x="5981700" y="2608712"/>
                      </a:cubicBezTo>
                      <a:lnTo>
                        <a:pt x="5981700" y="3601592"/>
                      </a:lnTo>
                      <a:cubicBezTo>
                        <a:pt x="5981700" y="3653568"/>
                        <a:pt x="5939566" y="3695702"/>
                        <a:pt x="5887590" y="3695702"/>
                      </a:cubicBezTo>
                      <a:lnTo>
                        <a:pt x="4704210" y="3695702"/>
                      </a:lnTo>
                      <a:cubicBezTo>
                        <a:pt x="4652234" y="3695702"/>
                        <a:pt x="4610100" y="3653568"/>
                        <a:pt x="4610100" y="3601592"/>
                      </a:cubicBezTo>
                      <a:lnTo>
                        <a:pt x="4610100" y="2608712"/>
                      </a:lnTo>
                      <a:cubicBezTo>
                        <a:pt x="4610100" y="2556736"/>
                        <a:pt x="4652234" y="2514602"/>
                        <a:pt x="4704210" y="2514602"/>
                      </a:cubicBezTo>
                      <a:close/>
                      <a:moveTo>
                        <a:pt x="6240910" y="1257301"/>
                      </a:moveTo>
                      <a:lnTo>
                        <a:pt x="7424290" y="1257301"/>
                      </a:lnTo>
                      <a:cubicBezTo>
                        <a:pt x="7476266" y="1257301"/>
                        <a:pt x="7518400" y="1299435"/>
                        <a:pt x="7518400" y="1351411"/>
                      </a:cubicBezTo>
                      <a:lnTo>
                        <a:pt x="7518400" y="2344291"/>
                      </a:lnTo>
                      <a:cubicBezTo>
                        <a:pt x="7518400" y="2396267"/>
                        <a:pt x="7476266" y="2438401"/>
                        <a:pt x="7424290" y="2438401"/>
                      </a:cubicBezTo>
                      <a:lnTo>
                        <a:pt x="6240910" y="2438401"/>
                      </a:lnTo>
                      <a:cubicBezTo>
                        <a:pt x="6188934" y="2438401"/>
                        <a:pt x="6146800" y="2396267"/>
                        <a:pt x="6146800" y="2344291"/>
                      </a:cubicBezTo>
                      <a:lnTo>
                        <a:pt x="6146800" y="1351411"/>
                      </a:lnTo>
                      <a:cubicBezTo>
                        <a:pt x="6146800" y="1299435"/>
                        <a:pt x="6188934" y="1257301"/>
                        <a:pt x="6240910" y="1257301"/>
                      </a:cubicBezTo>
                      <a:close/>
                      <a:moveTo>
                        <a:pt x="4704210" y="1257301"/>
                      </a:moveTo>
                      <a:lnTo>
                        <a:pt x="5887590" y="1257301"/>
                      </a:lnTo>
                      <a:cubicBezTo>
                        <a:pt x="5939566" y="1257301"/>
                        <a:pt x="5981700" y="1299435"/>
                        <a:pt x="5981700" y="1351411"/>
                      </a:cubicBezTo>
                      <a:lnTo>
                        <a:pt x="5981700" y="2344291"/>
                      </a:lnTo>
                      <a:cubicBezTo>
                        <a:pt x="5981700" y="2396267"/>
                        <a:pt x="5939566" y="2438401"/>
                        <a:pt x="5887590" y="2438401"/>
                      </a:cubicBezTo>
                      <a:lnTo>
                        <a:pt x="4704210" y="2438401"/>
                      </a:lnTo>
                      <a:cubicBezTo>
                        <a:pt x="4652234" y="2438401"/>
                        <a:pt x="4610100" y="2396267"/>
                        <a:pt x="4610100" y="2344291"/>
                      </a:cubicBezTo>
                      <a:lnTo>
                        <a:pt x="4610100" y="1351411"/>
                      </a:lnTo>
                      <a:cubicBezTo>
                        <a:pt x="4610100" y="1299435"/>
                        <a:pt x="4652234" y="1257301"/>
                        <a:pt x="4704210" y="1257301"/>
                      </a:cubicBezTo>
                      <a:close/>
                      <a:moveTo>
                        <a:pt x="3167510" y="1257301"/>
                      </a:moveTo>
                      <a:lnTo>
                        <a:pt x="4350890" y="1257301"/>
                      </a:lnTo>
                      <a:cubicBezTo>
                        <a:pt x="4402866" y="1257301"/>
                        <a:pt x="4445000" y="1299435"/>
                        <a:pt x="4445000" y="1351411"/>
                      </a:cubicBezTo>
                      <a:lnTo>
                        <a:pt x="4445000" y="2344291"/>
                      </a:lnTo>
                      <a:cubicBezTo>
                        <a:pt x="4445000" y="2396267"/>
                        <a:pt x="4402866" y="2438401"/>
                        <a:pt x="4350890" y="2438401"/>
                      </a:cubicBezTo>
                      <a:lnTo>
                        <a:pt x="3167510" y="2438401"/>
                      </a:lnTo>
                      <a:cubicBezTo>
                        <a:pt x="3115534" y="2438401"/>
                        <a:pt x="3073400" y="2396267"/>
                        <a:pt x="3073400" y="2344291"/>
                      </a:cubicBezTo>
                      <a:lnTo>
                        <a:pt x="3073400" y="1351411"/>
                      </a:lnTo>
                      <a:cubicBezTo>
                        <a:pt x="3073400" y="1299435"/>
                        <a:pt x="3115534" y="1257301"/>
                        <a:pt x="3167510" y="1257301"/>
                      </a:cubicBezTo>
                      <a:close/>
                      <a:moveTo>
                        <a:pt x="1630810" y="1257301"/>
                      </a:moveTo>
                      <a:lnTo>
                        <a:pt x="2814190" y="1257301"/>
                      </a:lnTo>
                      <a:cubicBezTo>
                        <a:pt x="2866166" y="1257301"/>
                        <a:pt x="2908300" y="1299435"/>
                        <a:pt x="2908300" y="1351411"/>
                      </a:cubicBezTo>
                      <a:lnTo>
                        <a:pt x="2908300" y="2344291"/>
                      </a:lnTo>
                      <a:cubicBezTo>
                        <a:pt x="2908300" y="2396267"/>
                        <a:pt x="2866166" y="2438401"/>
                        <a:pt x="2814190" y="2438401"/>
                      </a:cubicBezTo>
                      <a:lnTo>
                        <a:pt x="1630810" y="2438401"/>
                      </a:lnTo>
                      <a:cubicBezTo>
                        <a:pt x="1578834" y="2438401"/>
                        <a:pt x="1536700" y="2396267"/>
                        <a:pt x="1536700" y="2344291"/>
                      </a:cubicBezTo>
                      <a:lnTo>
                        <a:pt x="1536700" y="1351411"/>
                      </a:lnTo>
                      <a:cubicBezTo>
                        <a:pt x="1536700" y="1299435"/>
                        <a:pt x="1578834" y="1257301"/>
                        <a:pt x="1630810" y="1257301"/>
                      </a:cubicBezTo>
                      <a:close/>
                      <a:moveTo>
                        <a:pt x="94110" y="1257301"/>
                      </a:moveTo>
                      <a:lnTo>
                        <a:pt x="1277490" y="1257301"/>
                      </a:lnTo>
                      <a:cubicBezTo>
                        <a:pt x="1329466" y="1257301"/>
                        <a:pt x="1371600" y="1299435"/>
                        <a:pt x="1371600" y="1351411"/>
                      </a:cubicBezTo>
                      <a:lnTo>
                        <a:pt x="1371600" y="2344291"/>
                      </a:lnTo>
                      <a:cubicBezTo>
                        <a:pt x="1371600" y="2396267"/>
                        <a:pt x="1329466" y="2438401"/>
                        <a:pt x="1277490" y="2438401"/>
                      </a:cubicBezTo>
                      <a:lnTo>
                        <a:pt x="94110" y="2438401"/>
                      </a:lnTo>
                      <a:cubicBezTo>
                        <a:pt x="42134" y="2438401"/>
                        <a:pt x="0" y="2396267"/>
                        <a:pt x="0" y="2344291"/>
                      </a:cubicBezTo>
                      <a:lnTo>
                        <a:pt x="0" y="1351411"/>
                      </a:lnTo>
                      <a:cubicBezTo>
                        <a:pt x="0" y="1299435"/>
                        <a:pt x="42134" y="1257301"/>
                        <a:pt x="94110" y="1257301"/>
                      </a:cubicBezTo>
                      <a:close/>
                      <a:moveTo>
                        <a:pt x="4704210" y="0"/>
                      </a:moveTo>
                      <a:lnTo>
                        <a:pt x="5887590" y="0"/>
                      </a:lnTo>
                      <a:cubicBezTo>
                        <a:pt x="5939566" y="0"/>
                        <a:pt x="5981700" y="42134"/>
                        <a:pt x="5981700" y="94110"/>
                      </a:cubicBezTo>
                      <a:lnTo>
                        <a:pt x="5981700" y="1086990"/>
                      </a:lnTo>
                      <a:cubicBezTo>
                        <a:pt x="5981700" y="1138966"/>
                        <a:pt x="5939566" y="1181100"/>
                        <a:pt x="5887590" y="1181100"/>
                      </a:cubicBezTo>
                      <a:lnTo>
                        <a:pt x="4704210" y="1181100"/>
                      </a:lnTo>
                      <a:cubicBezTo>
                        <a:pt x="4652234" y="1181100"/>
                        <a:pt x="4610100" y="1138966"/>
                        <a:pt x="4610100" y="1086990"/>
                      </a:cubicBezTo>
                      <a:lnTo>
                        <a:pt x="4610100" y="94110"/>
                      </a:lnTo>
                      <a:cubicBezTo>
                        <a:pt x="4610100" y="42134"/>
                        <a:pt x="4652234" y="0"/>
                        <a:pt x="4704210" y="0"/>
                      </a:cubicBezTo>
                      <a:close/>
                      <a:moveTo>
                        <a:pt x="6240910" y="0"/>
                      </a:moveTo>
                      <a:lnTo>
                        <a:pt x="7424290" y="0"/>
                      </a:lnTo>
                      <a:cubicBezTo>
                        <a:pt x="7476266" y="0"/>
                        <a:pt x="7518400" y="42134"/>
                        <a:pt x="7518400" y="94110"/>
                      </a:cubicBezTo>
                      <a:lnTo>
                        <a:pt x="7518400" y="1086990"/>
                      </a:lnTo>
                      <a:cubicBezTo>
                        <a:pt x="7518400" y="1138966"/>
                        <a:pt x="7476266" y="1181100"/>
                        <a:pt x="7424290" y="1181100"/>
                      </a:cubicBezTo>
                      <a:lnTo>
                        <a:pt x="6240910" y="1181100"/>
                      </a:lnTo>
                      <a:cubicBezTo>
                        <a:pt x="6188934" y="1181100"/>
                        <a:pt x="6146800" y="1138966"/>
                        <a:pt x="6146800" y="1086990"/>
                      </a:cubicBezTo>
                      <a:lnTo>
                        <a:pt x="6146800" y="94110"/>
                      </a:lnTo>
                      <a:cubicBezTo>
                        <a:pt x="6146800" y="42134"/>
                        <a:pt x="6188934" y="0"/>
                        <a:pt x="6240910" y="0"/>
                      </a:cubicBezTo>
                      <a:close/>
                      <a:moveTo>
                        <a:pt x="3167510" y="0"/>
                      </a:moveTo>
                      <a:lnTo>
                        <a:pt x="4350890" y="0"/>
                      </a:lnTo>
                      <a:cubicBezTo>
                        <a:pt x="4402866" y="0"/>
                        <a:pt x="4445000" y="42134"/>
                        <a:pt x="4445000" y="94110"/>
                      </a:cubicBezTo>
                      <a:lnTo>
                        <a:pt x="4445000" y="1086990"/>
                      </a:lnTo>
                      <a:cubicBezTo>
                        <a:pt x="4445000" y="1138966"/>
                        <a:pt x="4402866" y="1181100"/>
                        <a:pt x="4350890" y="1181100"/>
                      </a:cubicBezTo>
                      <a:lnTo>
                        <a:pt x="3167510" y="1181100"/>
                      </a:lnTo>
                      <a:cubicBezTo>
                        <a:pt x="3115534" y="1181100"/>
                        <a:pt x="3073400" y="1138966"/>
                        <a:pt x="3073400" y="1086990"/>
                      </a:cubicBezTo>
                      <a:lnTo>
                        <a:pt x="3073400" y="94110"/>
                      </a:lnTo>
                      <a:cubicBezTo>
                        <a:pt x="3073400" y="42134"/>
                        <a:pt x="3115534" y="0"/>
                        <a:pt x="3167510" y="0"/>
                      </a:cubicBezTo>
                      <a:close/>
                      <a:moveTo>
                        <a:pt x="1630810" y="0"/>
                      </a:moveTo>
                      <a:lnTo>
                        <a:pt x="2814190" y="0"/>
                      </a:lnTo>
                      <a:cubicBezTo>
                        <a:pt x="2866166" y="0"/>
                        <a:pt x="2908300" y="42134"/>
                        <a:pt x="2908300" y="94110"/>
                      </a:cubicBezTo>
                      <a:lnTo>
                        <a:pt x="2908300" y="1086990"/>
                      </a:lnTo>
                      <a:cubicBezTo>
                        <a:pt x="2908300" y="1138966"/>
                        <a:pt x="2866166" y="1181100"/>
                        <a:pt x="2814190" y="1181100"/>
                      </a:cubicBezTo>
                      <a:lnTo>
                        <a:pt x="1630810" y="1181100"/>
                      </a:lnTo>
                      <a:cubicBezTo>
                        <a:pt x="1578834" y="1181100"/>
                        <a:pt x="1536700" y="1138966"/>
                        <a:pt x="1536700" y="1086990"/>
                      </a:cubicBezTo>
                      <a:lnTo>
                        <a:pt x="1536700" y="94110"/>
                      </a:lnTo>
                      <a:cubicBezTo>
                        <a:pt x="1536700" y="42134"/>
                        <a:pt x="1578834" y="0"/>
                        <a:pt x="1630810" y="0"/>
                      </a:cubicBezTo>
                      <a:close/>
                      <a:moveTo>
                        <a:pt x="94110" y="0"/>
                      </a:moveTo>
                      <a:lnTo>
                        <a:pt x="1277490" y="0"/>
                      </a:lnTo>
                      <a:cubicBezTo>
                        <a:pt x="1329466" y="0"/>
                        <a:pt x="1371600" y="42134"/>
                        <a:pt x="1371600" y="94110"/>
                      </a:cubicBezTo>
                      <a:lnTo>
                        <a:pt x="1371600" y="1086990"/>
                      </a:lnTo>
                      <a:cubicBezTo>
                        <a:pt x="1371600" y="1138966"/>
                        <a:pt x="1329466" y="1181100"/>
                        <a:pt x="1277490" y="1181100"/>
                      </a:cubicBezTo>
                      <a:lnTo>
                        <a:pt x="94110" y="1181100"/>
                      </a:lnTo>
                      <a:cubicBezTo>
                        <a:pt x="42134" y="1181100"/>
                        <a:pt x="0" y="1138966"/>
                        <a:pt x="0" y="1086990"/>
                      </a:cubicBezTo>
                      <a:lnTo>
                        <a:pt x="0" y="94110"/>
                      </a:lnTo>
                      <a:cubicBezTo>
                        <a:pt x="0" y="42134"/>
                        <a:pt x="42134" y="0"/>
                        <a:pt x="94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30"/>
                </a:p>
              </p:txBody>
            </p:sp>
            <p:sp>
              <p:nvSpPr>
                <p:cNvPr id="6" name="圆角矩形 5"/>
                <p:cNvSpPr/>
                <p:nvPr/>
              </p:nvSpPr>
              <p:spPr>
                <a:xfrm>
                  <a:off x="1867710" y="3030471"/>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193772" y="3047648"/>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81470" y="3047648"/>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81470" y="4395402"/>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904488" y="4395401"/>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209797" y="4395400"/>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538647" y="4375944"/>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5844070" y="4356488"/>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6430834" y="103256"/>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6430834" y="1389238"/>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6468830" y="2666800"/>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6540006" y="3990052"/>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041" y="5301989"/>
              <a:ext cx="7746236" cy="1264599"/>
              <a:chOff x="152400" y="4116483"/>
              <a:chExt cx="7746236" cy="1264599"/>
            </a:xfrm>
            <a:grpFill/>
          </p:grpSpPr>
          <p:sp>
            <p:nvSpPr>
              <p:cNvPr id="25" name="圆角矩形 24"/>
              <p:cNvSpPr/>
              <p:nvPr/>
            </p:nvSpPr>
            <p:spPr>
              <a:xfrm>
                <a:off x="152400" y="4155397"/>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1475418" y="4155396"/>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780727" y="4155395"/>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109577" y="4135939"/>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415000" y="4116483"/>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692406" y="4142452"/>
                <a:ext cx="1206230" cy="12256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圆角矩形 14"/>
          <p:cNvSpPr/>
          <p:nvPr/>
        </p:nvSpPr>
        <p:spPr>
          <a:xfrm>
            <a:off x="2624286" y="3998072"/>
            <a:ext cx="1206230" cy="1225685"/>
          </a:xfrm>
          <a:prstGeom prst="round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535965" y="5333293"/>
            <a:ext cx="1206230" cy="1225685"/>
          </a:xfrm>
          <a:prstGeom prst="round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17649" y="5321445"/>
            <a:ext cx="1206230" cy="1225685"/>
          </a:xfrm>
          <a:prstGeom prst="round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19442" y="7254751"/>
            <a:ext cx="7839349" cy="1440746"/>
          </a:xfrm>
          <a:prstGeom prst="rect">
            <a:avLst/>
          </a:prstGeom>
          <a:solidFill>
            <a:srgbClr val="E2887A">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5159366" y="1406437"/>
            <a:ext cx="1206230" cy="1225685"/>
          </a:xfrm>
          <a:prstGeom prst="round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286240" y="103255"/>
            <a:ext cx="1206230" cy="1225685"/>
          </a:xfrm>
          <a:prstGeom prst="round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709200" y="7226610"/>
            <a:ext cx="3063200" cy="1478604"/>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18391" y="7365747"/>
            <a:ext cx="3890809" cy="1200329"/>
          </a:xfrm>
          <a:prstGeom prst="rect">
            <a:avLst/>
          </a:prstGeom>
          <a:noFill/>
        </p:spPr>
        <p:txBody>
          <a:bodyPr wrap="none" rtlCol="0">
            <a:spAutoFit/>
          </a:bodyPr>
          <a:lstStyle/>
          <a:p>
            <a:r>
              <a:rPr lang="zh-CN" altLang="en-US" sz="7200" b="1" dirty="0" smtClean="0">
                <a:latin typeface="黑体" panose="02010609060101010101" pitchFamily="49" charset="-122"/>
                <a:ea typeface="黑体" panose="02010609060101010101" pitchFamily="49" charset="-122"/>
              </a:rPr>
              <a:t>理论基础</a:t>
            </a:r>
            <a:endParaRPr lang="zh-CN" altLang="en-US" sz="7200" b="1" dirty="0">
              <a:latin typeface="黑体" panose="02010609060101010101" pitchFamily="49" charset="-122"/>
              <a:ea typeface="黑体" panose="02010609060101010101" pitchFamily="49" charset="-122"/>
            </a:endParaRPr>
          </a:p>
        </p:txBody>
      </p:sp>
      <p:sp>
        <p:nvSpPr>
          <p:cNvPr id="2" name="矩形 1"/>
          <p:cNvSpPr/>
          <p:nvPr/>
        </p:nvSpPr>
        <p:spPr>
          <a:xfrm>
            <a:off x="-97154" y="7264468"/>
            <a:ext cx="894822" cy="1478604"/>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909756" y="1389238"/>
            <a:ext cx="1206230" cy="1225685"/>
          </a:xfrm>
          <a:prstGeom prst="round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8578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90" y="-2857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009488" y="-149283"/>
            <a:ext cx="6206915" cy="1600438"/>
            <a:chOff x="-6904526" y="3409295"/>
            <a:chExt cx="5835082" cy="1596325"/>
          </a:xfrm>
        </p:grpSpPr>
        <p:sp>
          <p:nvSpPr>
            <p:cNvPr id="7" name="文本框 2"/>
            <p:cNvSpPr txBox="1">
              <a:spLocks noChangeArrowheads="1"/>
            </p:cNvSpPr>
            <p:nvPr>
              <p:custDataLst>
                <p:tags r:id="rId1"/>
              </p:custDataLst>
            </p:nvPr>
          </p:nvSpPr>
          <p:spPr bwMode="auto">
            <a:xfrm>
              <a:off x="-6904526" y="3409295"/>
              <a:ext cx="3574495" cy="15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800" b="1" dirty="0" smtClean="0">
                  <a:solidFill>
                    <a:srgbClr val="DA5C55"/>
                  </a:solidFill>
                  <a:latin typeface="Arial Black" panose="020B0A04020102020204" pitchFamily="34" charset="0"/>
                  <a:ea typeface="微软雅黑" panose="020B0503020204020204" pitchFamily="34" charset="-122"/>
                  <a:cs typeface="Times New Roman" panose="02020603050405020304" pitchFamily="18" charset="0"/>
                </a:rPr>
                <a:t>10</a:t>
              </a:r>
              <a:endParaRPr lang="zh-CN" altLang="en-US"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8" name="文本框 7"/>
            <p:cNvSpPr txBox="1">
              <a:spLocks noChangeArrowheads="1"/>
            </p:cNvSpPr>
            <p:nvPr>
              <p:custDataLst>
                <p:tags r:id="rId2"/>
              </p:custDataLst>
            </p:nvPr>
          </p:nvSpPr>
          <p:spPr bwMode="auto">
            <a:xfrm>
              <a:off x="-5824797" y="4088947"/>
              <a:ext cx="4755353" cy="583272"/>
            </a:xfrm>
            <a:prstGeom prst="rect">
              <a:avLst/>
            </a:prstGeom>
            <a:solidFill>
              <a:srgbClr val="FFFFFF">
                <a:alpha val="5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solidFill>
                    <a:srgbClr val="575858"/>
                  </a:solidFill>
                  <a:latin typeface="微软雅黑" charset="0"/>
                  <a:ea typeface="微软雅黑" charset="0"/>
                </a:rPr>
                <a:t>      理论基础</a:t>
              </a:r>
              <a:r>
                <a:rPr lang="en-US" altLang="zh-CN" sz="3200" b="1" dirty="0" smtClean="0">
                  <a:solidFill>
                    <a:srgbClr val="575858"/>
                  </a:solidFill>
                  <a:latin typeface="微软雅黑" charset="0"/>
                  <a:ea typeface="微软雅黑" charset="0"/>
                </a:rPr>
                <a:t>—</a:t>
              </a:r>
              <a:r>
                <a:rPr lang="zh-CN" altLang="en-US" sz="3200" b="1" dirty="0" smtClean="0">
                  <a:solidFill>
                    <a:srgbClr val="575858"/>
                  </a:solidFill>
                  <a:latin typeface="微软雅黑" charset="0"/>
                  <a:ea typeface="微软雅黑" charset="0"/>
                </a:rPr>
                <a:t>民主现状</a:t>
              </a:r>
              <a:endParaRPr lang="zh-CN" altLang="en-US" sz="3200" b="1" dirty="0">
                <a:solidFill>
                  <a:srgbClr val="575858"/>
                </a:solidFill>
                <a:latin typeface="微软雅黑" charset="0"/>
                <a:ea typeface="微软雅黑" charset="0"/>
              </a:endParaRPr>
            </a:p>
          </p:txBody>
        </p:sp>
      </p:grpSp>
      <p:grpSp>
        <p:nvGrpSpPr>
          <p:cNvPr id="11" name="组合 10"/>
          <p:cNvGrpSpPr/>
          <p:nvPr/>
        </p:nvGrpSpPr>
        <p:grpSpPr>
          <a:xfrm>
            <a:off x="-138534" y="1253001"/>
            <a:ext cx="7869557" cy="8792064"/>
            <a:chOff x="-97157" y="1253001"/>
            <a:chExt cx="7869557" cy="8273611"/>
          </a:xfrm>
        </p:grpSpPr>
        <p:sp>
          <p:nvSpPr>
            <p:cNvPr id="10" name="矩形 9"/>
            <p:cNvSpPr/>
            <p:nvPr/>
          </p:nvSpPr>
          <p:spPr>
            <a:xfrm>
              <a:off x="-97156" y="1970150"/>
              <a:ext cx="7869555" cy="7556462"/>
            </a:xfrm>
            <a:prstGeom prst="rect">
              <a:avLst/>
            </a:prstGeom>
            <a:solidFill>
              <a:srgbClr val="DA5C55">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97155" y="1253001"/>
              <a:ext cx="7869555" cy="981632"/>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57" y="1411514"/>
              <a:ext cx="5294584" cy="649329"/>
            </a:xfrm>
            <a:prstGeom prst="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lumMod val="50000"/>
                    </a:schemeClr>
                  </a:solidFill>
                </a:rPr>
                <a:t>HOW DOES DEMOCRACY FUNCTION?</a:t>
              </a:r>
              <a:endParaRPr lang="zh-CN" altLang="en-US" sz="2800" b="1" dirty="0">
                <a:solidFill>
                  <a:schemeClr val="bg1">
                    <a:lumMod val="50000"/>
                  </a:schemeClr>
                </a:solidFill>
              </a:endParaRPr>
            </a:p>
          </p:txBody>
        </p:sp>
      </p:grpSp>
      <p:grpSp>
        <p:nvGrpSpPr>
          <p:cNvPr id="40" name="组合 39"/>
          <p:cNvGrpSpPr/>
          <p:nvPr/>
        </p:nvGrpSpPr>
        <p:grpSpPr>
          <a:xfrm>
            <a:off x="79994" y="7089647"/>
            <a:ext cx="7432499" cy="2194079"/>
            <a:chOff x="59433" y="4776646"/>
            <a:chExt cx="3319810" cy="2194079"/>
          </a:xfrm>
        </p:grpSpPr>
        <p:sp>
          <p:nvSpPr>
            <p:cNvPr id="19" name="文本框 18"/>
            <p:cNvSpPr txBox="1"/>
            <p:nvPr/>
          </p:nvSpPr>
          <p:spPr>
            <a:xfrm>
              <a:off x="59433" y="5370287"/>
              <a:ext cx="3319810" cy="1600438"/>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第二次世界大战后，随着西方自由主义市场经济和福利国家等政策的实行，其自由民主的价值观也被推向了全世界，在全世界范围内兴起了大规模的民主化浪潮。几乎所有的国家都宣称拥有民主制度，并且也在事实上实行着或多或少的民主决策程序。尽管各国的国情不同，各自实行的民主制度也带有多样化的色彩，但是有一点是共同的，那就是凡是施行民主制度的国家都有一套独立的决策体系。虽说这种公众参与，共享权利的民主制度为社会决策注入了生机与活力，最大限度地保障了公民自主自觉的参与权，但同时民主制度固有的一些缺陷和弊端也未能避免。</a:t>
              </a:r>
              <a:endParaRPr lang="zh-CN" altLang="en-US" sz="1400" b="1" dirty="0">
                <a:solidFill>
                  <a:schemeClr val="bg1"/>
                </a:solidFill>
                <a:latin typeface="黑体" panose="02010609060101010101" pitchFamily="49" charset="-122"/>
                <a:ea typeface="黑体" panose="02010609060101010101" pitchFamily="49" charset="-122"/>
              </a:endParaRPr>
            </a:p>
          </p:txBody>
        </p:sp>
        <p:grpSp>
          <p:nvGrpSpPr>
            <p:cNvPr id="23" name="组合 22"/>
            <p:cNvGrpSpPr/>
            <p:nvPr/>
          </p:nvGrpSpPr>
          <p:grpSpPr>
            <a:xfrm>
              <a:off x="178887" y="4776646"/>
              <a:ext cx="3200356" cy="523220"/>
              <a:chOff x="178887" y="4776646"/>
              <a:chExt cx="3200356" cy="523220"/>
            </a:xfrm>
          </p:grpSpPr>
          <p:cxnSp>
            <p:nvCxnSpPr>
              <p:cNvPr id="21" name="直接连接符 20"/>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08318" y="4776646"/>
                <a:ext cx="1859805"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one</a:t>
                </a:r>
                <a:endParaRPr lang="zh-CN" altLang="en-US" sz="2800" b="1" dirty="0">
                  <a:solidFill>
                    <a:srgbClr val="575858"/>
                  </a:solidFill>
                  <a:latin typeface="Algerian" panose="04020705040A02060702" pitchFamily="82" charset="0"/>
                </a:endParaRPr>
              </a:p>
            </p:txBody>
          </p:sp>
        </p:grpSp>
      </p:gr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77" y="2801035"/>
            <a:ext cx="7415916" cy="386715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2961" y="5942931"/>
            <a:ext cx="1881074" cy="821870"/>
          </a:xfrm>
          <a:prstGeom prst="rect">
            <a:avLst/>
          </a:prstGeom>
        </p:spPr>
      </p:pic>
    </p:spTree>
    <p:extLst>
      <p:ext uri="{BB962C8B-B14F-4D97-AF65-F5344CB8AC3E}">
        <p14:creationId xmlns:p14="http://schemas.microsoft.com/office/powerpoint/2010/main" val="75434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90" y="-2857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626859" y="-140111"/>
            <a:ext cx="5937776" cy="1600438"/>
            <a:chOff x="-3486019" y="3418443"/>
            <a:chExt cx="5582066" cy="1596325"/>
          </a:xfrm>
        </p:grpSpPr>
        <p:sp>
          <p:nvSpPr>
            <p:cNvPr id="7" name="文本框 2"/>
            <p:cNvSpPr txBox="1">
              <a:spLocks noChangeArrowheads="1"/>
            </p:cNvSpPr>
            <p:nvPr>
              <p:custDataLst>
                <p:tags r:id="rId1"/>
              </p:custDataLst>
            </p:nvPr>
          </p:nvSpPr>
          <p:spPr bwMode="auto">
            <a:xfrm>
              <a:off x="-1478448" y="3418443"/>
              <a:ext cx="3574495" cy="15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800" b="1" dirty="0" smtClean="0">
                  <a:solidFill>
                    <a:srgbClr val="DA5C55"/>
                  </a:solidFill>
                  <a:latin typeface="Arial Black" panose="020B0A04020102020204" pitchFamily="34" charset="0"/>
                  <a:ea typeface="微软雅黑" panose="020B0503020204020204" pitchFamily="34" charset="-122"/>
                  <a:cs typeface="Times New Roman" panose="02020603050405020304" pitchFamily="18" charset="0"/>
                </a:rPr>
                <a:t>10</a:t>
              </a:r>
              <a:endParaRPr lang="zh-CN" altLang="en-US"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8" name="文本框 7"/>
            <p:cNvSpPr txBox="1">
              <a:spLocks noChangeArrowheads="1"/>
            </p:cNvSpPr>
            <p:nvPr>
              <p:custDataLst>
                <p:tags r:id="rId2"/>
              </p:custDataLst>
            </p:nvPr>
          </p:nvSpPr>
          <p:spPr bwMode="auto">
            <a:xfrm>
              <a:off x="-3486019" y="4061245"/>
              <a:ext cx="4755353" cy="583272"/>
            </a:xfrm>
            <a:prstGeom prst="rect">
              <a:avLst/>
            </a:prstGeom>
            <a:solidFill>
              <a:srgbClr val="FFFFFF">
                <a:alpha val="5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solidFill>
                    <a:srgbClr val="575858"/>
                  </a:solidFill>
                  <a:latin typeface="微软雅黑" charset="0"/>
                  <a:ea typeface="微软雅黑" charset="0"/>
                </a:rPr>
                <a:t>      理论基础</a:t>
              </a:r>
              <a:r>
                <a:rPr lang="en-US" altLang="zh-CN" sz="3200" b="1" dirty="0" smtClean="0">
                  <a:solidFill>
                    <a:srgbClr val="575858"/>
                  </a:solidFill>
                  <a:latin typeface="微软雅黑" charset="0"/>
                  <a:ea typeface="微软雅黑" charset="0"/>
                </a:rPr>
                <a:t>—</a:t>
              </a:r>
              <a:r>
                <a:rPr lang="zh-CN" altLang="en-US" sz="3200" b="1" dirty="0" smtClean="0">
                  <a:solidFill>
                    <a:srgbClr val="575858"/>
                  </a:solidFill>
                  <a:latin typeface="微软雅黑" charset="0"/>
                  <a:ea typeface="微软雅黑" charset="0"/>
                </a:rPr>
                <a:t>民主现状</a:t>
              </a:r>
              <a:endParaRPr lang="zh-CN" altLang="en-US" sz="3200" b="1" dirty="0">
                <a:solidFill>
                  <a:srgbClr val="575858"/>
                </a:solidFill>
                <a:latin typeface="微软雅黑" charset="0"/>
                <a:ea typeface="微软雅黑" charset="0"/>
              </a:endParaRPr>
            </a:p>
          </p:txBody>
        </p:sp>
      </p:grpSp>
      <p:grpSp>
        <p:nvGrpSpPr>
          <p:cNvPr id="11" name="组合 10"/>
          <p:cNvGrpSpPr/>
          <p:nvPr/>
        </p:nvGrpSpPr>
        <p:grpSpPr>
          <a:xfrm>
            <a:off x="-97157" y="1253001"/>
            <a:ext cx="7869557" cy="8792064"/>
            <a:chOff x="-97157" y="1253001"/>
            <a:chExt cx="7869557" cy="8273611"/>
          </a:xfrm>
        </p:grpSpPr>
        <p:sp>
          <p:nvSpPr>
            <p:cNvPr id="10" name="矩形 9"/>
            <p:cNvSpPr/>
            <p:nvPr/>
          </p:nvSpPr>
          <p:spPr>
            <a:xfrm>
              <a:off x="-97156" y="1970150"/>
              <a:ext cx="7869555" cy="7556462"/>
            </a:xfrm>
            <a:prstGeom prst="rect">
              <a:avLst/>
            </a:prstGeom>
            <a:solidFill>
              <a:srgbClr val="DA5C55">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97155" y="1253001"/>
              <a:ext cx="7869555" cy="981632"/>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57" y="1411514"/>
              <a:ext cx="3547940" cy="649329"/>
            </a:xfrm>
            <a:prstGeom prst="rect">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lumMod val="50000"/>
                    </a:schemeClr>
                  </a:solidFill>
                </a:rPr>
                <a:t>DOES IT WORK OUT?</a:t>
              </a:r>
              <a:endParaRPr lang="zh-CN" altLang="en-US" sz="2800" b="1" dirty="0">
                <a:solidFill>
                  <a:schemeClr val="bg1">
                    <a:lumMod val="50000"/>
                  </a:schemeClr>
                </a:solidFill>
              </a:endParaRPr>
            </a:p>
          </p:txBody>
        </p:sp>
      </p:grpSp>
      <p:grpSp>
        <p:nvGrpSpPr>
          <p:cNvPr id="40" name="组合 39"/>
          <p:cNvGrpSpPr/>
          <p:nvPr/>
        </p:nvGrpSpPr>
        <p:grpSpPr>
          <a:xfrm>
            <a:off x="-18107" y="7943326"/>
            <a:ext cx="7432499" cy="2194079"/>
            <a:chOff x="59433" y="4776646"/>
            <a:chExt cx="3319810" cy="2194079"/>
          </a:xfrm>
        </p:grpSpPr>
        <p:sp>
          <p:nvSpPr>
            <p:cNvPr id="19" name="文本框 18"/>
            <p:cNvSpPr txBox="1"/>
            <p:nvPr/>
          </p:nvSpPr>
          <p:spPr>
            <a:xfrm>
              <a:off x="59433" y="5370287"/>
              <a:ext cx="3319810" cy="1600438"/>
            </a:xfrm>
            <a:prstGeom prst="rect">
              <a:avLst/>
            </a:prstGeom>
            <a:noFill/>
          </p:spPr>
          <p:txBody>
            <a:bodyPr wrap="square" rtlCol="0">
              <a:spAutoFit/>
            </a:bodyPr>
            <a:lstStyle/>
            <a:p>
              <a:r>
                <a:rPr lang="zh-CN" altLang="en-US" sz="1400" b="1" dirty="0" smtClean="0">
                  <a:solidFill>
                    <a:schemeClr val="bg1"/>
                  </a:solidFill>
                  <a:latin typeface="黑体" panose="02010609060101010101" pitchFamily="49" charset="-122"/>
                  <a:ea typeface="黑体" panose="02010609060101010101" pitchFamily="49" charset="-122"/>
                </a:rPr>
                <a:t>第二次世界大战后，随着西方自由主义市场经济和福利国家等政策的实行，其自由民主的价值观也被推向了全世界，在全世界范围内兴起了大规模的民主化浪潮。几乎所有的国家都宣称拥有民主制度，并且也在事实上实行着或多或少的民主决策程序。尽管各国的国情不同，各自实行的民主制度也带有多样化的色彩，但是有一点是共同的，那就是凡是施行民主制度的国家都有一套独立的决策体系。虽说这种公众参与，共享权利的民主制度为社会决策注入了生机与活力，最大限度地保障了公民自主自觉的参与权，但同时民主制度固有的一些缺陷和弊端也未能避免。</a:t>
              </a:r>
              <a:endParaRPr lang="zh-CN" altLang="en-US" sz="1400" b="1" dirty="0">
                <a:solidFill>
                  <a:schemeClr val="bg1"/>
                </a:solidFill>
                <a:latin typeface="黑体" panose="02010609060101010101" pitchFamily="49" charset="-122"/>
                <a:ea typeface="黑体" panose="02010609060101010101" pitchFamily="49" charset="-122"/>
              </a:endParaRPr>
            </a:p>
          </p:txBody>
        </p:sp>
        <p:grpSp>
          <p:nvGrpSpPr>
            <p:cNvPr id="23" name="组合 22"/>
            <p:cNvGrpSpPr/>
            <p:nvPr/>
          </p:nvGrpSpPr>
          <p:grpSpPr>
            <a:xfrm>
              <a:off x="178887" y="4776646"/>
              <a:ext cx="3200356" cy="523220"/>
              <a:chOff x="178887" y="4776646"/>
              <a:chExt cx="3200356" cy="523220"/>
            </a:xfrm>
          </p:grpSpPr>
          <p:cxnSp>
            <p:nvCxnSpPr>
              <p:cNvPr id="21" name="直接连接符 20"/>
              <p:cNvCxnSpPr/>
              <p:nvPr/>
            </p:nvCxnSpPr>
            <p:spPr>
              <a:xfrm>
                <a:off x="178887" y="5281536"/>
                <a:ext cx="3200356"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08318" y="4776646"/>
                <a:ext cx="1859805" cy="523220"/>
              </a:xfrm>
              <a:prstGeom prst="rect">
                <a:avLst/>
              </a:prstGeom>
              <a:noFill/>
            </p:spPr>
            <p:txBody>
              <a:bodyPr wrap="none" rtlCol="0">
                <a:spAutoFit/>
              </a:bodyPr>
              <a:lstStyle/>
              <a:p>
                <a:r>
                  <a:rPr lang="en-US" altLang="zh-CN" sz="2800" b="1" dirty="0" smtClean="0">
                    <a:solidFill>
                      <a:srgbClr val="575858"/>
                    </a:solidFill>
                    <a:latin typeface="Algerian" panose="04020705040A02060702" pitchFamily="82" charset="0"/>
                  </a:rPr>
                  <a:t>Part one</a:t>
                </a:r>
                <a:endParaRPr lang="zh-CN" altLang="en-US" sz="2800" b="1" dirty="0">
                  <a:solidFill>
                    <a:srgbClr val="575858"/>
                  </a:solidFill>
                  <a:latin typeface="Algerian" panose="04020705040A02060702" pitchFamily="82" charset="0"/>
                </a:endParaRPr>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02" y="4886291"/>
            <a:ext cx="6111008" cy="2312729"/>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02" y="2423236"/>
            <a:ext cx="6111008" cy="2104762"/>
          </a:xfrm>
          <a:prstGeom prst="rect">
            <a:avLst/>
          </a:prstGeom>
        </p:spPr>
      </p:pic>
      <p:pic>
        <p:nvPicPr>
          <p:cNvPr id="12" name="图片 11"/>
          <p:cNvPicPr>
            <a:picLocks noChangeAspect="1"/>
          </p:cNvPicPr>
          <p:nvPr/>
        </p:nvPicPr>
        <p:blipFill rotWithShape="1">
          <a:blip r:embed="rId6">
            <a:extLst>
              <a:ext uri="{28A0092B-C50C-407E-A947-70E740481C1C}">
                <a14:useLocalDpi xmlns:a14="http://schemas.microsoft.com/office/drawing/2010/main" val="0"/>
              </a:ext>
            </a:extLst>
          </a:blip>
          <a:srcRect r="49322"/>
          <a:stretch/>
        </p:blipFill>
        <p:spPr>
          <a:xfrm>
            <a:off x="6266802" y="2410170"/>
            <a:ext cx="1298391" cy="848384"/>
          </a:xfrm>
          <a:prstGeom prst="rect">
            <a:avLst/>
          </a:prstGeom>
        </p:spPr>
      </p:pic>
      <p:pic>
        <p:nvPicPr>
          <p:cNvPr id="13" name="图片 12"/>
          <p:cNvPicPr>
            <a:picLocks noChangeAspect="1"/>
          </p:cNvPicPr>
          <p:nvPr/>
        </p:nvPicPr>
        <p:blipFill rotWithShape="1">
          <a:blip r:embed="rId6">
            <a:extLst>
              <a:ext uri="{28A0092B-C50C-407E-A947-70E740481C1C}">
                <a14:useLocalDpi xmlns:a14="http://schemas.microsoft.com/office/drawing/2010/main" val="0"/>
              </a:ext>
            </a:extLst>
          </a:blip>
          <a:srcRect l="50586"/>
          <a:stretch/>
        </p:blipFill>
        <p:spPr>
          <a:xfrm>
            <a:off x="6266802" y="3680013"/>
            <a:ext cx="1298391" cy="834064"/>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7570" y="4886290"/>
            <a:ext cx="1082668" cy="2312730"/>
          </a:xfrm>
          <a:prstGeom prst="rect">
            <a:avLst/>
          </a:prstGeom>
        </p:spPr>
      </p:pic>
      <p:sp>
        <p:nvSpPr>
          <p:cNvPr id="24" name="文本框 23"/>
          <p:cNvSpPr txBox="1"/>
          <p:nvPr/>
        </p:nvSpPr>
        <p:spPr>
          <a:xfrm>
            <a:off x="2120420" y="4514077"/>
            <a:ext cx="2473754" cy="253916"/>
          </a:xfrm>
          <a:prstGeom prst="rect">
            <a:avLst/>
          </a:prstGeom>
          <a:noFill/>
        </p:spPr>
        <p:txBody>
          <a:bodyPr wrap="none" rtlCol="0">
            <a:spAutoFit/>
          </a:bodyPr>
          <a:lstStyle/>
          <a:p>
            <a:r>
              <a:rPr lang="en-US" altLang="zh-CN" sz="1050" b="1" dirty="0" smtClean="0">
                <a:solidFill>
                  <a:srgbClr val="575858"/>
                </a:solidFill>
                <a:latin typeface="黑体" panose="02010609060101010101" pitchFamily="49" charset="-122"/>
                <a:ea typeface="黑体" panose="02010609060101010101" pitchFamily="49" charset="-122"/>
              </a:rPr>
              <a:t>2012</a:t>
            </a:r>
            <a:r>
              <a:rPr lang="zh-CN" altLang="en-US" sz="1050" b="1" dirty="0" smtClean="0">
                <a:solidFill>
                  <a:srgbClr val="575858"/>
                </a:solidFill>
                <a:latin typeface="黑体" panose="02010609060101010101" pitchFamily="49" charset="-122"/>
                <a:ea typeface="黑体" panose="02010609060101010101" pitchFamily="49" charset="-122"/>
              </a:rPr>
              <a:t>年</a:t>
            </a:r>
            <a:r>
              <a:rPr lang="en-US" altLang="zh-CN" sz="1050" b="1" dirty="0" smtClean="0">
                <a:solidFill>
                  <a:srgbClr val="575858"/>
                </a:solidFill>
                <a:latin typeface="黑体" panose="02010609060101010101" pitchFamily="49" charset="-122"/>
                <a:ea typeface="黑体" panose="02010609060101010101" pitchFamily="49" charset="-122"/>
              </a:rPr>
              <a:t>《</a:t>
            </a:r>
            <a:r>
              <a:rPr lang="zh-CN" altLang="en-US" sz="1050" b="1" dirty="0" smtClean="0">
                <a:solidFill>
                  <a:srgbClr val="575858"/>
                </a:solidFill>
                <a:latin typeface="黑体" panose="02010609060101010101" pitchFamily="49" charset="-122"/>
                <a:ea typeface="黑体" panose="02010609060101010101" pitchFamily="49" charset="-122"/>
              </a:rPr>
              <a:t>经济学人</a:t>
            </a:r>
            <a:r>
              <a:rPr lang="en-US" altLang="zh-CN" sz="1050" b="1" dirty="0" smtClean="0">
                <a:solidFill>
                  <a:srgbClr val="575858"/>
                </a:solidFill>
                <a:latin typeface="黑体" panose="02010609060101010101" pitchFamily="49" charset="-122"/>
                <a:ea typeface="黑体" panose="02010609060101010101" pitchFamily="49" charset="-122"/>
              </a:rPr>
              <a:t>》</a:t>
            </a:r>
            <a:r>
              <a:rPr lang="zh-CN" altLang="en-US" sz="1050" b="1" dirty="0" smtClean="0">
                <a:solidFill>
                  <a:srgbClr val="575858"/>
                </a:solidFill>
                <a:latin typeface="黑体" panose="02010609060101010101" pitchFamily="49" charset="-122"/>
                <a:ea typeface="黑体" panose="02010609060101010101" pitchFamily="49" charset="-122"/>
              </a:rPr>
              <a:t>全球民主制度调查</a:t>
            </a:r>
            <a:endParaRPr lang="zh-CN" altLang="en-US" sz="1050" b="1" dirty="0">
              <a:solidFill>
                <a:srgbClr val="575858"/>
              </a:solidFill>
              <a:latin typeface="黑体" panose="02010609060101010101" pitchFamily="49" charset="-122"/>
              <a:ea typeface="黑体" panose="02010609060101010101" pitchFamily="49" charset="-122"/>
            </a:endParaRPr>
          </a:p>
        </p:txBody>
      </p:sp>
      <p:sp>
        <p:nvSpPr>
          <p:cNvPr id="25" name="文本框 24"/>
          <p:cNvSpPr txBox="1"/>
          <p:nvPr/>
        </p:nvSpPr>
        <p:spPr>
          <a:xfrm>
            <a:off x="2120420" y="7202986"/>
            <a:ext cx="2473754" cy="253916"/>
          </a:xfrm>
          <a:prstGeom prst="rect">
            <a:avLst/>
          </a:prstGeom>
          <a:noFill/>
        </p:spPr>
        <p:txBody>
          <a:bodyPr wrap="none" rtlCol="0">
            <a:spAutoFit/>
          </a:bodyPr>
          <a:lstStyle/>
          <a:p>
            <a:r>
              <a:rPr lang="en-US" altLang="zh-CN" sz="1050" b="1" dirty="0" smtClean="0">
                <a:solidFill>
                  <a:srgbClr val="575858"/>
                </a:solidFill>
                <a:latin typeface="黑体" panose="02010609060101010101" pitchFamily="49" charset="-122"/>
                <a:ea typeface="黑体" panose="02010609060101010101" pitchFamily="49" charset="-122"/>
              </a:rPr>
              <a:t>2008</a:t>
            </a:r>
            <a:r>
              <a:rPr lang="zh-CN" altLang="en-US" sz="1050" b="1" dirty="0" smtClean="0">
                <a:solidFill>
                  <a:srgbClr val="575858"/>
                </a:solidFill>
                <a:latin typeface="黑体" panose="02010609060101010101" pitchFamily="49" charset="-122"/>
                <a:ea typeface="黑体" panose="02010609060101010101" pitchFamily="49" charset="-122"/>
              </a:rPr>
              <a:t>年</a:t>
            </a:r>
            <a:r>
              <a:rPr lang="en-US" altLang="zh-CN" sz="1050" b="1" dirty="0" smtClean="0">
                <a:solidFill>
                  <a:srgbClr val="575858"/>
                </a:solidFill>
                <a:latin typeface="黑体" panose="02010609060101010101" pitchFamily="49" charset="-122"/>
                <a:ea typeface="黑体" panose="02010609060101010101" pitchFamily="49" charset="-122"/>
              </a:rPr>
              <a:t>《</a:t>
            </a:r>
            <a:r>
              <a:rPr lang="zh-CN" altLang="en-US" sz="1050" b="1" dirty="0" smtClean="0">
                <a:solidFill>
                  <a:srgbClr val="575858"/>
                </a:solidFill>
                <a:latin typeface="黑体" panose="02010609060101010101" pitchFamily="49" charset="-122"/>
                <a:ea typeface="黑体" panose="02010609060101010101" pitchFamily="49" charset="-122"/>
              </a:rPr>
              <a:t>经济学人</a:t>
            </a:r>
            <a:r>
              <a:rPr lang="en-US" altLang="zh-CN" sz="1050" b="1" dirty="0" smtClean="0">
                <a:solidFill>
                  <a:srgbClr val="575858"/>
                </a:solidFill>
                <a:latin typeface="黑体" panose="02010609060101010101" pitchFamily="49" charset="-122"/>
                <a:ea typeface="黑体" panose="02010609060101010101" pitchFamily="49" charset="-122"/>
              </a:rPr>
              <a:t>》</a:t>
            </a:r>
            <a:r>
              <a:rPr lang="zh-CN" altLang="en-US" sz="1050" b="1" dirty="0" smtClean="0">
                <a:solidFill>
                  <a:srgbClr val="575858"/>
                </a:solidFill>
                <a:latin typeface="黑体" panose="02010609060101010101" pitchFamily="49" charset="-122"/>
                <a:ea typeface="黑体" panose="02010609060101010101" pitchFamily="49" charset="-122"/>
              </a:rPr>
              <a:t>全球民主制度调查</a:t>
            </a:r>
            <a:endParaRPr lang="zh-CN" altLang="en-US" sz="1050" b="1" dirty="0">
              <a:solidFill>
                <a:srgbClr val="575858"/>
              </a:solidFill>
              <a:latin typeface="黑体" panose="02010609060101010101" pitchFamily="49" charset="-122"/>
              <a:ea typeface="黑体" panose="02010609060101010101" pitchFamily="49" charset="-122"/>
            </a:endParaRPr>
          </a:p>
        </p:txBody>
      </p:sp>
      <p:sp>
        <p:nvSpPr>
          <p:cNvPr id="26" name="文本框 25"/>
          <p:cNvSpPr txBox="1"/>
          <p:nvPr/>
        </p:nvSpPr>
        <p:spPr>
          <a:xfrm>
            <a:off x="6439746" y="7244746"/>
            <a:ext cx="1058315" cy="307777"/>
          </a:xfrm>
          <a:prstGeom prst="rect">
            <a:avLst/>
          </a:prstGeom>
          <a:noFill/>
        </p:spPr>
        <p:txBody>
          <a:bodyPr wrap="square" rtlCol="0">
            <a:spAutoFit/>
          </a:bodyPr>
          <a:lstStyle/>
          <a:p>
            <a:r>
              <a:rPr lang="zh-CN" altLang="en-US" sz="700" b="1" dirty="0" smtClean="0">
                <a:solidFill>
                  <a:srgbClr val="575858"/>
                </a:solidFill>
                <a:latin typeface="黑体" panose="02010609060101010101" pitchFamily="49" charset="-122"/>
                <a:ea typeface="黑体" panose="02010609060101010101" pitchFamily="49" charset="-122"/>
              </a:rPr>
              <a:t>注：颜色越深，民主指数越低</a:t>
            </a:r>
            <a:endParaRPr lang="zh-CN" altLang="en-US" sz="700" b="1" dirty="0">
              <a:solidFill>
                <a:srgbClr val="57585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3973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0005" y="825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3877B"/>
              </a:solidFill>
            </a:endParaRPr>
          </a:p>
        </p:txBody>
      </p:sp>
      <p:sp>
        <p:nvSpPr>
          <p:cNvPr id="4" name="文本框 3"/>
          <p:cNvSpPr txBox="1"/>
          <p:nvPr/>
        </p:nvSpPr>
        <p:spPr>
          <a:xfrm>
            <a:off x="1320165" y="1327150"/>
            <a:ext cx="5186680" cy="1938992"/>
          </a:xfrm>
          <a:prstGeom prst="rect">
            <a:avLst/>
          </a:prstGeom>
          <a:noFill/>
        </p:spPr>
        <p:txBody>
          <a:bodyPr wrap="square" rtlCol="0">
            <a:spAutoFit/>
          </a:bodyPr>
          <a:lstStyle/>
          <a:p>
            <a:pPr algn="ctr"/>
            <a:r>
              <a:rPr lang="en-US" altLang="zh-CN" sz="2400" b="1" dirty="0" smtClean="0">
                <a:solidFill>
                  <a:srgbClr val="E2887A"/>
                </a:solidFill>
                <a:latin typeface="微软雅黑" charset="0"/>
                <a:ea typeface="微软雅黑" charset="0"/>
              </a:rPr>
              <a:t>“Society in every state is a blessing, but government even in its best state is but a necessary evil; in its worst state an intolerable one.” </a:t>
            </a:r>
            <a:endParaRPr lang="zh-CN" altLang="en-US" sz="2400" b="1" dirty="0">
              <a:solidFill>
                <a:srgbClr val="E2887A"/>
              </a:solidFill>
              <a:latin typeface="微软雅黑" charset="0"/>
              <a:ea typeface="微软雅黑" charset="0"/>
            </a:endParaRPr>
          </a:p>
        </p:txBody>
      </p:sp>
      <p:sp>
        <p:nvSpPr>
          <p:cNvPr id="5" name="文本框 4"/>
          <p:cNvSpPr txBox="1"/>
          <p:nvPr/>
        </p:nvSpPr>
        <p:spPr>
          <a:xfrm>
            <a:off x="383540" y="4032250"/>
            <a:ext cx="4282440" cy="1605915"/>
          </a:xfrm>
          <a:prstGeom prst="rect">
            <a:avLst/>
          </a:prstGeom>
          <a:noFill/>
        </p:spPr>
        <p:txBody>
          <a:bodyPr wrap="square" rtlCol="0">
            <a:spAutoFit/>
          </a:bodyPr>
          <a:lstStyle/>
          <a:p>
            <a:endParaRPr lang="zh-CN" altLang="zh-CN" sz="4800" b="1">
              <a:solidFill>
                <a:srgbClr val="575858"/>
              </a:solidFill>
              <a:latin typeface="微软雅黑" charset="0"/>
              <a:ea typeface="微软雅黑" charset="0"/>
            </a:endParaRPr>
          </a:p>
          <a:p>
            <a:endParaRPr lang="zh-CN" altLang="zh-CN" sz="4800" b="1">
              <a:solidFill>
                <a:srgbClr val="575858"/>
              </a:solidFill>
              <a:latin typeface="微软雅黑" charset="0"/>
              <a:ea typeface="微软雅黑" charset="0"/>
            </a:endParaRPr>
          </a:p>
        </p:txBody>
      </p:sp>
      <p:sp>
        <p:nvSpPr>
          <p:cNvPr id="6" name="文本框 5"/>
          <p:cNvSpPr txBox="1"/>
          <p:nvPr/>
        </p:nvSpPr>
        <p:spPr>
          <a:xfrm>
            <a:off x="3232785" y="5553710"/>
            <a:ext cx="4282440" cy="874395"/>
          </a:xfrm>
          <a:prstGeom prst="rect">
            <a:avLst/>
          </a:prstGeom>
          <a:noFill/>
        </p:spPr>
        <p:txBody>
          <a:bodyPr wrap="square" rtlCol="0">
            <a:spAutoFit/>
          </a:bodyPr>
          <a:lstStyle/>
          <a:p>
            <a:endParaRPr lang="zh-CN" altLang="zh-CN" sz="4800" b="1">
              <a:solidFill>
                <a:srgbClr val="575858"/>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90" y="-2857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2865" y="-41910"/>
            <a:ext cx="2517775" cy="10136505"/>
          </a:xfrm>
          <a:prstGeom prst="rect">
            <a:avLst/>
          </a:prstGeom>
          <a:solidFill>
            <a:srgbClr val="DE8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504190" y="-40005"/>
            <a:ext cx="0" cy="10156825"/>
          </a:xfrm>
          <a:prstGeom prst="line">
            <a:avLst/>
          </a:prstGeom>
          <a:ln w="152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4190" y="1533525"/>
            <a:ext cx="1160145" cy="0"/>
          </a:xfrm>
          <a:prstGeom prst="line">
            <a:avLst/>
          </a:prstGeom>
          <a:ln w="152400">
            <a:solidFill>
              <a:srgbClr val="E7E6E6"/>
            </a:solidFill>
          </a:ln>
        </p:spPr>
        <p:style>
          <a:lnRef idx="1">
            <a:schemeClr val="accent1"/>
          </a:lnRef>
          <a:fillRef idx="0">
            <a:schemeClr val="accent1"/>
          </a:fillRef>
          <a:effectRef idx="0">
            <a:schemeClr val="accent1"/>
          </a:effectRef>
          <a:fontRef idx="minor">
            <a:schemeClr val="tx1"/>
          </a:fontRef>
        </p:style>
      </p:cxnSp>
      <p:sp>
        <p:nvSpPr>
          <p:cNvPr id="10" name="标题 9"/>
          <p:cNvSpPr>
            <a:spLocks noGrp="1"/>
          </p:cNvSpPr>
          <p:nvPr>
            <p:ph type="title"/>
          </p:nvPr>
        </p:nvSpPr>
        <p:spPr>
          <a:xfrm>
            <a:off x="1430655" y="438150"/>
            <a:ext cx="2142490" cy="889635"/>
          </a:xfrm>
        </p:spPr>
        <p:txBody>
          <a:bodyPr anchor="b">
            <a:normAutofit fontScale="90000"/>
          </a:bodyPr>
          <a:lstStyle>
            <a:lvl1pPr>
              <a:defRPr sz="2720"/>
            </a:lvl1pPr>
          </a:lstStyle>
          <a:p>
            <a:r>
              <a:rPr lang="zh-CN" altLang="en-US" sz="4000" b="1" u="sng">
                <a:solidFill>
                  <a:srgbClr val="F5F1E5"/>
                </a:solidFill>
                <a:latin typeface="微软雅黑" charset="0"/>
                <a:ea typeface="微软雅黑" charset="0"/>
              </a:rPr>
              <a:t>脑机</a:t>
            </a:r>
            <a:r>
              <a:rPr lang="zh-CN" altLang="en-US" sz="4000" b="1" u="sng">
                <a:solidFill>
                  <a:srgbClr val="575858"/>
                </a:solidFill>
                <a:latin typeface="微软雅黑" charset="0"/>
                <a:ea typeface="微软雅黑" charset="0"/>
              </a:rPr>
              <a:t>接口</a:t>
            </a:r>
          </a:p>
        </p:txBody>
      </p:sp>
      <p:cxnSp>
        <p:nvCxnSpPr>
          <p:cNvPr id="11" name="直接连接符 10"/>
          <p:cNvCxnSpPr/>
          <p:nvPr/>
        </p:nvCxnSpPr>
        <p:spPr>
          <a:xfrm>
            <a:off x="868680" y="1500505"/>
            <a:ext cx="0" cy="6860540"/>
          </a:xfrm>
          <a:prstGeom prst="line">
            <a:avLst/>
          </a:prstGeom>
          <a:ln w="101600">
            <a:solidFill>
              <a:srgbClr val="E7E6E6"/>
            </a:soli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half" idx="2"/>
          </p:nvPr>
        </p:nvSpPr>
        <p:spPr>
          <a:xfrm>
            <a:off x="3816350" y="2255520"/>
            <a:ext cx="2557145" cy="4099560"/>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zh-CN" altLang="en-US" smtClean="0"/>
              <a:t>单击此处编辑母版文本样式</a:t>
            </a:r>
          </a:p>
        </p:txBody>
      </p:sp>
      <p:cxnSp>
        <p:nvCxnSpPr>
          <p:cNvPr id="13" name="直接连接符 12"/>
          <p:cNvCxnSpPr/>
          <p:nvPr/>
        </p:nvCxnSpPr>
        <p:spPr>
          <a:xfrm>
            <a:off x="885190" y="2619375"/>
            <a:ext cx="762000" cy="0"/>
          </a:xfrm>
          <a:prstGeom prst="line">
            <a:avLst/>
          </a:prstGeom>
          <a:ln w="101600">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13435" y="8314055"/>
            <a:ext cx="762000" cy="0"/>
          </a:xfrm>
          <a:prstGeom prst="line">
            <a:avLst/>
          </a:prstGeom>
          <a:ln w="101600">
            <a:solidFill>
              <a:srgbClr val="E7E6E6"/>
            </a:solidFill>
          </a:ln>
        </p:spPr>
        <p:style>
          <a:lnRef idx="1">
            <a:schemeClr val="accent1"/>
          </a:lnRef>
          <a:fillRef idx="0">
            <a:schemeClr val="accent1"/>
          </a:fillRef>
          <a:effectRef idx="0">
            <a:schemeClr val="accent1"/>
          </a:effectRef>
          <a:fontRef idx="minor">
            <a:schemeClr val="tx1"/>
          </a:fontRef>
        </p:style>
      </p:cxnSp>
      <p:sp>
        <p:nvSpPr>
          <p:cNvPr id="15" name="标题 9"/>
          <p:cNvSpPr>
            <a:spLocks noGrp="1"/>
          </p:cNvSpPr>
          <p:nvPr/>
        </p:nvSpPr>
        <p:spPr>
          <a:xfrm>
            <a:off x="978535" y="1923415"/>
            <a:ext cx="1778000" cy="608330"/>
          </a:xfrm>
          <a:prstGeom prst="rect">
            <a:avLst/>
          </a:prstGeom>
        </p:spPr>
        <p:txBody>
          <a:bodyPr vert="horz" lIns="91440" tIns="45720" rIns="91440" bIns="45720" rtlCol="0" anchor="b">
            <a:normAutofit/>
          </a:bodyPr>
          <a:lstStyle>
            <a:lvl1pPr>
              <a:defRPr sz="2720"/>
            </a:lvl1pPr>
          </a:lstStyle>
          <a:p>
            <a:r>
              <a:rPr lang="zh-CN" altLang="en-US" sz="2400" b="1" u="sng">
                <a:solidFill>
                  <a:srgbClr val="F5F1E5"/>
                </a:solidFill>
                <a:latin typeface="微软雅黑" charset="0"/>
                <a:ea typeface="微软雅黑" charset="0"/>
              </a:rPr>
              <a:t>二级标题</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flipH="1">
            <a:off x="-46990" y="-2857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flipH="1">
            <a:off x="5272405" y="-41275"/>
            <a:ext cx="2517775" cy="10136505"/>
          </a:xfrm>
          <a:prstGeom prst="rect">
            <a:avLst/>
          </a:prstGeom>
          <a:solidFill>
            <a:srgbClr val="DE8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p:nvPr>
        </p:nvSpPr>
        <p:spPr>
          <a:xfrm>
            <a:off x="4231005" y="487680"/>
            <a:ext cx="2142490" cy="889635"/>
          </a:xfrm>
        </p:spPr>
        <p:txBody>
          <a:bodyPr anchor="b">
            <a:normAutofit fontScale="90000"/>
          </a:bodyPr>
          <a:lstStyle>
            <a:lvl1pPr>
              <a:defRPr sz="2720"/>
            </a:lvl1pPr>
          </a:lstStyle>
          <a:p>
            <a:r>
              <a:rPr lang="zh-CN" altLang="en-US" sz="4000" b="1" u="sng">
                <a:solidFill>
                  <a:srgbClr val="575858"/>
                </a:solidFill>
                <a:latin typeface="微软雅黑" charset="0"/>
                <a:ea typeface="微软雅黑" charset="0"/>
              </a:rPr>
              <a:t>一级</a:t>
            </a:r>
            <a:r>
              <a:rPr lang="zh-CN" altLang="en-US" sz="4000" b="1" u="sng">
                <a:solidFill>
                  <a:schemeClr val="bg1"/>
                </a:solidFill>
                <a:latin typeface="微软雅黑" charset="0"/>
                <a:ea typeface="微软雅黑" charset="0"/>
              </a:rPr>
              <a:t>标题</a:t>
            </a:r>
          </a:p>
        </p:txBody>
      </p:sp>
      <p:sp>
        <p:nvSpPr>
          <p:cNvPr id="12" name="文本占位符 11"/>
          <p:cNvSpPr>
            <a:spLocks noGrp="1"/>
          </p:cNvSpPr>
          <p:nvPr>
            <p:ph type="body" sz="half" idx="2"/>
          </p:nvPr>
        </p:nvSpPr>
        <p:spPr>
          <a:xfrm>
            <a:off x="1198245" y="2388235"/>
            <a:ext cx="2557145" cy="4099560"/>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zh-CN" altLang="en-US" smtClean="0"/>
              <a:t>单击此处编辑母版文本样式</a:t>
            </a:r>
          </a:p>
        </p:txBody>
      </p:sp>
      <p:sp>
        <p:nvSpPr>
          <p:cNvPr id="15" name="标题 9"/>
          <p:cNvSpPr>
            <a:spLocks noGrp="1"/>
          </p:cNvSpPr>
          <p:nvPr/>
        </p:nvSpPr>
        <p:spPr>
          <a:xfrm>
            <a:off x="5187315" y="1790700"/>
            <a:ext cx="1778000" cy="608330"/>
          </a:xfrm>
          <a:prstGeom prst="rect">
            <a:avLst/>
          </a:prstGeom>
        </p:spPr>
        <p:txBody>
          <a:bodyPr vert="horz" lIns="91440" tIns="45720" rIns="91440" bIns="45720" rtlCol="0" anchor="b">
            <a:normAutofit/>
          </a:bodyPr>
          <a:lstStyle>
            <a:lvl1pPr>
              <a:defRPr sz="2720"/>
            </a:lvl1pPr>
          </a:lstStyle>
          <a:p>
            <a:r>
              <a:rPr lang="zh-CN" altLang="en-US" sz="2400" b="1" u="sng">
                <a:solidFill>
                  <a:srgbClr val="F5F1E5"/>
                </a:solidFill>
                <a:latin typeface="微软雅黑" charset="0"/>
                <a:ea typeface="微软雅黑" charset="0"/>
              </a:rPr>
              <a:t>二级标题</a:t>
            </a:r>
          </a:p>
        </p:txBody>
      </p:sp>
      <p:grpSp>
        <p:nvGrpSpPr>
          <p:cNvPr id="17" name="组合 16"/>
          <p:cNvGrpSpPr/>
          <p:nvPr/>
        </p:nvGrpSpPr>
        <p:grpSpPr>
          <a:xfrm flipH="1">
            <a:off x="6216015" y="-40640"/>
            <a:ext cx="1160145" cy="10156825"/>
            <a:chOff x="794" y="-90"/>
            <a:chExt cx="1827" cy="15995"/>
          </a:xfrm>
        </p:grpSpPr>
        <p:cxnSp>
          <p:nvCxnSpPr>
            <p:cNvPr id="7" name="直接连接符 6"/>
            <p:cNvCxnSpPr/>
            <p:nvPr/>
          </p:nvCxnSpPr>
          <p:spPr>
            <a:xfrm flipH="1">
              <a:off x="794" y="2415"/>
              <a:ext cx="1827" cy="0"/>
            </a:xfrm>
            <a:prstGeom prst="line">
              <a:avLst/>
            </a:prstGeom>
            <a:ln w="152400">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394" y="4125"/>
              <a:ext cx="1200" cy="0"/>
            </a:xfrm>
            <a:prstGeom prst="line">
              <a:avLst/>
            </a:prstGeom>
            <a:ln w="101600">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a:off x="794" y="-90"/>
              <a:ext cx="0" cy="15995"/>
            </a:xfrm>
            <a:prstGeom prst="line">
              <a:avLst/>
            </a:prstGeom>
            <a:ln w="152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368" y="2336"/>
              <a:ext cx="0" cy="10804"/>
            </a:xfrm>
            <a:prstGeom prst="line">
              <a:avLst/>
            </a:prstGeom>
            <a:ln w="101600">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281" y="13066"/>
              <a:ext cx="1200" cy="0"/>
            </a:xfrm>
            <a:prstGeom prst="line">
              <a:avLst/>
            </a:prstGeom>
            <a:ln w="101600">
              <a:solidFill>
                <a:srgbClr val="E7E6E6"/>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5" y="-44450"/>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00" y="-42545"/>
            <a:ext cx="2517775" cy="10136505"/>
          </a:xfrm>
          <a:prstGeom prst="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3503734" y="1200600"/>
            <a:ext cx="3934851" cy="7148117"/>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椭圆 3"/>
          <p:cNvSpPr/>
          <p:nvPr/>
        </p:nvSpPr>
        <p:spPr>
          <a:xfrm>
            <a:off x="764540" y="535305"/>
            <a:ext cx="2716530" cy="2716530"/>
          </a:xfrm>
          <a:prstGeom prst="ellipse">
            <a:avLst/>
          </a:prstGeom>
          <a:solidFill>
            <a:srgbClr val="BFA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buClrTx/>
              <a:buSzTx/>
              <a:buFontTx/>
              <a:defRPr/>
            </a:pPr>
            <a:r>
              <a:rPr lang="zh-CN" altLang="en-US" sz="3600" b="1" noProof="0">
                <a:ln>
                  <a:noFill/>
                </a:ln>
                <a:solidFill>
                  <a:srgbClr val="FFFFFF"/>
                </a:solidFill>
                <a:uLnTx/>
                <a:uFillTx/>
                <a:latin typeface="微软雅黑" pitchFamily="34" charset="-122"/>
                <a:ea typeface="微软雅黑" pitchFamily="34" charset="-122"/>
                <a:cs typeface="Arial" pitchFamily="34" charset="0"/>
              </a:rPr>
              <a:t>标题</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5" y="-44450"/>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06695" y="-42545"/>
            <a:ext cx="2517775" cy="10136505"/>
          </a:xfrm>
          <a:prstGeom prst="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321749" y="1200600"/>
            <a:ext cx="3934851" cy="7148117"/>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椭圆 3"/>
          <p:cNvSpPr/>
          <p:nvPr/>
        </p:nvSpPr>
        <p:spPr>
          <a:xfrm>
            <a:off x="3896360" y="1828165"/>
            <a:ext cx="2716530" cy="2716530"/>
          </a:xfrm>
          <a:prstGeom prst="ellipse">
            <a:avLst/>
          </a:prstGeom>
          <a:solidFill>
            <a:srgbClr val="BFA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buClrTx/>
              <a:buSzTx/>
              <a:buFontTx/>
              <a:defRPr/>
            </a:pPr>
            <a:r>
              <a:rPr lang="zh-CN" altLang="en-US" sz="3600" b="1" noProof="0">
                <a:ln>
                  <a:noFill/>
                </a:ln>
                <a:solidFill>
                  <a:srgbClr val="FFFFFF"/>
                </a:solidFill>
                <a:uLnTx/>
                <a:uFillTx/>
                <a:latin typeface="微软雅黑" pitchFamily="34" charset="-122"/>
                <a:ea typeface="微软雅黑" pitchFamily="34" charset="-122"/>
                <a:cs typeface="Arial" pitchFamily="34" charset="0"/>
              </a:rPr>
              <a:t>标题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矩形 502"/>
          <p:cNvSpPr/>
          <p:nvPr/>
        </p:nvSpPr>
        <p:spPr>
          <a:xfrm>
            <a:off x="-13335" y="-44450"/>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矩形 502"/>
          <p:cNvSpPr/>
          <p:nvPr/>
        </p:nvSpPr>
        <p:spPr>
          <a:xfrm>
            <a:off x="-13335" y="-44450"/>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5" y="-44450"/>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00" y="-41910"/>
            <a:ext cx="1557020" cy="10136505"/>
          </a:xfrm>
          <a:prstGeom prst="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1731010" y="2163445"/>
            <a:ext cx="5441950" cy="5972810"/>
          </a:xfrm>
        </p:spPr>
        <p:txBody>
          <a:bodyPr>
            <a:normAutofit/>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endParaRPr lang="zh-CN" altLang="en-US" sz="1800" smtClean="0">
              <a:solidFill>
                <a:srgbClr val="575858"/>
              </a:solidFill>
            </a:endParaRPr>
          </a:p>
          <a:p>
            <a:pPr lvl="0"/>
            <a:endParaRPr lang="zh-CN" altLang="en-US" sz="1800" smtClean="0">
              <a:solidFill>
                <a:srgbClr val="575858"/>
              </a:solidFill>
            </a:endParaRPr>
          </a:p>
          <a:p>
            <a:pPr marL="635" lvl="0" indent="0">
              <a:buNone/>
            </a:pPr>
            <a:r>
              <a:rPr lang="zh-CN" altLang="en-US" sz="1800" smtClean="0">
                <a:solidFill>
                  <a:srgbClr val="575858"/>
                </a:solidFill>
              </a:rPr>
              <a:t>1.肯尼斯·阿罗著，陈小白译，《组织的极限》，华夏出版社, 2014</a:t>
            </a:r>
          </a:p>
          <a:p>
            <a:pPr marL="635" lvl="0" indent="0">
              <a:buNone/>
            </a:pPr>
            <a:r>
              <a:rPr lang="zh-CN" altLang="en-US" sz="1800" smtClean="0">
                <a:solidFill>
                  <a:srgbClr val="575858"/>
                </a:solidFill>
              </a:rPr>
              <a:t>2.陈晓红等著，《复杂大群体决策方法及应用》，科学出版社</a:t>
            </a:r>
          </a:p>
          <a:p>
            <a:pPr marL="635" lvl="0" indent="0">
              <a:buNone/>
            </a:pPr>
            <a:r>
              <a:rPr lang="zh-CN" altLang="en-US" sz="1800" smtClean="0">
                <a:solidFill>
                  <a:srgbClr val="575858"/>
                </a:solidFill>
              </a:rPr>
              <a:t>3.百度词条-群体决策</a:t>
            </a:r>
          </a:p>
          <a:p>
            <a:pPr marL="635" lvl="0" indent="0">
              <a:buNone/>
            </a:pPr>
            <a:r>
              <a:rPr lang="zh-CN" altLang="en-US" sz="1800" smtClean="0">
                <a:solidFill>
                  <a:srgbClr val="575858"/>
                </a:solidFill>
              </a:rPr>
              <a:t>4.群体决策含义及其影响因素 何庆华 彭承琳 吴宝明 《脑机接口技术研究方法》 载于《重庆大学学报》2002年12月第25卷第12期</a:t>
            </a:r>
          </a:p>
          <a:p>
            <a:pPr marL="635" lvl="0" indent="0">
              <a:buNone/>
            </a:pPr>
            <a:r>
              <a:rPr lang="zh-CN" altLang="en-US" sz="1800" smtClean="0">
                <a:solidFill>
                  <a:srgbClr val="575858"/>
                </a:solidFill>
              </a:rPr>
              <a:t>高上凯《浅谈脑—机接口的发展现状与挑战》 载于《中国生物医学工程学报》2007年12月26卷第6期</a:t>
            </a:r>
          </a:p>
          <a:p>
            <a:pPr marL="635" lvl="0" indent="0">
              <a:buNone/>
            </a:pPr>
            <a:r>
              <a:rPr lang="zh-CN" altLang="en-US" sz="1800" smtClean="0">
                <a:solidFill>
                  <a:srgbClr val="575858"/>
                </a:solidFill>
              </a:rPr>
              <a:t>高上凯《神经工程与脑－机接口》 载于《生命科学》2009年4月21卷第2期</a:t>
            </a:r>
          </a:p>
          <a:p>
            <a:pPr marL="635" lvl="0" indent="0">
              <a:buNone/>
            </a:pPr>
            <a:r>
              <a:rPr lang="zh-CN" altLang="en-US" sz="1800" smtClean="0">
                <a:solidFill>
                  <a:srgbClr val="575858"/>
                </a:solidFill>
              </a:rPr>
              <a:t>肖首柏 胡剑锋《脑机接口研究概述》 载于《科技广场》2007.09</a:t>
            </a:r>
          </a:p>
          <a:p>
            <a:pPr marL="635" lvl="0" indent="0">
              <a:buNone/>
            </a:pPr>
            <a:r>
              <a:rPr lang="zh-CN" altLang="en-US" sz="1800" smtClean="0">
                <a:solidFill>
                  <a:srgbClr val="575858"/>
                </a:solidFill>
              </a:rPr>
              <a:t>图片来源：《脑机接口技术的研究现状及发展》 载于《机器人技术与应用》双月刊</a:t>
            </a:r>
          </a:p>
          <a:p>
            <a:pPr marL="635" lvl="0" indent="0">
              <a:buNone/>
            </a:pPr>
            <a:endParaRPr lang="zh-CN" altLang="en-US" sz="1800" smtClean="0">
              <a:solidFill>
                <a:srgbClr val="575858"/>
              </a:solidFill>
            </a:endParaRPr>
          </a:p>
        </p:txBody>
      </p:sp>
      <p:sp>
        <p:nvSpPr>
          <p:cNvPr id="4" name="椭圆 3"/>
          <p:cNvSpPr/>
          <p:nvPr/>
        </p:nvSpPr>
        <p:spPr>
          <a:xfrm>
            <a:off x="68580" y="-44450"/>
            <a:ext cx="2716530" cy="2716530"/>
          </a:xfrm>
          <a:prstGeom prst="ellipse">
            <a:avLst/>
          </a:prstGeom>
          <a:solidFill>
            <a:srgbClr val="BFA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buClrTx/>
              <a:buSzTx/>
              <a:buFontTx/>
              <a:defRPr/>
            </a:pPr>
            <a:r>
              <a:rPr lang="zh-CN" altLang="en-US" sz="3200" b="1" noProof="0">
                <a:ln>
                  <a:noFill/>
                </a:ln>
                <a:solidFill>
                  <a:srgbClr val="FFFFFF"/>
                </a:solidFill>
                <a:uLnTx/>
                <a:uFillTx/>
                <a:latin typeface="微软雅黑" pitchFamily="34" charset="-122"/>
                <a:ea typeface="微软雅黑" pitchFamily="34" charset="-122"/>
                <a:cs typeface="Arial" pitchFamily="34" charset="0"/>
              </a:rPr>
              <a:t>参考文献</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7836535" cy="10073640"/>
          </a:xfrm>
          <a:prstGeom prst="rect">
            <a:avLst/>
          </a:prstGeom>
          <a:solidFill>
            <a:srgbClr val="DA5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3877B"/>
              </a:solidFill>
            </a:endParaRPr>
          </a:p>
        </p:txBody>
      </p:sp>
      <p:sp>
        <p:nvSpPr>
          <p:cNvPr id="9" name="Rectangle 6"/>
          <p:cNvSpPr/>
          <p:nvPr/>
        </p:nvSpPr>
        <p:spPr>
          <a:xfrm>
            <a:off x="748101" y="3141415"/>
            <a:ext cx="2675301" cy="438793"/>
          </a:xfrm>
          <a:prstGeom prst="rect">
            <a:avLst/>
          </a:prstGeom>
          <a:solidFill>
            <a:srgbClr val="6C6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7"/>
          <p:cNvSpPr/>
          <p:nvPr/>
        </p:nvSpPr>
        <p:spPr>
          <a:xfrm>
            <a:off x="4234946" y="3168721"/>
            <a:ext cx="2643550" cy="438793"/>
          </a:xfrm>
          <a:prstGeom prst="rect">
            <a:avLst/>
          </a:prstGeom>
          <a:solidFill>
            <a:srgbClr val="6C6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8"/>
          <p:cNvSpPr/>
          <p:nvPr/>
        </p:nvSpPr>
        <p:spPr>
          <a:xfrm>
            <a:off x="732861" y="4026620"/>
            <a:ext cx="1729770" cy="438793"/>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9"/>
          <p:cNvSpPr/>
          <p:nvPr/>
        </p:nvSpPr>
        <p:spPr>
          <a:xfrm>
            <a:off x="5131581" y="4025985"/>
            <a:ext cx="1731040" cy="438793"/>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框 13"/>
          <p:cNvSpPr txBox="1"/>
          <p:nvPr/>
        </p:nvSpPr>
        <p:spPr>
          <a:xfrm>
            <a:off x="415486" y="3138529"/>
            <a:ext cx="6795135" cy="1482725"/>
          </a:xfrm>
          <a:prstGeom prst="rect">
            <a:avLst/>
          </a:prstGeom>
          <a:noFill/>
        </p:spPr>
        <p:txBody>
          <a:bodyPr wrap="square" rtlCol="0">
            <a:spAutoFit/>
          </a:bodyPr>
          <a:lstStyle/>
          <a:p>
            <a:pPr algn="ctr"/>
            <a:r>
              <a:rPr lang="en-US" altLang="zh-CN" sz="3000" b="1" dirty="0">
                <a:solidFill>
                  <a:schemeClr val="bg1">
                    <a:lumMod val="65000"/>
                  </a:schemeClr>
                </a:solidFill>
                <a:latin typeface="Adobe Gothic Std B" charset="0"/>
                <a:ea typeface="Adobe Gothic Std B" charset="0"/>
              </a:rPr>
              <a:t>THE</a:t>
            </a:r>
          </a:p>
          <a:p>
            <a:pPr algn="ctr"/>
            <a:r>
              <a:rPr lang="en-US" altLang="zh-CN" sz="3000" b="1" dirty="0">
                <a:solidFill>
                  <a:schemeClr val="bg1">
                    <a:lumMod val="65000"/>
                  </a:schemeClr>
                </a:solidFill>
                <a:latin typeface="Adobe Gothic Std B" charset="0"/>
                <a:ea typeface="Adobe Gothic Std B" charset="0"/>
              </a:rPr>
              <a:t>FUTURE DEMOCRATIC COMMUNITY</a:t>
            </a:r>
          </a:p>
          <a:p>
            <a:pPr algn="ctr"/>
            <a:r>
              <a:rPr lang="en-US" altLang="zh-CN" sz="3000" b="1" dirty="0">
                <a:solidFill>
                  <a:schemeClr val="bg1">
                    <a:lumMod val="65000"/>
                  </a:schemeClr>
                </a:solidFill>
                <a:latin typeface="Adobe Gothic Std B" charset="0"/>
                <a:ea typeface="Adobe Gothic Std B" charset="0"/>
              </a:rPr>
              <a:t>EXPLORATION</a:t>
            </a:r>
          </a:p>
        </p:txBody>
      </p:sp>
      <p:sp>
        <p:nvSpPr>
          <p:cNvPr id="15" name="Rectangle 6"/>
          <p:cNvSpPr/>
          <p:nvPr/>
        </p:nvSpPr>
        <p:spPr>
          <a:xfrm>
            <a:off x="748736" y="3142050"/>
            <a:ext cx="2675301" cy="438793"/>
          </a:xfrm>
          <a:prstGeom prst="rect">
            <a:avLst/>
          </a:prstGeom>
          <a:solidFill>
            <a:srgbClr val="BFB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7"/>
          <p:cNvSpPr/>
          <p:nvPr/>
        </p:nvSpPr>
        <p:spPr>
          <a:xfrm>
            <a:off x="4222246" y="3169356"/>
            <a:ext cx="2643550" cy="438793"/>
          </a:xfrm>
          <a:prstGeom prst="rect">
            <a:avLst/>
          </a:prstGeom>
          <a:solidFill>
            <a:srgbClr val="BFB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本框 16"/>
          <p:cNvSpPr txBox="1"/>
          <p:nvPr/>
        </p:nvSpPr>
        <p:spPr>
          <a:xfrm>
            <a:off x="2226627" y="4752831"/>
            <a:ext cx="3383280" cy="727710"/>
          </a:xfrm>
          <a:prstGeom prst="rect">
            <a:avLst/>
          </a:prstGeom>
          <a:noFill/>
        </p:spPr>
        <p:txBody>
          <a:bodyPr wrap="square" rtlCol="0">
            <a:spAutoFit/>
          </a:bodyPr>
          <a:lstStyle/>
          <a:p>
            <a:r>
              <a:rPr lang="en-US" altLang="zh-CN" sz="4000" dirty="0">
                <a:solidFill>
                  <a:schemeClr val="tx1">
                    <a:lumMod val="85000"/>
                    <a:lumOff val="15000"/>
                  </a:schemeClr>
                </a:solidFill>
                <a:latin typeface="Adobe Gothic Std B" charset="0"/>
                <a:ea typeface="Adobe Gothic Std B" charset="0"/>
              </a:rPr>
              <a:t>CLOUD MIND</a:t>
            </a:r>
          </a:p>
        </p:txBody>
      </p:sp>
      <p:sp>
        <p:nvSpPr>
          <p:cNvPr id="5" name="Rectangle 6"/>
          <p:cNvSpPr/>
          <p:nvPr/>
        </p:nvSpPr>
        <p:spPr>
          <a:xfrm>
            <a:off x="732861" y="3143250"/>
            <a:ext cx="2703876" cy="438785"/>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7"/>
          <p:cNvSpPr/>
          <p:nvPr/>
        </p:nvSpPr>
        <p:spPr>
          <a:xfrm>
            <a:off x="4239831" y="3168086"/>
            <a:ext cx="2643550" cy="438793"/>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505" y="685800"/>
            <a:ext cx="4262117" cy="6388185"/>
          </a:xfrm>
          <a:prstGeom prst="rect">
            <a:avLst/>
          </a:prstGeom>
        </p:spPr>
      </p:pic>
    </p:spTree>
    <p:extLst>
      <p:ext uri="{BB962C8B-B14F-4D97-AF65-F5344CB8AC3E}">
        <p14:creationId xmlns:p14="http://schemas.microsoft.com/office/powerpoint/2010/main" val="4274032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0005" y="825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3877B"/>
              </a:solidFill>
            </a:endParaRPr>
          </a:p>
        </p:txBody>
      </p:sp>
      <p:sp>
        <p:nvSpPr>
          <p:cNvPr id="3" name="文本框 2"/>
          <p:cNvSpPr txBox="1"/>
          <p:nvPr/>
        </p:nvSpPr>
        <p:spPr>
          <a:xfrm>
            <a:off x="1661795" y="4504055"/>
            <a:ext cx="5419725" cy="1605915"/>
          </a:xfrm>
          <a:prstGeom prst="rect">
            <a:avLst/>
          </a:prstGeom>
          <a:noFill/>
        </p:spPr>
        <p:txBody>
          <a:bodyPr wrap="square" rtlCol="0">
            <a:spAutoFit/>
          </a:bodyPr>
          <a:lstStyle/>
          <a:p>
            <a:endParaRPr lang="zh-CN" altLang="en-US" sz="4800" b="1">
              <a:solidFill>
                <a:srgbClr val="E2887A"/>
              </a:solidFill>
              <a:latin typeface="微软雅黑" charset="0"/>
              <a:ea typeface="微软雅黑" charset="0"/>
            </a:endParaRPr>
          </a:p>
          <a:p>
            <a:endParaRPr lang="zh-CN" altLang="en-US" sz="4800" b="1">
              <a:solidFill>
                <a:srgbClr val="E2887A"/>
              </a:solidFill>
              <a:latin typeface="微软雅黑" charset="0"/>
              <a:ea typeface="微软雅黑" charset="0"/>
            </a:endParaRPr>
          </a:p>
        </p:txBody>
      </p:sp>
      <p:pic>
        <p:nvPicPr>
          <p:cNvPr id="4" name="图片 3" descr="7b2b728d4aef97fdc5ce0eb717f769a7"/>
          <p:cNvPicPr>
            <a:picLocks noChangeAspect="1"/>
          </p:cNvPicPr>
          <p:nvPr/>
        </p:nvPicPr>
        <p:blipFill>
          <a:blip r:embed="rId2" cstate="print"/>
          <a:srcRect/>
          <a:stretch>
            <a:fillRect/>
          </a:stretch>
        </p:blipFill>
        <p:spPr>
          <a:xfrm>
            <a:off x="0" y="0"/>
            <a:ext cx="4519247" cy="1085603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0" y="825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3877B"/>
              </a:solidFill>
            </a:endParaRPr>
          </a:p>
        </p:txBody>
      </p:sp>
      <p:sp>
        <p:nvSpPr>
          <p:cNvPr id="8" name="矩形 7"/>
          <p:cNvSpPr/>
          <p:nvPr/>
        </p:nvSpPr>
        <p:spPr>
          <a:xfrm>
            <a:off x="-57150" y="825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60482" y="-21590"/>
            <a:ext cx="2545080" cy="10103485"/>
          </a:xfrm>
          <a:prstGeom prst="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48587" y="602325"/>
            <a:ext cx="3076575" cy="874395"/>
          </a:xfrm>
          <a:prstGeom prst="rect">
            <a:avLst/>
          </a:prstGeom>
          <a:noFill/>
        </p:spPr>
        <p:txBody>
          <a:bodyPr wrap="square" rtlCol="0">
            <a:spAutoFit/>
          </a:bodyPr>
          <a:lstStyle/>
          <a:p>
            <a:r>
              <a:rPr lang="zh-CN" altLang="en-US" sz="4800" b="1" dirty="0">
                <a:solidFill>
                  <a:srgbClr val="F5F1E5"/>
                </a:solidFill>
                <a:latin typeface="微软雅黑" charset="0"/>
                <a:ea typeface="微软雅黑" charset="0"/>
              </a:rPr>
              <a:t>小组</a:t>
            </a:r>
            <a:r>
              <a:rPr lang="zh-CN" altLang="en-US" sz="4800" b="1" dirty="0">
                <a:solidFill>
                  <a:srgbClr val="575858"/>
                </a:solidFill>
                <a:latin typeface="微软雅黑" charset="0"/>
                <a:ea typeface="微软雅黑" charset="0"/>
              </a:rPr>
              <a:t>成员</a:t>
            </a:r>
          </a:p>
        </p:txBody>
      </p:sp>
      <p:pic>
        <p:nvPicPr>
          <p:cNvPr id="5" name="Picture 12" descr="E:\1超越极限的认知学习\team2\125590771456434967.jpg125590771456434967"/>
          <p:cNvPicPr>
            <a:picLocks noChangeAspect="1"/>
          </p:cNvPicPr>
          <p:nvPr/>
        </p:nvPicPr>
        <p:blipFill>
          <a:blip r:embed="rId9" cstate="print"/>
          <a:srcRect/>
          <a:stretch>
            <a:fillRect/>
          </a:stretch>
        </p:blipFill>
        <p:spPr>
          <a:xfrm>
            <a:off x="554980" y="1586020"/>
            <a:ext cx="1632585" cy="2177415"/>
          </a:xfrm>
          <a:prstGeom prst="rect">
            <a:avLst/>
          </a:prstGeom>
        </p:spPr>
      </p:pic>
      <p:pic>
        <p:nvPicPr>
          <p:cNvPr id="17" name="Picture 2" descr="E:\1超越极限的认知学习\team2\294247269285018801.jpg294247269285018801"/>
          <p:cNvPicPr>
            <a:picLocks noChangeAspect="1" noChangeArrowheads="1"/>
          </p:cNvPicPr>
          <p:nvPr/>
        </p:nvPicPr>
        <p:blipFill rotWithShape="1">
          <a:blip r:embed="rId10" cstate="print"/>
          <a:srcRect l="16129" t="26964" r="28324" b="32157"/>
          <a:stretch>
            <a:fillRect/>
          </a:stretch>
        </p:blipFill>
        <p:spPr bwMode="auto">
          <a:xfrm>
            <a:off x="514350" y="4340860"/>
            <a:ext cx="1670685" cy="2188210"/>
          </a:xfrm>
          <a:prstGeom prst="rect">
            <a:avLst/>
          </a:prstGeom>
          <a:noFill/>
        </p:spPr>
      </p:pic>
      <p:pic>
        <p:nvPicPr>
          <p:cNvPr id="10" name="图片 9" descr="IMG_20151222_215217"/>
          <p:cNvPicPr>
            <a:picLocks noChangeAspect="1"/>
          </p:cNvPicPr>
          <p:nvPr/>
        </p:nvPicPr>
        <p:blipFill>
          <a:blip r:embed="rId11" cstate="print"/>
          <a:srcRect/>
          <a:stretch>
            <a:fillRect/>
          </a:stretch>
        </p:blipFill>
        <p:spPr>
          <a:xfrm>
            <a:off x="554980" y="7398782"/>
            <a:ext cx="1662430" cy="2218690"/>
          </a:xfrm>
          <a:prstGeom prst="rect">
            <a:avLst/>
          </a:prstGeom>
        </p:spPr>
      </p:pic>
      <p:sp>
        <p:nvSpPr>
          <p:cNvPr id="18" name="MH_Other_4"/>
          <p:cNvSpPr/>
          <p:nvPr>
            <p:custDataLst>
              <p:tags r:id="rId1"/>
            </p:custDataLst>
          </p:nvPr>
        </p:nvSpPr>
        <p:spPr>
          <a:xfrm>
            <a:off x="2991767" y="2189237"/>
            <a:ext cx="454740" cy="866299"/>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sz="1530" dirty="0" err="1">
              <a:solidFill>
                <a:srgbClr val="FFFFFF"/>
              </a:solidFill>
            </a:endParaRPr>
          </a:p>
        </p:txBody>
      </p:sp>
      <p:cxnSp>
        <p:nvCxnSpPr>
          <p:cNvPr id="22" name="直接连接符 21"/>
          <p:cNvCxnSpPr/>
          <p:nvPr/>
        </p:nvCxnSpPr>
        <p:spPr>
          <a:xfrm>
            <a:off x="2994660" y="1723292"/>
            <a:ext cx="4074355"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994660" y="4340860"/>
            <a:ext cx="4074355"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94660" y="7363589"/>
            <a:ext cx="4074355" cy="0"/>
          </a:xfrm>
          <a:prstGeom prst="line">
            <a:avLst/>
          </a:prstGeom>
          <a:ln w="76200">
            <a:solidFill>
              <a:srgbClr val="575858"/>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2869748" y="1869832"/>
            <a:ext cx="5301506" cy="2590101"/>
            <a:chOff x="2869748" y="1869832"/>
            <a:chExt cx="5301506" cy="2590101"/>
          </a:xfrm>
        </p:grpSpPr>
        <p:grpSp>
          <p:nvGrpSpPr>
            <p:cNvPr id="6" name="组合 5"/>
            <p:cNvGrpSpPr/>
            <p:nvPr/>
          </p:nvGrpSpPr>
          <p:grpSpPr>
            <a:xfrm>
              <a:off x="2869748" y="2189939"/>
              <a:ext cx="4271439" cy="2269994"/>
              <a:chOff x="3340764" y="2121459"/>
              <a:chExt cx="4271439" cy="2269994"/>
            </a:xfrm>
          </p:grpSpPr>
          <p:sp>
            <p:nvSpPr>
              <p:cNvPr id="20" name="MH_Text_1"/>
              <p:cNvSpPr/>
              <p:nvPr>
                <p:custDataLst>
                  <p:tags r:id="rId6"/>
                </p:custDataLst>
              </p:nvPr>
            </p:nvSpPr>
            <p:spPr>
              <a:xfrm>
                <a:off x="3340764" y="2957716"/>
                <a:ext cx="4271439" cy="1433737"/>
              </a:xfrm>
              <a:prstGeom prst="rect">
                <a:avLst/>
              </a:prstGeom>
            </p:spPr>
            <p:txBody>
              <a:bodyPr>
                <a:noAutofit/>
              </a:bodyPr>
              <a:lstStyle/>
              <a:p>
                <a:pPr>
                  <a:lnSpc>
                    <a:spcPct val="120000"/>
                  </a:lnSpc>
                  <a:defRPr/>
                </a:pPr>
                <a:r>
                  <a:rPr lang="zh-CN" altLang="en-US" sz="1600" dirty="0">
                    <a:solidFill>
                      <a:schemeClr val="bg1">
                        <a:lumMod val="50000"/>
                      </a:schemeClr>
                    </a:solidFill>
                    <a:latin typeface="Adobe 黑体 Std R" panose="020B0400000000000000" pitchFamily="34" charset="-122"/>
                    <a:ea typeface="Adobe 黑体 Std R" panose="020B0400000000000000" pitchFamily="34" charset="-122"/>
                  </a:rPr>
                  <a:t>希望</a:t>
                </a:r>
                <a:r>
                  <a:rPr lang="zh-CN" altLang="en-US" sz="1600" dirty="0" smtClean="0">
                    <a:solidFill>
                      <a:schemeClr val="bg1">
                        <a:lumMod val="50000"/>
                      </a:schemeClr>
                    </a:solidFill>
                    <a:latin typeface="Adobe 黑体 Std R" panose="020B0400000000000000" pitchFamily="34" charset="-122"/>
                    <a:ea typeface="Adobe 黑体 Std R" panose="020B0400000000000000" pitchFamily="34" charset="-122"/>
                  </a:rPr>
                  <a:t>能够通过</a:t>
                </a:r>
                <a:r>
                  <a:rPr lang="en-US" altLang="zh-CN" sz="1600" dirty="0" smtClean="0">
                    <a:solidFill>
                      <a:schemeClr val="bg1">
                        <a:lumMod val="50000"/>
                      </a:schemeClr>
                    </a:solidFill>
                    <a:latin typeface="Adobe 黑体 Std R" panose="020B0400000000000000" pitchFamily="34" charset="-122"/>
                    <a:ea typeface="Adobe 黑体 Std R" panose="020B0400000000000000" pitchFamily="34" charset="-122"/>
                  </a:rPr>
                  <a:t>Cloud-Mind</a:t>
                </a:r>
                <a:r>
                  <a:rPr lang="zh-CN" altLang="en-US" sz="1600" dirty="0" smtClean="0">
                    <a:solidFill>
                      <a:schemeClr val="bg1">
                        <a:lumMod val="50000"/>
                      </a:schemeClr>
                    </a:solidFill>
                    <a:latin typeface="Adobe 黑体 Std R" panose="020B0400000000000000" pitchFamily="34" charset="-122"/>
                    <a:ea typeface="Adobe 黑体 Std R" panose="020B0400000000000000" pitchFamily="34" charset="-122"/>
                  </a:rPr>
                  <a:t>项目降低信息传输成本，实现跨越</a:t>
                </a:r>
                <a:r>
                  <a:rPr lang="zh-CN" altLang="en-US" sz="1600" dirty="0">
                    <a:solidFill>
                      <a:schemeClr val="bg1">
                        <a:lumMod val="50000"/>
                      </a:schemeClr>
                    </a:solidFill>
                    <a:latin typeface="Adobe 黑体 Std R" panose="020B0400000000000000" pitchFamily="34" charset="-122"/>
                    <a:ea typeface="Adobe 黑体 Std R" panose="020B0400000000000000" pitchFamily="34" charset="-122"/>
                  </a:rPr>
                  <a:t>地域、种族、性别、</a:t>
                </a:r>
                <a:r>
                  <a:rPr lang="zh-CN" altLang="en-US" sz="1600" dirty="0" smtClean="0">
                    <a:solidFill>
                      <a:schemeClr val="bg1">
                        <a:lumMod val="50000"/>
                      </a:schemeClr>
                    </a:solidFill>
                    <a:latin typeface="Adobe 黑体 Std R" panose="020B0400000000000000" pitchFamily="34" charset="-122"/>
                    <a:ea typeface="Adobe 黑体 Std R" panose="020B0400000000000000" pitchFamily="34" charset="-122"/>
                  </a:rPr>
                  <a:t>宗教等因素的深层次民主治理和法治关怀</a:t>
                </a:r>
                <a:r>
                  <a:rPr lang="zh-CN" altLang="en-US" sz="1400" dirty="0" smtClean="0">
                    <a:solidFill>
                      <a:schemeClr val="bg1">
                        <a:lumMod val="50000"/>
                      </a:schemeClr>
                    </a:solidFill>
                    <a:latin typeface="Adobe 黑体 Std R" panose="020B0400000000000000" pitchFamily="34" charset="-122"/>
                    <a:ea typeface="Adobe 黑体 Std R" panose="020B0400000000000000" pitchFamily="34" charset="-122"/>
                  </a:rPr>
                  <a:t>。</a:t>
                </a:r>
                <a:endParaRPr lang="zh-CN" altLang="en-US" sz="1400" dirty="0">
                  <a:solidFill>
                    <a:schemeClr val="bg1">
                      <a:lumMod val="50000"/>
                    </a:schemeClr>
                  </a:solidFill>
                  <a:latin typeface="Adobe 黑体 Std R" panose="020B0400000000000000" pitchFamily="34" charset="-122"/>
                  <a:ea typeface="Adobe 黑体 Std R" panose="020B0400000000000000" pitchFamily="34" charset="-122"/>
                </a:endParaRPr>
              </a:p>
            </p:txBody>
          </p:sp>
          <p:sp>
            <p:nvSpPr>
              <p:cNvPr id="21" name="MH_SubTitle_1"/>
              <p:cNvSpPr/>
              <p:nvPr>
                <p:custDataLst>
                  <p:tags r:id="rId7"/>
                </p:custDataLst>
              </p:nvPr>
            </p:nvSpPr>
            <p:spPr>
              <a:xfrm>
                <a:off x="3364391" y="2121459"/>
                <a:ext cx="2978071" cy="457438"/>
              </a:xfrm>
              <a:prstGeom prst="rect">
                <a:avLst/>
              </a:prstGeom>
            </p:spPr>
            <p:txBody>
              <a:bodyPr anchor="b">
                <a:noAutofit/>
              </a:bodyPr>
              <a:lstStyle/>
              <a:p>
                <a:pPr>
                  <a:defRPr/>
                </a:pPr>
                <a:r>
                  <a:rPr lang="zh-CN" altLang="en-US" sz="3200" b="1" kern="0" dirty="0" smtClean="0">
                    <a:solidFill>
                      <a:srgbClr val="DA5C55"/>
                    </a:solidFill>
                    <a:latin typeface="微软雅黑" panose="020B0503020204020204" pitchFamily="34" charset="-122"/>
                    <a:ea typeface="微软雅黑" panose="020B0503020204020204" pitchFamily="34" charset="-122"/>
                  </a:rPr>
                  <a:t>张世超</a:t>
                </a:r>
                <a:endParaRPr lang="zh-CN" altLang="en-US" sz="3200" b="1" dirty="0">
                  <a:solidFill>
                    <a:srgbClr val="DA5C55"/>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4314387" y="1869832"/>
              <a:ext cx="3856867" cy="1421928"/>
            </a:xfrm>
            <a:prstGeom prst="rect">
              <a:avLst/>
            </a:prstGeom>
            <a:noFill/>
          </p:spPr>
          <p:txBody>
            <a:bodyPr wrap="square" rtlCol="0">
              <a:spAutoFit/>
            </a:bodyPr>
            <a:lstStyle/>
            <a:p>
              <a:pPr>
                <a:lnSpc>
                  <a:spcPct val="120000"/>
                </a:lnSpc>
                <a:defRPr/>
              </a:pPr>
              <a:r>
                <a:rPr lang="zh-CN" altLang="en-US" dirty="0">
                  <a:solidFill>
                    <a:schemeClr val="tx1">
                      <a:lumMod val="65000"/>
                      <a:lumOff val="35000"/>
                    </a:schemeClr>
                  </a:solidFill>
                  <a:latin typeface="Adobe 黑体 Std R" panose="020B0400000000000000" pitchFamily="34" charset="-122"/>
                  <a:ea typeface="Adobe 黑体 Std R" panose="020B0400000000000000" pitchFamily="34" charset="-122"/>
                </a:rPr>
                <a:t>清华大学法学院</a:t>
              </a:r>
              <a:r>
                <a:rPr lang="en-US" altLang="zh-CN" dirty="0">
                  <a:solidFill>
                    <a:schemeClr val="tx1">
                      <a:lumMod val="65000"/>
                      <a:lumOff val="35000"/>
                    </a:schemeClr>
                  </a:solidFill>
                  <a:latin typeface="Adobe 黑体 Std R" panose="020B0400000000000000" pitchFamily="34" charset="-122"/>
                  <a:ea typeface="Adobe 黑体 Std R" panose="020B0400000000000000" pitchFamily="34" charset="-122"/>
                </a:rPr>
                <a:t>2014</a:t>
              </a:r>
              <a:r>
                <a:rPr lang="zh-CN" altLang="en-US" dirty="0">
                  <a:solidFill>
                    <a:schemeClr val="tx1">
                      <a:lumMod val="65000"/>
                      <a:lumOff val="35000"/>
                    </a:schemeClr>
                  </a:solidFill>
                  <a:latin typeface="Adobe 黑体 Std R" panose="020B0400000000000000" pitchFamily="34" charset="-122"/>
                  <a:ea typeface="Adobe 黑体 Std R" panose="020B0400000000000000" pitchFamily="34" charset="-122"/>
                </a:rPr>
                <a:t>级</a:t>
              </a: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本科生</a:t>
              </a:r>
              <a:endParaRPr lang="en-US" altLang="zh-CN" sz="1400" dirty="0">
                <a:solidFill>
                  <a:schemeClr val="tx1">
                    <a:lumMod val="65000"/>
                    <a:lumOff val="35000"/>
                  </a:schemeClr>
                </a:solidFill>
              </a:endParaRPr>
            </a:p>
            <a:p>
              <a:pPr>
                <a:lnSpc>
                  <a:spcPct val="120000"/>
                </a:lnSpc>
                <a:defRPr/>
              </a:pPr>
              <a:r>
                <a:rPr lang="zh-CN" altLang="en-US" dirty="0">
                  <a:solidFill>
                    <a:schemeClr val="tx1">
                      <a:lumMod val="65000"/>
                      <a:lumOff val="35000"/>
                    </a:schemeClr>
                  </a:solidFill>
                  <a:latin typeface="Adobe 黑体 Std R" panose="020B0400000000000000" pitchFamily="34" charset="-122"/>
                  <a:ea typeface="Adobe 黑体 Std R" panose="020B0400000000000000" pitchFamily="34" charset="-122"/>
                </a:rPr>
                <a:t>法学</a:t>
              </a: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专业、英语第二学位</a:t>
              </a:r>
              <a:endParaRPr lang="en-US" altLang="zh-CN" dirty="0" smtClean="0">
                <a:solidFill>
                  <a:schemeClr val="tx1">
                    <a:lumMod val="65000"/>
                    <a:lumOff val="35000"/>
                  </a:schemeClr>
                </a:solidFill>
                <a:latin typeface="Adobe 黑体 Std R" panose="020B0400000000000000" pitchFamily="34" charset="-122"/>
                <a:ea typeface="Adobe 黑体 Std R" panose="020B0400000000000000" pitchFamily="34" charset="-122"/>
              </a:endParaRPr>
            </a:p>
            <a:p>
              <a:pPr>
                <a:lnSpc>
                  <a:spcPct val="120000"/>
                </a:lnSpc>
                <a:defRPr/>
              </a:pP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清华大学“新雅书院”学员</a:t>
              </a:r>
              <a:endParaRPr lang="en-US" altLang="zh-CN" dirty="0" smtClean="0">
                <a:solidFill>
                  <a:schemeClr val="tx1">
                    <a:lumMod val="65000"/>
                    <a:lumOff val="35000"/>
                  </a:schemeClr>
                </a:solidFill>
                <a:latin typeface="Adobe 黑体 Std R" panose="020B0400000000000000" pitchFamily="34" charset="-122"/>
                <a:ea typeface="Adobe 黑体 Std R" panose="020B0400000000000000" pitchFamily="34" charset="-122"/>
              </a:endParaRPr>
            </a:p>
            <a:p>
              <a:pPr>
                <a:lnSpc>
                  <a:spcPct val="120000"/>
                </a:lnSpc>
                <a:defRPr/>
              </a:pPr>
              <a:endParaRPr lang="en-US" altLang="zh-CN" dirty="0">
                <a:solidFill>
                  <a:schemeClr val="tx1">
                    <a:lumMod val="65000"/>
                    <a:lumOff val="35000"/>
                  </a:schemeClr>
                </a:solidFill>
                <a:latin typeface="Adobe 黑体 Std R" panose="020B0400000000000000" pitchFamily="34" charset="-122"/>
                <a:ea typeface="Adobe 黑体 Std R" panose="020B0400000000000000" pitchFamily="34" charset="-122"/>
              </a:endParaRPr>
            </a:p>
          </p:txBody>
        </p:sp>
      </p:grpSp>
      <p:grpSp>
        <p:nvGrpSpPr>
          <p:cNvPr id="37" name="组合 36"/>
          <p:cNvGrpSpPr/>
          <p:nvPr/>
        </p:nvGrpSpPr>
        <p:grpSpPr>
          <a:xfrm>
            <a:off x="2869748" y="4570080"/>
            <a:ext cx="5207355" cy="2648940"/>
            <a:chOff x="2874674" y="1834230"/>
            <a:chExt cx="5207355" cy="2648940"/>
          </a:xfrm>
        </p:grpSpPr>
        <p:grpSp>
          <p:nvGrpSpPr>
            <p:cNvPr id="38" name="组合 37"/>
            <p:cNvGrpSpPr/>
            <p:nvPr/>
          </p:nvGrpSpPr>
          <p:grpSpPr>
            <a:xfrm>
              <a:off x="2874674" y="2156497"/>
              <a:ext cx="4363836" cy="2326673"/>
              <a:chOff x="3345690" y="2088017"/>
              <a:chExt cx="4363836" cy="2326673"/>
            </a:xfrm>
          </p:grpSpPr>
          <p:sp>
            <p:nvSpPr>
              <p:cNvPr id="40" name="MH_Text_1"/>
              <p:cNvSpPr/>
              <p:nvPr>
                <p:custDataLst>
                  <p:tags r:id="rId4"/>
                </p:custDataLst>
              </p:nvPr>
            </p:nvSpPr>
            <p:spPr>
              <a:xfrm>
                <a:off x="3438087" y="2980953"/>
                <a:ext cx="4271439" cy="1433737"/>
              </a:xfrm>
              <a:prstGeom prst="rect">
                <a:avLst/>
              </a:prstGeom>
            </p:spPr>
            <p:txBody>
              <a:bodyPr>
                <a:noAutofit/>
              </a:bodyPr>
              <a:lstStyle/>
              <a:p>
                <a:pPr>
                  <a:lnSpc>
                    <a:spcPct val="120000"/>
                  </a:lnSpc>
                  <a:defRPr/>
                </a:pPr>
                <a:r>
                  <a:rPr lang="zh-CN" altLang="en-US" sz="1600" dirty="0">
                    <a:solidFill>
                      <a:schemeClr val="bg1">
                        <a:lumMod val="50000"/>
                      </a:schemeClr>
                    </a:solidFill>
                    <a:latin typeface="Adobe 黑体 Std R" panose="020B0400000000000000" pitchFamily="34" charset="-122"/>
                    <a:ea typeface="Adobe 黑体 Std R" panose="020B0400000000000000" pitchFamily="34" charset="-122"/>
                  </a:rPr>
                  <a:t>对未来可能的</a:t>
                </a:r>
                <a:r>
                  <a:rPr lang="en-US" altLang="zh-CN" sz="1600" dirty="0" err="1" smtClean="0">
                    <a:solidFill>
                      <a:schemeClr val="bg1">
                        <a:lumMod val="50000"/>
                      </a:schemeClr>
                    </a:solidFill>
                    <a:latin typeface="Adobe 黑体 Std R" panose="020B0400000000000000" pitchFamily="34" charset="-122"/>
                    <a:ea typeface="Adobe 黑体 Std R" panose="020B0400000000000000" pitchFamily="34" charset="-122"/>
                  </a:rPr>
                  <a:t>Clonu</a:t>
                </a:r>
                <a:r>
                  <a:rPr lang="en-US" altLang="zh-CN" sz="1600" dirty="0" smtClean="0">
                    <a:solidFill>
                      <a:schemeClr val="bg1">
                        <a:lumMod val="50000"/>
                      </a:schemeClr>
                    </a:solidFill>
                    <a:latin typeface="Adobe 黑体 Std R" panose="020B0400000000000000" pitchFamily="34" charset="-122"/>
                    <a:ea typeface="Adobe 黑体 Std R" panose="020B0400000000000000" pitchFamily="34" charset="-122"/>
                  </a:rPr>
                  <a:t>-Mind</a:t>
                </a:r>
                <a:r>
                  <a:rPr lang="zh-CN" altLang="en-US" sz="1600" dirty="0">
                    <a:solidFill>
                      <a:schemeClr val="bg1">
                        <a:lumMod val="50000"/>
                      </a:schemeClr>
                    </a:solidFill>
                    <a:latin typeface="Adobe 黑体 Std R" panose="020B0400000000000000" pitchFamily="34" charset="-122"/>
                    <a:ea typeface="Adobe 黑体 Std R" panose="020B0400000000000000" pitchFamily="34" charset="-122"/>
                  </a:rPr>
                  <a:t>范式很感兴趣，并提出了不少</a:t>
                </a:r>
                <a:r>
                  <a:rPr lang="zh-CN" altLang="en-US" sz="1600" dirty="0" smtClean="0">
                    <a:solidFill>
                      <a:schemeClr val="bg1">
                        <a:lumMod val="50000"/>
                      </a:schemeClr>
                    </a:solidFill>
                    <a:latin typeface="Adobe 黑体 Std R" panose="020B0400000000000000" pitchFamily="34" charset="-122"/>
                    <a:ea typeface="Adobe 黑体 Std R" panose="020B0400000000000000" pitchFamily="34" charset="-122"/>
                  </a:rPr>
                  <a:t>设想，是</a:t>
                </a:r>
                <a:r>
                  <a:rPr lang="en-US" altLang="zh-CN" sz="1600" dirty="0" smtClean="0">
                    <a:solidFill>
                      <a:schemeClr val="bg1">
                        <a:lumMod val="50000"/>
                      </a:schemeClr>
                    </a:solidFill>
                    <a:latin typeface="Adobe 黑体 Std R" panose="020B0400000000000000" pitchFamily="34" charset="-122"/>
                    <a:ea typeface="Adobe 黑体 Std R" panose="020B0400000000000000" pitchFamily="34" charset="-122"/>
                  </a:rPr>
                  <a:t>Cloud-Mind</a:t>
                </a:r>
                <a:r>
                  <a:rPr lang="zh-CN" altLang="en-US" sz="1600" dirty="0" smtClean="0">
                    <a:solidFill>
                      <a:schemeClr val="bg1">
                        <a:lumMod val="50000"/>
                      </a:schemeClr>
                    </a:solidFill>
                    <a:latin typeface="Adobe 黑体 Std R" panose="020B0400000000000000" pitchFamily="34" charset="-122"/>
                    <a:ea typeface="Adobe 黑体 Std R" panose="020B0400000000000000" pitchFamily="34" charset="-122"/>
                  </a:rPr>
                  <a:t>项目中勇敢的逐梦人。</a:t>
                </a:r>
                <a:endParaRPr lang="zh-CN" altLang="en-US" sz="1600" dirty="0">
                  <a:solidFill>
                    <a:schemeClr val="bg1">
                      <a:lumMod val="50000"/>
                    </a:schemeClr>
                  </a:solidFill>
                  <a:latin typeface="Adobe 黑体 Std R" panose="020B0400000000000000" pitchFamily="34" charset="-122"/>
                  <a:ea typeface="Adobe 黑体 Std R" panose="020B0400000000000000" pitchFamily="34" charset="-122"/>
                </a:endParaRPr>
              </a:p>
            </p:txBody>
          </p:sp>
          <p:sp>
            <p:nvSpPr>
              <p:cNvPr id="41" name="MH_SubTitle_1"/>
              <p:cNvSpPr/>
              <p:nvPr>
                <p:custDataLst>
                  <p:tags r:id="rId5"/>
                </p:custDataLst>
              </p:nvPr>
            </p:nvSpPr>
            <p:spPr>
              <a:xfrm>
                <a:off x="3345690" y="2088017"/>
                <a:ext cx="2978071" cy="457438"/>
              </a:xfrm>
              <a:prstGeom prst="rect">
                <a:avLst/>
              </a:prstGeom>
            </p:spPr>
            <p:txBody>
              <a:bodyPr anchor="b">
                <a:noAutofit/>
              </a:bodyPr>
              <a:lstStyle/>
              <a:p>
                <a:pPr>
                  <a:defRPr/>
                </a:pPr>
                <a:r>
                  <a:rPr lang="zh-CN" altLang="en-US" sz="3200" b="1" kern="0" dirty="0">
                    <a:solidFill>
                      <a:srgbClr val="DA5C55"/>
                    </a:solidFill>
                    <a:latin typeface="微软雅黑" panose="020B0503020204020204" pitchFamily="34" charset="-122"/>
                    <a:ea typeface="微软雅黑" panose="020B0503020204020204" pitchFamily="34" charset="-122"/>
                  </a:rPr>
                  <a:t>宁志禹</a:t>
                </a:r>
                <a:endParaRPr lang="zh-CN" altLang="en-US" sz="3200" b="1" dirty="0">
                  <a:solidFill>
                    <a:srgbClr val="DA5C55"/>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4225162" y="1834230"/>
              <a:ext cx="3856867" cy="1089529"/>
            </a:xfrm>
            <a:prstGeom prst="rect">
              <a:avLst/>
            </a:prstGeom>
            <a:noFill/>
          </p:spPr>
          <p:txBody>
            <a:bodyPr wrap="square" rtlCol="0">
              <a:spAutoFit/>
            </a:bodyPr>
            <a:lstStyle/>
            <a:p>
              <a:pPr>
                <a:lnSpc>
                  <a:spcPct val="120000"/>
                </a:lnSpc>
                <a:defRPr/>
              </a:pP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清华大学生命学院</a:t>
              </a:r>
              <a:r>
                <a:rPr lang="en-US" altLang="zh-CN" dirty="0" smtClean="0">
                  <a:solidFill>
                    <a:schemeClr val="tx1">
                      <a:lumMod val="65000"/>
                      <a:lumOff val="35000"/>
                    </a:schemeClr>
                  </a:solidFill>
                  <a:latin typeface="Adobe 黑体 Std R" panose="020B0400000000000000" pitchFamily="34" charset="-122"/>
                  <a:ea typeface="Adobe 黑体 Std R" panose="020B0400000000000000" pitchFamily="34" charset="-122"/>
                </a:rPr>
                <a:t>2014</a:t>
              </a:r>
              <a:r>
                <a:rPr lang="zh-CN" altLang="en-US" dirty="0">
                  <a:solidFill>
                    <a:schemeClr val="tx1">
                      <a:lumMod val="65000"/>
                      <a:lumOff val="35000"/>
                    </a:schemeClr>
                  </a:solidFill>
                  <a:latin typeface="Adobe 黑体 Std R" panose="020B0400000000000000" pitchFamily="34" charset="-122"/>
                  <a:ea typeface="Adobe 黑体 Std R" panose="020B0400000000000000" pitchFamily="34" charset="-122"/>
                </a:rPr>
                <a:t>级</a:t>
              </a: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本科生</a:t>
              </a:r>
              <a:endParaRPr lang="en-US" altLang="zh-CN" sz="1400" dirty="0">
                <a:solidFill>
                  <a:schemeClr val="tx1">
                    <a:lumMod val="65000"/>
                    <a:lumOff val="35000"/>
                  </a:schemeClr>
                </a:solidFill>
              </a:endParaRPr>
            </a:p>
            <a:p>
              <a:pPr>
                <a:lnSpc>
                  <a:spcPct val="120000"/>
                </a:lnSpc>
                <a:defRPr/>
              </a:pP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生命科学专业</a:t>
              </a:r>
              <a:endParaRPr lang="en-US" altLang="zh-CN" dirty="0" smtClean="0">
                <a:solidFill>
                  <a:schemeClr val="tx1">
                    <a:lumMod val="65000"/>
                    <a:lumOff val="35000"/>
                  </a:schemeClr>
                </a:solidFill>
                <a:latin typeface="Adobe 黑体 Std R" panose="020B0400000000000000" pitchFamily="34" charset="-122"/>
                <a:ea typeface="Adobe 黑体 Std R" panose="020B0400000000000000" pitchFamily="34" charset="-122"/>
              </a:endParaRPr>
            </a:p>
            <a:p>
              <a:pPr>
                <a:lnSpc>
                  <a:spcPct val="120000"/>
                </a:lnSpc>
                <a:defRPr/>
              </a:pP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清华大学“新雅书院”学员</a:t>
              </a:r>
              <a:endParaRPr lang="en-US" altLang="zh-CN" dirty="0">
                <a:solidFill>
                  <a:schemeClr val="tx1">
                    <a:lumMod val="65000"/>
                    <a:lumOff val="35000"/>
                  </a:schemeClr>
                </a:solidFill>
                <a:latin typeface="Adobe 黑体 Std R" panose="020B0400000000000000" pitchFamily="34" charset="-122"/>
                <a:ea typeface="Adobe 黑体 Std R" panose="020B0400000000000000" pitchFamily="34" charset="-122"/>
              </a:endParaRPr>
            </a:p>
          </p:txBody>
        </p:sp>
      </p:grpSp>
      <p:grpSp>
        <p:nvGrpSpPr>
          <p:cNvPr id="42" name="组合 41"/>
          <p:cNvGrpSpPr/>
          <p:nvPr/>
        </p:nvGrpSpPr>
        <p:grpSpPr>
          <a:xfrm>
            <a:off x="2869747" y="7549245"/>
            <a:ext cx="5207355" cy="2508908"/>
            <a:chOff x="2937400" y="2082547"/>
            <a:chExt cx="5207355" cy="2508908"/>
          </a:xfrm>
        </p:grpSpPr>
        <p:grpSp>
          <p:nvGrpSpPr>
            <p:cNvPr id="43" name="组合 42"/>
            <p:cNvGrpSpPr/>
            <p:nvPr/>
          </p:nvGrpSpPr>
          <p:grpSpPr>
            <a:xfrm>
              <a:off x="2937400" y="2505457"/>
              <a:ext cx="4271439" cy="2085998"/>
              <a:chOff x="3408416" y="2436977"/>
              <a:chExt cx="4271439" cy="2085998"/>
            </a:xfrm>
          </p:grpSpPr>
          <p:sp>
            <p:nvSpPr>
              <p:cNvPr id="45" name="MH_Text_1"/>
              <p:cNvSpPr/>
              <p:nvPr>
                <p:custDataLst>
                  <p:tags r:id="rId2"/>
                </p:custDataLst>
              </p:nvPr>
            </p:nvSpPr>
            <p:spPr>
              <a:xfrm>
                <a:off x="3408416" y="3089238"/>
                <a:ext cx="4271439" cy="1433737"/>
              </a:xfrm>
              <a:prstGeom prst="rect">
                <a:avLst/>
              </a:prstGeom>
            </p:spPr>
            <p:txBody>
              <a:bodyPr>
                <a:noAutofit/>
              </a:bodyPr>
              <a:lstStyle/>
              <a:p>
                <a:pPr>
                  <a:lnSpc>
                    <a:spcPct val="120000"/>
                  </a:lnSpc>
                  <a:defRPr/>
                </a:pPr>
                <a:r>
                  <a:rPr lang="zh-CN" altLang="en-US" sz="1600" dirty="0" smtClean="0">
                    <a:solidFill>
                      <a:schemeClr val="bg1">
                        <a:lumMod val="50000"/>
                      </a:schemeClr>
                    </a:solidFill>
                    <a:latin typeface="Adobe 黑体 Std R" panose="020B0400000000000000" pitchFamily="34" charset="-122"/>
                    <a:ea typeface="Adobe 黑体 Std R" panose="020B0400000000000000" pitchFamily="34" charset="-122"/>
                  </a:rPr>
                  <a:t>对建筑设计以及哲学</a:t>
                </a:r>
                <a:r>
                  <a:rPr lang="zh-CN" altLang="en-US" sz="1600" dirty="0">
                    <a:solidFill>
                      <a:schemeClr val="bg1">
                        <a:lumMod val="50000"/>
                      </a:schemeClr>
                    </a:solidFill>
                    <a:latin typeface="Adobe 黑体 Std R" panose="020B0400000000000000" pitchFamily="34" charset="-122"/>
                    <a:ea typeface="Adobe 黑体 Std R" panose="020B0400000000000000" pitchFamily="34" charset="-122"/>
                  </a:rPr>
                  <a:t>、心理学、管理学</a:t>
                </a:r>
                <a:r>
                  <a:rPr lang="zh-CN" altLang="en-US" sz="1600" dirty="0" smtClean="0">
                    <a:solidFill>
                      <a:schemeClr val="bg1">
                        <a:lumMod val="50000"/>
                      </a:schemeClr>
                    </a:solidFill>
                    <a:latin typeface="Adobe 黑体 Std R" panose="020B0400000000000000" pitchFamily="34" charset="-122"/>
                    <a:ea typeface="Adobe 黑体 Std R" panose="020B0400000000000000" pitchFamily="34" charset="-122"/>
                  </a:rPr>
                  <a:t>感兴趣，涉猎广泛。</a:t>
                </a:r>
                <a:r>
                  <a:rPr lang="zh-CN" altLang="en-US" sz="1600" dirty="0">
                    <a:solidFill>
                      <a:schemeClr val="bg1">
                        <a:lumMod val="50000"/>
                      </a:schemeClr>
                    </a:solidFill>
                    <a:latin typeface="Adobe 黑体 Std R" panose="020B0400000000000000" pitchFamily="34" charset="-122"/>
                    <a:ea typeface="Adobe 黑体 Std R" panose="020B0400000000000000" pitchFamily="34" charset="-122"/>
                  </a:rPr>
                  <a:t>近期在探索信息时代对设计和思想的影响。渴望探索未来，并</a:t>
                </a:r>
                <a:r>
                  <a:rPr lang="zh-CN" altLang="en-US" sz="1600" dirty="0" smtClean="0">
                    <a:solidFill>
                      <a:schemeClr val="bg1">
                        <a:lumMod val="50000"/>
                      </a:schemeClr>
                    </a:solidFill>
                    <a:latin typeface="Adobe 黑体 Std R" panose="020B0400000000000000" pitchFamily="34" charset="-122"/>
                    <a:ea typeface="Adobe 黑体 Std R" panose="020B0400000000000000" pitchFamily="34" charset="-122"/>
                  </a:rPr>
                  <a:t>乐在其中。</a:t>
                </a:r>
                <a:endParaRPr lang="zh-CN" altLang="en-US" sz="1600" dirty="0">
                  <a:solidFill>
                    <a:schemeClr val="bg1">
                      <a:lumMod val="50000"/>
                    </a:schemeClr>
                  </a:solidFill>
                  <a:latin typeface="Adobe 黑体 Std R" panose="020B0400000000000000" pitchFamily="34" charset="-122"/>
                  <a:ea typeface="Adobe 黑体 Std R" panose="020B0400000000000000" pitchFamily="34" charset="-122"/>
                </a:endParaRPr>
              </a:p>
            </p:txBody>
          </p:sp>
          <p:sp>
            <p:nvSpPr>
              <p:cNvPr id="46" name="MH_SubTitle_1"/>
              <p:cNvSpPr/>
              <p:nvPr>
                <p:custDataLst>
                  <p:tags r:id="rId3"/>
                </p:custDataLst>
              </p:nvPr>
            </p:nvSpPr>
            <p:spPr>
              <a:xfrm>
                <a:off x="3408417" y="2436977"/>
                <a:ext cx="2978071" cy="457438"/>
              </a:xfrm>
              <a:prstGeom prst="rect">
                <a:avLst/>
              </a:prstGeom>
            </p:spPr>
            <p:txBody>
              <a:bodyPr anchor="b">
                <a:noAutofit/>
              </a:bodyPr>
              <a:lstStyle/>
              <a:p>
                <a:pPr>
                  <a:defRPr/>
                </a:pPr>
                <a:r>
                  <a:rPr lang="zh-CN" altLang="en-US" sz="3200" b="1" kern="0" dirty="0">
                    <a:solidFill>
                      <a:srgbClr val="DA5C55"/>
                    </a:solidFill>
                    <a:latin typeface="微软雅黑" panose="020B0503020204020204" pitchFamily="34" charset="-122"/>
                    <a:ea typeface="微软雅黑" panose="020B0503020204020204" pitchFamily="34" charset="-122"/>
                  </a:rPr>
                  <a:t>王小珊</a:t>
                </a:r>
                <a:endParaRPr lang="zh-CN" altLang="en-US" sz="3200" b="1" dirty="0">
                  <a:solidFill>
                    <a:srgbClr val="DA5C55"/>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4287888" y="2082547"/>
              <a:ext cx="3856867" cy="1384995"/>
            </a:xfrm>
            <a:prstGeom prst="rect">
              <a:avLst/>
            </a:prstGeom>
            <a:noFill/>
          </p:spPr>
          <p:txBody>
            <a:bodyPr wrap="square" rtlCol="0">
              <a:spAutoFit/>
            </a:bodyPr>
            <a:lstStyle/>
            <a:p>
              <a:pPr>
                <a:lnSpc>
                  <a:spcPct val="120000"/>
                </a:lnSpc>
                <a:defRPr/>
              </a:pP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清华大学建筑学院</a:t>
              </a:r>
              <a:r>
                <a:rPr lang="en-US" altLang="zh-CN" dirty="0">
                  <a:solidFill>
                    <a:schemeClr val="tx1">
                      <a:lumMod val="65000"/>
                      <a:lumOff val="35000"/>
                    </a:schemeClr>
                  </a:solidFill>
                  <a:latin typeface="Adobe 黑体 Std R" panose="020B0400000000000000" pitchFamily="34" charset="-122"/>
                  <a:ea typeface="Adobe 黑体 Std R" panose="020B0400000000000000" pitchFamily="34" charset="-122"/>
                </a:rPr>
                <a:t>2014</a:t>
              </a:r>
              <a:r>
                <a:rPr lang="zh-CN" altLang="en-US" dirty="0">
                  <a:solidFill>
                    <a:schemeClr val="tx1">
                      <a:lumMod val="65000"/>
                      <a:lumOff val="35000"/>
                    </a:schemeClr>
                  </a:solidFill>
                  <a:latin typeface="Adobe 黑体 Std R" panose="020B0400000000000000" pitchFamily="34" charset="-122"/>
                  <a:ea typeface="Adobe 黑体 Std R" panose="020B0400000000000000" pitchFamily="34" charset="-122"/>
                </a:rPr>
                <a:t>级</a:t>
              </a: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本科生</a:t>
              </a:r>
              <a:endParaRPr lang="en-US" altLang="zh-CN" sz="1400" dirty="0">
                <a:solidFill>
                  <a:schemeClr val="tx1">
                    <a:lumMod val="65000"/>
                    <a:lumOff val="35000"/>
                  </a:schemeClr>
                </a:solidFill>
              </a:endParaRPr>
            </a:p>
            <a:p>
              <a:pPr>
                <a:lnSpc>
                  <a:spcPct val="120000"/>
                </a:lnSpc>
                <a:defRPr/>
              </a:pP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建筑设计专业</a:t>
              </a:r>
              <a:endParaRPr lang="en-US" altLang="zh-CN" dirty="0" smtClean="0">
                <a:solidFill>
                  <a:schemeClr val="tx1">
                    <a:lumMod val="65000"/>
                    <a:lumOff val="35000"/>
                  </a:schemeClr>
                </a:solidFill>
                <a:latin typeface="Adobe 黑体 Std R" panose="020B0400000000000000" pitchFamily="34" charset="-122"/>
                <a:ea typeface="Adobe 黑体 Std R" panose="020B0400000000000000" pitchFamily="34" charset="-122"/>
              </a:endParaRPr>
            </a:p>
            <a:p>
              <a:pPr>
                <a:lnSpc>
                  <a:spcPct val="120000"/>
                </a:lnSpc>
                <a:defRPr/>
              </a:pPr>
              <a:r>
                <a:rPr lang="zh-CN" altLang="en-US" dirty="0" smtClean="0">
                  <a:solidFill>
                    <a:schemeClr val="tx1">
                      <a:lumMod val="65000"/>
                      <a:lumOff val="35000"/>
                    </a:schemeClr>
                  </a:solidFill>
                  <a:latin typeface="Adobe 黑体 Std R" panose="020B0400000000000000" pitchFamily="34" charset="-122"/>
                  <a:ea typeface="Adobe 黑体 Std R" panose="020B0400000000000000" pitchFamily="34" charset="-122"/>
                </a:rPr>
                <a:t>清华大学“新雅书院”学员</a:t>
              </a:r>
              <a:endParaRPr lang="en-US" altLang="zh-CN" dirty="0" smtClean="0">
                <a:solidFill>
                  <a:schemeClr val="tx1">
                    <a:lumMod val="65000"/>
                    <a:lumOff val="35000"/>
                  </a:schemeClr>
                </a:solidFill>
                <a:latin typeface="Adobe 黑体 Std R" panose="020B0400000000000000" pitchFamily="34" charset="-122"/>
                <a:ea typeface="Adobe 黑体 Std R" panose="020B0400000000000000" pitchFamily="34" charset="-122"/>
              </a:endParaRPr>
            </a:p>
            <a:p>
              <a:pPr>
                <a:lnSpc>
                  <a:spcPct val="120000"/>
                </a:lnSpc>
                <a:defRPr/>
              </a:pPr>
              <a:endPar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661795" y="4504055"/>
            <a:ext cx="5419725" cy="1605915"/>
          </a:xfrm>
          <a:prstGeom prst="rect">
            <a:avLst/>
          </a:prstGeom>
          <a:noFill/>
        </p:spPr>
        <p:txBody>
          <a:bodyPr wrap="square" rtlCol="0">
            <a:spAutoFit/>
          </a:bodyPr>
          <a:lstStyle/>
          <a:p>
            <a:endParaRPr lang="zh-CN" altLang="en-US" sz="4800" b="1">
              <a:solidFill>
                <a:srgbClr val="E2887A"/>
              </a:solidFill>
              <a:latin typeface="微软雅黑" charset="0"/>
              <a:ea typeface="微软雅黑" charset="0"/>
            </a:endParaRPr>
          </a:p>
          <a:p>
            <a:endParaRPr lang="zh-CN" altLang="en-US" sz="4800" b="1">
              <a:solidFill>
                <a:srgbClr val="E2887A"/>
              </a:solidFill>
              <a:latin typeface="微软雅黑" charset="0"/>
              <a:ea typeface="微软雅黑" charset="0"/>
            </a:endParaRPr>
          </a:p>
        </p:txBody>
      </p:sp>
    </p:spTree>
    <p:extLst>
      <p:ext uri="{BB962C8B-B14F-4D97-AF65-F5344CB8AC3E}">
        <p14:creationId xmlns:p14="http://schemas.microsoft.com/office/powerpoint/2010/main" val="3564094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3222" y="-8910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3877B"/>
              </a:solidFill>
            </a:endParaRPr>
          </a:p>
        </p:txBody>
      </p:sp>
      <p:sp>
        <p:nvSpPr>
          <p:cNvPr id="9" name="矩形 8"/>
          <p:cNvSpPr/>
          <p:nvPr/>
        </p:nvSpPr>
        <p:spPr>
          <a:xfrm rot="5400000">
            <a:off x="3342495" y="-2541179"/>
            <a:ext cx="1002320" cy="7857491"/>
          </a:xfrm>
          <a:prstGeom prst="rect">
            <a:avLst/>
          </a:prstGeom>
          <a:solidFill>
            <a:srgbClr val="DE8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rot="10800000">
            <a:off x="2784814" y="8255"/>
            <a:ext cx="1002320" cy="10097135"/>
          </a:xfrm>
          <a:prstGeom prst="rect">
            <a:avLst/>
          </a:prstGeom>
          <a:solidFill>
            <a:srgbClr val="DE8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62304" y="968148"/>
            <a:ext cx="3983783" cy="1015663"/>
          </a:xfrm>
          <a:prstGeom prst="rect">
            <a:avLst/>
          </a:prstGeom>
          <a:noFill/>
        </p:spPr>
        <p:txBody>
          <a:bodyPr wrap="none" rtlCol="0">
            <a:spAutoFit/>
          </a:bodyPr>
          <a:lstStyle/>
          <a:p>
            <a:r>
              <a:rPr lang="en-US" altLang="zh-CN" sz="6000" dirty="0" smtClean="0">
                <a:latin typeface="Adobe Gothic Std B" panose="020B0800000000000000" pitchFamily="34" charset="-128"/>
                <a:ea typeface="Adobe Gothic Std B" panose="020B0800000000000000" pitchFamily="34" charset="-128"/>
              </a:rPr>
              <a:t>CONTE</a:t>
            </a:r>
            <a:r>
              <a:rPr lang="en-US" altLang="zh-CN" sz="6000" dirty="0" smtClean="0">
                <a:solidFill>
                  <a:srgbClr val="EDC7BA"/>
                </a:solidFill>
                <a:latin typeface="Adobe Gothic Std B" panose="020B0800000000000000" pitchFamily="34" charset="-128"/>
                <a:ea typeface="Adobe Gothic Std B" panose="020B0800000000000000" pitchFamily="34" charset="-128"/>
              </a:rPr>
              <a:t>NT</a:t>
            </a:r>
            <a:r>
              <a:rPr lang="en-US" altLang="zh-CN" sz="6000" dirty="0" smtClean="0">
                <a:latin typeface="Adobe Gothic Std B" panose="020B0800000000000000" pitchFamily="34" charset="-128"/>
                <a:ea typeface="Adobe Gothic Std B" panose="020B0800000000000000" pitchFamily="34" charset="-128"/>
              </a:rPr>
              <a:t>S</a:t>
            </a:r>
            <a:endParaRPr lang="zh-CN" altLang="en-US" sz="6000" dirty="0">
              <a:latin typeface="Adobe Gothic Std B" panose="020B0800000000000000" pitchFamily="34" charset="-128"/>
            </a:endParaRPr>
          </a:p>
        </p:txBody>
      </p:sp>
      <p:grpSp>
        <p:nvGrpSpPr>
          <p:cNvPr id="12" name="组合 11"/>
          <p:cNvGrpSpPr/>
          <p:nvPr/>
        </p:nvGrpSpPr>
        <p:grpSpPr>
          <a:xfrm>
            <a:off x="418761" y="2225158"/>
            <a:ext cx="8705593" cy="7596052"/>
            <a:chOff x="-146284" y="2225945"/>
            <a:chExt cx="8705593" cy="7596052"/>
          </a:xfrm>
        </p:grpSpPr>
        <p:sp>
          <p:nvSpPr>
            <p:cNvPr id="16" name="MH_Other_1"/>
            <p:cNvSpPr>
              <a:spLocks noChangeArrowheads="1"/>
            </p:cNvSpPr>
            <p:nvPr>
              <p:custDataLst>
                <p:tags r:id="rId1"/>
              </p:custDataLst>
            </p:nvPr>
          </p:nvSpPr>
          <p:spPr bwMode="gray">
            <a:xfrm>
              <a:off x="2529755" y="2225945"/>
              <a:ext cx="428380" cy="7562940"/>
            </a:xfrm>
            <a:prstGeom prst="roundRect">
              <a:avLst>
                <a:gd name="adj" fmla="val 50000"/>
              </a:avLst>
            </a:prstGeom>
            <a:solidFill>
              <a:schemeClr val="accent1">
                <a:lumMod val="20000"/>
                <a:lumOff val="80000"/>
                <a:alpha val="69804"/>
              </a:schemeClr>
            </a:solidFill>
            <a:ln w="12700" cmpd="sng">
              <a:noFill/>
              <a:round/>
              <a:headEnd/>
              <a:tailEnd/>
            </a:ln>
            <a:effectLst/>
          </p:spPr>
          <p:txBody>
            <a:bodyPr/>
            <a:lstStyle/>
            <a:p>
              <a:pPr>
                <a:defRPr/>
              </a:pPr>
              <a:endParaRPr lang="zh-CN" altLang="en-US" sz="1530"/>
            </a:p>
          </p:txBody>
        </p:sp>
        <p:sp>
          <p:nvSpPr>
            <p:cNvPr id="41" name="椭圆 40"/>
            <p:cNvSpPr/>
            <p:nvPr/>
          </p:nvSpPr>
          <p:spPr>
            <a:xfrm>
              <a:off x="2543339" y="2572443"/>
              <a:ext cx="419100" cy="419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rPr>
                <a:t>1</a:t>
              </a:r>
              <a:endParaRPr kumimoji="0" lang="zh-CN" altLang="en-US"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endParaRPr>
            </a:p>
          </p:txBody>
        </p:sp>
        <p:grpSp>
          <p:nvGrpSpPr>
            <p:cNvPr id="6" name="组合 5"/>
            <p:cNvGrpSpPr/>
            <p:nvPr/>
          </p:nvGrpSpPr>
          <p:grpSpPr>
            <a:xfrm>
              <a:off x="-113031" y="3063691"/>
              <a:ext cx="6053853" cy="733621"/>
              <a:chOff x="-113031" y="3063691"/>
              <a:chExt cx="6053853" cy="733621"/>
            </a:xfrm>
          </p:grpSpPr>
          <p:sp>
            <p:nvSpPr>
              <p:cNvPr id="61" name="文本框 60"/>
              <p:cNvSpPr txBox="1"/>
              <p:nvPr/>
            </p:nvSpPr>
            <p:spPr>
              <a:xfrm>
                <a:off x="472202" y="3063691"/>
                <a:ext cx="5468620" cy="461665"/>
              </a:xfrm>
              <a:prstGeom prst="rect">
                <a:avLst/>
              </a:prstGeom>
              <a:noFill/>
            </p:spPr>
            <p:txBody>
              <a:bodyPr wrap="square" rtlCol="0">
                <a:spAutoFit/>
              </a:bodyPr>
              <a:lstStyle/>
              <a:p>
                <a:r>
                  <a:rPr lang="zh-CN" altLang="en-US" sz="2400" b="1" dirty="0" smtClean="0">
                    <a:solidFill>
                      <a:srgbClr val="DA5C55"/>
                    </a:solidFill>
                    <a:latin typeface="微软雅黑" charset="0"/>
                    <a:ea typeface="微软雅黑" charset="0"/>
                  </a:rPr>
                  <a:t>项目概况</a:t>
                </a:r>
                <a:endParaRPr lang="zh-CN" altLang="en-US" sz="2400" b="1" dirty="0">
                  <a:solidFill>
                    <a:srgbClr val="DA5C55"/>
                  </a:solidFill>
                  <a:latin typeface="微软雅黑" charset="0"/>
                  <a:ea typeface="微软雅黑" charset="0"/>
                </a:endParaRPr>
              </a:p>
            </p:txBody>
          </p:sp>
          <p:grpSp>
            <p:nvGrpSpPr>
              <p:cNvPr id="29" name="组合 28"/>
              <p:cNvGrpSpPr/>
              <p:nvPr/>
            </p:nvGrpSpPr>
            <p:grpSpPr>
              <a:xfrm rot="10800000">
                <a:off x="-113031" y="3203685"/>
                <a:ext cx="2527729" cy="593627"/>
                <a:chOff x="2750330" y="2887187"/>
                <a:chExt cx="2909796" cy="604520"/>
              </a:xfrm>
              <a:solidFill>
                <a:schemeClr val="tx1"/>
              </a:solidFill>
            </p:grpSpPr>
            <p:sp>
              <p:nvSpPr>
                <p:cNvPr id="30" name="MH_Other_2"/>
                <p:cNvSpPr/>
                <p:nvPr>
                  <p:custDataLst>
                    <p:tags r:id="rId47"/>
                  </p:custDataLst>
                </p:nvPr>
              </p:nvSpPr>
              <p:spPr>
                <a:xfrm>
                  <a:off x="2750330" y="3131916"/>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31" name="MH_Other_3"/>
                <p:cNvCxnSpPr>
                  <a:cxnSpLocks noChangeShapeType="1"/>
                </p:cNvCxnSpPr>
                <p:nvPr>
                  <p:custDataLst>
                    <p:tags r:id="rId48"/>
                  </p:custDataLst>
                </p:nvPr>
              </p:nvCxnSpPr>
              <p:spPr bwMode="auto">
                <a:xfrm>
                  <a:off x="2877715" y="3180668"/>
                  <a:ext cx="2121218" cy="0"/>
                </a:xfrm>
                <a:prstGeom prst="line">
                  <a:avLst/>
                </a:prstGeom>
                <a:grpFill/>
                <a:ln w="76200">
                  <a:solidFill>
                    <a:srgbClr val="575858"/>
                  </a:solidFill>
                  <a:round/>
                  <a:headEnd/>
                  <a:tailEnd/>
                </a:ln>
                <a:extLst/>
              </p:spPr>
            </p:cxnSp>
            <p:sp>
              <p:nvSpPr>
                <p:cNvPr id="32" name="MH_Other_8"/>
                <p:cNvSpPr>
                  <a:spLocks/>
                </p:cNvSpPr>
                <p:nvPr>
                  <p:custDataLst>
                    <p:tags r:id="rId49"/>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grpSp>
        <p:grpSp>
          <p:nvGrpSpPr>
            <p:cNvPr id="7" name="组合 6"/>
            <p:cNvGrpSpPr/>
            <p:nvPr/>
          </p:nvGrpSpPr>
          <p:grpSpPr>
            <a:xfrm flipH="1">
              <a:off x="3067854" y="3406944"/>
              <a:ext cx="3931708" cy="611185"/>
              <a:chOff x="141843" y="3717737"/>
              <a:chExt cx="2183196" cy="611185"/>
            </a:xfrm>
          </p:grpSpPr>
          <p:grpSp>
            <p:nvGrpSpPr>
              <p:cNvPr id="33" name="组合 32"/>
              <p:cNvGrpSpPr/>
              <p:nvPr/>
            </p:nvGrpSpPr>
            <p:grpSpPr>
              <a:xfrm rot="10800000">
                <a:off x="409504" y="3867786"/>
                <a:ext cx="1915535" cy="461136"/>
                <a:chOff x="2754454" y="2887187"/>
                <a:chExt cx="2611149" cy="661388"/>
              </a:xfrm>
              <a:solidFill>
                <a:srgbClr val="575858"/>
              </a:solidFill>
            </p:grpSpPr>
            <p:sp>
              <p:nvSpPr>
                <p:cNvPr id="34" name="MH_Other_2"/>
                <p:cNvSpPr/>
                <p:nvPr>
                  <p:custDataLst>
                    <p:tags r:id="rId44"/>
                  </p:custDataLst>
                </p:nvPr>
              </p:nvSpPr>
              <p:spPr>
                <a:xfrm>
                  <a:off x="2754454" y="3120195"/>
                  <a:ext cx="149781" cy="151131"/>
                </a:xfrm>
                <a:prstGeom prst="ellipse">
                  <a:avLst/>
                </a:prstGeom>
                <a:grp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35" name="MH_Other_3"/>
                <p:cNvCxnSpPr>
                  <a:cxnSpLocks noChangeShapeType="1"/>
                </p:cNvCxnSpPr>
                <p:nvPr>
                  <p:custDataLst>
                    <p:tags r:id="rId45"/>
                  </p:custDataLst>
                </p:nvPr>
              </p:nvCxnSpPr>
              <p:spPr bwMode="auto">
                <a:xfrm>
                  <a:off x="2877715" y="3180668"/>
                  <a:ext cx="2121218" cy="0"/>
                </a:xfrm>
                <a:prstGeom prst="line">
                  <a:avLst/>
                </a:prstGeom>
                <a:grpFill/>
                <a:ln w="76200">
                  <a:solidFill>
                    <a:srgbClr val="575858"/>
                  </a:solidFill>
                  <a:round/>
                  <a:headEnd/>
                  <a:tailEnd/>
                </a:ln>
                <a:extLst/>
              </p:spPr>
            </p:cxnSp>
            <p:sp>
              <p:nvSpPr>
                <p:cNvPr id="36" name="MH_Other_8"/>
                <p:cNvSpPr>
                  <a:spLocks/>
                </p:cNvSpPr>
                <p:nvPr>
                  <p:custDataLst>
                    <p:tags r:id="rId46"/>
                  </p:custDataLst>
                </p:nvPr>
              </p:nvSpPr>
              <p:spPr bwMode="auto">
                <a:xfrm>
                  <a:off x="4965197" y="2887187"/>
                  <a:ext cx="400406" cy="661388"/>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37" name="文本框 36"/>
              <p:cNvSpPr txBox="1"/>
              <p:nvPr/>
            </p:nvSpPr>
            <p:spPr>
              <a:xfrm>
                <a:off x="141843" y="3717737"/>
                <a:ext cx="1706770" cy="400110"/>
              </a:xfrm>
              <a:prstGeom prst="rect">
                <a:avLst/>
              </a:prstGeom>
              <a:noFill/>
            </p:spPr>
            <p:txBody>
              <a:bodyPr wrap="square" rtlCol="0">
                <a:spAutoFit/>
              </a:bodyPr>
              <a:lstStyle/>
              <a:p>
                <a:r>
                  <a:rPr lang="en-US" altLang="zh-CN" sz="2000" b="1" dirty="0" smtClean="0">
                    <a:solidFill>
                      <a:srgbClr val="DA5C55"/>
                    </a:solidFill>
                    <a:latin typeface="微软雅黑" charset="0"/>
                    <a:ea typeface="微软雅黑" charset="0"/>
                  </a:rPr>
                  <a:t>Cloud-mind </a:t>
                </a:r>
                <a:r>
                  <a:rPr lang="zh-CN" altLang="en-US" sz="2000" b="1" dirty="0">
                    <a:solidFill>
                      <a:srgbClr val="DA5C55"/>
                    </a:solidFill>
                    <a:latin typeface="微软雅黑" charset="0"/>
                    <a:ea typeface="微软雅黑" charset="0"/>
                  </a:rPr>
                  <a:t>简介</a:t>
                </a:r>
              </a:p>
            </p:txBody>
          </p:sp>
        </p:grpSp>
        <p:sp>
          <p:nvSpPr>
            <p:cNvPr id="38" name="椭圆 37"/>
            <p:cNvSpPr/>
            <p:nvPr/>
          </p:nvSpPr>
          <p:spPr>
            <a:xfrm>
              <a:off x="2518787" y="3345600"/>
              <a:ext cx="419100" cy="419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lang="en-US" altLang="zh-CN" sz="2000" dirty="0">
                  <a:solidFill>
                    <a:srgbClr val="FFFFFF"/>
                  </a:solidFill>
                  <a:latin typeface="Arial" pitchFamily="34" charset="0"/>
                  <a:ea typeface="微软雅黑" pitchFamily="34" charset="-122"/>
                  <a:cs typeface="Arial" pitchFamily="34" charset="0"/>
                </a:rPr>
                <a:t>2</a:t>
              </a:r>
              <a:endParaRPr kumimoji="0" lang="zh-CN" altLang="en-US"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endParaRPr>
            </a:p>
          </p:txBody>
        </p:sp>
        <p:grpSp>
          <p:nvGrpSpPr>
            <p:cNvPr id="10" name="组合 9"/>
            <p:cNvGrpSpPr/>
            <p:nvPr/>
          </p:nvGrpSpPr>
          <p:grpSpPr>
            <a:xfrm flipH="1">
              <a:off x="3102171" y="4124873"/>
              <a:ext cx="1097510" cy="407565"/>
              <a:chOff x="1330203" y="4211725"/>
              <a:chExt cx="1033531" cy="405633"/>
            </a:xfrm>
          </p:grpSpPr>
          <p:grpSp>
            <p:nvGrpSpPr>
              <p:cNvPr id="4" name="组合 3"/>
              <p:cNvGrpSpPr/>
              <p:nvPr/>
            </p:nvGrpSpPr>
            <p:grpSpPr>
              <a:xfrm>
                <a:off x="1330203" y="4314119"/>
                <a:ext cx="1033531" cy="303239"/>
                <a:chOff x="1307723" y="4215379"/>
                <a:chExt cx="1033531" cy="303239"/>
              </a:xfrm>
            </p:grpSpPr>
            <p:grpSp>
              <p:nvGrpSpPr>
                <p:cNvPr id="39" name="组合 38"/>
                <p:cNvGrpSpPr/>
                <p:nvPr/>
              </p:nvGrpSpPr>
              <p:grpSpPr>
                <a:xfrm rot="10800000">
                  <a:off x="1307723" y="4215379"/>
                  <a:ext cx="959038" cy="303239"/>
                  <a:chOff x="2877715" y="2966279"/>
                  <a:chExt cx="2418846" cy="527591"/>
                </a:xfrm>
                <a:solidFill>
                  <a:srgbClr val="575858"/>
                </a:solidFill>
              </p:grpSpPr>
              <p:cxnSp>
                <p:nvCxnSpPr>
                  <p:cNvPr id="43" name="MH_Other_3"/>
                  <p:cNvCxnSpPr>
                    <a:cxnSpLocks noChangeShapeType="1"/>
                  </p:cNvCxnSpPr>
                  <p:nvPr>
                    <p:custDataLst>
                      <p:tags r:id="rId42"/>
                    </p:custDataLst>
                  </p:nvPr>
                </p:nvCxnSpPr>
                <p:spPr bwMode="auto">
                  <a:xfrm>
                    <a:off x="2877715" y="3180668"/>
                    <a:ext cx="2121218" cy="0"/>
                  </a:xfrm>
                  <a:prstGeom prst="line">
                    <a:avLst/>
                  </a:prstGeom>
                  <a:grpFill/>
                  <a:ln w="76200">
                    <a:solidFill>
                      <a:srgbClr val="575858"/>
                    </a:solidFill>
                    <a:round/>
                    <a:headEnd/>
                    <a:tailEnd/>
                  </a:ln>
                  <a:extLst/>
                </p:spPr>
              </p:cxnSp>
              <p:sp>
                <p:nvSpPr>
                  <p:cNvPr id="44" name="MH_Other_8"/>
                  <p:cNvSpPr>
                    <a:spLocks/>
                  </p:cNvSpPr>
                  <p:nvPr>
                    <p:custDataLst>
                      <p:tags r:id="rId43"/>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45" name="MH_Other_2"/>
                <p:cNvSpPr/>
                <p:nvPr>
                  <p:custDataLst>
                    <p:tags r:id="rId41"/>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sp>
            <p:nvSpPr>
              <p:cNvPr id="63" name="文本框 62"/>
              <p:cNvSpPr txBox="1"/>
              <p:nvPr/>
            </p:nvSpPr>
            <p:spPr>
              <a:xfrm>
                <a:off x="1387679" y="4211725"/>
                <a:ext cx="560203" cy="307777"/>
              </a:xfrm>
              <a:prstGeom prst="rect">
                <a:avLst/>
              </a:prstGeom>
              <a:noFill/>
            </p:spPr>
            <p:txBody>
              <a:bodyPr wrap="square" rtlCol="0">
                <a:spAutoFit/>
              </a:bodyPr>
              <a:lstStyle/>
              <a:p>
                <a:r>
                  <a:rPr lang="zh-CN" altLang="en-US" sz="1400" b="1" dirty="0">
                    <a:solidFill>
                      <a:srgbClr val="DA5C55"/>
                    </a:solidFill>
                    <a:latin typeface="微软雅黑" charset="0"/>
                    <a:ea typeface="微软雅黑" charset="0"/>
                  </a:rPr>
                  <a:t>宏观</a:t>
                </a:r>
              </a:p>
            </p:txBody>
          </p:sp>
        </p:grpSp>
        <p:sp>
          <p:nvSpPr>
            <p:cNvPr id="64" name="文本框 63"/>
            <p:cNvSpPr txBox="1"/>
            <p:nvPr/>
          </p:nvSpPr>
          <p:spPr>
            <a:xfrm>
              <a:off x="3516445" y="4546537"/>
              <a:ext cx="1153553" cy="307777"/>
            </a:xfrm>
            <a:prstGeom prst="rect">
              <a:avLst/>
            </a:prstGeom>
            <a:noFill/>
          </p:spPr>
          <p:txBody>
            <a:bodyPr wrap="square" rtlCol="0">
              <a:spAutoFit/>
            </a:bodyPr>
            <a:lstStyle/>
            <a:p>
              <a:r>
                <a:rPr lang="zh-CN" altLang="en-US" sz="1400" b="1" dirty="0" smtClean="0">
                  <a:solidFill>
                    <a:srgbClr val="DA5C55"/>
                  </a:solidFill>
                  <a:latin typeface="微软雅黑" charset="0"/>
                  <a:ea typeface="微软雅黑" charset="0"/>
                </a:rPr>
                <a:t>介观</a:t>
              </a:r>
              <a:endParaRPr lang="zh-CN" altLang="en-US" sz="1400" b="1" dirty="0">
                <a:solidFill>
                  <a:srgbClr val="DA5C55"/>
                </a:solidFill>
                <a:latin typeface="微软雅黑" charset="0"/>
                <a:ea typeface="微软雅黑" charset="0"/>
              </a:endParaRPr>
            </a:p>
          </p:txBody>
        </p:sp>
        <p:sp>
          <p:nvSpPr>
            <p:cNvPr id="65" name="文本框 64"/>
            <p:cNvSpPr txBox="1"/>
            <p:nvPr/>
          </p:nvSpPr>
          <p:spPr>
            <a:xfrm>
              <a:off x="3526205" y="4948502"/>
              <a:ext cx="582027" cy="307777"/>
            </a:xfrm>
            <a:prstGeom prst="rect">
              <a:avLst/>
            </a:prstGeom>
            <a:noFill/>
          </p:spPr>
          <p:txBody>
            <a:bodyPr wrap="square" rtlCol="0">
              <a:spAutoFit/>
            </a:bodyPr>
            <a:lstStyle/>
            <a:p>
              <a:r>
                <a:rPr lang="zh-CN" altLang="en-US" sz="1400" b="1" dirty="0" smtClean="0">
                  <a:solidFill>
                    <a:srgbClr val="DA5C55"/>
                  </a:solidFill>
                  <a:latin typeface="微软雅黑" charset="0"/>
                  <a:ea typeface="微软雅黑" charset="0"/>
                </a:rPr>
                <a:t>微观</a:t>
              </a:r>
              <a:endParaRPr lang="zh-CN" altLang="en-US" sz="1400" b="1" dirty="0">
                <a:solidFill>
                  <a:srgbClr val="DA5C55"/>
                </a:solidFill>
                <a:latin typeface="微软雅黑" charset="0"/>
                <a:ea typeface="微软雅黑" charset="0"/>
              </a:endParaRPr>
            </a:p>
          </p:txBody>
        </p:sp>
        <p:grpSp>
          <p:nvGrpSpPr>
            <p:cNvPr id="70" name="组合 69"/>
            <p:cNvGrpSpPr/>
            <p:nvPr/>
          </p:nvGrpSpPr>
          <p:grpSpPr>
            <a:xfrm flipH="1">
              <a:off x="-146284" y="5546715"/>
              <a:ext cx="2512072" cy="576384"/>
              <a:chOff x="2727934" y="2887187"/>
              <a:chExt cx="2932192" cy="604520"/>
            </a:xfrm>
            <a:solidFill>
              <a:schemeClr val="tx1"/>
            </a:solidFill>
          </p:grpSpPr>
          <p:sp>
            <p:nvSpPr>
              <p:cNvPr id="71" name="MH_Other_2"/>
              <p:cNvSpPr/>
              <p:nvPr>
                <p:custDataLst>
                  <p:tags r:id="rId38"/>
                </p:custDataLst>
              </p:nvPr>
            </p:nvSpPr>
            <p:spPr>
              <a:xfrm>
                <a:off x="2727934" y="3092292"/>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72" name="MH_Other_3"/>
              <p:cNvCxnSpPr>
                <a:cxnSpLocks noChangeShapeType="1"/>
              </p:cNvCxnSpPr>
              <p:nvPr>
                <p:custDataLst>
                  <p:tags r:id="rId39"/>
                </p:custDataLst>
              </p:nvPr>
            </p:nvCxnSpPr>
            <p:spPr bwMode="auto">
              <a:xfrm>
                <a:off x="2877715" y="3180668"/>
                <a:ext cx="2121218" cy="0"/>
              </a:xfrm>
              <a:prstGeom prst="line">
                <a:avLst/>
              </a:prstGeom>
              <a:grpFill/>
              <a:ln w="76200">
                <a:solidFill>
                  <a:srgbClr val="575858"/>
                </a:solidFill>
                <a:round/>
                <a:headEnd/>
                <a:tailEnd/>
              </a:ln>
              <a:extLst/>
            </p:spPr>
          </p:cxnSp>
          <p:sp>
            <p:nvSpPr>
              <p:cNvPr id="73" name="MH_Other_8"/>
              <p:cNvSpPr>
                <a:spLocks/>
              </p:cNvSpPr>
              <p:nvPr>
                <p:custDataLst>
                  <p:tags r:id="rId40"/>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74" name="文本框 73"/>
            <p:cNvSpPr txBox="1"/>
            <p:nvPr/>
          </p:nvSpPr>
          <p:spPr>
            <a:xfrm>
              <a:off x="454791" y="5362197"/>
              <a:ext cx="1457608" cy="461665"/>
            </a:xfrm>
            <a:prstGeom prst="rect">
              <a:avLst/>
            </a:prstGeom>
            <a:noFill/>
          </p:spPr>
          <p:txBody>
            <a:bodyPr wrap="square" rtlCol="0">
              <a:spAutoFit/>
            </a:bodyPr>
            <a:lstStyle/>
            <a:p>
              <a:r>
                <a:rPr lang="zh-CN" altLang="en-US" sz="2400" b="1" dirty="0" smtClean="0">
                  <a:solidFill>
                    <a:srgbClr val="DA5C55"/>
                  </a:solidFill>
                  <a:latin typeface="微软雅黑" charset="0"/>
                  <a:ea typeface="微软雅黑" charset="0"/>
                </a:rPr>
                <a:t>理论基础</a:t>
              </a:r>
              <a:endParaRPr lang="en-US" altLang="zh-CN" sz="2400" b="1" dirty="0">
                <a:solidFill>
                  <a:srgbClr val="DA5C55"/>
                </a:solidFill>
                <a:latin typeface="微软雅黑" charset="0"/>
                <a:ea typeface="微软雅黑" charset="0"/>
              </a:endParaRPr>
            </a:p>
          </p:txBody>
        </p:sp>
        <p:sp>
          <p:nvSpPr>
            <p:cNvPr id="86" name="椭圆 85"/>
            <p:cNvSpPr/>
            <p:nvPr/>
          </p:nvSpPr>
          <p:spPr>
            <a:xfrm>
              <a:off x="2514099" y="5574891"/>
              <a:ext cx="419100" cy="419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lang="en-US" altLang="zh-CN" sz="2000" noProof="0" dirty="0">
                  <a:solidFill>
                    <a:srgbClr val="FFFFFF"/>
                  </a:solidFill>
                  <a:latin typeface="Arial" pitchFamily="34" charset="0"/>
                  <a:ea typeface="微软雅黑" pitchFamily="34" charset="-122"/>
                  <a:cs typeface="Arial" pitchFamily="34" charset="0"/>
                </a:rPr>
                <a:t>3</a:t>
              </a:r>
              <a:endParaRPr kumimoji="0" lang="zh-CN" altLang="en-US"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endParaRPr>
            </a:p>
          </p:txBody>
        </p:sp>
        <p:grpSp>
          <p:nvGrpSpPr>
            <p:cNvPr id="87" name="组合 86"/>
            <p:cNvGrpSpPr/>
            <p:nvPr/>
          </p:nvGrpSpPr>
          <p:grpSpPr>
            <a:xfrm>
              <a:off x="-141770" y="6737936"/>
              <a:ext cx="6053853" cy="733621"/>
              <a:chOff x="-113031" y="3063691"/>
              <a:chExt cx="6053853" cy="733621"/>
            </a:xfrm>
          </p:grpSpPr>
          <p:sp>
            <p:nvSpPr>
              <p:cNvPr id="88" name="文本框 87"/>
              <p:cNvSpPr txBox="1"/>
              <p:nvPr/>
            </p:nvSpPr>
            <p:spPr>
              <a:xfrm>
                <a:off x="472202" y="3063691"/>
                <a:ext cx="5468620" cy="461665"/>
              </a:xfrm>
              <a:prstGeom prst="rect">
                <a:avLst/>
              </a:prstGeom>
              <a:noFill/>
            </p:spPr>
            <p:txBody>
              <a:bodyPr wrap="square" rtlCol="0">
                <a:spAutoFit/>
              </a:bodyPr>
              <a:lstStyle/>
              <a:p>
                <a:r>
                  <a:rPr lang="zh-CN" altLang="en-US" sz="2400" b="1" dirty="0" smtClean="0">
                    <a:solidFill>
                      <a:srgbClr val="DA5C55"/>
                    </a:solidFill>
                    <a:latin typeface="微软雅黑" charset="0"/>
                    <a:ea typeface="微软雅黑" charset="0"/>
                  </a:rPr>
                  <a:t>技术支撑</a:t>
                </a:r>
                <a:endParaRPr lang="zh-CN" altLang="en-US" sz="2400" b="1" dirty="0">
                  <a:solidFill>
                    <a:srgbClr val="DA5C55"/>
                  </a:solidFill>
                  <a:latin typeface="微软雅黑" charset="0"/>
                  <a:ea typeface="微软雅黑" charset="0"/>
                </a:endParaRPr>
              </a:p>
            </p:txBody>
          </p:sp>
          <p:grpSp>
            <p:nvGrpSpPr>
              <p:cNvPr id="89" name="组合 88"/>
              <p:cNvGrpSpPr/>
              <p:nvPr/>
            </p:nvGrpSpPr>
            <p:grpSpPr>
              <a:xfrm rot="10800000">
                <a:off x="-113031" y="3203685"/>
                <a:ext cx="2527729" cy="593627"/>
                <a:chOff x="2750330" y="2887187"/>
                <a:chExt cx="2909796" cy="604520"/>
              </a:xfrm>
              <a:solidFill>
                <a:schemeClr val="tx1"/>
              </a:solidFill>
            </p:grpSpPr>
            <p:sp>
              <p:nvSpPr>
                <p:cNvPr id="90" name="MH_Other_2"/>
                <p:cNvSpPr/>
                <p:nvPr>
                  <p:custDataLst>
                    <p:tags r:id="rId35"/>
                  </p:custDataLst>
                </p:nvPr>
              </p:nvSpPr>
              <p:spPr>
                <a:xfrm>
                  <a:off x="2750330" y="3131916"/>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91" name="MH_Other_3"/>
                <p:cNvCxnSpPr>
                  <a:cxnSpLocks noChangeShapeType="1"/>
                </p:cNvCxnSpPr>
                <p:nvPr>
                  <p:custDataLst>
                    <p:tags r:id="rId36"/>
                  </p:custDataLst>
                </p:nvPr>
              </p:nvCxnSpPr>
              <p:spPr bwMode="auto">
                <a:xfrm>
                  <a:off x="2877715" y="3180668"/>
                  <a:ext cx="2121218" cy="0"/>
                </a:xfrm>
                <a:prstGeom prst="line">
                  <a:avLst/>
                </a:prstGeom>
                <a:grpFill/>
                <a:ln w="76200">
                  <a:solidFill>
                    <a:srgbClr val="575858"/>
                  </a:solidFill>
                  <a:round/>
                  <a:headEnd/>
                  <a:tailEnd/>
                </a:ln>
                <a:extLst/>
              </p:spPr>
            </p:cxnSp>
            <p:sp>
              <p:nvSpPr>
                <p:cNvPr id="92" name="MH_Other_8"/>
                <p:cNvSpPr>
                  <a:spLocks/>
                </p:cNvSpPr>
                <p:nvPr>
                  <p:custDataLst>
                    <p:tags r:id="rId37"/>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grpSp>
        <p:grpSp>
          <p:nvGrpSpPr>
            <p:cNvPr id="97" name="组合 96"/>
            <p:cNvGrpSpPr/>
            <p:nvPr/>
          </p:nvGrpSpPr>
          <p:grpSpPr>
            <a:xfrm flipH="1">
              <a:off x="3049130" y="8393417"/>
              <a:ext cx="5510179" cy="442273"/>
              <a:chOff x="-620863" y="3724195"/>
              <a:chExt cx="2945902" cy="442273"/>
            </a:xfrm>
          </p:grpSpPr>
          <p:grpSp>
            <p:nvGrpSpPr>
              <p:cNvPr id="98" name="组合 97"/>
              <p:cNvGrpSpPr/>
              <p:nvPr/>
            </p:nvGrpSpPr>
            <p:grpSpPr>
              <a:xfrm rot="10800000">
                <a:off x="451149" y="4061096"/>
                <a:ext cx="1873890" cy="105372"/>
                <a:chOff x="2754454" y="3120195"/>
                <a:chExt cx="2554380" cy="151131"/>
              </a:xfrm>
              <a:solidFill>
                <a:srgbClr val="575858"/>
              </a:solidFill>
            </p:grpSpPr>
            <p:sp>
              <p:nvSpPr>
                <p:cNvPr id="100" name="MH_Other_2"/>
                <p:cNvSpPr/>
                <p:nvPr>
                  <p:custDataLst>
                    <p:tags r:id="rId33"/>
                  </p:custDataLst>
                </p:nvPr>
              </p:nvSpPr>
              <p:spPr>
                <a:xfrm>
                  <a:off x="2754454" y="3120195"/>
                  <a:ext cx="149781" cy="151131"/>
                </a:xfrm>
                <a:prstGeom prst="ellipse">
                  <a:avLst/>
                </a:prstGeom>
                <a:grp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101" name="MH_Other_3"/>
                <p:cNvCxnSpPr>
                  <a:cxnSpLocks noChangeShapeType="1"/>
                </p:cNvCxnSpPr>
                <p:nvPr>
                  <p:custDataLst>
                    <p:tags r:id="rId34"/>
                  </p:custDataLst>
                </p:nvPr>
              </p:nvCxnSpPr>
              <p:spPr bwMode="auto">
                <a:xfrm rot="10800000" flipH="1" flipV="1">
                  <a:off x="2877715" y="3180668"/>
                  <a:ext cx="2431119" cy="27561"/>
                </a:xfrm>
                <a:prstGeom prst="line">
                  <a:avLst/>
                </a:prstGeom>
                <a:grpFill/>
                <a:ln w="76200">
                  <a:solidFill>
                    <a:srgbClr val="575858"/>
                  </a:solidFill>
                  <a:round/>
                  <a:headEnd/>
                  <a:tailEnd/>
                </a:ln>
                <a:extLst/>
              </p:spPr>
            </p:cxnSp>
          </p:grpSp>
          <p:sp>
            <p:nvSpPr>
              <p:cNvPr id="99" name="文本框 98"/>
              <p:cNvSpPr txBox="1"/>
              <p:nvPr/>
            </p:nvSpPr>
            <p:spPr>
              <a:xfrm>
                <a:off x="-620863" y="3724195"/>
                <a:ext cx="1706770" cy="400110"/>
              </a:xfrm>
              <a:prstGeom prst="rect">
                <a:avLst/>
              </a:prstGeom>
              <a:noFill/>
            </p:spPr>
            <p:txBody>
              <a:bodyPr wrap="square" rtlCol="0">
                <a:spAutoFit/>
              </a:bodyPr>
              <a:lstStyle/>
              <a:p>
                <a:r>
                  <a:rPr lang="zh-CN" altLang="en-US" sz="2000" b="1" dirty="0">
                    <a:solidFill>
                      <a:srgbClr val="DA5C55"/>
                    </a:solidFill>
                    <a:latin typeface="微软雅黑" charset="0"/>
                    <a:ea typeface="微软雅黑" charset="0"/>
                  </a:rPr>
                  <a:t>区块链</a:t>
                </a:r>
              </a:p>
            </p:txBody>
          </p:sp>
        </p:grpSp>
        <p:grpSp>
          <p:nvGrpSpPr>
            <p:cNvPr id="103" name="组合 102"/>
            <p:cNvGrpSpPr/>
            <p:nvPr/>
          </p:nvGrpSpPr>
          <p:grpSpPr>
            <a:xfrm flipH="1">
              <a:off x="3077589" y="7043101"/>
              <a:ext cx="5332873" cy="588416"/>
              <a:chOff x="-420590" y="3740506"/>
              <a:chExt cx="2745629" cy="588416"/>
            </a:xfrm>
          </p:grpSpPr>
          <p:grpSp>
            <p:nvGrpSpPr>
              <p:cNvPr id="104" name="组合 103"/>
              <p:cNvGrpSpPr/>
              <p:nvPr/>
            </p:nvGrpSpPr>
            <p:grpSpPr>
              <a:xfrm rot="10800000">
                <a:off x="458359" y="3917936"/>
                <a:ext cx="1866680" cy="410986"/>
                <a:chOff x="2754454" y="2887187"/>
                <a:chExt cx="2544552" cy="589460"/>
              </a:xfrm>
              <a:solidFill>
                <a:srgbClr val="575858"/>
              </a:solidFill>
            </p:grpSpPr>
            <p:sp>
              <p:nvSpPr>
                <p:cNvPr id="106" name="MH_Other_2"/>
                <p:cNvSpPr/>
                <p:nvPr>
                  <p:custDataLst>
                    <p:tags r:id="rId30"/>
                  </p:custDataLst>
                </p:nvPr>
              </p:nvSpPr>
              <p:spPr>
                <a:xfrm>
                  <a:off x="2754454" y="3120195"/>
                  <a:ext cx="149781" cy="151131"/>
                </a:xfrm>
                <a:prstGeom prst="ellipse">
                  <a:avLst/>
                </a:prstGeom>
                <a:grp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107" name="MH_Other_3"/>
                <p:cNvCxnSpPr>
                  <a:cxnSpLocks noChangeShapeType="1"/>
                </p:cNvCxnSpPr>
                <p:nvPr>
                  <p:custDataLst>
                    <p:tags r:id="rId31"/>
                  </p:custDataLst>
                </p:nvPr>
              </p:nvCxnSpPr>
              <p:spPr bwMode="auto">
                <a:xfrm>
                  <a:off x="2877715" y="3180668"/>
                  <a:ext cx="2121218" cy="0"/>
                </a:xfrm>
                <a:prstGeom prst="line">
                  <a:avLst/>
                </a:prstGeom>
                <a:grpFill/>
                <a:ln w="76200">
                  <a:solidFill>
                    <a:srgbClr val="575858"/>
                  </a:solidFill>
                  <a:round/>
                  <a:headEnd/>
                  <a:tailEnd/>
                </a:ln>
                <a:extLst/>
              </p:spPr>
            </p:cxnSp>
            <p:sp>
              <p:nvSpPr>
                <p:cNvPr id="108" name="MH_Other_8"/>
                <p:cNvSpPr>
                  <a:spLocks/>
                </p:cNvSpPr>
                <p:nvPr>
                  <p:custDataLst>
                    <p:tags r:id="rId32"/>
                  </p:custDataLst>
                </p:nvPr>
              </p:nvSpPr>
              <p:spPr bwMode="auto">
                <a:xfrm>
                  <a:off x="4965197" y="2887187"/>
                  <a:ext cx="333809" cy="58946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05" name="文本框 104"/>
              <p:cNvSpPr txBox="1"/>
              <p:nvPr/>
            </p:nvSpPr>
            <p:spPr>
              <a:xfrm>
                <a:off x="-420590" y="3740506"/>
                <a:ext cx="1706770" cy="400110"/>
              </a:xfrm>
              <a:prstGeom prst="rect">
                <a:avLst/>
              </a:prstGeom>
              <a:noFill/>
            </p:spPr>
            <p:txBody>
              <a:bodyPr wrap="square" rtlCol="0">
                <a:spAutoFit/>
              </a:bodyPr>
              <a:lstStyle/>
              <a:p>
                <a:r>
                  <a:rPr lang="zh-CN" altLang="en-US" sz="2000" b="1" dirty="0">
                    <a:solidFill>
                      <a:srgbClr val="DA5C55"/>
                    </a:solidFill>
                    <a:latin typeface="微软雅黑" charset="0"/>
                    <a:ea typeface="微软雅黑" charset="0"/>
                  </a:rPr>
                  <a:t>脑</a:t>
                </a:r>
                <a:r>
                  <a:rPr lang="zh-CN" altLang="en-US" sz="2000" b="1" dirty="0" smtClean="0">
                    <a:solidFill>
                      <a:srgbClr val="DA5C55"/>
                    </a:solidFill>
                    <a:latin typeface="微软雅黑" charset="0"/>
                    <a:ea typeface="微软雅黑" charset="0"/>
                  </a:rPr>
                  <a:t>机接口</a:t>
                </a:r>
                <a:endParaRPr lang="zh-CN" altLang="en-US" sz="2000" b="1" dirty="0">
                  <a:solidFill>
                    <a:srgbClr val="DA5C55"/>
                  </a:solidFill>
                  <a:latin typeface="微软雅黑" charset="0"/>
                  <a:ea typeface="微软雅黑" charset="0"/>
                </a:endParaRPr>
              </a:p>
            </p:txBody>
          </p:sp>
        </p:grpSp>
        <p:sp>
          <p:nvSpPr>
            <p:cNvPr id="137" name="椭圆 136"/>
            <p:cNvSpPr/>
            <p:nvPr/>
          </p:nvSpPr>
          <p:spPr>
            <a:xfrm>
              <a:off x="2533283" y="6959833"/>
              <a:ext cx="419100" cy="419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lang="en-US" altLang="zh-CN" sz="2000" dirty="0">
                  <a:solidFill>
                    <a:srgbClr val="FFFFFF"/>
                  </a:solidFill>
                  <a:latin typeface="Arial" pitchFamily="34" charset="0"/>
                  <a:ea typeface="微软雅黑" pitchFamily="34" charset="-122"/>
                  <a:cs typeface="Arial" pitchFamily="34" charset="0"/>
                </a:rPr>
                <a:t>4</a:t>
              </a:r>
              <a:endParaRPr kumimoji="0" lang="zh-CN" altLang="en-US"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endParaRPr>
            </a:p>
          </p:txBody>
        </p:sp>
        <p:grpSp>
          <p:nvGrpSpPr>
            <p:cNvPr id="139" name="组合 138"/>
            <p:cNvGrpSpPr/>
            <p:nvPr/>
          </p:nvGrpSpPr>
          <p:grpSpPr>
            <a:xfrm>
              <a:off x="-113031" y="2321613"/>
              <a:ext cx="6053853" cy="733621"/>
              <a:chOff x="-113031" y="3063691"/>
              <a:chExt cx="6053853" cy="733621"/>
            </a:xfrm>
          </p:grpSpPr>
          <p:sp>
            <p:nvSpPr>
              <p:cNvPr id="140" name="文本框 139"/>
              <p:cNvSpPr txBox="1"/>
              <p:nvPr/>
            </p:nvSpPr>
            <p:spPr>
              <a:xfrm>
                <a:off x="472202" y="3063691"/>
                <a:ext cx="5468620" cy="461665"/>
              </a:xfrm>
              <a:prstGeom prst="rect">
                <a:avLst/>
              </a:prstGeom>
              <a:noFill/>
            </p:spPr>
            <p:txBody>
              <a:bodyPr wrap="square" rtlCol="0">
                <a:spAutoFit/>
              </a:bodyPr>
              <a:lstStyle/>
              <a:p>
                <a:r>
                  <a:rPr lang="zh-CN" altLang="en-US" sz="2400" b="1" dirty="0" smtClean="0">
                    <a:solidFill>
                      <a:srgbClr val="DA5C55"/>
                    </a:solidFill>
                    <a:latin typeface="微软雅黑" charset="0"/>
                    <a:ea typeface="微软雅黑" charset="0"/>
                  </a:rPr>
                  <a:t>逻辑模型</a:t>
                </a:r>
                <a:endParaRPr lang="zh-CN" altLang="en-US" sz="2400" b="1" dirty="0">
                  <a:solidFill>
                    <a:srgbClr val="DA5C55"/>
                  </a:solidFill>
                  <a:latin typeface="微软雅黑" charset="0"/>
                  <a:ea typeface="微软雅黑" charset="0"/>
                </a:endParaRPr>
              </a:p>
            </p:txBody>
          </p:sp>
          <p:grpSp>
            <p:nvGrpSpPr>
              <p:cNvPr id="141" name="组合 140"/>
              <p:cNvGrpSpPr/>
              <p:nvPr/>
            </p:nvGrpSpPr>
            <p:grpSpPr>
              <a:xfrm rot="10800000">
                <a:off x="-113031" y="3203685"/>
                <a:ext cx="2527729" cy="593627"/>
                <a:chOff x="2750330" y="2887187"/>
                <a:chExt cx="2909796" cy="604520"/>
              </a:xfrm>
              <a:solidFill>
                <a:schemeClr val="tx1"/>
              </a:solidFill>
            </p:grpSpPr>
            <p:sp>
              <p:nvSpPr>
                <p:cNvPr id="142" name="MH_Other_2"/>
                <p:cNvSpPr/>
                <p:nvPr>
                  <p:custDataLst>
                    <p:tags r:id="rId27"/>
                  </p:custDataLst>
                </p:nvPr>
              </p:nvSpPr>
              <p:spPr>
                <a:xfrm>
                  <a:off x="2750330" y="3131916"/>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143" name="MH_Other_3"/>
                <p:cNvCxnSpPr>
                  <a:cxnSpLocks noChangeShapeType="1"/>
                </p:cNvCxnSpPr>
                <p:nvPr>
                  <p:custDataLst>
                    <p:tags r:id="rId28"/>
                  </p:custDataLst>
                </p:nvPr>
              </p:nvCxnSpPr>
              <p:spPr bwMode="auto">
                <a:xfrm>
                  <a:off x="2877715" y="3180668"/>
                  <a:ext cx="2121218" cy="0"/>
                </a:xfrm>
                <a:prstGeom prst="line">
                  <a:avLst/>
                </a:prstGeom>
                <a:grpFill/>
                <a:ln w="76200">
                  <a:solidFill>
                    <a:srgbClr val="575858"/>
                  </a:solidFill>
                  <a:round/>
                  <a:headEnd/>
                  <a:tailEnd/>
                </a:ln>
                <a:extLst/>
              </p:spPr>
            </p:cxnSp>
            <p:sp>
              <p:nvSpPr>
                <p:cNvPr id="144" name="MH_Other_8"/>
                <p:cNvSpPr>
                  <a:spLocks/>
                </p:cNvSpPr>
                <p:nvPr>
                  <p:custDataLst>
                    <p:tags r:id="rId29"/>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grpSp>
        <p:sp>
          <p:nvSpPr>
            <p:cNvPr id="145" name="MH_Other_8"/>
            <p:cNvSpPr>
              <a:spLocks/>
            </p:cNvSpPr>
            <p:nvPr>
              <p:custDataLst>
                <p:tags r:id="rId2"/>
              </p:custDataLst>
            </p:nvPr>
          </p:nvSpPr>
          <p:spPr bwMode="auto">
            <a:xfrm rot="10800000" flipH="1">
              <a:off x="6227061" y="8570673"/>
              <a:ext cx="475637" cy="410986"/>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nvGrpSpPr>
            <p:cNvPr id="146" name="组合 145"/>
            <p:cNvGrpSpPr/>
            <p:nvPr/>
          </p:nvGrpSpPr>
          <p:grpSpPr>
            <a:xfrm flipH="1">
              <a:off x="3058237" y="6145667"/>
              <a:ext cx="5332873" cy="588416"/>
              <a:chOff x="-420590" y="3740506"/>
              <a:chExt cx="2745629" cy="588416"/>
            </a:xfrm>
          </p:grpSpPr>
          <p:grpSp>
            <p:nvGrpSpPr>
              <p:cNvPr id="147" name="组合 146"/>
              <p:cNvGrpSpPr/>
              <p:nvPr/>
            </p:nvGrpSpPr>
            <p:grpSpPr>
              <a:xfrm rot="10800000">
                <a:off x="458359" y="3917936"/>
                <a:ext cx="1866680" cy="410986"/>
                <a:chOff x="2754454" y="2887187"/>
                <a:chExt cx="2544552" cy="589460"/>
              </a:xfrm>
              <a:solidFill>
                <a:srgbClr val="575858"/>
              </a:solidFill>
            </p:grpSpPr>
            <p:sp>
              <p:nvSpPr>
                <p:cNvPr id="149" name="MH_Other_2"/>
                <p:cNvSpPr/>
                <p:nvPr>
                  <p:custDataLst>
                    <p:tags r:id="rId24"/>
                  </p:custDataLst>
                </p:nvPr>
              </p:nvSpPr>
              <p:spPr>
                <a:xfrm>
                  <a:off x="2754454" y="3120195"/>
                  <a:ext cx="149781" cy="151131"/>
                </a:xfrm>
                <a:prstGeom prst="ellipse">
                  <a:avLst/>
                </a:prstGeom>
                <a:grp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150" name="MH_Other_3"/>
                <p:cNvCxnSpPr>
                  <a:cxnSpLocks noChangeShapeType="1"/>
                </p:cNvCxnSpPr>
                <p:nvPr>
                  <p:custDataLst>
                    <p:tags r:id="rId25"/>
                  </p:custDataLst>
                </p:nvPr>
              </p:nvCxnSpPr>
              <p:spPr bwMode="auto">
                <a:xfrm>
                  <a:off x="2877715" y="3180668"/>
                  <a:ext cx="2121218" cy="0"/>
                </a:xfrm>
                <a:prstGeom prst="line">
                  <a:avLst/>
                </a:prstGeom>
                <a:grpFill/>
                <a:ln w="76200">
                  <a:solidFill>
                    <a:srgbClr val="575858"/>
                  </a:solidFill>
                  <a:round/>
                  <a:headEnd/>
                  <a:tailEnd/>
                </a:ln>
                <a:extLst/>
              </p:spPr>
            </p:cxnSp>
            <p:sp>
              <p:nvSpPr>
                <p:cNvPr id="151" name="MH_Other_8"/>
                <p:cNvSpPr>
                  <a:spLocks/>
                </p:cNvSpPr>
                <p:nvPr>
                  <p:custDataLst>
                    <p:tags r:id="rId26"/>
                  </p:custDataLst>
                </p:nvPr>
              </p:nvSpPr>
              <p:spPr bwMode="auto">
                <a:xfrm>
                  <a:off x="4965197" y="2887187"/>
                  <a:ext cx="333809" cy="58946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48" name="文本框 147"/>
              <p:cNvSpPr txBox="1"/>
              <p:nvPr/>
            </p:nvSpPr>
            <p:spPr>
              <a:xfrm>
                <a:off x="-420590" y="3740506"/>
                <a:ext cx="1706770" cy="400110"/>
              </a:xfrm>
              <a:prstGeom prst="rect">
                <a:avLst/>
              </a:prstGeom>
              <a:noFill/>
            </p:spPr>
            <p:txBody>
              <a:bodyPr wrap="square" rtlCol="0">
                <a:spAutoFit/>
              </a:bodyPr>
              <a:lstStyle/>
              <a:p>
                <a:r>
                  <a:rPr lang="zh-CN" altLang="en-US" sz="2000" b="1" dirty="0" smtClean="0">
                    <a:solidFill>
                      <a:srgbClr val="DA5C55"/>
                    </a:solidFill>
                    <a:latin typeface="微软雅黑" charset="0"/>
                    <a:ea typeface="微软雅黑" charset="0"/>
                  </a:rPr>
                  <a:t>群体决策</a:t>
                </a:r>
                <a:endParaRPr lang="zh-CN" altLang="en-US" sz="2000" b="1" dirty="0">
                  <a:solidFill>
                    <a:srgbClr val="DA5C55"/>
                  </a:solidFill>
                  <a:latin typeface="微软雅黑" charset="0"/>
                  <a:ea typeface="微软雅黑" charset="0"/>
                </a:endParaRPr>
              </a:p>
            </p:txBody>
          </p:sp>
        </p:grpSp>
        <p:grpSp>
          <p:nvGrpSpPr>
            <p:cNvPr id="152" name="组合 151"/>
            <p:cNvGrpSpPr/>
            <p:nvPr/>
          </p:nvGrpSpPr>
          <p:grpSpPr>
            <a:xfrm flipH="1">
              <a:off x="3067853" y="5558215"/>
              <a:ext cx="5332873" cy="588416"/>
              <a:chOff x="-420590" y="3740506"/>
              <a:chExt cx="2745629" cy="588416"/>
            </a:xfrm>
          </p:grpSpPr>
          <p:grpSp>
            <p:nvGrpSpPr>
              <p:cNvPr id="153" name="组合 152"/>
              <p:cNvGrpSpPr/>
              <p:nvPr/>
            </p:nvGrpSpPr>
            <p:grpSpPr>
              <a:xfrm rot="10800000">
                <a:off x="458359" y="3917936"/>
                <a:ext cx="1866680" cy="410986"/>
                <a:chOff x="2754454" y="2887187"/>
                <a:chExt cx="2544552" cy="589460"/>
              </a:xfrm>
              <a:solidFill>
                <a:srgbClr val="575858"/>
              </a:solidFill>
            </p:grpSpPr>
            <p:sp>
              <p:nvSpPr>
                <p:cNvPr id="155" name="MH_Other_2"/>
                <p:cNvSpPr/>
                <p:nvPr>
                  <p:custDataLst>
                    <p:tags r:id="rId21"/>
                  </p:custDataLst>
                </p:nvPr>
              </p:nvSpPr>
              <p:spPr>
                <a:xfrm>
                  <a:off x="2754454" y="3120195"/>
                  <a:ext cx="149781" cy="151131"/>
                </a:xfrm>
                <a:prstGeom prst="ellipse">
                  <a:avLst/>
                </a:prstGeom>
                <a:grp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156" name="MH_Other_3"/>
                <p:cNvCxnSpPr>
                  <a:cxnSpLocks noChangeShapeType="1"/>
                </p:cNvCxnSpPr>
                <p:nvPr>
                  <p:custDataLst>
                    <p:tags r:id="rId22"/>
                  </p:custDataLst>
                </p:nvPr>
              </p:nvCxnSpPr>
              <p:spPr bwMode="auto">
                <a:xfrm>
                  <a:off x="2877715" y="3180668"/>
                  <a:ext cx="2121218" cy="0"/>
                </a:xfrm>
                <a:prstGeom prst="line">
                  <a:avLst/>
                </a:prstGeom>
                <a:grpFill/>
                <a:ln w="76200">
                  <a:solidFill>
                    <a:srgbClr val="575858"/>
                  </a:solidFill>
                  <a:round/>
                  <a:headEnd/>
                  <a:tailEnd/>
                </a:ln>
                <a:extLst/>
              </p:spPr>
            </p:cxnSp>
            <p:sp>
              <p:nvSpPr>
                <p:cNvPr id="157" name="MH_Other_8"/>
                <p:cNvSpPr>
                  <a:spLocks/>
                </p:cNvSpPr>
                <p:nvPr>
                  <p:custDataLst>
                    <p:tags r:id="rId23"/>
                  </p:custDataLst>
                </p:nvPr>
              </p:nvSpPr>
              <p:spPr bwMode="auto">
                <a:xfrm>
                  <a:off x="4965197" y="2887187"/>
                  <a:ext cx="333809" cy="58946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54" name="文本框 153"/>
              <p:cNvSpPr txBox="1"/>
              <p:nvPr/>
            </p:nvSpPr>
            <p:spPr>
              <a:xfrm>
                <a:off x="-420590" y="3740506"/>
                <a:ext cx="1706770" cy="400110"/>
              </a:xfrm>
              <a:prstGeom prst="rect">
                <a:avLst/>
              </a:prstGeom>
              <a:noFill/>
            </p:spPr>
            <p:txBody>
              <a:bodyPr wrap="square" rtlCol="0">
                <a:spAutoFit/>
              </a:bodyPr>
              <a:lstStyle/>
              <a:p>
                <a:r>
                  <a:rPr lang="zh-CN" altLang="en-US" sz="2000" b="1" dirty="0" smtClean="0">
                    <a:solidFill>
                      <a:srgbClr val="DA5C55"/>
                    </a:solidFill>
                    <a:latin typeface="微软雅黑" charset="0"/>
                    <a:ea typeface="微软雅黑" charset="0"/>
                  </a:rPr>
                  <a:t>民主现状</a:t>
                </a:r>
                <a:endParaRPr lang="zh-CN" altLang="en-US" sz="2000" b="1" dirty="0">
                  <a:solidFill>
                    <a:srgbClr val="DA5C55"/>
                  </a:solidFill>
                  <a:latin typeface="微软雅黑" charset="0"/>
                  <a:ea typeface="微软雅黑" charset="0"/>
                </a:endParaRPr>
              </a:p>
            </p:txBody>
          </p:sp>
        </p:grpSp>
        <p:grpSp>
          <p:nvGrpSpPr>
            <p:cNvPr id="159" name="组合 158"/>
            <p:cNvGrpSpPr/>
            <p:nvPr/>
          </p:nvGrpSpPr>
          <p:grpSpPr>
            <a:xfrm flipH="1">
              <a:off x="3079802" y="4711838"/>
              <a:ext cx="1119879" cy="282222"/>
              <a:chOff x="1307723" y="4215379"/>
              <a:chExt cx="1033531" cy="303239"/>
            </a:xfrm>
          </p:grpSpPr>
          <p:grpSp>
            <p:nvGrpSpPr>
              <p:cNvPr id="161" name="组合 160"/>
              <p:cNvGrpSpPr/>
              <p:nvPr/>
            </p:nvGrpSpPr>
            <p:grpSpPr>
              <a:xfrm rot="10800000">
                <a:off x="1307723" y="4215379"/>
                <a:ext cx="959038" cy="303239"/>
                <a:chOff x="2877715" y="2966279"/>
                <a:chExt cx="2418846" cy="527591"/>
              </a:xfrm>
              <a:solidFill>
                <a:srgbClr val="575858"/>
              </a:solidFill>
            </p:grpSpPr>
            <p:cxnSp>
              <p:nvCxnSpPr>
                <p:cNvPr id="163" name="MH_Other_3"/>
                <p:cNvCxnSpPr>
                  <a:cxnSpLocks noChangeShapeType="1"/>
                </p:cNvCxnSpPr>
                <p:nvPr>
                  <p:custDataLst>
                    <p:tags r:id="rId19"/>
                  </p:custDataLst>
                </p:nvPr>
              </p:nvCxnSpPr>
              <p:spPr bwMode="auto">
                <a:xfrm>
                  <a:off x="2877715" y="3180668"/>
                  <a:ext cx="2121218" cy="0"/>
                </a:xfrm>
                <a:prstGeom prst="line">
                  <a:avLst/>
                </a:prstGeom>
                <a:grpFill/>
                <a:ln w="76200">
                  <a:solidFill>
                    <a:srgbClr val="575858"/>
                  </a:solidFill>
                  <a:round/>
                  <a:headEnd/>
                  <a:tailEnd/>
                </a:ln>
                <a:extLst/>
              </p:spPr>
            </p:cxnSp>
            <p:sp>
              <p:nvSpPr>
                <p:cNvPr id="164" name="MH_Other_8"/>
                <p:cNvSpPr>
                  <a:spLocks/>
                </p:cNvSpPr>
                <p:nvPr>
                  <p:custDataLst>
                    <p:tags r:id="rId20"/>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62" name="MH_Other_2"/>
              <p:cNvSpPr/>
              <p:nvPr>
                <p:custDataLst>
                  <p:tags r:id="rId18"/>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grpSp>
          <p:nvGrpSpPr>
            <p:cNvPr id="166" name="组合 165"/>
            <p:cNvGrpSpPr/>
            <p:nvPr/>
          </p:nvGrpSpPr>
          <p:grpSpPr>
            <a:xfrm flipH="1">
              <a:off x="3097542" y="5141659"/>
              <a:ext cx="1102139" cy="259049"/>
              <a:chOff x="1307723" y="4215379"/>
              <a:chExt cx="1033531" cy="303239"/>
            </a:xfrm>
          </p:grpSpPr>
          <p:grpSp>
            <p:nvGrpSpPr>
              <p:cNvPr id="168" name="组合 167"/>
              <p:cNvGrpSpPr/>
              <p:nvPr/>
            </p:nvGrpSpPr>
            <p:grpSpPr>
              <a:xfrm rot="10800000">
                <a:off x="1307723" y="4215379"/>
                <a:ext cx="959038" cy="303239"/>
                <a:chOff x="2877715" y="2966279"/>
                <a:chExt cx="2418846" cy="527591"/>
              </a:xfrm>
              <a:solidFill>
                <a:srgbClr val="575858"/>
              </a:solidFill>
            </p:grpSpPr>
            <p:cxnSp>
              <p:nvCxnSpPr>
                <p:cNvPr id="170" name="MH_Other_3"/>
                <p:cNvCxnSpPr>
                  <a:cxnSpLocks noChangeShapeType="1"/>
                </p:cNvCxnSpPr>
                <p:nvPr>
                  <p:custDataLst>
                    <p:tags r:id="rId16"/>
                  </p:custDataLst>
                </p:nvPr>
              </p:nvCxnSpPr>
              <p:spPr bwMode="auto">
                <a:xfrm>
                  <a:off x="2877715" y="3180668"/>
                  <a:ext cx="2121218" cy="0"/>
                </a:xfrm>
                <a:prstGeom prst="line">
                  <a:avLst/>
                </a:prstGeom>
                <a:grpFill/>
                <a:ln w="76200">
                  <a:solidFill>
                    <a:srgbClr val="575858"/>
                  </a:solidFill>
                  <a:round/>
                  <a:headEnd/>
                  <a:tailEnd/>
                </a:ln>
                <a:extLst/>
              </p:spPr>
            </p:cxnSp>
            <p:sp>
              <p:nvSpPr>
                <p:cNvPr id="171" name="MH_Other_8"/>
                <p:cNvSpPr>
                  <a:spLocks/>
                </p:cNvSpPr>
                <p:nvPr>
                  <p:custDataLst>
                    <p:tags r:id="rId17"/>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69" name="MH_Other_2"/>
              <p:cNvSpPr/>
              <p:nvPr>
                <p:custDataLst>
                  <p:tags r:id="rId15"/>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grpSp>
          <p:nvGrpSpPr>
            <p:cNvPr id="172" name="组合 171"/>
            <p:cNvGrpSpPr/>
            <p:nvPr/>
          </p:nvGrpSpPr>
          <p:grpSpPr>
            <a:xfrm flipH="1">
              <a:off x="3101929" y="7984718"/>
              <a:ext cx="1118369" cy="478226"/>
              <a:chOff x="1310759" y="4144961"/>
              <a:chExt cx="1052975" cy="472397"/>
            </a:xfrm>
          </p:grpSpPr>
          <p:grpSp>
            <p:nvGrpSpPr>
              <p:cNvPr id="173" name="组合 172"/>
              <p:cNvGrpSpPr/>
              <p:nvPr/>
            </p:nvGrpSpPr>
            <p:grpSpPr>
              <a:xfrm>
                <a:off x="1330203" y="4314119"/>
                <a:ext cx="1033531" cy="303239"/>
                <a:chOff x="1307723" y="4215379"/>
                <a:chExt cx="1033531" cy="303239"/>
              </a:xfrm>
            </p:grpSpPr>
            <p:grpSp>
              <p:nvGrpSpPr>
                <p:cNvPr id="175" name="组合 174"/>
                <p:cNvGrpSpPr/>
                <p:nvPr/>
              </p:nvGrpSpPr>
              <p:grpSpPr>
                <a:xfrm rot="10800000">
                  <a:off x="1307723" y="4215379"/>
                  <a:ext cx="959038" cy="303239"/>
                  <a:chOff x="2877715" y="2966279"/>
                  <a:chExt cx="2418846" cy="527591"/>
                </a:xfrm>
                <a:solidFill>
                  <a:srgbClr val="575858"/>
                </a:solidFill>
              </p:grpSpPr>
              <p:cxnSp>
                <p:nvCxnSpPr>
                  <p:cNvPr id="177" name="MH_Other_3"/>
                  <p:cNvCxnSpPr>
                    <a:cxnSpLocks noChangeShapeType="1"/>
                  </p:cNvCxnSpPr>
                  <p:nvPr>
                    <p:custDataLst>
                      <p:tags r:id="rId13"/>
                    </p:custDataLst>
                  </p:nvPr>
                </p:nvCxnSpPr>
                <p:spPr bwMode="auto">
                  <a:xfrm>
                    <a:off x="2877715" y="3180668"/>
                    <a:ext cx="2121218" cy="0"/>
                  </a:xfrm>
                  <a:prstGeom prst="line">
                    <a:avLst/>
                  </a:prstGeom>
                  <a:grpFill/>
                  <a:ln w="76200">
                    <a:solidFill>
                      <a:srgbClr val="575858"/>
                    </a:solidFill>
                    <a:round/>
                    <a:headEnd/>
                    <a:tailEnd/>
                  </a:ln>
                  <a:extLst/>
                </p:spPr>
              </p:cxnSp>
              <p:sp>
                <p:nvSpPr>
                  <p:cNvPr id="178" name="MH_Other_8"/>
                  <p:cNvSpPr>
                    <a:spLocks/>
                  </p:cNvSpPr>
                  <p:nvPr>
                    <p:custDataLst>
                      <p:tags r:id="rId14"/>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76" name="MH_Other_2"/>
                <p:cNvSpPr/>
                <p:nvPr>
                  <p:custDataLst>
                    <p:tags r:id="rId12"/>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sp>
            <p:nvSpPr>
              <p:cNvPr id="174" name="文本框 173"/>
              <p:cNvSpPr txBox="1"/>
              <p:nvPr/>
            </p:nvSpPr>
            <p:spPr>
              <a:xfrm>
                <a:off x="1310759" y="4144961"/>
                <a:ext cx="781964" cy="313576"/>
              </a:xfrm>
              <a:prstGeom prst="rect">
                <a:avLst/>
              </a:prstGeom>
              <a:noFill/>
            </p:spPr>
            <p:txBody>
              <a:bodyPr wrap="square" rtlCol="0">
                <a:spAutoFit/>
              </a:bodyPr>
              <a:lstStyle/>
              <a:p>
                <a:r>
                  <a:rPr lang="zh-CN" altLang="en-US" sz="1400" b="1" dirty="0">
                    <a:solidFill>
                      <a:srgbClr val="DA5C55"/>
                    </a:solidFill>
                    <a:latin typeface="微软雅黑" charset="0"/>
                    <a:ea typeface="微软雅黑" charset="0"/>
                  </a:rPr>
                  <a:t>关联性</a:t>
                </a:r>
              </a:p>
            </p:txBody>
          </p:sp>
        </p:grpSp>
        <p:grpSp>
          <p:nvGrpSpPr>
            <p:cNvPr id="179" name="组合 178"/>
            <p:cNvGrpSpPr/>
            <p:nvPr/>
          </p:nvGrpSpPr>
          <p:grpSpPr>
            <a:xfrm flipH="1">
              <a:off x="3077588" y="7513596"/>
              <a:ext cx="1296706" cy="475597"/>
              <a:chOff x="1165770" y="4115663"/>
              <a:chExt cx="1197964" cy="501695"/>
            </a:xfrm>
          </p:grpSpPr>
          <p:grpSp>
            <p:nvGrpSpPr>
              <p:cNvPr id="180" name="组合 179"/>
              <p:cNvGrpSpPr/>
              <p:nvPr/>
            </p:nvGrpSpPr>
            <p:grpSpPr>
              <a:xfrm>
                <a:off x="1330203" y="4314119"/>
                <a:ext cx="1033531" cy="303239"/>
                <a:chOff x="1307723" y="4215379"/>
                <a:chExt cx="1033531" cy="303239"/>
              </a:xfrm>
            </p:grpSpPr>
            <p:grpSp>
              <p:nvGrpSpPr>
                <p:cNvPr id="182" name="组合 181"/>
                <p:cNvGrpSpPr/>
                <p:nvPr/>
              </p:nvGrpSpPr>
              <p:grpSpPr>
                <a:xfrm rot="10800000">
                  <a:off x="1307723" y="4215379"/>
                  <a:ext cx="959038" cy="303239"/>
                  <a:chOff x="2877715" y="2966279"/>
                  <a:chExt cx="2418846" cy="527591"/>
                </a:xfrm>
                <a:solidFill>
                  <a:srgbClr val="575858"/>
                </a:solidFill>
              </p:grpSpPr>
              <p:cxnSp>
                <p:nvCxnSpPr>
                  <p:cNvPr id="184" name="MH_Other_3"/>
                  <p:cNvCxnSpPr>
                    <a:cxnSpLocks noChangeShapeType="1"/>
                  </p:cNvCxnSpPr>
                  <p:nvPr>
                    <p:custDataLst>
                      <p:tags r:id="rId10"/>
                    </p:custDataLst>
                  </p:nvPr>
                </p:nvCxnSpPr>
                <p:spPr bwMode="auto">
                  <a:xfrm>
                    <a:off x="2877715" y="3180668"/>
                    <a:ext cx="2121218" cy="0"/>
                  </a:xfrm>
                  <a:prstGeom prst="line">
                    <a:avLst/>
                  </a:prstGeom>
                  <a:grpFill/>
                  <a:ln w="76200">
                    <a:solidFill>
                      <a:srgbClr val="575858"/>
                    </a:solidFill>
                    <a:round/>
                    <a:headEnd/>
                    <a:tailEnd/>
                  </a:ln>
                  <a:extLst/>
                </p:spPr>
              </p:cxnSp>
              <p:sp>
                <p:nvSpPr>
                  <p:cNvPr id="185" name="MH_Other_8"/>
                  <p:cNvSpPr>
                    <a:spLocks/>
                  </p:cNvSpPr>
                  <p:nvPr>
                    <p:custDataLst>
                      <p:tags r:id="rId11"/>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83" name="MH_Other_2"/>
                <p:cNvSpPr/>
                <p:nvPr>
                  <p:custDataLst>
                    <p:tags r:id="rId9"/>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sp>
            <p:nvSpPr>
              <p:cNvPr id="181" name="文本框 180"/>
              <p:cNvSpPr txBox="1"/>
              <p:nvPr/>
            </p:nvSpPr>
            <p:spPr>
              <a:xfrm>
                <a:off x="1165770" y="4115663"/>
                <a:ext cx="909552" cy="324666"/>
              </a:xfrm>
              <a:prstGeom prst="rect">
                <a:avLst/>
              </a:prstGeom>
              <a:noFill/>
            </p:spPr>
            <p:txBody>
              <a:bodyPr wrap="square" rtlCol="0">
                <a:spAutoFit/>
              </a:bodyPr>
              <a:lstStyle/>
              <a:p>
                <a:r>
                  <a:rPr lang="zh-CN" altLang="en-US" sz="1400" b="1" dirty="0">
                    <a:solidFill>
                      <a:srgbClr val="DA5C55"/>
                    </a:solidFill>
                    <a:latin typeface="微软雅黑" charset="0"/>
                    <a:ea typeface="微软雅黑" charset="0"/>
                  </a:rPr>
                  <a:t>发展史</a:t>
                </a:r>
              </a:p>
            </p:txBody>
          </p:sp>
        </p:grpSp>
        <p:grpSp>
          <p:nvGrpSpPr>
            <p:cNvPr id="186" name="组合 185"/>
            <p:cNvGrpSpPr/>
            <p:nvPr/>
          </p:nvGrpSpPr>
          <p:grpSpPr>
            <a:xfrm flipH="1">
              <a:off x="3077588" y="9354075"/>
              <a:ext cx="1118718" cy="467922"/>
              <a:chOff x="1330203" y="4133158"/>
              <a:chExt cx="1033531" cy="484200"/>
            </a:xfrm>
          </p:grpSpPr>
          <p:grpSp>
            <p:nvGrpSpPr>
              <p:cNvPr id="187" name="组合 186"/>
              <p:cNvGrpSpPr/>
              <p:nvPr/>
            </p:nvGrpSpPr>
            <p:grpSpPr>
              <a:xfrm>
                <a:off x="1330203" y="4314119"/>
                <a:ext cx="1033531" cy="303239"/>
                <a:chOff x="1307723" y="4215379"/>
                <a:chExt cx="1033531" cy="303239"/>
              </a:xfrm>
            </p:grpSpPr>
            <p:grpSp>
              <p:nvGrpSpPr>
                <p:cNvPr id="189" name="组合 188"/>
                <p:cNvGrpSpPr/>
                <p:nvPr/>
              </p:nvGrpSpPr>
              <p:grpSpPr>
                <a:xfrm rot="10800000">
                  <a:off x="1307723" y="4215379"/>
                  <a:ext cx="959038" cy="303239"/>
                  <a:chOff x="2877715" y="2966279"/>
                  <a:chExt cx="2418846" cy="527591"/>
                </a:xfrm>
                <a:solidFill>
                  <a:srgbClr val="575858"/>
                </a:solidFill>
              </p:grpSpPr>
              <p:cxnSp>
                <p:nvCxnSpPr>
                  <p:cNvPr id="191" name="MH_Other_3"/>
                  <p:cNvCxnSpPr>
                    <a:cxnSpLocks noChangeShapeType="1"/>
                  </p:cNvCxnSpPr>
                  <p:nvPr>
                    <p:custDataLst>
                      <p:tags r:id="rId7"/>
                    </p:custDataLst>
                  </p:nvPr>
                </p:nvCxnSpPr>
                <p:spPr bwMode="auto">
                  <a:xfrm>
                    <a:off x="2877715" y="3180668"/>
                    <a:ext cx="2121218" cy="0"/>
                  </a:xfrm>
                  <a:prstGeom prst="line">
                    <a:avLst/>
                  </a:prstGeom>
                  <a:grpFill/>
                  <a:ln w="76200">
                    <a:solidFill>
                      <a:srgbClr val="575858"/>
                    </a:solidFill>
                    <a:round/>
                    <a:headEnd/>
                    <a:tailEnd/>
                  </a:ln>
                  <a:extLst/>
                </p:spPr>
              </p:cxnSp>
              <p:sp>
                <p:nvSpPr>
                  <p:cNvPr id="192" name="MH_Other_8"/>
                  <p:cNvSpPr>
                    <a:spLocks/>
                  </p:cNvSpPr>
                  <p:nvPr>
                    <p:custDataLst>
                      <p:tags r:id="rId8"/>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90" name="MH_Other_2"/>
                <p:cNvSpPr/>
                <p:nvPr>
                  <p:custDataLst>
                    <p:tags r:id="rId6"/>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sp>
            <p:nvSpPr>
              <p:cNvPr id="188" name="文本框 187"/>
              <p:cNvSpPr txBox="1"/>
              <p:nvPr/>
            </p:nvSpPr>
            <p:spPr>
              <a:xfrm>
                <a:off x="1330203" y="4133158"/>
                <a:ext cx="767285" cy="318484"/>
              </a:xfrm>
              <a:prstGeom prst="rect">
                <a:avLst/>
              </a:prstGeom>
              <a:noFill/>
            </p:spPr>
            <p:txBody>
              <a:bodyPr wrap="square" rtlCol="0">
                <a:spAutoFit/>
              </a:bodyPr>
              <a:lstStyle/>
              <a:p>
                <a:r>
                  <a:rPr lang="zh-CN" altLang="en-US" sz="1400" b="1" dirty="0">
                    <a:solidFill>
                      <a:srgbClr val="DA5C55"/>
                    </a:solidFill>
                    <a:latin typeface="微软雅黑" charset="0"/>
                    <a:ea typeface="微软雅黑" charset="0"/>
                  </a:rPr>
                  <a:t>关联性</a:t>
                </a:r>
              </a:p>
            </p:txBody>
          </p:sp>
        </p:grpSp>
        <p:grpSp>
          <p:nvGrpSpPr>
            <p:cNvPr id="193" name="组合 192"/>
            <p:cNvGrpSpPr/>
            <p:nvPr/>
          </p:nvGrpSpPr>
          <p:grpSpPr>
            <a:xfrm flipH="1">
              <a:off x="3077588" y="8868763"/>
              <a:ext cx="1197342" cy="520996"/>
              <a:chOff x="1257566" y="4131611"/>
              <a:chExt cx="1106168" cy="485747"/>
            </a:xfrm>
          </p:grpSpPr>
          <p:grpSp>
            <p:nvGrpSpPr>
              <p:cNvPr id="194" name="组合 193"/>
              <p:cNvGrpSpPr/>
              <p:nvPr/>
            </p:nvGrpSpPr>
            <p:grpSpPr>
              <a:xfrm>
                <a:off x="1330203" y="4314119"/>
                <a:ext cx="1033531" cy="303239"/>
                <a:chOff x="1307723" y="4215379"/>
                <a:chExt cx="1033531" cy="303239"/>
              </a:xfrm>
            </p:grpSpPr>
            <p:grpSp>
              <p:nvGrpSpPr>
                <p:cNvPr id="196" name="组合 195"/>
                <p:cNvGrpSpPr/>
                <p:nvPr/>
              </p:nvGrpSpPr>
              <p:grpSpPr>
                <a:xfrm rot="10800000">
                  <a:off x="1307723" y="4215379"/>
                  <a:ext cx="959038" cy="303239"/>
                  <a:chOff x="2877715" y="2966279"/>
                  <a:chExt cx="2418846" cy="527591"/>
                </a:xfrm>
                <a:solidFill>
                  <a:srgbClr val="575858"/>
                </a:solidFill>
              </p:grpSpPr>
              <p:cxnSp>
                <p:nvCxnSpPr>
                  <p:cNvPr id="198" name="MH_Other_3"/>
                  <p:cNvCxnSpPr>
                    <a:cxnSpLocks noChangeShapeType="1"/>
                  </p:cNvCxnSpPr>
                  <p:nvPr>
                    <p:custDataLst>
                      <p:tags r:id="rId4"/>
                    </p:custDataLst>
                  </p:nvPr>
                </p:nvCxnSpPr>
                <p:spPr bwMode="auto">
                  <a:xfrm>
                    <a:off x="2877715" y="3180668"/>
                    <a:ext cx="2121218" cy="0"/>
                  </a:xfrm>
                  <a:prstGeom prst="line">
                    <a:avLst/>
                  </a:prstGeom>
                  <a:grpFill/>
                  <a:ln w="76200">
                    <a:solidFill>
                      <a:srgbClr val="575858"/>
                    </a:solidFill>
                    <a:round/>
                    <a:headEnd/>
                    <a:tailEnd/>
                  </a:ln>
                  <a:extLst/>
                </p:spPr>
              </p:cxnSp>
              <p:sp>
                <p:nvSpPr>
                  <p:cNvPr id="199" name="MH_Other_8"/>
                  <p:cNvSpPr>
                    <a:spLocks/>
                  </p:cNvSpPr>
                  <p:nvPr>
                    <p:custDataLst>
                      <p:tags r:id="rId5"/>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97" name="MH_Other_2"/>
                <p:cNvSpPr/>
                <p:nvPr>
                  <p:custDataLst>
                    <p:tags r:id="rId3"/>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sp>
            <p:nvSpPr>
              <p:cNvPr id="195" name="文本框 194"/>
              <p:cNvSpPr txBox="1"/>
              <p:nvPr/>
            </p:nvSpPr>
            <p:spPr>
              <a:xfrm>
                <a:off x="1257566" y="4131611"/>
                <a:ext cx="814041" cy="286954"/>
              </a:xfrm>
              <a:prstGeom prst="rect">
                <a:avLst/>
              </a:prstGeom>
              <a:noFill/>
            </p:spPr>
            <p:txBody>
              <a:bodyPr wrap="square" rtlCol="0">
                <a:spAutoFit/>
              </a:bodyPr>
              <a:lstStyle/>
              <a:p>
                <a:r>
                  <a:rPr lang="zh-CN" altLang="en-US" sz="1400" b="1" dirty="0">
                    <a:solidFill>
                      <a:srgbClr val="DA5C55"/>
                    </a:solidFill>
                    <a:latin typeface="微软雅黑" charset="0"/>
                    <a:ea typeface="微软雅黑" charset="0"/>
                  </a:rPr>
                  <a:t>发展史</a:t>
                </a:r>
              </a:p>
            </p:txBody>
          </p:sp>
        </p:grpSp>
      </p:grpSp>
      <p:sp>
        <p:nvSpPr>
          <p:cNvPr id="26" name="文本框 25"/>
          <p:cNvSpPr txBox="1"/>
          <p:nvPr/>
        </p:nvSpPr>
        <p:spPr>
          <a:xfrm>
            <a:off x="526518" y="2437325"/>
            <a:ext cx="393056" cy="584775"/>
          </a:xfrm>
          <a:prstGeom prst="rect">
            <a:avLst/>
          </a:prstGeom>
          <a:noFill/>
        </p:spPr>
        <p:txBody>
          <a:bodyPr wrap="non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200" name="文本框 199"/>
          <p:cNvSpPr txBox="1"/>
          <p:nvPr/>
        </p:nvSpPr>
        <p:spPr>
          <a:xfrm>
            <a:off x="543891" y="3212044"/>
            <a:ext cx="393056" cy="584775"/>
          </a:xfrm>
          <a:prstGeom prst="rect">
            <a:avLst/>
          </a:prstGeom>
          <a:noFill/>
        </p:spPr>
        <p:txBody>
          <a:bodyPr wrap="none" rtlCol="0">
            <a:spAutoFit/>
          </a:bodyPr>
          <a:lstStyle/>
          <a:p>
            <a:r>
              <a:rPr lang="en-US" altLang="zh-CN" sz="3200" b="1" dirty="0">
                <a:solidFill>
                  <a:schemeClr val="bg1"/>
                </a:solidFill>
              </a:rPr>
              <a:t>4</a:t>
            </a:r>
            <a:endParaRPr lang="zh-CN" altLang="en-US" sz="3200" b="1" dirty="0">
              <a:solidFill>
                <a:schemeClr val="bg1"/>
              </a:solidFill>
            </a:endParaRPr>
          </a:p>
        </p:txBody>
      </p:sp>
      <p:sp>
        <p:nvSpPr>
          <p:cNvPr id="201" name="文本框 200"/>
          <p:cNvSpPr txBox="1"/>
          <p:nvPr/>
        </p:nvSpPr>
        <p:spPr>
          <a:xfrm>
            <a:off x="6658713" y="3504137"/>
            <a:ext cx="393056" cy="584775"/>
          </a:xfrm>
          <a:prstGeom prst="rect">
            <a:avLst/>
          </a:prstGeom>
          <a:noFill/>
        </p:spPr>
        <p:txBody>
          <a:bodyPr wrap="none" rtlCol="0">
            <a:spAutoFit/>
          </a:bodyPr>
          <a:lstStyle/>
          <a:p>
            <a:r>
              <a:rPr lang="en-US" altLang="zh-CN" sz="3200" b="1" dirty="0">
                <a:solidFill>
                  <a:schemeClr val="bg1"/>
                </a:solidFill>
              </a:rPr>
              <a:t>4</a:t>
            </a:r>
            <a:endParaRPr lang="zh-CN" altLang="en-US" sz="3200" b="1" dirty="0">
              <a:solidFill>
                <a:schemeClr val="bg1"/>
              </a:solidFill>
            </a:endParaRPr>
          </a:p>
        </p:txBody>
      </p:sp>
      <p:sp>
        <p:nvSpPr>
          <p:cNvPr id="202" name="文本框 201"/>
          <p:cNvSpPr txBox="1"/>
          <p:nvPr/>
        </p:nvSpPr>
        <p:spPr>
          <a:xfrm>
            <a:off x="4550815" y="4192057"/>
            <a:ext cx="301686" cy="369332"/>
          </a:xfrm>
          <a:prstGeom prst="rect">
            <a:avLst/>
          </a:prstGeom>
          <a:noFill/>
        </p:spPr>
        <p:txBody>
          <a:bodyPr wrap="none" rtlCol="0">
            <a:spAutoFit/>
          </a:bodyPr>
          <a:lstStyle/>
          <a:p>
            <a:r>
              <a:rPr lang="en-US" altLang="zh-CN" b="1" dirty="0" smtClean="0">
                <a:solidFill>
                  <a:schemeClr val="bg1"/>
                </a:solidFill>
              </a:rPr>
              <a:t>5</a:t>
            </a:r>
            <a:endParaRPr lang="zh-CN" altLang="en-US" b="1" dirty="0">
              <a:solidFill>
                <a:schemeClr val="bg1"/>
              </a:solidFill>
            </a:endParaRPr>
          </a:p>
        </p:txBody>
      </p:sp>
      <p:sp>
        <p:nvSpPr>
          <p:cNvPr id="203" name="文本框 202"/>
          <p:cNvSpPr txBox="1"/>
          <p:nvPr/>
        </p:nvSpPr>
        <p:spPr>
          <a:xfrm>
            <a:off x="4550815" y="4681377"/>
            <a:ext cx="301686" cy="369332"/>
          </a:xfrm>
          <a:prstGeom prst="rect">
            <a:avLst/>
          </a:prstGeom>
          <a:noFill/>
        </p:spPr>
        <p:txBody>
          <a:bodyPr wrap="none" rtlCol="0">
            <a:spAutoFit/>
          </a:bodyPr>
          <a:lstStyle/>
          <a:p>
            <a:r>
              <a:rPr lang="en-US" altLang="zh-CN" b="1" dirty="0">
                <a:solidFill>
                  <a:schemeClr val="bg1"/>
                </a:solidFill>
              </a:rPr>
              <a:t>6</a:t>
            </a:r>
            <a:endParaRPr lang="zh-CN" altLang="en-US" b="1" dirty="0">
              <a:solidFill>
                <a:schemeClr val="bg1"/>
              </a:solidFill>
            </a:endParaRPr>
          </a:p>
        </p:txBody>
      </p:sp>
      <p:sp>
        <p:nvSpPr>
          <p:cNvPr id="204" name="文本框 203"/>
          <p:cNvSpPr txBox="1"/>
          <p:nvPr/>
        </p:nvSpPr>
        <p:spPr>
          <a:xfrm>
            <a:off x="4557839" y="5085731"/>
            <a:ext cx="301686" cy="369332"/>
          </a:xfrm>
          <a:prstGeom prst="rect">
            <a:avLst/>
          </a:prstGeom>
          <a:noFill/>
        </p:spPr>
        <p:txBody>
          <a:bodyPr wrap="none" rtlCol="0">
            <a:spAutoFit/>
          </a:bodyPr>
          <a:lstStyle/>
          <a:p>
            <a:r>
              <a:rPr lang="en-US" altLang="zh-CN" b="1" dirty="0">
                <a:solidFill>
                  <a:schemeClr val="bg1"/>
                </a:solidFill>
              </a:rPr>
              <a:t>7</a:t>
            </a:r>
            <a:endParaRPr lang="zh-CN" altLang="en-US"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0" y="8255"/>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3877B"/>
              </a:solidFill>
            </a:endParaRPr>
          </a:p>
        </p:txBody>
      </p:sp>
      <p:sp>
        <p:nvSpPr>
          <p:cNvPr id="8" name="矩形 7"/>
          <p:cNvSpPr/>
          <p:nvPr/>
        </p:nvSpPr>
        <p:spPr>
          <a:xfrm>
            <a:off x="-85090" y="-15240"/>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rot="5400000">
            <a:off x="3342497" y="-2522883"/>
            <a:ext cx="1002320" cy="7857491"/>
          </a:xfrm>
          <a:prstGeom prst="rect">
            <a:avLst/>
          </a:prstGeom>
          <a:solidFill>
            <a:srgbClr val="DE8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rot="10800000">
            <a:off x="3582040" y="-26988"/>
            <a:ext cx="1002320" cy="10097135"/>
          </a:xfrm>
          <a:prstGeom prst="rect">
            <a:avLst/>
          </a:prstGeom>
          <a:solidFill>
            <a:srgbClr val="DE8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MH_Other_1"/>
          <p:cNvSpPr>
            <a:spLocks noChangeArrowheads="1"/>
          </p:cNvSpPr>
          <p:nvPr>
            <p:custDataLst>
              <p:tags r:id="rId1"/>
            </p:custDataLst>
          </p:nvPr>
        </p:nvSpPr>
        <p:spPr bwMode="gray">
          <a:xfrm>
            <a:off x="3913581" y="2212521"/>
            <a:ext cx="428380" cy="7562940"/>
          </a:xfrm>
          <a:prstGeom prst="roundRect">
            <a:avLst>
              <a:gd name="adj" fmla="val 50000"/>
            </a:avLst>
          </a:prstGeom>
          <a:solidFill>
            <a:schemeClr val="accent1">
              <a:lumMod val="20000"/>
              <a:lumOff val="80000"/>
              <a:alpha val="69804"/>
            </a:schemeClr>
          </a:solidFill>
          <a:ln w="12700" cmpd="sng">
            <a:noFill/>
            <a:round/>
            <a:headEnd/>
            <a:tailEnd/>
          </a:ln>
          <a:effectLst/>
        </p:spPr>
        <p:txBody>
          <a:bodyPr/>
          <a:lstStyle/>
          <a:p>
            <a:pPr>
              <a:defRPr/>
            </a:pPr>
            <a:endParaRPr lang="zh-CN" altLang="en-US" sz="1530"/>
          </a:p>
        </p:txBody>
      </p:sp>
      <p:sp>
        <p:nvSpPr>
          <p:cNvPr id="3" name="文本框 2"/>
          <p:cNvSpPr txBox="1"/>
          <p:nvPr/>
        </p:nvSpPr>
        <p:spPr>
          <a:xfrm>
            <a:off x="2481096" y="948122"/>
            <a:ext cx="3983783" cy="1015663"/>
          </a:xfrm>
          <a:prstGeom prst="rect">
            <a:avLst/>
          </a:prstGeom>
          <a:noFill/>
        </p:spPr>
        <p:txBody>
          <a:bodyPr wrap="none" rtlCol="0">
            <a:spAutoFit/>
          </a:bodyPr>
          <a:lstStyle/>
          <a:p>
            <a:r>
              <a:rPr lang="en-US" altLang="zh-CN" sz="6000" dirty="0" smtClean="0">
                <a:latin typeface="Adobe Gothic Std B" panose="020B0800000000000000" pitchFamily="34" charset="-128"/>
                <a:ea typeface="Adobe Gothic Std B" panose="020B0800000000000000" pitchFamily="34" charset="-128"/>
              </a:rPr>
              <a:t>CO</a:t>
            </a:r>
            <a:r>
              <a:rPr lang="en-US" altLang="zh-CN" sz="6000" dirty="0" smtClean="0">
                <a:solidFill>
                  <a:srgbClr val="EDC7BA"/>
                </a:solidFill>
                <a:latin typeface="Adobe Gothic Std B" panose="020B0800000000000000" pitchFamily="34" charset="-128"/>
                <a:ea typeface="Adobe Gothic Std B" panose="020B0800000000000000" pitchFamily="34" charset="-128"/>
              </a:rPr>
              <a:t>NT</a:t>
            </a:r>
            <a:r>
              <a:rPr lang="en-US" altLang="zh-CN" sz="6000" dirty="0" smtClean="0">
                <a:latin typeface="Adobe Gothic Std B" panose="020B0800000000000000" pitchFamily="34" charset="-128"/>
                <a:ea typeface="Adobe Gothic Std B" panose="020B0800000000000000" pitchFamily="34" charset="-128"/>
              </a:rPr>
              <a:t>ENTS</a:t>
            </a:r>
            <a:endParaRPr lang="zh-CN" altLang="en-US" sz="6000" dirty="0">
              <a:latin typeface="Adobe Gothic Std B" panose="020B0800000000000000" pitchFamily="34" charset="-128"/>
            </a:endParaRPr>
          </a:p>
        </p:txBody>
      </p:sp>
      <p:sp>
        <p:nvSpPr>
          <p:cNvPr id="41" name="椭圆 40"/>
          <p:cNvSpPr/>
          <p:nvPr/>
        </p:nvSpPr>
        <p:spPr>
          <a:xfrm>
            <a:off x="3938814" y="2650968"/>
            <a:ext cx="419100" cy="419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lang="en-US" altLang="zh-CN" sz="2000" dirty="0">
                <a:solidFill>
                  <a:srgbClr val="FFFFFF"/>
                </a:solidFill>
                <a:latin typeface="Arial" pitchFamily="34" charset="0"/>
                <a:ea typeface="微软雅黑" pitchFamily="34" charset="-122"/>
                <a:cs typeface="Arial" pitchFamily="34" charset="0"/>
              </a:rPr>
              <a:t>5</a:t>
            </a:r>
            <a:endParaRPr kumimoji="0" lang="zh-CN" altLang="en-US"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endParaRPr>
          </a:p>
        </p:txBody>
      </p:sp>
      <p:grpSp>
        <p:nvGrpSpPr>
          <p:cNvPr id="6" name="组合 5"/>
          <p:cNvGrpSpPr/>
          <p:nvPr/>
        </p:nvGrpSpPr>
        <p:grpSpPr>
          <a:xfrm>
            <a:off x="1196877" y="7612208"/>
            <a:ext cx="6053853" cy="733621"/>
            <a:chOff x="-113031" y="3063691"/>
            <a:chExt cx="6053853" cy="733621"/>
          </a:xfrm>
        </p:grpSpPr>
        <p:sp>
          <p:nvSpPr>
            <p:cNvPr id="61" name="文本框 60"/>
            <p:cNvSpPr txBox="1"/>
            <p:nvPr/>
          </p:nvSpPr>
          <p:spPr>
            <a:xfrm>
              <a:off x="472202" y="3063691"/>
              <a:ext cx="5468620" cy="461665"/>
            </a:xfrm>
            <a:prstGeom prst="rect">
              <a:avLst/>
            </a:prstGeom>
            <a:noFill/>
          </p:spPr>
          <p:txBody>
            <a:bodyPr wrap="square" rtlCol="0">
              <a:spAutoFit/>
            </a:bodyPr>
            <a:lstStyle/>
            <a:p>
              <a:r>
                <a:rPr lang="zh-CN" altLang="en-US" sz="2400" b="1" dirty="0" smtClean="0">
                  <a:solidFill>
                    <a:srgbClr val="DA5C55"/>
                  </a:solidFill>
                  <a:latin typeface="微软雅黑" charset="0"/>
                  <a:ea typeface="微软雅黑" charset="0"/>
                </a:rPr>
                <a:t>工作进展</a:t>
              </a:r>
              <a:endParaRPr lang="zh-CN" altLang="en-US" sz="2400" b="1" dirty="0">
                <a:solidFill>
                  <a:srgbClr val="DA5C55"/>
                </a:solidFill>
                <a:latin typeface="微软雅黑" charset="0"/>
                <a:ea typeface="微软雅黑" charset="0"/>
              </a:endParaRPr>
            </a:p>
          </p:txBody>
        </p:sp>
        <p:grpSp>
          <p:nvGrpSpPr>
            <p:cNvPr id="29" name="组合 28"/>
            <p:cNvGrpSpPr/>
            <p:nvPr/>
          </p:nvGrpSpPr>
          <p:grpSpPr>
            <a:xfrm rot="10800000">
              <a:off x="-113031" y="3203685"/>
              <a:ext cx="2527729" cy="593627"/>
              <a:chOff x="2750330" y="2887187"/>
              <a:chExt cx="2909796" cy="604520"/>
            </a:xfrm>
            <a:solidFill>
              <a:schemeClr val="tx1"/>
            </a:solidFill>
          </p:grpSpPr>
          <p:sp>
            <p:nvSpPr>
              <p:cNvPr id="30" name="MH_Other_2"/>
              <p:cNvSpPr/>
              <p:nvPr>
                <p:custDataLst>
                  <p:tags r:id="rId29"/>
                </p:custDataLst>
              </p:nvPr>
            </p:nvSpPr>
            <p:spPr>
              <a:xfrm>
                <a:off x="2750330" y="3131916"/>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31" name="MH_Other_3"/>
              <p:cNvCxnSpPr>
                <a:cxnSpLocks noChangeShapeType="1"/>
              </p:cNvCxnSpPr>
              <p:nvPr>
                <p:custDataLst>
                  <p:tags r:id="rId30"/>
                </p:custDataLst>
              </p:nvPr>
            </p:nvCxnSpPr>
            <p:spPr bwMode="auto">
              <a:xfrm>
                <a:off x="2877715" y="3180668"/>
                <a:ext cx="2121218" cy="0"/>
              </a:xfrm>
              <a:prstGeom prst="line">
                <a:avLst/>
              </a:prstGeom>
              <a:grpFill/>
              <a:ln w="76200">
                <a:solidFill>
                  <a:srgbClr val="575858"/>
                </a:solidFill>
                <a:round/>
                <a:headEnd/>
                <a:tailEnd/>
              </a:ln>
              <a:extLst/>
            </p:spPr>
          </p:cxnSp>
          <p:sp>
            <p:nvSpPr>
              <p:cNvPr id="32" name="MH_Other_8"/>
              <p:cNvSpPr>
                <a:spLocks/>
              </p:cNvSpPr>
              <p:nvPr>
                <p:custDataLst>
                  <p:tags r:id="rId31"/>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grpSp>
      <p:grpSp>
        <p:nvGrpSpPr>
          <p:cNvPr id="7" name="组合 6"/>
          <p:cNvGrpSpPr/>
          <p:nvPr/>
        </p:nvGrpSpPr>
        <p:grpSpPr>
          <a:xfrm>
            <a:off x="343621" y="2766430"/>
            <a:ext cx="3582576" cy="650576"/>
            <a:chOff x="409504" y="3678346"/>
            <a:chExt cx="1989330" cy="650576"/>
          </a:xfrm>
        </p:grpSpPr>
        <p:grpSp>
          <p:nvGrpSpPr>
            <p:cNvPr id="33" name="组合 32"/>
            <p:cNvGrpSpPr/>
            <p:nvPr/>
          </p:nvGrpSpPr>
          <p:grpSpPr>
            <a:xfrm rot="10800000">
              <a:off x="409504" y="3867786"/>
              <a:ext cx="1915535" cy="461136"/>
              <a:chOff x="2754454" y="2887187"/>
              <a:chExt cx="2611149" cy="661388"/>
            </a:xfrm>
            <a:solidFill>
              <a:srgbClr val="575858"/>
            </a:solidFill>
          </p:grpSpPr>
          <p:sp>
            <p:nvSpPr>
              <p:cNvPr id="34" name="MH_Other_2"/>
              <p:cNvSpPr/>
              <p:nvPr>
                <p:custDataLst>
                  <p:tags r:id="rId26"/>
                </p:custDataLst>
              </p:nvPr>
            </p:nvSpPr>
            <p:spPr>
              <a:xfrm>
                <a:off x="2754454" y="3120195"/>
                <a:ext cx="149781" cy="151131"/>
              </a:xfrm>
              <a:prstGeom prst="ellipse">
                <a:avLst/>
              </a:prstGeom>
              <a:grp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35" name="MH_Other_3"/>
              <p:cNvCxnSpPr>
                <a:cxnSpLocks noChangeShapeType="1"/>
              </p:cNvCxnSpPr>
              <p:nvPr>
                <p:custDataLst>
                  <p:tags r:id="rId27"/>
                </p:custDataLst>
              </p:nvPr>
            </p:nvCxnSpPr>
            <p:spPr bwMode="auto">
              <a:xfrm>
                <a:off x="2877715" y="3180668"/>
                <a:ext cx="2121218" cy="0"/>
              </a:xfrm>
              <a:prstGeom prst="line">
                <a:avLst/>
              </a:prstGeom>
              <a:grpFill/>
              <a:ln w="76200">
                <a:solidFill>
                  <a:srgbClr val="575858"/>
                </a:solidFill>
                <a:round/>
                <a:headEnd/>
                <a:tailEnd/>
              </a:ln>
              <a:extLst/>
            </p:spPr>
          </p:cxnSp>
          <p:sp>
            <p:nvSpPr>
              <p:cNvPr id="36" name="MH_Other_8"/>
              <p:cNvSpPr>
                <a:spLocks/>
              </p:cNvSpPr>
              <p:nvPr>
                <p:custDataLst>
                  <p:tags r:id="rId28"/>
                </p:custDataLst>
              </p:nvPr>
            </p:nvSpPr>
            <p:spPr bwMode="auto">
              <a:xfrm>
                <a:off x="4965197" y="2887187"/>
                <a:ext cx="400406" cy="661388"/>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37" name="文本框 36"/>
            <p:cNvSpPr txBox="1"/>
            <p:nvPr/>
          </p:nvSpPr>
          <p:spPr>
            <a:xfrm>
              <a:off x="692064" y="3678346"/>
              <a:ext cx="1706770" cy="400110"/>
            </a:xfrm>
            <a:prstGeom prst="rect">
              <a:avLst/>
            </a:prstGeom>
            <a:noFill/>
          </p:spPr>
          <p:txBody>
            <a:bodyPr wrap="square" rtlCol="0">
              <a:spAutoFit/>
            </a:bodyPr>
            <a:lstStyle/>
            <a:p>
              <a:r>
                <a:rPr lang="zh-CN" altLang="en-US" sz="2000" b="1" dirty="0">
                  <a:solidFill>
                    <a:srgbClr val="DA5C55"/>
                  </a:solidFill>
                  <a:latin typeface="微软雅黑" charset="0"/>
                  <a:ea typeface="微软雅黑" charset="0"/>
                </a:rPr>
                <a:t>准</a:t>
              </a:r>
              <a:r>
                <a:rPr lang="zh-CN" altLang="en-US" sz="2000" b="1" dirty="0" smtClean="0">
                  <a:solidFill>
                    <a:srgbClr val="DA5C55"/>
                  </a:solidFill>
                  <a:latin typeface="微软雅黑" charset="0"/>
                  <a:ea typeface="微软雅黑" charset="0"/>
                </a:rPr>
                <a:t>入协议</a:t>
              </a:r>
              <a:endParaRPr lang="zh-CN" altLang="en-US" sz="2000" b="1" dirty="0">
                <a:solidFill>
                  <a:srgbClr val="DA5C55"/>
                </a:solidFill>
                <a:latin typeface="微软雅黑" charset="0"/>
                <a:ea typeface="微软雅黑" charset="0"/>
              </a:endParaRPr>
            </a:p>
          </p:txBody>
        </p:sp>
      </p:grpSp>
      <p:sp>
        <p:nvSpPr>
          <p:cNvPr id="38" name="椭圆 37"/>
          <p:cNvSpPr/>
          <p:nvPr/>
        </p:nvSpPr>
        <p:spPr>
          <a:xfrm>
            <a:off x="3917306" y="7895960"/>
            <a:ext cx="419100" cy="419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lang="en-US" altLang="zh-CN" sz="2000" noProof="0" dirty="0">
                <a:solidFill>
                  <a:srgbClr val="FFFFFF"/>
                </a:solidFill>
                <a:latin typeface="Arial" pitchFamily="34" charset="0"/>
                <a:ea typeface="微软雅黑" pitchFamily="34" charset="-122"/>
                <a:cs typeface="Arial" pitchFamily="34" charset="0"/>
              </a:rPr>
              <a:t>8</a:t>
            </a:r>
            <a:endParaRPr kumimoji="0" lang="zh-CN" altLang="en-US"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endParaRPr>
          </a:p>
        </p:txBody>
      </p:sp>
      <p:grpSp>
        <p:nvGrpSpPr>
          <p:cNvPr id="10" name="组合 9"/>
          <p:cNvGrpSpPr/>
          <p:nvPr/>
        </p:nvGrpSpPr>
        <p:grpSpPr>
          <a:xfrm flipH="1">
            <a:off x="4447652" y="4319192"/>
            <a:ext cx="1097510" cy="407565"/>
            <a:chOff x="1330203" y="4211725"/>
            <a:chExt cx="1033531" cy="405633"/>
          </a:xfrm>
        </p:grpSpPr>
        <p:grpSp>
          <p:nvGrpSpPr>
            <p:cNvPr id="4" name="组合 3"/>
            <p:cNvGrpSpPr/>
            <p:nvPr/>
          </p:nvGrpSpPr>
          <p:grpSpPr>
            <a:xfrm>
              <a:off x="1330203" y="4314119"/>
              <a:ext cx="1033531" cy="303239"/>
              <a:chOff x="1307723" y="4215379"/>
              <a:chExt cx="1033531" cy="303239"/>
            </a:xfrm>
          </p:grpSpPr>
          <p:grpSp>
            <p:nvGrpSpPr>
              <p:cNvPr id="39" name="组合 38"/>
              <p:cNvGrpSpPr/>
              <p:nvPr/>
            </p:nvGrpSpPr>
            <p:grpSpPr>
              <a:xfrm rot="10800000">
                <a:off x="1307723" y="4215379"/>
                <a:ext cx="959038" cy="303239"/>
                <a:chOff x="2877715" y="2966279"/>
                <a:chExt cx="2418846" cy="527591"/>
              </a:xfrm>
              <a:solidFill>
                <a:srgbClr val="575858"/>
              </a:solidFill>
            </p:grpSpPr>
            <p:cxnSp>
              <p:nvCxnSpPr>
                <p:cNvPr id="43" name="MH_Other_3"/>
                <p:cNvCxnSpPr>
                  <a:cxnSpLocks noChangeShapeType="1"/>
                </p:cNvCxnSpPr>
                <p:nvPr>
                  <p:custDataLst>
                    <p:tags r:id="rId24"/>
                  </p:custDataLst>
                </p:nvPr>
              </p:nvCxnSpPr>
              <p:spPr bwMode="auto">
                <a:xfrm>
                  <a:off x="2877715" y="3180668"/>
                  <a:ext cx="2121218" cy="0"/>
                </a:xfrm>
                <a:prstGeom prst="line">
                  <a:avLst/>
                </a:prstGeom>
                <a:grpFill/>
                <a:ln w="76200">
                  <a:solidFill>
                    <a:srgbClr val="575858"/>
                  </a:solidFill>
                  <a:round/>
                  <a:headEnd/>
                  <a:tailEnd/>
                </a:ln>
                <a:extLst/>
              </p:spPr>
            </p:cxnSp>
            <p:sp>
              <p:nvSpPr>
                <p:cNvPr id="44" name="MH_Other_8"/>
                <p:cNvSpPr>
                  <a:spLocks/>
                </p:cNvSpPr>
                <p:nvPr>
                  <p:custDataLst>
                    <p:tags r:id="rId25"/>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45" name="MH_Other_2"/>
              <p:cNvSpPr/>
              <p:nvPr>
                <p:custDataLst>
                  <p:tags r:id="rId23"/>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sp>
          <p:nvSpPr>
            <p:cNvPr id="63" name="文本框 62"/>
            <p:cNvSpPr txBox="1"/>
            <p:nvPr/>
          </p:nvSpPr>
          <p:spPr>
            <a:xfrm>
              <a:off x="1387679" y="4211725"/>
              <a:ext cx="560203" cy="307777"/>
            </a:xfrm>
            <a:prstGeom prst="rect">
              <a:avLst/>
            </a:prstGeom>
            <a:noFill/>
          </p:spPr>
          <p:txBody>
            <a:bodyPr wrap="square" rtlCol="0">
              <a:spAutoFit/>
            </a:bodyPr>
            <a:lstStyle/>
            <a:p>
              <a:r>
                <a:rPr lang="zh-CN" altLang="en-US" sz="1400" b="1" dirty="0">
                  <a:solidFill>
                    <a:srgbClr val="DA5C55"/>
                  </a:solidFill>
                  <a:latin typeface="微软雅黑" charset="0"/>
                  <a:ea typeface="微软雅黑" charset="0"/>
                </a:rPr>
                <a:t>宏观</a:t>
              </a:r>
            </a:p>
          </p:txBody>
        </p:sp>
      </p:grpSp>
      <p:sp>
        <p:nvSpPr>
          <p:cNvPr id="64" name="文本框 63"/>
          <p:cNvSpPr txBox="1"/>
          <p:nvPr/>
        </p:nvSpPr>
        <p:spPr>
          <a:xfrm>
            <a:off x="4911745" y="4759066"/>
            <a:ext cx="1153553" cy="307777"/>
          </a:xfrm>
          <a:prstGeom prst="rect">
            <a:avLst/>
          </a:prstGeom>
          <a:noFill/>
        </p:spPr>
        <p:txBody>
          <a:bodyPr wrap="square" rtlCol="0">
            <a:spAutoFit/>
          </a:bodyPr>
          <a:lstStyle/>
          <a:p>
            <a:r>
              <a:rPr lang="zh-CN" altLang="en-US" sz="1400" b="1" dirty="0" smtClean="0">
                <a:solidFill>
                  <a:srgbClr val="DA5C55"/>
                </a:solidFill>
                <a:latin typeface="微软雅黑" charset="0"/>
                <a:ea typeface="微软雅黑" charset="0"/>
              </a:rPr>
              <a:t>介观</a:t>
            </a:r>
            <a:endParaRPr lang="zh-CN" altLang="en-US" sz="1400" b="1" dirty="0">
              <a:solidFill>
                <a:srgbClr val="DA5C55"/>
              </a:solidFill>
              <a:latin typeface="微软雅黑" charset="0"/>
              <a:ea typeface="微软雅黑" charset="0"/>
            </a:endParaRPr>
          </a:p>
        </p:txBody>
      </p:sp>
      <p:sp>
        <p:nvSpPr>
          <p:cNvPr id="65" name="文本框 64"/>
          <p:cNvSpPr txBox="1"/>
          <p:nvPr/>
        </p:nvSpPr>
        <p:spPr>
          <a:xfrm>
            <a:off x="4887014" y="5184119"/>
            <a:ext cx="582027" cy="307777"/>
          </a:xfrm>
          <a:prstGeom prst="rect">
            <a:avLst/>
          </a:prstGeom>
          <a:noFill/>
        </p:spPr>
        <p:txBody>
          <a:bodyPr wrap="square" rtlCol="0">
            <a:spAutoFit/>
          </a:bodyPr>
          <a:lstStyle/>
          <a:p>
            <a:r>
              <a:rPr lang="zh-CN" altLang="en-US" sz="1400" b="1" dirty="0" smtClean="0">
                <a:solidFill>
                  <a:srgbClr val="DA5C55"/>
                </a:solidFill>
                <a:latin typeface="微软雅黑" charset="0"/>
                <a:ea typeface="微软雅黑" charset="0"/>
              </a:rPr>
              <a:t>微观</a:t>
            </a:r>
            <a:endParaRPr lang="zh-CN" altLang="en-US" sz="1400" b="1" dirty="0">
              <a:solidFill>
                <a:srgbClr val="DA5C55"/>
              </a:solidFill>
              <a:latin typeface="微软雅黑" charset="0"/>
              <a:ea typeface="微软雅黑" charset="0"/>
            </a:endParaRPr>
          </a:p>
        </p:txBody>
      </p:sp>
      <p:grpSp>
        <p:nvGrpSpPr>
          <p:cNvPr id="70" name="组合 69"/>
          <p:cNvGrpSpPr/>
          <p:nvPr/>
        </p:nvGrpSpPr>
        <p:grpSpPr>
          <a:xfrm flipH="1">
            <a:off x="1196877" y="6150685"/>
            <a:ext cx="2512072" cy="576384"/>
            <a:chOff x="2727934" y="2887187"/>
            <a:chExt cx="2932192" cy="604520"/>
          </a:xfrm>
          <a:solidFill>
            <a:schemeClr val="tx1"/>
          </a:solidFill>
        </p:grpSpPr>
        <p:sp>
          <p:nvSpPr>
            <p:cNvPr id="71" name="MH_Other_2"/>
            <p:cNvSpPr/>
            <p:nvPr>
              <p:custDataLst>
                <p:tags r:id="rId20"/>
              </p:custDataLst>
            </p:nvPr>
          </p:nvSpPr>
          <p:spPr>
            <a:xfrm>
              <a:off x="2727934" y="3092292"/>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72" name="MH_Other_3"/>
            <p:cNvCxnSpPr>
              <a:cxnSpLocks noChangeShapeType="1"/>
            </p:cNvCxnSpPr>
            <p:nvPr>
              <p:custDataLst>
                <p:tags r:id="rId21"/>
              </p:custDataLst>
            </p:nvPr>
          </p:nvCxnSpPr>
          <p:spPr bwMode="auto">
            <a:xfrm>
              <a:off x="2877715" y="3180668"/>
              <a:ext cx="2121218" cy="0"/>
            </a:xfrm>
            <a:prstGeom prst="line">
              <a:avLst/>
            </a:prstGeom>
            <a:grpFill/>
            <a:ln w="76200">
              <a:solidFill>
                <a:srgbClr val="575858"/>
              </a:solidFill>
              <a:round/>
              <a:headEnd/>
              <a:tailEnd/>
            </a:ln>
            <a:extLst/>
          </p:spPr>
        </p:cxnSp>
        <p:sp>
          <p:nvSpPr>
            <p:cNvPr id="73" name="MH_Other_8"/>
            <p:cNvSpPr>
              <a:spLocks/>
            </p:cNvSpPr>
            <p:nvPr>
              <p:custDataLst>
                <p:tags r:id="rId22"/>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74" name="文本框 73"/>
          <p:cNvSpPr txBox="1"/>
          <p:nvPr/>
        </p:nvSpPr>
        <p:spPr>
          <a:xfrm>
            <a:off x="1700613" y="5945347"/>
            <a:ext cx="1457608" cy="461665"/>
          </a:xfrm>
          <a:prstGeom prst="rect">
            <a:avLst/>
          </a:prstGeom>
          <a:noFill/>
        </p:spPr>
        <p:txBody>
          <a:bodyPr wrap="square" rtlCol="0">
            <a:spAutoFit/>
          </a:bodyPr>
          <a:lstStyle/>
          <a:p>
            <a:r>
              <a:rPr lang="zh-CN" altLang="en-US" sz="2400" b="1" dirty="0" smtClean="0">
                <a:solidFill>
                  <a:srgbClr val="DA5C55"/>
                </a:solidFill>
                <a:latin typeface="微软雅黑" charset="0"/>
                <a:ea typeface="微软雅黑" charset="0"/>
              </a:rPr>
              <a:t>参考文献</a:t>
            </a:r>
            <a:endParaRPr lang="en-US" altLang="zh-CN" sz="2400" b="1" dirty="0">
              <a:solidFill>
                <a:srgbClr val="DA5C55"/>
              </a:solidFill>
              <a:latin typeface="微软雅黑" charset="0"/>
              <a:ea typeface="微软雅黑" charset="0"/>
            </a:endParaRPr>
          </a:p>
        </p:txBody>
      </p:sp>
      <p:sp>
        <p:nvSpPr>
          <p:cNvPr id="86" name="椭圆 85"/>
          <p:cNvSpPr/>
          <p:nvPr/>
        </p:nvSpPr>
        <p:spPr>
          <a:xfrm>
            <a:off x="3910139" y="6194468"/>
            <a:ext cx="419100" cy="419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lang="en-US" altLang="zh-CN" sz="2000" dirty="0">
                <a:solidFill>
                  <a:srgbClr val="FFFFFF"/>
                </a:solidFill>
                <a:latin typeface="Arial" pitchFamily="34" charset="0"/>
                <a:ea typeface="微软雅黑" pitchFamily="34" charset="-122"/>
                <a:cs typeface="Arial" pitchFamily="34" charset="0"/>
              </a:rPr>
              <a:t>6</a:t>
            </a:r>
            <a:endParaRPr kumimoji="0" lang="zh-CN" altLang="en-US"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endParaRPr>
          </a:p>
        </p:txBody>
      </p:sp>
      <p:grpSp>
        <p:nvGrpSpPr>
          <p:cNvPr id="87" name="组合 86"/>
          <p:cNvGrpSpPr/>
          <p:nvPr/>
        </p:nvGrpSpPr>
        <p:grpSpPr>
          <a:xfrm>
            <a:off x="1196877" y="6795774"/>
            <a:ext cx="6053853" cy="733621"/>
            <a:chOff x="-113031" y="3063691"/>
            <a:chExt cx="6053853" cy="733621"/>
          </a:xfrm>
        </p:grpSpPr>
        <p:sp>
          <p:nvSpPr>
            <p:cNvPr id="88" name="文本框 87"/>
            <p:cNvSpPr txBox="1"/>
            <p:nvPr/>
          </p:nvSpPr>
          <p:spPr>
            <a:xfrm>
              <a:off x="472202" y="3063691"/>
              <a:ext cx="5468620" cy="461665"/>
            </a:xfrm>
            <a:prstGeom prst="rect">
              <a:avLst/>
            </a:prstGeom>
            <a:noFill/>
          </p:spPr>
          <p:txBody>
            <a:bodyPr wrap="square" rtlCol="0">
              <a:spAutoFit/>
            </a:bodyPr>
            <a:lstStyle/>
            <a:p>
              <a:r>
                <a:rPr lang="zh-CN" altLang="en-US" sz="2400" b="1" dirty="0" smtClean="0">
                  <a:solidFill>
                    <a:srgbClr val="DA5C55"/>
                  </a:solidFill>
                  <a:latin typeface="微软雅黑" charset="0"/>
                  <a:ea typeface="微软雅黑" charset="0"/>
                </a:rPr>
                <a:t>图片来源</a:t>
              </a:r>
              <a:endParaRPr lang="zh-CN" altLang="en-US" sz="2400" b="1" dirty="0">
                <a:solidFill>
                  <a:srgbClr val="DA5C55"/>
                </a:solidFill>
                <a:latin typeface="微软雅黑" charset="0"/>
                <a:ea typeface="微软雅黑" charset="0"/>
              </a:endParaRPr>
            </a:p>
          </p:txBody>
        </p:sp>
        <p:grpSp>
          <p:nvGrpSpPr>
            <p:cNvPr id="89" name="组合 88"/>
            <p:cNvGrpSpPr/>
            <p:nvPr/>
          </p:nvGrpSpPr>
          <p:grpSpPr>
            <a:xfrm rot="10800000">
              <a:off x="-113031" y="3203685"/>
              <a:ext cx="2527729" cy="593627"/>
              <a:chOff x="2750330" y="2887187"/>
              <a:chExt cx="2909796" cy="604520"/>
            </a:xfrm>
            <a:solidFill>
              <a:schemeClr val="tx1"/>
            </a:solidFill>
          </p:grpSpPr>
          <p:sp>
            <p:nvSpPr>
              <p:cNvPr id="90" name="MH_Other_2"/>
              <p:cNvSpPr/>
              <p:nvPr>
                <p:custDataLst>
                  <p:tags r:id="rId17"/>
                </p:custDataLst>
              </p:nvPr>
            </p:nvSpPr>
            <p:spPr>
              <a:xfrm>
                <a:off x="2750330" y="3131916"/>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91" name="MH_Other_3"/>
              <p:cNvCxnSpPr>
                <a:cxnSpLocks noChangeShapeType="1"/>
              </p:cNvCxnSpPr>
              <p:nvPr>
                <p:custDataLst>
                  <p:tags r:id="rId18"/>
                </p:custDataLst>
              </p:nvPr>
            </p:nvCxnSpPr>
            <p:spPr bwMode="auto">
              <a:xfrm>
                <a:off x="2877715" y="3180668"/>
                <a:ext cx="2121218" cy="0"/>
              </a:xfrm>
              <a:prstGeom prst="line">
                <a:avLst/>
              </a:prstGeom>
              <a:grpFill/>
              <a:ln w="76200">
                <a:solidFill>
                  <a:srgbClr val="575858"/>
                </a:solidFill>
                <a:round/>
                <a:headEnd/>
                <a:tailEnd/>
              </a:ln>
              <a:extLst/>
            </p:spPr>
          </p:cxnSp>
          <p:sp>
            <p:nvSpPr>
              <p:cNvPr id="92" name="MH_Other_8"/>
              <p:cNvSpPr>
                <a:spLocks/>
              </p:cNvSpPr>
              <p:nvPr>
                <p:custDataLst>
                  <p:tags r:id="rId19"/>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grpSp>
      <p:sp>
        <p:nvSpPr>
          <p:cNvPr id="137" name="椭圆 136"/>
          <p:cNvSpPr/>
          <p:nvPr/>
        </p:nvSpPr>
        <p:spPr>
          <a:xfrm>
            <a:off x="3913848" y="6947484"/>
            <a:ext cx="419100" cy="419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lang="en-US" altLang="zh-CN" sz="2000" noProof="0" dirty="0">
                <a:solidFill>
                  <a:srgbClr val="FFFFFF"/>
                </a:solidFill>
                <a:latin typeface="Arial" pitchFamily="34" charset="0"/>
                <a:ea typeface="微软雅黑" pitchFamily="34" charset="-122"/>
                <a:cs typeface="Arial" pitchFamily="34" charset="0"/>
              </a:rPr>
              <a:t>7</a:t>
            </a:r>
            <a:endParaRPr kumimoji="0" lang="zh-CN" altLang="en-US" sz="2000" b="0" i="0" u="none" strike="noStrike" kern="1200" cap="none" spc="0" normalizeH="0" baseline="0" noProof="0" dirty="0">
              <a:ln>
                <a:noFill/>
              </a:ln>
              <a:solidFill>
                <a:srgbClr val="FFFFFF"/>
              </a:solidFill>
              <a:effectLst/>
              <a:uLnTx/>
              <a:uFillTx/>
              <a:latin typeface="Arial" pitchFamily="34" charset="0"/>
              <a:ea typeface="微软雅黑" pitchFamily="34" charset="-122"/>
              <a:cs typeface="Arial" pitchFamily="34" charset="0"/>
            </a:endParaRPr>
          </a:p>
        </p:txBody>
      </p:sp>
      <p:grpSp>
        <p:nvGrpSpPr>
          <p:cNvPr id="139" name="组合 138"/>
          <p:cNvGrpSpPr/>
          <p:nvPr/>
        </p:nvGrpSpPr>
        <p:grpSpPr>
          <a:xfrm flipH="1">
            <a:off x="4435361" y="2417964"/>
            <a:ext cx="2527729" cy="793944"/>
            <a:chOff x="-113031" y="3003368"/>
            <a:chExt cx="2527729" cy="793944"/>
          </a:xfrm>
        </p:grpSpPr>
        <p:sp>
          <p:nvSpPr>
            <p:cNvPr id="140" name="文本框 139"/>
            <p:cNvSpPr txBox="1"/>
            <p:nvPr/>
          </p:nvSpPr>
          <p:spPr>
            <a:xfrm>
              <a:off x="158282" y="3003368"/>
              <a:ext cx="1634373" cy="466211"/>
            </a:xfrm>
            <a:prstGeom prst="rect">
              <a:avLst/>
            </a:prstGeom>
            <a:noFill/>
          </p:spPr>
          <p:txBody>
            <a:bodyPr wrap="square" rtlCol="0">
              <a:spAutoFit/>
            </a:bodyPr>
            <a:lstStyle/>
            <a:p>
              <a:r>
                <a:rPr lang="zh-CN" altLang="en-US" sz="2400" b="1" dirty="0" smtClean="0">
                  <a:solidFill>
                    <a:srgbClr val="DA5C55"/>
                  </a:solidFill>
                  <a:latin typeface="微软雅黑" charset="0"/>
                  <a:ea typeface="微软雅黑" charset="0"/>
                </a:rPr>
                <a:t>系统介绍</a:t>
              </a:r>
              <a:endParaRPr lang="zh-CN" altLang="en-US" sz="2400" b="1" dirty="0">
                <a:solidFill>
                  <a:srgbClr val="DA5C55"/>
                </a:solidFill>
                <a:latin typeface="微软雅黑" charset="0"/>
                <a:ea typeface="微软雅黑" charset="0"/>
              </a:endParaRPr>
            </a:p>
          </p:txBody>
        </p:sp>
        <p:grpSp>
          <p:nvGrpSpPr>
            <p:cNvPr id="141" name="组合 140"/>
            <p:cNvGrpSpPr/>
            <p:nvPr/>
          </p:nvGrpSpPr>
          <p:grpSpPr>
            <a:xfrm rot="10800000">
              <a:off x="-113031" y="3203685"/>
              <a:ext cx="2527729" cy="593627"/>
              <a:chOff x="2750330" y="2887187"/>
              <a:chExt cx="2909796" cy="604520"/>
            </a:xfrm>
            <a:solidFill>
              <a:schemeClr val="tx1"/>
            </a:solidFill>
          </p:grpSpPr>
          <p:sp>
            <p:nvSpPr>
              <p:cNvPr id="142" name="MH_Other_2"/>
              <p:cNvSpPr/>
              <p:nvPr>
                <p:custDataLst>
                  <p:tags r:id="rId14"/>
                </p:custDataLst>
              </p:nvPr>
            </p:nvSpPr>
            <p:spPr>
              <a:xfrm>
                <a:off x="2750330" y="3131916"/>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143" name="MH_Other_3"/>
              <p:cNvCxnSpPr>
                <a:cxnSpLocks noChangeShapeType="1"/>
              </p:cNvCxnSpPr>
              <p:nvPr>
                <p:custDataLst>
                  <p:tags r:id="rId15"/>
                </p:custDataLst>
              </p:nvPr>
            </p:nvCxnSpPr>
            <p:spPr bwMode="auto">
              <a:xfrm>
                <a:off x="2877715" y="3180668"/>
                <a:ext cx="2121218" cy="0"/>
              </a:xfrm>
              <a:prstGeom prst="line">
                <a:avLst/>
              </a:prstGeom>
              <a:grpFill/>
              <a:ln w="76200">
                <a:solidFill>
                  <a:srgbClr val="575858"/>
                </a:solidFill>
                <a:round/>
                <a:headEnd/>
                <a:tailEnd/>
              </a:ln>
              <a:extLst/>
            </p:spPr>
          </p:cxnSp>
          <p:sp>
            <p:nvSpPr>
              <p:cNvPr id="144" name="MH_Other_8"/>
              <p:cNvSpPr>
                <a:spLocks/>
              </p:cNvSpPr>
              <p:nvPr>
                <p:custDataLst>
                  <p:tags r:id="rId16"/>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grpSp>
      <p:grpSp>
        <p:nvGrpSpPr>
          <p:cNvPr id="159" name="组合 158"/>
          <p:cNvGrpSpPr/>
          <p:nvPr/>
        </p:nvGrpSpPr>
        <p:grpSpPr>
          <a:xfrm flipH="1">
            <a:off x="4442461" y="4904176"/>
            <a:ext cx="1119879" cy="282222"/>
            <a:chOff x="1307723" y="4215379"/>
            <a:chExt cx="1033531" cy="303239"/>
          </a:xfrm>
        </p:grpSpPr>
        <p:grpSp>
          <p:nvGrpSpPr>
            <p:cNvPr id="161" name="组合 160"/>
            <p:cNvGrpSpPr/>
            <p:nvPr/>
          </p:nvGrpSpPr>
          <p:grpSpPr>
            <a:xfrm rot="10800000">
              <a:off x="1307723" y="4215379"/>
              <a:ext cx="959038" cy="303239"/>
              <a:chOff x="2877715" y="2966279"/>
              <a:chExt cx="2418846" cy="527591"/>
            </a:xfrm>
            <a:solidFill>
              <a:srgbClr val="575858"/>
            </a:solidFill>
          </p:grpSpPr>
          <p:cxnSp>
            <p:nvCxnSpPr>
              <p:cNvPr id="163" name="MH_Other_3"/>
              <p:cNvCxnSpPr>
                <a:cxnSpLocks noChangeShapeType="1"/>
              </p:cNvCxnSpPr>
              <p:nvPr>
                <p:custDataLst>
                  <p:tags r:id="rId12"/>
                </p:custDataLst>
              </p:nvPr>
            </p:nvCxnSpPr>
            <p:spPr bwMode="auto">
              <a:xfrm>
                <a:off x="2877715" y="3180668"/>
                <a:ext cx="2121218" cy="0"/>
              </a:xfrm>
              <a:prstGeom prst="line">
                <a:avLst/>
              </a:prstGeom>
              <a:grpFill/>
              <a:ln w="76200">
                <a:solidFill>
                  <a:srgbClr val="575858"/>
                </a:solidFill>
                <a:round/>
                <a:headEnd/>
                <a:tailEnd/>
              </a:ln>
              <a:extLst/>
            </p:spPr>
          </p:cxnSp>
          <p:sp>
            <p:nvSpPr>
              <p:cNvPr id="164" name="MH_Other_8"/>
              <p:cNvSpPr>
                <a:spLocks/>
              </p:cNvSpPr>
              <p:nvPr>
                <p:custDataLst>
                  <p:tags r:id="rId13"/>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62" name="MH_Other_2"/>
            <p:cNvSpPr/>
            <p:nvPr>
              <p:custDataLst>
                <p:tags r:id="rId11"/>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grpSp>
        <p:nvGrpSpPr>
          <p:cNvPr id="166" name="组合 165"/>
          <p:cNvGrpSpPr/>
          <p:nvPr/>
        </p:nvGrpSpPr>
        <p:grpSpPr>
          <a:xfrm flipH="1">
            <a:off x="4460201" y="5355863"/>
            <a:ext cx="1102139" cy="259049"/>
            <a:chOff x="1307723" y="4215379"/>
            <a:chExt cx="1033531" cy="303239"/>
          </a:xfrm>
        </p:grpSpPr>
        <p:grpSp>
          <p:nvGrpSpPr>
            <p:cNvPr id="168" name="组合 167"/>
            <p:cNvGrpSpPr/>
            <p:nvPr/>
          </p:nvGrpSpPr>
          <p:grpSpPr>
            <a:xfrm rot="10800000">
              <a:off x="1307723" y="4215379"/>
              <a:ext cx="959038" cy="303239"/>
              <a:chOff x="2877715" y="2966279"/>
              <a:chExt cx="2418846" cy="527591"/>
            </a:xfrm>
            <a:solidFill>
              <a:srgbClr val="575858"/>
            </a:solidFill>
          </p:grpSpPr>
          <p:cxnSp>
            <p:nvCxnSpPr>
              <p:cNvPr id="170" name="MH_Other_3"/>
              <p:cNvCxnSpPr>
                <a:cxnSpLocks noChangeShapeType="1"/>
              </p:cNvCxnSpPr>
              <p:nvPr>
                <p:custDataLst>
                  <p:tags r:id="rId9"/>
                </p:custDataLst>
              </p:nvPr>
            </p:nvCxnSpPr>
            <p:spPr bwMode="auto">
              <a:xfrm>
                <a:off x="2877715" y="3180668"/>
                <a:ext cx="2121218" cy="0"/>
              </a:xfrm>
              <a:prstGeom prst="line">
                <a:avLst/>
              </a:prstGeom>
              <a:grpFill/>
              <a:ln w="76200">
                <a:solidFill>
                  <a:srgbClr val="575858"/>
                </a:solidFill>
                <a:round/>
                <a:headEnd/>
                <a:tailEnd/>
              </a:ln>
              <a:extLst/>
            </p:spPr>
          </p:cxnSp>
          <p:sp>
            <p:nvSpPr>
              <p:cNvPr id="171" name="MH_Other_8"/>
              <p:cNvSpPr>
                <a:spLocks/>
              </p:cNvSpPr>
              <p:nvPr>
                <p:custDataLst>
                  <p:tags r:id="rId10"/>
                </p:custDataLst>
              </p:nvPr>
            </p:nvSpPr>
            <p:spPr bwMode="auto">
              <a:xfrm>
                <a:off x="4916012" y="2966279"/>
                <a:ext cx="380549" cy="527591"/>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69" name="MH_Other_2"/>
            <p:cNvSpPr/>
            <p:nvPr>
              <p:custDataLst>
                <p:tags r:id="rId8"/>
              </p:custDataLst>
            </p:nvPr>
          </p:nvSpPr>
          <p:spPr>
            <a:xfrm rot="10800000">
              <a:off x="2231375" y="4330222"/>
              <a:ext cx="109879" cy="105372"/>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grpSp>
      <p:grpSp>
        <p:nvGrpSpPr>
          <p:cNvPr id="112" name="组合 111"/>
          <p:cNvGrpSpPr/>
          <p:nvPr/>
        </p:nvGrpSpPr>
        <p:grpSpPr>
          <a:xfrm>
            <a:off x="358211" y="3366227"/>
            <a:ext cx="3582576" cy="650576"/>
            <a:chOff x="409504" y="3678346"/>
            <a:chExt cx="1989330" cy="650576"/>
          </a:xfrm>
        </p:grpSpPr>
        <p:grpSp>
          <p:nvGrpSpPr>
            <p:cNvPr id="113" name="组合 112"/>
            <p:cNvGrpSpPr/>
            <p:nvPr/>
          </p:nvGrpSpPr>
          <p:grpSpPr>
            <a:xfrm rot="10800000">
              <a:off x="409504" y="3867786"/>
              <a:ext cx="1915535" cy="461136"/>
              <a:chOff x="2754454" y="2887187"/>
              <a:chExt cx="2611149" cy="661388"/>
            </a:xfrm>
            <a:solidFill>
              <a:srgbClr val="575858"/>
            </a:solidFill>
          </p:grpSpPr>
          <p:sp>
            <p:nvSpPr>
              <p:cNvPr id="115" name="MH_Other_2"/>
              <p:cNvSpPr/>
              <p:nvPr>
                <p:custDataLst>
                  <p:tags r:id="rId5"/>
                </p:custDataLst>
              </p:nvPr>
            </p:nvSpPr>
            <p:spPr>
              <a:xfrm>
                <a:off x="2754454" y="3120195"/>
                <a:ext cx="149781" cy="151131"/>
              </a:xfrm>
              <a:prstGeom prst="ellipse">
                <a:avLst/>
              </a:prstGeom>
              <a:grp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116" name="MH_Other_3"/>
              <p:cNvCxnSpPr>
                <a:cxnSpLocks noChangeShapeType="1"/>
              </p:cNvCxnSpPr>
              <p:nvPr>
                <p:custDataLst>
                  <p:tags r:id="rId6"/>
                </p:custDataLst>
              </p:nvPr>
            </p:nvCxnSpPr>
            <p:spPr bwMode="auto">
              <a:xfrm>
                <a:off x="2877715" y="3180668"/>
                <a:ext cx="2121218" cy="0"/>
              </a:xfrm>
              <a:prstGeom prst="line">
                <a:avLst/>
              </a:prstGeom>
              <a:grpFill/>
              <a:ln w="76200">
                <a:solidFill>
                  <a:srgbClr val="575858"/>
                </a:solidFill>
                <a:round/>
                <a:headEnd/>
                <a:tailEnd/>
              </a:ln>
              <a:extLst/>
            </p:spPr>
          </p:cxnSp>
          <p:sp>
            <p:nvSpPr>
              <p:cNvPr id="117" name="MH_Other_8"/>
              <p:cNvSpPr>
                <a:spLocks/>
              </p:cNvSpPr>
              <p:nvPr>
                <p:custDataLst>
                  <p:tags r:id="rId7"/>
                </p:custDataLst>
              </p:nvPr>
            </p:nvSpPr>
            <p:spPr bwMode="auto">
              <a:xfrm>
                <a:off x="4965197" y="2887187"/>
                <a:ext cx="400406" cy="661388"/>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grp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sp>
          <p:nvSpPr>
            <p:cNvPr id="114" name="文本框 113"/>
            <p:cNvSpPr txBox="1"/>
            <p:nvPr/>
          </p:nvSpPr>
          <p:spPr>
            <a:xfrm>
              <a:off x="692064" y="3678346"/>
              <a:ext cx="1706770" cy="400110"/>
            </a:xfrm>
            <a:prstGeom prst="rect">
              <a:avLst/>
            </a:prstGeom>
            <a:noFill/>
          </p:spPr>
          <p:txBody>
            <a:bodyPr wrap="square" rtlCol="0">
              <a:spAutoFit/>
            </a:bodyPr>
            <a:lstStyle/>
            <a:p>
              <a:r>
                <a:rPr lang="zh-CN" altLang="en-US" sz="2000" b="1" dirty="0" smtClean="0">
                  <a:solidFill>
                    <a:srgbClr val="DA5C55"/>
                  </a:solidFill>
                  <a:latin typeface="微软雅黑" charset="0"/>
                  <a:ea typeface="微软雅黑" charset="0"/>
                </a:rPr>
                <a:t>运行协议</a:t>
              </a:r>
              <a:endParaRPr lang="zh-CN" altLang="en-US" sz="2000" b="1" dirty="0">
                <a:solidFill>
                  <a:srgbClr val="DA5C55"/>
                </a:solidFill>
                <a:latin typeface="微软雅黑" charset="0"/>
                <a:ea typeface="微软雅黑" charset="0"/>
              </a:endParaRPr>
            </a:p>
          </p:txBody>
        </p:sp>
      </p:grpSp>
      <p:grpSp>
        <p:nvGrpSpPr>
          <p:cNvPr id="124" name="组合 123"/>
          <p:cNvGrpSpPr/>
          <p:nvPr/>
        </p:nvGrpSpPr>
        <p:grpSpPr>
          <a:xfrm flipH="1">
            <a:off x="4429677" y="3738993"/>
            <a:ext cx="2527729" cy="793944"/>
            <a:chOff x="-113031" y="3003368"/>
            <a:chExt cx="2527729" cy="793944"/>
          </a:xfrm>
        </p:grpSpPr>
        <p:sp>
          <p:nvSpPr>
            <p:cNvPr id="125" name="文本框 124"/>
            <p:cNvSpPr txBox="1"/>
            <p:nvPr/>
          </p:nvSpPr>
          <p:spPr>
            <a:xfrm>
              <a:off x="158282" y="3003368"/>
              <a:ext cx="1634373" cy="466211"/>
            </a:xfrm>
            <a:prstGeom prst="rect">
              <a:avLst/>
            </a:prstGeom>
            <a:noFill/>
          </p:spPr>
          <p:txBody>
            <a:bodyPr wrap="square" rtlCol="0">
              <a:spAutoFit/>
            </a:bodyPr>
            <a:lstStyle/>
            <a:p>
              <a:r>
                <a:rPr lang="zh-CN" altLang="en-US" sz="2400" b="1" dirty="0">
                  <a:solidFill>
                    <a:srgbClr val="DA5C55"/>
                  </a:solidFill>
                  <a:latin typeface="微软雅黑" charset="0"/>
                  <a:ea typeface="微软雅黑" charset="0"/>
                </a:rPr>
                <a:t>词条</a:t>
              </a:r>
            </a:p>
          </p:txBody>
        </p:sp>
        <p:grpSp>
          <p:nvGrpSpPr>
            <p:cNvPr id="126" name="组合 125"/>
            <p:cNvGrpSpPr/>
            <p:nvPr/>
          </p:nvGrpSpPr>
          <p:grpSpPr>
            <a:xfrm rot="10800000">
              <a:off x="-113031" y="3203685"/>
              <a:ext cx="2527729" cy="593627"/>
              <a:chOff x="2750330" y="2887187"/>
              <a:chExt cx="2909796" cy="604520"/>
            </a:xfrm>
            <a:solidFill>
              <a:schemeClr val="tx1"/>
            </a:solidFill>
          </p:grpSpPr>
          <p:sp>
            <p:nvSpPr>
              <p:cNvPr id="127" name="MH_Other_2"/>
              <p:cNvSpPr/>
              <p:nvPr>
                <p:custDataLst>
                  <p:tags r:id="rId2"/>
                </p:custDataLst>
              </p:nvPr>
            </p:nvSpPr>
            <p:spPr>
              <a:xfrm>
                <a:off x="2750330" y="3131916"/>
                <a:ext cx="149781" cy="151130"/>
              </a:xfrm>
              <a:prstGeom prst="ellipse">
                <a:avLst/>
              </a:prstGeom>
              <a:solidFill>
                <a:srgbClr val="575858"/>
              </a:solidFill>
              <a:ln w="25400" cap="flat" cmpd="sng" algn="ctr">
                <a:solidFill>
                  <a:srgbClr val="575858"/>
                </a:solidFill>
                <a:prstDash val="solid"/>
              </a:ln>
              <a:effectLst/>
            </p:spPr>
            <p:txBody>
              <a:bodyPr anchor="ctr"/>
              <a:lstStyle/>
              <a:p>
                <a:pPr algn="ctr">
                  <a:defRPr/>
                </a:pPr>
                <a:endParaRPr lang="en-US" sz="2040" b="1" kern="0" dirty="0">
                  <a:solidFill>
                    <a:sysClr val="window" lastClr="FFFFFF"/>
                  </a:solidFill>
                </a:endParaRPr>
              </a:p>
            </p:txBody>
          </p:sp>
          <p:cxnSp>
            <p:nvCxnSpPr>
              <p:cNvPr id="128" name="MH_Other_3"/>
              <p:cNvCxnSpPr>
                <a:cxnSpLocks noChangeShapeType="1"/>
              </p:cNvCxnSpPr>
              <p:nvPr>
                <p:custDataLst>
                  <p:tags r:id="rId3"/>
                </p:custDataLst>
              </p:nvPr>
            </p:nvCxnSpPr>
            <p:spPr bwMode="auto">
              <a:xfrm>
                <a:off x="2877715" y="3180668"/>
                <a:ext cx="2121218" cy="0"/>
              </a:xfrm>
              <a:prstGeom prst="line">
                <a:avLst/>
              </a:prstGeom>
              <a:grpFill/>
              <a:ln w="76200">
                <a:solidFill>
                  <a:srgbClr val="575858"/>
                </a:solidFill>
                <a:round/>
                <a:headEnd/>
                <a:tailEnd/>
              </a:ln>
              <a:extLst/>
            </p:spPr>
          </p:cxnSp>
          <p:sp>
            <p:nvSpPr>
              <p:cNvPr id="129" name="MH_Other_8"/>
              <p:cNvSpPr>
                <a:spLocks/>
              </p:cNvSpPr>
              <p:nvPr>
                <p:custDataLst>
                  <p:tags r:id="rId4"/>
                </p:custDataLst>
              </p:nvPr>
            </p:nvSpPr>
            <p:spPr bwMode="auto">
              <a:xfrm>
                <a:off x="4965197" y="2887187"/>
                <a:ext cx="694929" cy="604520"/>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solidFill>
                <a:srgbClr val="575858"/>
              </a:solidFill>
              <a:ln w="12700">
                <a:solidFill>
                  <a:srgbClr val="575858"/>
                </a:solidFill>
                <a:round/>
                <a:headEnd/>
                <a:tailEnd/>
              </a:ln>
            </p:spPr>
            <p:txBody>
              <a:bodyPr lIns="918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720" dirty="0">
                  <a:solidFill>
                    <a:schemeClr val="accent1"/>
                  </a:solidFill>
                </a:endParaRPr>
              </a:p>
            </p:txBody>
          </p:sp>
        </p:grpSp>
      </p:grpSp>
    </p:spTree>
    <p:extLst>
      <p:ext uri="{BB962C8B-B14F-4D97-AF65-F5344CB8AC3E}">
        <p14:creationId xmlns:p14="http://schemas.microsoft.com/office/powerpoint/2010/main" val="13980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865" y="-60960"/>
            <a:ext cx="7836535" cy="1007364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1780" y="1248410"/>
            <a:ext cx="7490460" cy="167005"/>
          </a:xfrm>
          <a:prstGeom prst="rect">
            <a:avLst/>
          </a:prstGeom>
          <a:solidFill>
            <a:srgbClr val="E28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1046480" y="1623060"/>
            <a:ext cx="6528435" cy="1856105"/>
          </a:xfrm>
          <a:prstGeom prst="homePlate">
            <a:avLst/>
          </a:prstGeom>
          <a:solidFill>
            <a:srgbClr val="ED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b="1" dirty="0">
                <a:solidFill>
                  <a:srgbClr val="575858"/>
                </a:solidFill>
                <a:latin typeface="微软雅黑" charset="0"/>
                <a:ea typeface="微软雅黑" charset="0"/>
                <a:sym typeface="+mn-ea"/>
              </a:rPr>
              <a:t>背景</a:t>
            </a:r>
            <a:r>
              <a:rPr lang="zh-CN" altLang="en-US" b="1" dirty="0">
                <a:solidFill>
                  <a:srgbClr val="575858"/>
                </a:solidFill>
                <a:latin typeface="微软雅黑" charset="0"/>
                <a:ea typeface="微软雅黑" charset="0"/>
                <a:sym typeface="+mn-ea"/>
              </a:rPr>
              <a:t>：</a:t>
            </a:r>
            <a:r>
              <a:rPr lang="zh-CN" altLang="en-US" dirty="0">
                <a:solidFill>
                  <a:srgbClr val="575858"/>
                </a:solidFill>
                <a:latin typeface="Adobe Gothic Std B" panose="020B0800000000000000" pitchFamily="34" charset="-128"/>
                <a:ea typeface="黑体" panose="02010609060101010101" pitchFamily="49" charset="-122"/>
                <a:sym typeface="+mn-ea"/>
              </a:rPr>
              <a:t>在</a:t>
            </a:r>
            <a:r>
              <a:rPr lang="zh-CN" altLang="en-US" dirty="0" smtClean="0">
                <a:solidFill>
                  <a:srgbClr val="575858"/>
                </a:solidFill>
                <a:latin typeface="Adobe Gothic Std B" panose="020B0800000000000000" pitchFamily="34" charset="-128"/>
                <a:ea typeface="黑体" panose="02010609060101010101" pitchFamily="49" charset="-122"/>
                <a:sym typeface="+mn-ea"/>
              </a:rPr>
              <a:t>顾学雍老师所</a:t>
            </a:r>
            <a:r>
              <a:rPr lang="zh-CN" altLang="en-US" dirty="0">
                <a:solidFill>
                  <a:srgbClr val="575858"/>
                </a:solidFill>
                <a:latin typeface="Adobe Gothic Std B" panose="020B0800000000000000" pitchFamily="34" charset="-128"/>
                <a:ea typeface="黑体" panose="02010609060101010101" pitchFamily="49" charset="-122"/>
                <a:sym typeface="+mn-ea"/>
              </a:rPr>
              <a:t>开设的超越学科界限的认知基础课程中，小组成员为了构建自己的认知基础，选定了一个研究课题，以该课题为目标寻找相关知识进行学习。在学习知识的过程中，同时学习反思认知基础本身。本文为小组学习报告</a:t>
            </a:r>
            <a:r>
              <a:rPr lang="zh-CN" altLang="en-US" b="1" dirty="0">
                <a:solidFill>
                  <a:srgbClr val="575858"/>
                </a:solidFill>
                <a:latin typeface="Adobe Gothic Std B" panose="020B0800000000000000" pitchFamily="34" charset="-128"/>
                <a:ea typeface="黑体" panose="02010609060101010101" pitchFamily="49" charset="-122"/>
                <a:sym typeface="+mn-ea"/>
              </a:rPr>
              <a:t>。</a:t>
            </a:r>
          </a:p>
        </p:txBody>
      </p:sp>
      <p:sp>
        <p:nvSpPr>
          <p:cNvPr id="6" name="文本框 5"/>
          <p:cNvSpPr txBox="1"/>
          <p:nvPr/>
        </p:nvSpPr>
        <p:spPr>
          <a:xfrm>
            <a:off x="867410" y="3864610"/>
            <a:ext cx="2418715" cy="4323715"/>
          </a:xfrm>
          <a:prstGeom prst="rect">
            <a:avLst/>
          </a:prstGeom>
          <a:noFill/>
        </p:spPr>
        <p:txBody>
          <a:bodyPr wrap="square" rtlCol="0">
            <a:spAutoFit/>
          </a:bodyPr>
          <a:lstStyle/>
          <a:p>
            <a:pPr algn="l"/>
            <a:r>
              <a:rPr lang="zh-CN" altLang="en-US" sz="2400" b="1" dirty="0">
                <a:solidFill>
                  <a:srgbClr val="E2887A"/>
                </a:solidFill>
                <a:latin typeface="微软雅黑" charset="0"/>
                <a:ea typeface="微软雅黑" charset="0"/>
              </a:rPr>
              <a:t>预期效果</a:t>
            </a:r>
          </a:p>
          <a:p>
            <a:pPr algn="ctr"/>
            <a:endParaRPr lang="zh-CN" altLang="en-US" b="1" dirty="0">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dirty="0">
                <a:solidFill>
                  <a:srgbClr val="575858"/>
                </a:solidFill>
                <a:latin typeface="Adobe Gothic Std B" panose="020B0800000000000000" pitchFamily="34" charset="-128"/>
                <a:ea typeface="微软雅黑" charset="0"/>
              </a:rPr>
              <a:t>提供未来民主团体内部制度的一种设想</a:t>
            </a:r>
          </a:p>
          <a:p>
            <a:pPr marL="285750" indent="-285750" algn="l">
              <a:buClr>
                <a:srgbClr val="E2887A"/>
              </a:buClr>
              <a:buFont typeface="Wingdings" charset="0"/>
              <a:buChar char="l"/>
            </a:pPr>
            <a:endParaRPr lang="zh-CN" altLang="en-US" dirty="0">
              <a:solidFill>
                <a:srgbClr val="575858"/>
              </a:solidFill>
              <a:latin typeface="Adobe Gothic Std B" panose="020B0800000000000000" pitchFamily="34" charset="-128"/>
              <a:ea typeface="微软雅黑" charset="0"/>
            </a:endParaRPr>
          </a:p>
          <a:p>
            <a:pPr marL="285750" indent="-285750" algn="l">
              <a:buClr>
                <a:srgbClr val="E2887A"/>
              </a:buClr>
              <a:buFont typeface="Wingdings" charset="0"/>
              <a:buChar char="l"/>
            </a:pPr>
            <a:r>
              <a:rPr lang="zh-CN" altLang="en-US" dirty="0">
                <a:solidFill>
                  <a:srgbClr val="575858"/>
                </a:solidFill>
                <a:latin typeface="Adobe Gothic Std B" panose="020B0800000000000000" pitchFamily="34" charset="-128"/>
                <a:ea typeface="微软雅黑" charset="0"/>
              </a:rPr>
              <a:t>对群体决策、社会管理、云计算、区块链方面的知识有基本了解，达到能与专业人士进行无障碍简单交流的程度。</a:t>
            </a:r>
            <a:endParaRPr lang="zh-CN" altLang="en-US" dirty="0">
              <a:latin typeface="Adobe Gothic Std B" panose="020B0800000000000000" pitchFamily="34" charset="-128"/>
            </a:endParaRPr>
          </a:p>
          <a:p>
            <a:pPr marL="285750" indent="-285750" algn="l">
              <a:buClr>
                <a:srgbClr val="E2887A"/>
              </a:buClr>
              <a:buFont typeface="Wingdings" charset="0"/>
              <a:buChar char="l"/>
            </a:pPr>
            <a:endParaRPr lang="zh-CN" altLang="en-US" dirty="0"/>
          </a:p>
          <a:p>
            <a:pPr marL="285750" indent="-285750" algn="ctr">
              <a:buClr>
                <a:srgbClr val="E2887A"/>
              </a:buClr>
              <a:buFont typeface="Wingdings" charset="0"/>
              <a:buChar char="l"/>
            </a:pPr>
            <a:endParaRPr lang="zh-CN" altLang="en-US" dirty="0"/>
          </a:p>
        </p:txBody>
      </p:sp>
      <p:sp>
        <p:nvSpPr>
          <p:cNvPr id="7" name="文本框 6"/>
          <p:cNvSpPr txBox="1"/>
          <p:nvPr/>
        </p:nvSpPr>
        <p:spPr>
          <a:xfrm>
            <a:off x="4224020" y="3890010"/>
            <a:ext cx="2534920" cy="4049395"/>
          </a:xfrm>
          <a:prstGeom prst="rect">
            <a:avLst/>
          </a:prstGeom>
          <a:noFill/>
        </p:spPr>
        <p:txBody>
          <a:bodyPr wrap="square" rtlCol="0">
            <a:spAutoFit/>
          </a:bodyPr>
          <a:lstStyle/>
          <a:p>
            <a:pPr algn="l"/>
            <a:r>
              <a:rPr lang="zh-CN" altLang="en-US" sz="2400" b="1" dirty="0">
                <a:solidFill>
                  <a:srgbClr val="E2887A"/>
                </a:solidFill>
                <a:latin typeface="微软雅黑" charset="0"/>
                <a:ea typeface="微软雅黑" charset="0"/>
              </a:rPr>
              <a:t>输入</a:t>
            </a:r>
          </a:p>
          <a:p>
            <a:pPr algn="ctr"/>
            <a:endParaRPr lang="zh-CN" altLang="en-US" b="1" dirty="0">
              <a:solidFill>
                <a:srgbClr val="575858"/>
              </a:solidFill>
              <a:latin typeface="微软雅黑" charset="0"/>
              <a:ea typeface="微软雅黑" charset="0"/>
            </a:endParaRPr>
          </a:p>
          <a:p>
            <a:pPr marL="285750" indent="-285750" algn="l">
              <a:buClr>
                <a:srgbClr val="E2887A"/>
              </a:buClr>
              <a:buFont typeface="Wingdings" charset="0"/>
              <a:buChar char="l"/>
            </a:pPr>
            <a:r>
              <a:rPr lang="zh-CN" altLang="en-US" b="1" dirty="0">
                <a:solidFill>
                  <a:srgbClr val="575858"/>
                </a:solidFill>
                <a:latin typeface="微软雅黑" charset="0"/>
                <a:ea typeface="微软雅黑" charset="0"/>
              </a:rPr>
              <a:t>资源</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时间</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书籍</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文献</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网络词条</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相关视频</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网络学习软件</a:t>
            </a:r>
          </a:p>
          <a:p>
            <a:pPr marL="285750" indent="-285750" algn="l">
              <a:buClr>
                <a:srgbClr val="E2887A"/>
              </a:buClr>
              <a:buFont typeface="Wingdings" charset="0"/>
              <a:buChar char="l"/>
            </a:pPr>
            <a:r>
              <a:rPr lang="zh-CN" altLang="en-US" b="1" dirty="0">
                <a:solidFill>
                  <a:srgbClr val="575858"/>
                </a:solidFill>
                <a:latin typeface="微软雅黑" charset="0"/>
                <a:ea typeface="微软雅黑" charset="0"/>
              </a:rPr>
              <a:t>人</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本小组成员</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本课教授</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助教</a:t>
            </a:r>
          </a:p>
          <a:p>
            <a:pPr algn="l"/>
            <a:r>
              <a:rPr lang="en-US" altLang="zh-CN" dirty="0">
                <a:solidFill>
                  <a:srgbClr val="575858"/>
                </a:solidFill>
                <a:latin typeface="微软雅黑" charset="0"/>
                <a:ea typeface="微软雅黑" charset="0"/>
              </a:rPr>
              <a:t>	</a:t>
            </a:r>
            <a:r>
              <a:rPr lang="zh-CN" altLang="en-US" dirty="0">
                <a:solidFill>
                  <a:srgbClr val="575858"/>
                </a:solidFill>
                <a:latin typeface="微软雅黑" charset="0"/>
                <a:ea typeface="微软雅黑" charset="0"/>
              </a:rPr>
              <a:t>同学</a:t>
            </a:r>
          </a:p>
        </p:txBody>
      </p:sp>
      <p:sp>
        <p:nvSpPr>
          <p:cNvPr id="9" name="矩形 8"/>
          <p:cNvSpPr/>
          <p:nvPr/>
        </p:nvSpPr>
        <p:spPr>
          <a:xfrm>
            <a:off x="-96520" y="8223885"/>
            <a:ext cx="7853680" cy="1143000"/>
          </a:xfrm>
          <a:prstGeom prst="rect">
            <a:avLst/>
          </a:prstGeom>
          <a:solidFill>
            <a:srgbClr val="57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30885" y="8306435"/>
            <a:ext cx="6412865" cy="1031875"/>
          </a:xfrm>
          <a:prstGeom prst="rect">
            <a:avLst/>
          </a:prstGeom>
          <a:noFill/>
        </p:spPr>
        <p:txBody>
          <a:bodyPr wrap="square" rtlCol="0">
            <a:spAutoFit/>
          </a:bodyPr>
          <a:lstStyle/>
          <a:p>
            <a:r>
              <a:rPr lang="zh-CN" altLang="en-US" sz="2400" b="1">
                <a:solidFill>
                  <a:srgbClr val="F5F1E5"/>
                </a:solidFill>
                <a:latin typeface="微软雅黑" charset="0"/>
                <a:ea typeface="微软雅黑" charset="0"/>
              </a:rPr>
              <a:t>外部因素</a:t>
            </a:r>
            <a:endParaRPr lang="zh-CN" altLang="en-US">
              <a:solidFill>
                <a:srgbClr val="F5F1E5"/>
              </a:solidFill>
              <a:latin typeface="微软雅黑" charset="0"/>
              <a:ea typeface="微软雅黑" charset="0"/>
            </a:endParaRPr>
          </a:p>
          <a:p>
            <a:pPr marL="285750" indent="-285750">
              <a:buFont typeface="Wingdings" charset="0"/>
              <a:buChar char="l"/>
            </a:pPr>
            <a:r>
              <a:rPr lang="zh-CN" altLang="en-US" b="1">
                <a:solidFill>
                  <a:srgbClr val="F5F1E5"/>
                </a:solidFill>
                <a:latin typeface="微软雅黑" charset="0"/>
                <a:ea typeface="微软雅黑" charset="0"/>
              </a:rPr>
              <a:t>目前技术难以做到理想化的脑机借口</a:t>
            </a:r>
          </a:p>
          <a:p>
            <a:pPr marL="285750" indent="-285750">
              <a:buFont typeface="Wingdings" charset="0"/>
              <a:buChar char="l"/>
            </a:pPr>
            <a:r>
              <a:rPr lang="zh-CN" altLang="en-US" b="1">
                <a:solidFill>
                  <a:srgbClr val="F5F1E5"/>
                </a:solidFill>
                <a:latin typeface="微软雅黑" charset="0"/>
                <a:ea typeface="微软雅黑" charset="0"/>
              </a:rPr>
              <a:t>既得利益者会阻碍现今社会向Cloud Mind转变。</a:t>
            </a:r>
          </a:p>
        </p:txBody>
      </p:sp>
      <p:grpSp>
        <p:nvGrpSpPr>
          <p:cNvPr id="12" name="组合 11"/>
          <p:cNvGrpSpPr/>
          <p:nvPr/>
        </p:nvGrpSpPr>
        <p:grpSpPr>
          <a:xfrm>
            <a:off x="-854658" y="-185023"/>
            <a:ext cx="4136919" cy="1600438"/>
            <a:chOff x="-4343950" y="3371789"/>
            <a:chExt cx="3889092" cy="1596325"/>
          </a:xfrm>
        </p:grpSpPr>
        <p:sp>
          <p:nvSpPr>
            <p:cNvPr id="13" name="文本框 2"/>
            <p:cNvSpPr txBox="1">
              <a:spLocks noChangeArrowheads="1"/>
            </p:cNvSpPr>
            <p:nvPr>
              <p:custDataLst>
                <p:tags r:id="rId1"/>
              </p:custDataLst>
            </p:nvPr>
          </p:nvSpPr>
          <p:spPr bwMode="auto">
            <a:xfrm>
              <a:off x="-4343950" y="3371789"/>
              <a:ext cx="3574495" cy="15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rPr>
                <a:t>01</a:t>
              </a:r>
              <a:endParaRPr lang="zh-CN" altLang="en-US" sz="9800" b="1" dirty="0">
                <a:solidFill>
                  <a:srgbClr val="DA5C55"/>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14" name="文本框 11"/>
            <p:cNvSpPr txBox="1">
              <a:spLocks noChangeArrowheads="1"/>
            </p:cNvSpPr>
            <p:nvPr>
              <p:custDataLst>
                <p:tags r:id="rId2"/>
              </p:custDataLst>
            </p:nvPr>
          </p:nvSpPr>
          <p:spPr bwMode="auto">
            <a:xfrm>
              <a:off x="-3284993" y="4114710"/>
              <a:ext cx="2830135" cy="583272"/>
            </a:xfrm>
            <a:prstGeom prst="rect">
              <a:avLst/>
            </a:prstGeom>
            <a:solidFill>
              <a:srgbClr val="FFFFFF">
                <a:alpha val="5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solidFill>
                    <a:srgbClr val="575858"/>
                  </a:solidFill>
                  <a:latin typeface="微软雅黑" charset="0"/>
                  <a:ea typeface="微软雅黑" charset="0"/>
                </a:rPr>
                <a:t>      逻辑模型</a:t>
              </a:r>
              <a:endParaRPr lang="zh-CN" altLang="en-US" sz="3200" b="1" dirty="0">
                <a:solidFill>
                  <a:srgbClr val="575858"/>
                </a:solidFill>
                <a:latin typeface="微软雅黑" charset="0"/>
                <a:ea typeface="微软雅黑" charset="0"/>
              </a:endParaRP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28232315"/>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11"/>
</p:tagLst>
</file>

<file path=ppt/tags/tag101.xml><?xml version="1.0" encoding="utf-8"?>
<p:tagLst xmlns:a="http://schemas.openxmlformats.org/drawingml/2006/main" xmlns:r="http://schemas.openxmlformats.org/officeDocument/2006/relationships" xmlns:p="http://schemas.openxmlformats.org/presentationml/2006/main">
  <p:tag name="MH" val="20151229011319"/>
  <p:tag name="MH_LIBRARY" val="GRAPHIC"/>
  <p:tag name="MH_TYPE" val="Picture"/>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2"/>
</p:tagLst>
</file>

<file path=ppt/tags/tag103.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11"/>
</p:tagLst>
</file>

<file path=ppt/tags/tag104.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2"/>
</p:tagLst>
</file>

<file path=ppt/tags/tag105.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11"/>
</p:tagLst>
</file>

<file path=ppt/tags/tag11.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19.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1228232315"/>
  <p:tag name="MH_LIBRARY" val="GRAPHIC"/>
  <p:tag name="MH_TYPE" val="Text"/>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22.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51228232315"/>
  <p:tag name="MH_LIBRARY" val="GRAPHIC"/>
  <p:tag name="MH_TYPE" val="Sub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31.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34.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37.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228232315"/>
  <p:tag name="MH_LIBRARY" val="GRAPHIC"/>
  <p:tag name="MH_TYPE" val="Text"/>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48.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228232315"/>
  <p:tag name="MH_LIBRARY" val="GRAPHIC"/>
  <p:tag name="MH_TYPE" val="SubTitle"/>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51.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54.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56.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1228232315"/>
  <p:tag name="MH_LIBRARY" val="GRAPHIC"/>
  <p:tag name="MH_TYPE" val="Text"/>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61.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62.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63.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64.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66.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67.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68.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69.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7.xml><?xml version="1.0" encoding="utf-8"?>
<p:tagLst xmlns:a="http://schemas.openxmlformats.org/drawingml/2006/main" xmlns:r="http://schemas.openxmlformats.org/officeDocument/2006/relationships" xmlns:p="http://schemas.openxmlformats.org/presentationml/2006/main">
  <p:tag name="MH" val="20151228232315"/>
  <p:tag name="MH_LIBRARY" val="GRAPHIC"/>
  <p:tag name="MH_TYPE" val="SubTitle"/>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72.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73.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76.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77.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78.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79.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1"/>
</p:tagLst>
</file>

<file path=ppt/tags/tag80.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82.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84.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85.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3"/>
</p:tagLst>
</file>

<file path=ppt/tags/tag87.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88.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2"/>
</p:tagLst>
</file>

<file path=ppt/tags/tag89.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11"/>
</p:tagLst>
</file>

<file path=ppt/tags/tag9.xml><?xml version="1.0" encoding="utf-8"?>
<p:tagLst xmlns:a="http://schemas.openxmlformats.org/drawingml/2006/main" xmlns:r="http://schemas.openxmlformats.org/officeDocument/2006/relationships" xmlns:p="http://schemas.openxmlformats.org/presentationml/2006/main">
  <p:tag name="MH" val="20151229000227"/>
  <p:tag name="MH_LIBRARY" val="GRAPHIC"/>
  <p:tag name="MH_TYPE" val="Other"/>
  <p:tag name="MH_ORDER" val="8"/>
</p:tagLst>
</file>

<file path=ppt/tags/tag90.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2"/>
</p:tagLst>
</file>

<file path=ppt/tags/tag91.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11"/>
</p:tagLst>
</file>

<file path=ppt/tags/tag92.xml><?xml version="1.0" encoding="utf-8"?>
<p:tagLst xmlns:a="http://schemas.openxmlformats.org/drawingml/2006/main" xmlns:r="http://schemas.openxmlformats.org/officeDocument/2006/relationships" xmlns:p="http://schemas.openxmlformats.org/presentationml/2006/main">
  <p:tag name="MH" val="20151229011319"/>
  <p:tag name="MH_LIBRARY" val="GRAPHIC"/>
  <p:tag name="MH_TYPE" val="Picture"/>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2"/>
</p:tagLst>
</file>

<file path=ppt/tags/tag94.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11"/>
</p:tagLst>
</file>

<file path=ppt/tags/tag95.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2"/>
</p:tagLst>
</file>

<file path=ppt/tags/tag96.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11"/>
</p:tagLst>
</file>

<file path=ppt/tags/tag97.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2"/>
</p:tagLst>
</file>

<file path=ppt/tags/tag98.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11"/>
</p:tagLst>
</file>

<file path=ppt/tags/tag99.xml><?xml version="1.0" encoding="utf-8"?>
<p:tagLst xmlns:a="http://schemas.openxmlformats.org/drawingml/2006/main" xmlns:r="http://schemas.openxmlformats.org/officeDocument/2006/relationships" xmlns:p="http://schemas.openxmlformats.org/presentationml/2006/main">
  <p:tag name="MH" val="20151229010153"/>
  <p:tag name="MH_LIBRARY" val="GRAPHIC"/>
  <p:tag name="MH_ORDER" val="文本框 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2004</Words>
  <Application>Microsoft Office PowerPoint</Application>
  <PresentationFormat>自定义</PresentationFormat>
  <Paragraphs>219</Paragraphs>
  <Slides>26</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Adobe Gothic Std B</vt:lpstr>
      <vt:lpstr>Adobe 黑体 Std R</vt:lpstr>
      <vt:lpstr>黑体</vt:lpstr>
      <vt:lpstr>宋体</vt:lpstr>
      <vt:lpstr>微软雅黑</vt:lpstr>
      <vt:lpstr>Algerian</vt:lpstr>
      <vt:lpstr>Arial</vt:lpstr>
      <vt:lpstr>Arial Black</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脑机接口</vt:lpstr>
      <vt:lpstr>一级标题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微软用户</cp:lastModifiedBy>
  <cp:revision>48</cp:revision>
  <dcterms:created xsi:type="dcterms:W3CDTF">2015-12-23T02:22:00Z</dcterms:created>
  <dcterms:modified xsi:type="dcterms:W3CDTF">2015-12-29T08:06:43Z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