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9" r:id="rId5"/>
    <p:sldId id="260" r:id="rId6"/>
    <p:sldId id="264" r:id="rId7"/>
    <p:sldId id="263" r:id="rId8"/>
    <p:sldId id="269" r:id="rId9"/>
    <p:sldId id="270" r:id="rId11"/>
    <p:sldId id="278" r:id="rId12"/>
    <p:sldId id="286" r:id="rId13"/>
    <p:sldId id="268" r:id="rId14"/>
    <p:sldId id="276" r:id="rId15"/>
    <p:sldId id="272" r:id="rId16"/>
    <p:sldId id="277" r:id="rId17"/>
    <p:sldId id="287" r:id="rId18"/>
    <p:sldId id="288" r:id="rId19"/>
    <p:sldId id="275" r:id="rId20"/>
    <p:sldId id="285" r:id="rId21"/>
  </p:sldIdLst>
  <p:sldSz cx="7772400" cy="100584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BCF"/>
    <a:srgbClr val="E7E6E6"/>
    <a:srgbClr val="FFFFFF"/>
    <a:srgbClr val="BFADA5"/>
    <a:srgbClr val="EDC7BA"/>
    <a:srgbClr val="E2887A"/>
    <a:srgbClr val="A8A9A8"/>
    <a:srgbClr val="B9B4AE"/>
    <a:srgbClr val="575858"/>
    <a:srgbClr val="F5F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0" cy="36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36643" y="1143000"/>
            <a:ext cx="2384714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1551" y="1646135"/>
            <a:ext cx="5829309" cy="3501819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551" y="5282997"/>
            <a:ext cx="5829309" cy="2428455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66" y="670561"/>
            <a:ext cx="2506805" cy="2346964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304287" y="1448226"/>
            <a:ext cx="3934783" cy="7147994"/>
          </a:xfrm>
        </p:spPr>
        <p:txBody>
          <a:bodyPr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5366" y="3017525"/>
            <a:ext cx="2506805" cy="5590338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62132" y="535517"/>
            <a:ext cx="1675926" cy="852404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24" cy="852404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34353" y="535517"/>
            <a:ext cx="6703705" cy="852404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05" y="2507620"/>
            <a:ext cx="6703705" cy="4184021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05" y="6731223"/>
            <a:ext cx="6703705" cy="2200278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4353" y="2677587"/>
            <a:ext cx="3303275" cy="63819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34783" y="2677587"/>
            <a:ext cx="3303275" cy="63819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66" y="535517"/>
            <a:ext cx="6703705" cy="19441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5366" y="2465710"/>
            <a:ext cx="3288094" cy="1208406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5366" y="3674116"/>
            <a:ext cx="3288094" cy="54040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934783" y="2465710"/>
            <a:ext cx="3304287" cy="1208406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934783" y="3674116"/>
            <a:ext cx="3304287" cy="54040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66" y="670561"/>
            <a:ext cx="2506805" cy="2346964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04287" y="1448226"/>
            <a:ext cx="3934783" cy="7147994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5366" y="3017525"/>
            <a:ext cx="2506805" cy="5590338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34353" y="535517"/>
            <a:ext cx="6703705" cy="1944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4353" y="2677587"/>
            <a:ext cx="6703705" cy="638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4353" y="9322661"/>
            <a:ext cx="1748793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74611" y="9322661"/>
            <a:ext cx="2623189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489266" y="9322661"/>
            <a:ext cx="1748793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3675" algn="l" defTabSz="777240" rtl="0" eaLnBrk="1" latinLnBrk="0" hangingPunct="1">
        <a:lnSpc>
          <a:spcPct val="90000"/>
        </a:lnSpc>
        <a:spcBef>
          <a:spcPts val="850"/>
        </a:spcBef>
        <a:buFont typeface="Arial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3675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3675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3675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3675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3675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3675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3675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3675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/>
        </p:nvSpPr>
        <p:spPr>
          <a:xfrm>
            <a:off x="-57150" y="825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E3877B"/>
              </a:solidFill>
            </a:endParaRPr>
          </a:p>
        </p:txBody>
      </p:sp>
      <p:sp>
        <p:nvSpPr>
          <p:cNvPr id="9" name="Rectangle 6"/>
          <p:cNvSpPr/>
          <p:nvPr userDrawn="1"/>
        </p:nvSpPr>
        <p:spPr>
          <a:xfrm>
            <a:off x="748101" y="3141415"/>
            <a:ext cx="2675301" cy="438793"/>
          </a:xfrm>
          <a:prstGeom prst="rect">
            <a:avLst/>
          </a:prstGeom>
          <a:solidFill>
            <a:srgbClr val="6C6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0" name="Rectangle 7"/>
          <p:cNvSpPr/>
          <p:nvPr userDrawn="1"/>
        </p:nvSpPr>
        <p:spPr>
          <a:xfrm>
            <a:off x="4234946" y="3168721"/>
            <a:ext cx="2643550" cy="438793"/>
          </a:xfrm>
          <a:prstGeom prst="rect">
            <a:avLst/>
          </a:prstGeom>
          <a:solidFill>
            <a:srgbClr val="6C6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1" name="Rectangle 8"/>
          <p:cNvSpPr/>
          <p:nvPr userDrawn="1"/>
        </p:nvSpPr>
        <p:spPr>
          <a:xfrm>
            <a:off x="732861" y="4026620"/>
            <a:ext cx="1729770" cy="438793"/>
          </a:xfrm>
          <a:prstGeom prst="rect">
            <a:avLst/>
          </a:prstGeom>
          <a:solidFill>
            <a:srgbClr val="BFB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2" name="Rectangle 9"/>
          <p:cNvSpPr/>
          <p:nvPr userDrawn="1"/>
        </p:nvSpPr>
        <p:spPr>
          <a:xfrm>
            <a:off x="5131581" y="4025985"/>
            <a:ext cx="1731040" cy="438793"/>
          </a:xfrm>
          <a:prstGeom prst="rect">
            <a:avLst/>
          </a:prstGeom>
          <a:solidFill>
            <a:srgbClr val="BFB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33070" y="3109595"/>
            <a:ext cx="6795135" cy="1482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000" b="1">
                <a:solidFill>
                  <a:srgbClr val="6C6D70"/>
                </a:solidFill>
                <a:latin typeface="Adobe Gothic Std B" charset="0"/>
                <a:ea typeface="Adobe Gothic Std B" charset="0"/>
              </a:rPr>
              <a:t>THE</a:t>
            </a:r>
            <a:endParaRPr lang="en-US" altLang="zh-CN" sz="3000" b="1">
              <a:solidFill>
                <a:srgbClr val="6C6D70"/>
              </a:solidFill>
              <a:latin typeface="Adobe Gothic Std B" charset="0"/>
              <a:ea typeface="Adobe Gothic Std B" charset="0"/>
            </a:endParaRPr>
          </a:p>
          <a:p>
            <a:pPr algn="ctr"/>
            <a:r>
              <a:rPr lang="en-US" altLang="zh-CN" sz="3000" b="1">
                <a:solidFill>
                  <a:srgbClr val="6C6D70"/>
                </a:solidFill>
                <a:latin typeface="Adobe Gothic Std B" charset="0"/>
                <a:ea typeface="Adobe Gothic Std B" charset="0"/>
              </a:rPr>
              <a:t>FUTURE DEMOCRATIC COMMUNITY</a:t>
            </a:r>
            <a:endParaRPr lang="en-US" altLang="zh-CN" sz="3000" b="1">
              <a:solidFill>
                <a:srgbClr val="6C6D70"/>
              </a:solidFill>
              <a:latin typeface="Adobe Gothic Std B" charset="0"/>
              <a:ea typeface="Adobe Gothic Std B" charset="0"/>
            </a:endParaRPr>
          </a:p>
          <a:p>
            <a:pPr algn="ctr"/>
            <a:r>
              <a:rPr lang="en-US" altLang="zh-CN" sz="3000" b="1">
                <a:solidFill>
                  <a:srgbClr val="6C6D70"/>
                </a:solidFill>
                <a:latin typeface="Adobe Gothic Std B" charset="0"/>
                <a:ea typeface="Adobe Gothic Std B" charset="0"/>
              </a:rPr>
              <a:t>EXPLORATION</a:t>
            </a:r>
            <a:endParaRPr lang="en-US" altLang="zh-CN" sz="3000" b="1">
              <a:solidFill>
                <a:srgbClr val="6C6D70"/>
              </a:solidFill>
              <a:latin typeface="Adobe Gothic Std B" charset="0"/>
              <a:ea typeface="Adobe Gothic Std B" charset="0"/>
            </a:endParaRPr>
          </a:p>
        </p:txBody>
      </p:sp>
      <p:sp>
        <p:nvSpPr>
          <p:cNvPr id="15" name="Rectangle 6"/>
          <p:cNvSpPr/>
          <p:nvPr userDrawn="1"/>
        </p:nvSpPr>
        <p:spPr>
          <a:xfrm>
            <a:off x="748736" y="3142050"/>
            <a:ext cx="2675301" cy="438793"/>
          </a:xfrm>
          <a:prstGeom prst="rect">
            <a:avLst/>
          </a:prstGeom>
          <a:solidFill>
            <a:srgbClr val="BFB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6" name="Rectangle 7"/>
          <p:cNvSpPr/>
          <p:nvPr userDrawn="1"/>
        </p:nvSpPr>
        <p:spPr>
          <a:xfrm>
            <a:off x="4222246" y="3169356"/>
            <a:ext cx="2643550" cy="438793"/>
          </a:xfrm>
          <a:prstGeom prst="rect">
            <a:avLst/>
          </a:prstGeom>
          <a:solidFill>
            <a:srgbClr val="BFB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2194560" y="4625340"/>
            <a:ext cx="3383280" cy="7277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DF8775"/>
                </a:solidFill>
                <a:latin typeface="Adobe Gothic Std B" charset="0"/>
                <a:ea typeface="Adobe Gothic Std B" charset="0"/>
              </a:rPr>
              <a:t>CLOUD MIND</a:t>
            </a:r>
            <a:endParaRPr lang="en-US" altLang="zh-CN" sz="4000">
              <a:solidFill>
                <a:srgbClr val="DF8775"/>
              </a:solidFill>
              <a:latin typeface="Adobe Gothic Std B" charset="0"/>
              <a:ea typeface="Adobe Gothic Std B" charset="0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433070" y="3124835"/>
            <a:ext cx="6795135" cy="1482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000" b="1">
                <a:solidFill>
                  <a:srgbClr val="6C6D70"/>
                </a:solidFill>
                <a:latin typeface="Adobe Gothic Std B" charset="0"/>
                <a:ea typeface="Adobe Gothic Std B" charset="0"/>
              </a:rPr>
              <a:t>THE</a:t>
            </a:r>
            <a:endParaRPr lang="en-US" altLang="zh-CN" sz="3000" b="1">
              <a:solidFill>
                <a:srgbClr val="6C6D70"/>
              </a:solidFill>
              <a:latin typeface="Adobe Gothic Std B" charset="0"/>
              <a:ea typeface="Adobe Gothic Std B" charset="0"/>
            </a:endParaRPr>
          </a:p>
          <a:p>
            <a:pPr algn="ctr"/>
            <a:r>
              <a:rPr lang="en-US" altLang="zh-CN" sz="3000" b="1">
                <a:solidFill>
                  <a:srgbClr val="6C6D70"/>
                </a:solidFill>
                <a:latin typeface="Adobe Gothic Std B" charset="0"/>
                <a:ea typeface="Adobe Gothic Std B" charset="0"/>
              </a:rPr>
              <a:t>FUTURE DEMOCRATIC COMMUNITY</a:t>
            </a:r>
            <a:endParaRPr lang="en-US" altLang="zh-CN" sz="3000" b="1">
              <a:solidFill>
                <a:srgbClr val="6C6D70"/>
              </a:solidFill>
              <a:latin typeface="Adobe Gothic Std B" charset="0"/>
              <a:ea typeface="Adobe Gothic Std B" charset="0"/>
            </a:endParaRPr>
          </a:p>
          <a:p>
            <a:pPr algn="ctr"/>
            <a:r>
              <a:rPr lang="en-US" altLang="zh-CN" sz="3000" b="1">
                <a:solidFill>
                  <a:srgbClr val="6C6D70"/>
                </a:solidFill>
                <a:latin typeface="Adobe Gothic Std B" charset="0"/>
                <a:ea typeface="Adobe Gothic Std B" charset="0"/>
              </a:rPr>
              <a:t>EXPLORATION</a:t>
            </a:r>
            <a:endParaRPr lang="en-US" altLang="zh-CN" sz="3000" b="1">
              <a:solidFill>
                <a:srgbClr val="6C6D70"/>
              </a:solidFill>
              <a:latin typeface="Adobe Gothic Std B" charset="0"/>
              <a:ea typeface="Adobe Gothic Std B" charset="0"/>
            </a:endParaRPr>
          </a:p>
        </p:txBody>
      </p:sp>
      <p:sp>
        <p:nvSpPr>
          <p:cNvPr id="5" name="Rectangle 6"/>
          <p:cNvSpPr/>
          <p:nvPr userDrawn="1"/>
        </p:nvSpPr>
        <p:spPr>
          <a:xfrm>
            <a:off x="960120" y="3143250"/>
            <a:ext cx="2435860" cy="438785"/>
          </a:xfrm>
          <a:prstGeom prst="rect">
            <a:avLst/>
          </a:prstGeom>
          <a:solidFill>
            <a:srgbClr val="BFB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7" name="Rectangle 7"/>
          <p:cNvSpPr/>
          <p:nvPr userDrawn="1"/>
        </p:nvSpPr>
        <p:spPr>
          <a:xfrm>
            <a:off x="4222246" y="3184596"/>
            <a:ext cx="2643550" cy="438793"/>
          </a:xfrm>
          <a:prstGeom prst="rect">
            <a:avLst/>
          </a:prstGeom>
          <a:solidFill>
            <a:srgbClr val="BFB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 userDrawn="1"/>
        </p:nvSpPr>
        <p:spPr>
          <a:xfrm>
            <a:off x="-46990" y="-2857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78740" y="2456180"/>
            <a:ext cx="7869555" cy="2005330"/>
          </a:xfrm>
          <a:prstGeom prst="rect">
            <a:avLst/>
          </a:prstGeom>
          <a:solidFill>
            <a:srgbClr val="57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 userDrawn="1"/>
        </p:nvSpPr>
        <p:spPr>
          <a:xfrm>
            <a:off x="-46990" y="-2857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62865" y="-41910"/>
            <a:ext cx="2517775" cy="10136505"/>
          </a:xfrm>
          <a:prstGeom prst="rect">
            <a:avLst/>
          </a:prstGeom>
          <a:solidFill>
            <a:srgbClr val="DE86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504190" y="-40005"/>
            <a:ext cx="0" cy="10156825"/>
          </a:xfrm>
          <a:prstGeom prst="line">
            <a:avLst/>
          </a:prstGeom>
          <a:ln w="152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04190" y="1533525"/>
            <a:ext cx="1160145" cy="0"/>
          </a:xfrm>
          <a:prstGeom prst="line">
            <a:avLst/>
          </a:prstGeom>
          <a:ln w="1524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430655" y="438150"/>
            <a:ext cx="2142490" cy="889635"/>
          </a:xfrm>
        </p:spPr>
        <p:txBody>
          <a:bodyPr anchor="b">
            <a:normAutofit fontScale="90000"/>
          </a:bodyPr>
          <a:lstStyle>
            <a:lvl1pPr>
              <a:defRPr sz="2720"/>
            </a:lvl1pPr>
          </a:lstStyle>
          <a:p>
            <a:r>
              <a:rPr lang="zh-CN" altLang="en-US" sz="4000" b="1" u="sng">
                <a:solidFill>
                  <a:srgbClr val="F5F1E5"/>
                </a:solidFill>
                <a:latin typeface="微软雅黑" charset="0"/>
                <a:ea typeface="微软雅黑" charset="0"/>
              </a:rPr>
              <a:t>脑机</a:t>
            </a:r>
            <a:r>
              <a:rPr lang="zh-CN" altLang="en-US" sz="4000" b="1" u="sng">
                <a:solidFill>
                  <a:srgbClr val="575858"/>
                </a:solidFill>
                <a:latin typeface="微软雅黑" charset="0"/>
                <a:ea typeface="微软雅黑" charset="0"/>
              </a:rPr>
              <a:t>接口</a:t>
            </a:r>
            <a:endParaRPr lang="zh-CN" altLang="en-US" sz="4000" b="1" u="sng">
              <a:solidFill>
                <a:srgbClr val="575858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868680" y="1500505"/>
            <a:ext cx="0" cy="6860540"/>
          </a:xfrm>
          <a:prstGeom prst="line">
            <a:avLst/>
          </a:prstGeom>
          <a:ln w="1016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/>
          <p:cNvSpPr>
            <a:spLocks noGrp="1"/>
          </p:cNvSpPr>
          <p:nvPr>
            <p:ph type="body" sz="half" idx="2"/>
          </p:nvPr>
        </p:nvSpPr>
        <p:spPr>
          <a:xfrm>
            <a:off x="3816350" y="2255520"/>
            <a:ext cx="2557145" cy="4099560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885190" y="2619375"/>
            <a:ext cx="762000" cy="0"/>
          </a:xfrm>
          <a:prstGeom prst="line">
            <a:avLst/>
          </a:prstGeom>
          <a:ln w="1016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13435" y="8314055"/>
            <a:ext cx="762000" cy="0"/>
          </a:xfrm>
          <a:prstGeom prst="line">
            <a:avLst/>
          </a:prstGeom>
          <a:ln w="1016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9"/>
          <p:cNvSpPr>
            <a:spLocks noGrp="1"/>
          </p:cNvSpPr>
          <p:nvPr/>
        </p:nvSpPr>
        <p:spPr>
          <a:xfrm>
            <a:off x="978535" y="1923415"/>
            <a:ext cx="1778000" cy="608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2720"/>
            </a:lvl1pPr>
          </a:lstStyle>
          <a:p>
            <a:r>
              <a:rPr lang="zh-CN" altLang="en-US" sz="2400" b="1" u="sng">
                <a:solidFill>
                  <a:srgbClr val="F5F1E5"/>
                </a:solidFill>
                <a:latin typeface="微软雅黑" charset="0"/>
                <a:ea typeface="微软雅黑" charset="0"/>
              </a:rPr>
              <a:t>二级标题</a:t>
            </a:r>
            <a:endParaRPr lang="zh-CN" altLang="en-US" sz="2400" b="1" u="sng">
              <a:solidFill>
                <a:srgbClr val="F5F1E5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 userDrawn="1"/>
        </p:nvSpPr>
        <p:spPr>
          <a:xfrm flipH="1">
            <a:off x="-46990" y="-2857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flipH="1">
            <a:off x="5272405" y="-41275"/>
            <a:ext cx="2517775" cy="10136505"/>
          </a:xfrm>
          <a:prstGeom prst="rect">
            <a:avLst/>
          </a:prstGeom>
          <a:solidFill>
            <a:srgbClr val="DE86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4231005" y="487680"/>
            <a:ext cx="2142490" cy="889635"/>
          </a:xfrm>
        </p:spPr>
        <p:txBody>
          <a:bodyPr anchor="b">
            <a:normAutofit fontScale="90000"/>
          </a:bodyPr>
          <a:lstStyle>
            <a:lvl1pPr>
              <a:defRPr sz="2720"/>
            </a:lvl1pPr>
          </a:lstStyle>
          <a:p>
            <a:r>
              <a:rPr lang="zh-CN" altLang="en-US" sz="4000" b="1" u="sng">
                <a:solidFill>
                  <a:srgbClr val="575858"/>
                </a:solidFill>
                <a:latin typeface="微软雅黑" charset="0"/>
                <a:ea typeface="微软雅黑" charset="0"/>
              </a:rPr>
              <a:t>一级</a:t>
            </a:r>
            <a:r>
              <a:rPr lang="zh-CN" altLang="en-US" sz="4000" b="1" u="sng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endParaRPr lang="zh-CN" altLang="en-US" sz="4000" b="1" u="sng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2"/>
          </p:nvPr>
        </p:nvSpPr>
        <p:spPr>
          <a:xfrm>
            <a:off x="1198245" y="2388235"/>
            <a:ext cx="2557145" cy="4099560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标题 9"/>
          <p:cNvSpPr>
            <a:spLocks noGrp="1"/>
          </p:cNvSpPr>
          <p:nvPr/>
        </p:nvSpPr>
        <p:spPr>
          <a:xfrm>
            <a:off x="5187315" y="1790700"/>
            <a:ext cx="1778000" cy="608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2720"/>
            </a:lvl1pPr>
          </a:lstStyle>
          <a:p>
            <a:r>
              <a:rPr lang="zh-CN" altLang="en-US" sz="2400" b="1" u="sng">
                <a:solidFill>
                  <a:srgbClr val="F5F1E5"/>
                </a:solidFill>
                <a:latin typeface="微软雅黑" charset="0"/>
                <a:ea typeface="微软雅黑" charset="0"/>
              </a:rPr>
              <a:t>二级标题</a:t>
            </a:r>
            <a:endParaRPr lang="zh-CN" altLang="en-US" sz="2400" b="1" u="sng">
              <a:solidFill>
                <a:srgbClr val="F5F1E5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 flipH="1">
            <a:off x="6216015" y="-40640"/>
            <a:ext cx="1160145" cy="10156825"/>
            <a:chOff x="794" y="-90"/>
            <a:chExt cx="1827" cy="15995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794" y="2415"/>
              <a:ext cx="1827" cy="0"/>
            </a:xfrm>
            <a:prstGeom prst="line">
              <a:avLst/>
            </a:prstGeom>
            <a:ln w="152400"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394" y="4125"/>
              <a:ext cx="1200" cy="0"/>
            </a:xfrm>
            <a:prstGeom prst="line">
              <a:avLst/>
            </a:prstGeom>
            <a:ln w="101600"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 flipH="1">
              <a:off x="794" y="-90"/>
              <a:ext cx="0" cy="15995"/>
            </a:xfrm>
            <a:prstGeom prst="line">
              <a:avLst/>
            </a:prstGeom>
            <a:ln w="152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368" y="2336"/>
              <a:ext cx="0" cy="10804"/>
            </a:xfrm>
            <a:prstGeom prst="line">
              <a:avLst/>
            </a:prstGeom>
            <a:ln w="101600"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1281" y="13066"/>
              <a:ext cx="1200" cy="0"/>
            </a:xfrm>
            <a:prstGeom prst="line">
              <a:avLst/>
            </a:prstGeom>
            <a:ln w="101600"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 userDrawn="1"/>
        </p:nvSpPr>
        <p:spPr>
          <a:xfrm>
            <a:off x="-13335" y="-44450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2700" y="-42545"/>
            <a:ext cx="2517775" cy="10136505"/>
          </a:xfrm>
          <a:prstGeom prst="rect">
            <a:avLst/>
          </a:prstGeom>
          <a:solidFill>
            <a:srgbClr val="E28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3734" y="1200600"/>
            <a:ext cx="3934851" cy="7148117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64540" y="535305"/>
            <a:ext cx="2716530" cy="2716530"/>
          </a:xfrm>
          <a:prstGeom prst="ellipse">
            <a:avLst/>
          </a:prstGeom>
          <a:solidFill>
            <a:srgbClr val="BFA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3600" b="1" noProof="0">
                <a:ln>
                  <a:noFill/>
                </a:ln>
                <a:solidFill>
                  <a:srgbClr val="FFFFFF"/>
                </a:solidFill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标题</a:t>
            </a:r>
            <a:endParaRPr lang="zh-CN" altLang="en-US" sz="3600" b="1" noProof="0">
              <a:ln>
                <a:noFill/>
              </a:ln>
              <a:solidFill>
                <a:srgbClr val="FFFFFF"/>
              </a:solidFill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 userDrawn="1"/>
        </p:nvSpPr>
        <p:spPr>
          <a:xfrm>
            <a:off x="-13335" y="-44450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5306695" y="-42545"/>
            <a:ext cx="2517775" cy="10136505"/>
          </a:xfrm>
          <a:prstGeom prst="rect">
            <a:avLst/>
          </a:prstGeom>
          <a:solidFill>
            <a:srgbClr val="E28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49" y="1200600"/>
            <a:ext cx="3934851" cy="7148117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896360" y="1828165"/>
            <a:ext cx="2716530" cy="2716530"/>
          </a:xfrm>
          <a:prstGeom prst="ellipse">
            <a:avLst/>
          </a:prstGeom>
          <a:solidFill>
            <a:srgbClr val="BFA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3600" b="1" noProof="0">
                <a:ln>
                  <a:noFill/>
                </a:ln>
                <a:solidFill>
                  <a:srgbClr val="FFFFFF"/>
                </a:solidFill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标题</a:t>
            </a:r>
            <a:endParaRPr lang="zh-CN" altLang="en-US" sz="3600" b="1" noProof="0">
              <a:ln>
                <a:noFill/>
              </a:ln>
              <a:solidFill>
                <a:srgbClr val="FFFFFF"/>
              </a:solidFill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3" name="矩形 502"/>
          <p:cNvSpPr/>
          <p:nvPr userDrawn="1"/>
        </p:nvSpPr>
        <p:spPr>
          <a:xfrm>
            <a:off x="-13335" y="-44450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Cloud-Mind_picture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3185" y="-36195"/>
            <a:ext cx="17774920" cy="99987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3" name="矩形 502"/>
          <p:cNvSpPr/>
          <p:nvPr userDrawn="1"/>
        </p:nvSpPr>
        <p:spPr>
          <a:xfrm>
            <a:off x="-13335" y="-44450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Cloud-Mind_picture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9615170" y="-1905"/>
            <a:ext cx="17774920" cy="99987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-8935085" y="167640"/>
            <a:ext cx="16982440" cy="8938260"/>
            <a:chOff x="314" y="-194"/>
            <a:chExt cx="26744" cy="14076"/>
          </a:xfrm>
        </p:grpSpPr>
        <p:sp>
          <p:nvSpPr>
            <p:cNvPr id="80" name="MH_Other_1"/>
            <p:cNvSpPr/>
            <p:nvPr/>
          </p:nvSpPr>
          <p:spPr>
            <a:xfrm rot="588331">
              <a:off x="15227" y="2172"/>
              <a:ext cx="3578" cy="77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3" name="MH_Other_5"/>
            <p:cNvSpPr/>
            <p:nvPr/>
          </p:nvSpPr>
          <p:spPr>
            <a:xfrm>
              <a:off x="13854" y="46"/>
              <a:ext cx="1814" cy="71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chemeClr val="accent1">
                  <a:lumMod val="50000"/>
                </a:schemeClr>
              </a:solidFill>
              <a:prstDash val="sysDash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8" name="MH_Other_1"/>
            <p:cNvSpPr/>
            <p:nvPr/>
          </p:nvSpPr>
          <p:spPr>
            <a:xfrm rot="16200000" flipV="1">
              <a:off x="6215" y="7829"/>
              <a:ext cx="1691" cy="1513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2" name="MH_Other_1"/>
            <p:cNvSpPr/>
            <p:nvPr/>
          </p:nvSpPr>
          <p:spPr>
            <a:xfrm rot="6174873" flipV="1">
              <a:off x="8345" y="12069"/>
              <a:ext cx="2587" cy="49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2" name="MH_Other_1"/>
            <p:cNvSpPr/>
            <p:nvPr/>
          </p:nvSpPr>
          <p:spPr>
            <a:xfrm rot="20398759" flipV="1">
              <a:off x="20778" y="10735"/>
              <a:ext cx="1755" cy="37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1" name="MH_Other_1"/>
            <p:cNvSpPr/>
            <p:nvPr/>
          </p:nvSpPr>
          <p:spPr>
            <a:xfrm rot="19178199" flipV="1">
              <a:off x="12705" y="11629"/>
              <a:ext cx="1063" cy="24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5" name="MH_Other_1"/>
            <p:cNvSpPr/>
            <p:nvPr/>
          </p:nvSpPr>
          <p:spPr>
            <a:xfrm rot="20808070" flipV="1">
              <a:off x="12961" y="11963"/>
              <a:ext cx="928" cy="21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6" name="MH_Other_1"/>
            <p:cNvSpPr/>
            <p:nvPr/>
          </p:nvSpPr>
          <p:spPr>
            <a:xfrm rot="562827" flipV="1">
              <a:off x="12963" y="12342"/>
              <a:ext cx="1063" cy="24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94" name="MH_Other_1"/>
            <p:cNvSpPr/>
            <p:nvPr/>
          </p:nvSpPr>
          <p:spPr>
            <a:xfrm rot="19296625" flipV="1">
              <a:off x="18213" y="10017"/>
              <a:ext cx="2120" cy="30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96" name="MH_Other_1"/>
            <p:cNvSpPr/>
            <p:nvPr/>
          </p:nvSpPr>
          <p:spPr>
            <a:xfrm rot="19575315" flipV="1">
              <a:off x="19026" y="9453"/>
              <a:ext cx="1042" cy="33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2" name="MH_Other_1"/>
            <p:cNvSpPr/>
            <p:nvPr/>
          </p:nvSpPr>
          <p:spPr>
            <a:xfrm rot="19511621" flipV="1">
              <a:off x="12802" y="10374"/>
              <a:ext cx="2684" cy="29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8" name="MH_Other_1"/>
            <p:cNvSpPr/>
            <p:nvPr/>
          </p:nvSpPr>
          <p:spPr>
            <a:xfrm rot="4023607" flipV="1">
              <a:off x="11692" y="10145"/>
              <a:ext cx="1278" cy="24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5" name="MH_Other_1"/>
            <p:cNvSpPr/>
            <p:nvPr/>
          </p:nvSpPr>
          <p:spPr>
            <a:xfrm rot="3936021" flipV="1">
              <a:off x="9816" y="11395"/>
              <a:ext cx="850" cy="40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5" name="MH_Other_1"/>
            <p:cNvSpPr/>
            <p:nvPr/>
          </p:nvSpPr>
          <p:spPr>
            <a:xfrm rot="19142036" flipV="1">
              <a:off x="10921" y="9502"/>
              <a:ext cx="1200" cy="49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4" name="MH_Other_1"/>
            <p:cNvSpPr/>
            <p:nvPr/>
          </p:nvSpPr>
          <p:spPr>
            <a:xfrm rot="20785285">
              <a:off x="6419" y="9167"/>
              <a:ext cx="7439" cy="38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38" name="MH_Other_1"/>
            <p:cNvSpPr/>
            <p:nvPr/>
          </p:nvSpPr>
          <p:spPr>
            <a:xfrm rot="870709" flipV="1">
              <a:off x="14246" y="8180"/>
              <a:ext cx="2168" cy="3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37" name="MH_Other_1"/>
            <p:cNvSpPr/>
            <p:nvPr/>
          </p:nvSpPr>
          <p:spPr>
            <a:xfrm>
              <a:off x="14349" y="6996"/>
              <a:ext cx="853" cy="44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36" name="MH_Other_1"/>
            <p:cNvSpPr/>
            <p:nvPr/>
          </p:nvSpPr>
          <p:spPr>
            <a:xfrm rot="21279590">
              <a:off x="14613" y="3192"/>
              <a:ext cx="4096" cy="69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6" name="MH_Other_1"/>
            <p:cNvSpPr/>
            <p:nvPr/>
          </p:nvSpPr>
          <p:spPr>
            <a:xfrm rot="2057392">
              <a:off x="20675" y="6159"/>
              <a:ext cx="601" cy="65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5" name="MH_Other_1"/>
            <p:cNvSpPr/>
            <p:nvPr/>
          </p:nvSpPr>
          <p:spPr>
            <a:xfrm rot="20613319">
              <a:off x="14022" y="2103"/>
              <a:ext cx="9294" cy="62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chemeClr val="bg2">
                  <a:lumMod val="1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6" name="MH_Other_1"/>
            <p:cNvSpPr/>
            <p:nvPr/>
          </p:nvSpPr>
          <p:spPr>
            <a:xfrm rot="19601372">
              <a:off x="11902" y="5795"/>
              <a:ext cx="954" cy="5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8" name="MH_Other_1"/>
            <p:cNvSpPr/>
            <p:nvPr/>
          </p:nvSpPr>
          <p:spPr>
            <a:xfrm rot="344459">
              <a:off x="9933" y="1874"/>
              <a:ext cx="2121" cy="60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81" name="MH_Other_1"/>
            <p:cNvSpPr/>
            <p:nvPr/>
          </p:nvSpPr>
          <p:spPr>
            <a:xfrm rot="340570">
              <a:off x="8754" y="3465"/>
              <a:ext cx="2949" cy="51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9" name="MH_Other_1"/>
            <p:cNvSpPr/>
            <p:nvPr/>
          </p:nvSpPr>
          <p:spPr>
            <a:xfrm flipH="1" flipV="1">
              <a:off x="4583" y="5546"/>
              <a:ext cx="3207" cy="2385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MH_Other_2"/>
            <p:cNvSpPr/>
            <p:nvPr/>
          </p:nvSpPr>
          <p:spPr>
            <a:xfrm flipH="1">
              <a:off x="21622" y="2754"/>
              <a:ext cx="2658" cy="1511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MH_Other_3"/>
            <p:cNvSpPr/>
            <p:nvPr/>
          </p:nvSpPr>
          <p:spPr>
            <a:xfrm flipH="1" flipV="1">
              <a:off x="19081" y="7323"/>
              <a:ext cx="4452" cy="1466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MH_Other_4"/>
            <p:cNvSpPr/>
            <p:nvPr/>
          </p:nvSpPr>
          <p:spPr>
            <a:xfrm flipV="1">
              <a:off x="314" y="-12"/>
              <a:ext cx="3623" cy="2518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MH_Other_5"/>
            <p:cNvSpPr/>
            <p:nvPr/>
          </p:nvSpPr>
          <p:spPr>
            <a:xfrm flipV="1">
              <a:off x="5383" y="7323"/>
              <a:ext cx="2314" cy="1481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MH_Other_6"/>
            <p:cNvSpPr/>
            <p:nvPr/>
          </p:nvSpPr>
          <p:spPr>
            <a:xfrm rot="5400000">
              <a:off x="25405" y="4393"/>
              <a:ext cx="1212" cy="2095"/>
            </a:xfrm>
            <a:custGeom>
              <a:avLst/>
              <a:gdLst>
                <a:gd name="connsiteX0" fmla="*/ 0 w 1309689"/>
                <a:gd name="connsiteY0" fmla="*/ 1514475 h 1514475"/>
                <a:gd name="connsiteX1" fmla="*/ 0 w 1309689"/>
                <a:gd name="connsiteY1" fmla="*/ 662583 h 1514475"/>
                <a:gd name="connsiteX2" fmla="*/ 662583 w 1309689"/>
                <a:gd name="connsiteY2" fmla="*/ 0 h 1514475"/>
                <a:gd name="connsiteX3" fmla="*/ 1309689 w 1309689"/>
                <a:gd name="connsiteY3" fmla="*/ 0 h 1514475"/>
                <a:gd name="connsiteX4" fmla="*/ 1309689 w 1309689"/>
                <a:gd name="connsiteY4" fmla="*/ 378619 h 1514475"/>
                <a:gd name="connsiteX5" fmla="*/ 662583 w 1309689"/>
                <a:gd name="connsiteY5" fmla="*/ 378619 h 1514475"/>
                <a:gd name="connsiteX6" fmla="*/ 378619 w 1309689"/>
                <a:gd name="connsiteY6" fmla="*/ 662583 h 1514475"/>
                <a:gd name="connsiteX7" fmla="*/ 378619 w 1309689"/>
                <a:gd name="connsiteY7" fmla="*/ 1514475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9689" h="1514475">
                  <a:moveTo>
                    <a:pt x="0" y="1514475"/>
                  </a:move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lnTo>
                    <a:pt x="1309689" y="0"/>
                  </a:lnTo>
                  <a:lnTo>
                    <a:pt x="1309689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close/>
                </a:path>
              </a:pathLst>
            </a:custGeom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MH_SubTitle_1"/>
            <p:cNvSpPr/>
            <p:nvPr/>
          </p:nvSpPr>
          <p:spPr>
            <a:xfrm>
              <a:off x="1562" y="1483"/>
              <a:ext cx="1719" cy="1706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accent1"/>
                  </a:solidFill>
                </a:rPr>
                <a:t>信号</a:t>
              </a:r>
              <a:endParaRPr lang="en-US" altLang="zh-CN" b="1" dirty="0">
                <a:solidFill>
                  <a:schemeClr val="accent1"/>
                </a:solidFill>
              </a:endParaRPr>
            </a:p>
            <a:p>
              <a:pPr algn="ctr">
                <a:defRPr/>
              </a:pPr>
              <a:r>
                <a:rPr lang="zh-CN" altLang="en-US" b="1" dirty="0">
                  <a:solidFill>
                    <a:schemeClr val="accent1"/>
                  </a:solidFill>
                </a:rPr>
                <a:t>发出者</a:t>
              </a:r>
            </a:p>
          </p:txBody>
        </p:sp>
        <p:sp>
          <p:nvSpPr>
            <p:cNvPr id="11" name="MH_SubTitle_2"/>
            <p:cNvSpPr/>
            <p:nvPr/>
          </p:nvSpPr>
          <p:spPr>
            <a:xfrm>
              <a:off x="9682" y="9994"/>
              <a:ext cx="1537" cy="1342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accent1"/>
                  </a:solidFill>
                </a:rPr>
                <a:t>block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2" name="MH_SubTitle_3"/>
            <p:cNvSpPr/>
            <p:nvPr/>
          </p:nvSpPr>
          <p:spPr>
            <a:xfrm>
              <a:off x="22230" y="3878"/>
              <a:ext cx="2566" cy="2435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6" name="MH_Other_7"/>
            <p:cNvSpPr/>
            <p:nvPr/>
          </p:nvSpPr>
          <p:spPr>
            <a:xfrm>
              <a:off x="8196" y="6311"/>
              <a:ext cx="112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" name="MH_Other_8"/>
            <p:cNvSpPr/>
            <p:nvPr/>
          </p:nvSpPr>
          <p:spPr>
            <a:xfrm>
              <a:off x="11811" y="7481"/>
              <a:ext cx="112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0" name="MH_Other_9"/>
            <p:cNvSpPr/>
            <p:nvPr/>
          </p:nvSpPr>
          <p:spPr>
            <a:xfrm>
              <a:off x="12051" y="7481"/>
              <a:ext cx="112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MH_Other_10"/>
            <p:cNvSpPr/>
            <p:nvPr/>
          </p:nvSpPr>
          <p:spPr>
            <a:xfrm>
              <a:off x="18316" y="9266"/>
              <a:ext cx="115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" name="MH_Other_11"/>
            <p:cNvSpPr/>
            <p:nvPr/>
          </p:nvSpPr>
          <p:spPr>
            <a:xfrm>
              <a:off x="18556" y="9266"/>
              <a:ext cx="115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" name="MH_Other_12"/>
            <p:cNvSpPr/>
            <p:nvPr/>
          </p:nvSpPr>
          <p:spPr>
            <a:xfrm>
              <a:off x="18796" y="9266"/>
              <a:ext cx="115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" name="MH_SubTitle_4"/>
            <p:cNvSpPr/>
            <p:nvPr/>
          </p:nvSpPr>
          <p:spPr>
            <a:xfrm>
              <a:off x="22264" y="9524"/>
              <a:ext cx="1391" cy="1643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20000"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accent1"/>
                  </a:solidFill>
                </a:rPr>
                <a:t>Block</a:t>
              </a:r>
              <a:r>
                <a:rPr lang="zh-CN" altLang="en-US" b="1" dirty="0">
                  <a:solidFill>
                    <a:schemeClr val="accent1"/>
                  </a:solidFill>
                </a:rPr>
                <a:t>信息库</a:t>
              </a:r>
            </a:p>
          </p:txBody>
        </p:sp>
        <p:sp>
          <p:nvSpPr>
            <p:cNvPr id="25" name="MH_Other_13"/>
            <p:cNvSpPr/>
            <p:nvPr/>
          </p:nvSpPr>
          <p:spPr>
            <a:xfrm>
              <a:off x="16914" y="11899"/>
              <a:ext cx="113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6" name="MH_Other_14"/>
            <p:cNvSpPr/>
            <p:nvPr/>
          </p:nvSpPr>
          <p:spPr>
            <a:xfrm>
              <a:off x="17154" y="11899"/>
              <a:ext cx="113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MH_Other_15"/>
            <p:cNvSpPr/>
            <p:nvPr/>
          </p:nvSpPr>
          <p:spPr>
            <a:xfrm>
              <a:off x="17394" y="11899"/>
              <a:ext cx="113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MH_Other_16"/>
            <p:cNvSpPr/>
            <p:nvPr/>
          </p:nvSpPr>
          <p:spPr>
            <a:xfrm>
              <a:off x="17634" y="11899"/>
              <a:ext cx="113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3" name="MH_SubTitle_5"/>
            <p:cNvSpPr/>
            <p:nvPr/>
          </p:nvSpPr>
          <p:spPr>
            <a:xfrm>
              <a:off x="6294" y="6277"/>
              <a:ext cx="1860" cy="1860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92500"/>
            </a:bodyPr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accent1"/>
                  </a:solidFill>
                </a:rPr>
                <a:t>个人信息库</a:t>
              </a:r>
            </a:p>
          </p:txBody>
        </p:sp>
        <p:sp>
          <p:nvSpPr>
            <p:cNvPr id="34" name="MH_Other_17"/>
            <p:cNvSpPr/>
            <p:nvPr/>
          </p:nvSpPr>
          <p:spPr>
            <a:xfrm>
              <a:off x="1306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MH_Other_18"/>
            <p:cNvSpPr/>
            <p:nvPr/>
          </p:nvSpPr>
          <p:spPr>
            <a:xfrm>
              <a:off x="1330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MH_Other_19"/>
            <p:cNvSpPr/>
            <p:nvPr/>
          </p:nvSpPr>
          <p:spPr>
            <a:xfrm>
              <a:off x="1354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7" name="MH_Other_20"/>
            <p:cNvSpPr/>
            <p:nvPr/>
          </p:nvSpPr>
          <p:spPr>
            <a:xfrm>
              <a:off x="1378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8" name="MH_Other_21"/>
            <p:cNvSpPr/>
            <p:nvPr/>
          </p:nvSpPr>
          <p:spPr>
            <a:xfrm>
              <a:off x="1402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1" name="MH_Other_22"/>
            <p:cNvSpPr/>
            <p:nvPr/>
          </p:nvSpPr>
          <p:spPr>
            <a:xfrm rot="16200000" flipH="1" flipV="1">
              <a:off x="18532" y="-208"/>
              <a:ext cx="1815" cy="2871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6544" y="5246"/>
              <a:ext cx="1313" cy="112"/>
              <a:chOff x="3508375" y="5983289"/>
              <a:chExt cx="833438" cy="71437"/>
            </a:xfrm>
          </p:grpSpPr>
          <p:sp>
            <p:nvSpPr>
              <p:cNvPr id="40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1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2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4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5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MH_Other_1"/>
            <p:cNvSpPr/>
            <p:nvPr/>
          </p:nvSpPr>
          <p:spPr>
            <a:xfrm rot="3381697">
              <a:off x="6045" y="2084"/>
              <a:ext cx="1521" cy="472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7" name="MH_Other_2"/>
            <p:cNvSpPr/>
            <p:nvPr/>
          </p:nvSpPr>
          <p:spPr>
            <a:xfrm rot="3369244">
              <a:off x="3244" y="3008"/>
              <a:ext cx="3023" cy="79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8" name="MH_Other_3"/>
            <p:cNvSpPr/>
            <p:nvPr/>
          </p:nvSpPr>
          <p:spPr>
            <a:xfrm rot="9643695">
              <a:off x="7220" y="232"/>
              <a:ext cx="680" cy="550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9" name="MH_Other_4"/>
            <p:cNvSpPr/>
            <p:nvPr/>
          </p:nvSpPr>
          <p:spPr>
            <a:xfrm rot="8270721">
              <a:off x="3644" y="1321"/>
              <a:ext cx="1738" cy="53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50" name="MH_Other_5"/>
            <p:cNvSpPr/>
            <p:nvPr/>
          </p:nvSpPr>
          <p:spPr>
            <a:xfrm>
              <a:off x="9639" y="71"/>
              <a:ext cx="1772" cy="58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chemeClr val="accent1">
                  <a:lumMod val="50000"/>
                </a:schemeClr>
              </a:solidFill>
              <a:prstDash val="sysDash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51" name="MH_Other_6"/>
            <p:cNvSpPr/>
            <p:nvPr/>
          </p:nvSpPr>
          <p:spPr>
            <a:xfrm rot="12356114">
              <a:off x="7082" y="1057"/>
              <a:ext cx="1105" cy="81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5035" y="-175"/>
              <a:ext cx="2222" cy="1945"/>
              <a:chOff x="4067969" y="29015"/>
              <a:chExt cx="1038603" cy="928894"/>
            </a:xfrm>
          </p:grpSpPr>
          <p:sp>
            <p:nvSpPr>
              <p:cNvPr id="52" name="MH_SubTitle_1"/>
              <p:cNvSpPr/>
              <p:nvPr/>
            </p:nvSpPr>
            <p:spPr>
              <a:xfrm>
                <a:off x="4067969" y="29015"/>
                <a:ext cx="1038603" cy="928894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9966CC"/>
                </a:solidFill>
                <a:prstDash val="solid"/>
              </a:ln>
              <a:effectLst/>
            </p:spPr>
            <p:txBody>
              <a:bodyPr lIns="0" tIns="0" rIns="0" bIns="144000" anchor="b">
                <a:norm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18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对向请求</a:t>
                </a:r>
                <a:endParaRPr lang="en-US" altLang="zh-CN" sz="18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" name="MH_Other_7"/>
              <p:cNvSpPr/>
              <p:nvPr/>
            </p:nvSpPr>
            <p:spPr bwMode="auto">
              <a:xfrm>
                <a:off x="4168612" y="104319"/>
                <a:ext cx="854404" cy="250458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rgbClr val="C3BED4"/>
              </a:solidFill>
              <a:ln>
                <a:solidFill>
                  <a:srgbClr val="9966CC"/>
                </a:solidFill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en-US" altLang="zh-CN" sz="2800" b="1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18574" y="1802"/>
              <a:ext cx="3051" cy="2977"/>
              <a:chOff x="7699375" y="1873250"/>
              <a:chExt cx="1169988" cy="1144588"/>
            </a:xfrm>
          </p:grpSpPr>
          <p:sp>
            <p:nvSpPr>
              <p:cNvPr id="62" name="MH_SubTitle_3"/>
              <p:cNvSpPr/>
              <p:nvPr/>
            </p:nvSpPr>
            <p:spPr>
              <a:xfrm>
                <a:off x="7699375" y="1873250"/>
                <a:ext cx="1169988" cy="1144588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5B9BD5"/>
                </a:solidFill>
                <a:prstDash val="solid"/>
              </a:ln>
              <a:effectLst/>
            </p:spPr>
            <p:txBody>
              <a:bodyPr lIns="0" tIns="0" rIns="0" bIns="144000" anchor="b">
                <a:norm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32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自处理</a:t>
                </a:r>
                <a:endParaRPr lang="en-US" altLang="zh-CN" sz="32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3" name="MH_Other_12"/>
              <p:cNvSpPr/>
              <p:nvPr/>
            </p:nvSpPr>
            <p:spPr bwMode="auto">
              <a:xfrm>
                <a:off x="7823200" y="1936751"/>
                <a:ext cx="920750" cy="296863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algn="ctr">
                <a:solidFill>
                  <a:srgbClr val="5B9BD5"/>
                </a:solidFill>
                <a:miter lim="800000"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>
                    <a:solidFill>
                      <a:srgbClr val="FFFFFF"/>
                    </a:solidFill>
                    <a:latin typeface="Calibri" pitchFamily="34" charset="0"/>
                    <a:ea typeface="微软雅黑" pitchFamily="34" charset="-122"/>
                  </a:rPr>
                  <a:t>3</a:t>
                </a: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5218" y="4072"/>
              <a:ext cx="2095" cy="1870"/>
              <a:chOff x="4067968" y="28716"/>
              <a:chExt cx="1038603" cy="928894"/>
            </a:xfrm>
          </p:grpSpPr>
          <p:sp>
            <p:nvSpPr>
              <p:cNvPr id="65" name="MH_SubTitle_1"/>
              <p:cNvSpPr/>
              <p:nvPr/>
            </p:nvSpPr>
            <p:spPr>
              <a:xfrm>
                <a:off x="4067968" y="28716"/>
                <a:ext cx="1038603" cy="928894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9966CC"/>
                </a:solidFill>
                <a:prstDash val="solid"/>
              </a:ln>
              <a:effectLst/>
            </p:spPr>
            <p:txBody>
              <a:bodyPr lIns="0" tIns="0" rIns="0" bIns="144000" anchor="b">
                <a:no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18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非对向请求</a:t>
                </a:r>
                <a:endParaRPr lang="en-US" altLang="zh-CN" sz="18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" name="MH_Other_7"/>
              <p:cNvSpPr/>
              <p:nvPr/>
            </p:nvSpPr>
            <p:spPr bwMode="auto">
              <a:xfrm rot="10800000">
                <a:off x="4160855" y="638741"/>
                <a:ext cx="854404" cy="250458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rgbClr val="C3BED4"/>
              </a:solidFill>
              <a:ln>
                <a:noFill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en-US" altLang="zh-CN" sz="2800" b="1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70" name="MH_SubTitle_1"/>
            <p:cNvSpPr/>
            <p:nvPr/>
          </p:nvSpPr>
          <p:spPr>
            <a:xfrm rot="579479">
              <a:off x="7994" y="1350"/>
              <a:ext cx="1988" cy="120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法律权限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MH_SubTitle_1"/>
            <p:cNvSpPr/>
            <p:nvPr/>
          </p:nvSpPr>
          <p:spPr>
            <a:xfrm rot="1248245">
              <a:off x="6981" y="2665"/>
              <a:ext cx="2019" cy="1448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转移权限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MH_SubTitle_1"/>
            <p:cNvSpPr/>
            <p:nvPr/>
          </p:nvSpPr>
          <p:spPr>
            <a:xfrm>
              <a:off x="11258" y="-175"/>
              <a:ext cx="2775" cy="1283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800" b="1" kern="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个人意愿</a:t>
              </a:r>
              <a:endParaRPr lang="en-US" altLang="zh-CN" sz="18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MH_SubTitle_1"/>
            <p:cNvSpPr/>
            <p:nvPr/>
          </p:nvSpPr>
          <p:spPr>
            <a:xfrm>
              <a:off x="15503" y="-194"/>
              <a:ext cx="2536" cy="1172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2000" b="1" kern="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风险评估</a:t>
              </a:r>
              <a:endParaRPr lang="en-US" altLang="zh-CN" sz="20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MH_Other_1"/>
            <p:cNvSpPr/>
            <p:nvPr/>
          </p:nvSpPr>
          <p:spPr>
            <a:xfrm rot="615886">
              <a:off x="11144" y="7539"/>
              <a:ext cx="2462" cy="5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9" name="MH_Other_1"/>
            <p:cNvSpPr/>
            <p:nvPr/>
          </p:nvSpPr>
          <p:spPr>
            <a:xfrm rot="5400000">
              <a:off x="13122" y="2435"/>
              <a:ext cx="817" cy="98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22939" y="29"/>
              <a:ext cx="2566" cy="2343"/>
              <a:chOff x="4067968" y="28716"/>
              <a:chExt cx="1038603" cy="928894"/>
            </a:xfrm>
          </p:grpSpPr>
          <p:sp>
            <p:nvSpPr>
              <p:cNvPr id="85" name="MH_SubTitle_1"/>
              <p:cNvSpPr/>
              <p:nvPr/>
            </p:nvSpPr>
            <p:spPr>
              <a:xfrm>
                <a:off x="4067968" y="28716"/>
                <a:ext cx="1038603" cy="928894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5B9BD5"/>
                </a:solidFill>
                <a:prstDash val="solid"/>
              </a:ln>
              <a:effectLst/>
            </p:spPr>
            <p:txBody>
              <a:bodyPr lIns="0" tIns="0" rIns="0" bIns="144000" anchor="b">
                <a:no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24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第三人</a:t>
                </a:r>
                <a:endParaRPr lang="en-US" altLang="zh-CN" sz="24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6" name="MH_Other_7"/>
              <p:cNvSpPr/>
              <p:nvPr/>
            </p:nvSpPr>
            <p:spPr bwMode="auto">
              <a:xfrm>
                <a:off x="4160565" y="81171"/>
                <a:ext cx="854404" cy="250458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en-US" altLang="zh-CN" sz="2800" b="1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87" name="MH_SubTitle_1"/>
            <p:cNvSpPr/>
            <p:nvPr/>
          </p:nvSpPr>
          <p:spPr>
            <a:xfrm>
              <a:off x="20229" y="7616"/>
              <a:ext cx="856" cy="757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存疑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MH_Other_1"/>
            <p:cNvSpPr/>
            <p:nvPr/>
          </p:nvSpPr>
          <p:spPr>
            <a:xfrm rot="5125767">
              <a:off x="11346" y="6790"/>
              <a:ext cx="724" cy="5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1" name="MH_Other_1"/>
            <p:cNvSpPr/>
            <p:nvPr/>
          </p:nvSpPr>
          <p:spPr>
            <a:xfrm rot="21294052">
              <a:off x="11202" y="7133"/>
              <a:ext cx="2350" cy="35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2" name="MH_Other_1"/>
            <p:cNvSpPr/>
            <p:nvPr/>
          </p:nvSpPr>
          <p:spPr>
            <a:xfrm rot="20006425">
              <a:off x="11610" y="6600"/>
              <a:ext cx="1981" cy="36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3" name="MH_Other_1"/>
            <p:cNvSpPr/>
            <p:nvPr/>
          </p:nvSpPr>
          <p:spPr>
            <a:xfrm rot="333286">
              <a:off x="10203" y="7207"/>
              <a:ext cx="987" cy="340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5" name="MH_Other_1"/>
            <p:cNvSpPr/>
            <p:nvPr/>
          </p:nvSpPr>
          <p:spPr>
            <a:xfrm rot="7431095" flipV="1">
              <a:off x="23175" y="4015"/>
              <a:ext cx="993" cy="54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4" name="MH_Other_1"/>
            <p:cNvSpPr/>
            <p:nvPr/>
          </p:nvSpPr>
          <p:spPr>
            <a:xfrm rot="5618753">
              <a:off x="19688" y="6412"/>
              <a:ext cx="2094" cy="42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88" name="MH_SubTitle_1"/>
            <p:cNvSpPr/>
            <p:nvPr/>
          </p:nvSpPr>
          <p:spPr>
            <a:xfrm>
              <a:off x="21098" y="6483"/>
              <a:ext cx="846" cy="841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550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不同意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7722" y="8414"/>
              <a:ext cx="11456" cy="390"/>
            </a:xfrm>
            <a:prstGeom prst="rect">
              <a:avLst/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MH_SubTitle_1"/>
            <p:cNvSpPr/>
            <p:nvPr/>
          </p:nvSpPr>
          <p:spPr>
            <a:xfrm>
              <a:off x="11126" y="7088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权限评估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MH_SubTitle_1"/>
            <p:cNvSpPr/>
            <p:nvPr/>
          </p:nvSpPr>
          <p:spPr>
            <a:xfrm>
              <a:off x="13306" y="6015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通过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MH_SubTitle_1"/>
            <p:cNvSpPr/>
            <p:nvPr/>
          </p:nvSpPr>
          <p:spPr>
            <a:xfrm>
              <a:off x="13528" y="6833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否定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MH_SubTitle_1"/>
            <p:cNvSpPr/>
            <p:nvPr/>
          </p:nvSpPr>
          <p:spPr>
            <a:xfrm>
              <a:off x="13560" y="7684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存疑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377" y="6085"/>
              <a:ext cx="275" cy="12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6060" y="8580"/>
              <a:ext cx="1313" cy="112"/>
              <a:chOff x="3508375" y="5983289"/>
              <a:chExt cx="833438" cy="71437"/>
            </a:xfrm>
          </p:grpSpPr>
          <p:sp>
            <p:nvSpPr>
              <p:cNvPr id="102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3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4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5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6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7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>
              <a:off x="9484" y="8600"/>
              <a:ext cx="1313" cy="112"/>
              <a:chOff x="3508375" y="5983289"/>
              <a:chExt cx="833438" cy="71437"/>
            </a:xfrm>
          </p:grpSpPr>
          <p:sp>
            <p:nvSpPr>
              <p:cNvPr id="109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0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1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2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3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4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15" name="组合 114"/>
            <p:cNvGrpSpPr/>
            <p:nvPr/>
          </p:nvGrpSpPr>
          <p:grpSpPr>
            <a:xfrm>
              <a:off x="12806" y="8585"/>
              <a:ext cx="1313" cy="112"/>
              <a:chOff x="3508375" y="5983289"/>
              <a:chExt cx="833438" cy="71437"/>
            </a:xfrm>
          </p:grpSpPr>
          <p:sp>
            <p:nvSpPr>
              <p:cNvPr id="116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7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8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9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0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1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15805" y="8565"/>
              <a:ext cx="1313" cy="112"/>
              <a:chOff x="3508375" y="5983289"/>
              <a:chExt cx="833438" cy="71437"/>
            </a:xfrm>
          </p:grpSpPr>
          <p:sp>
            <p:nvSpPr>
              <p:cNvPr id="123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4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5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6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7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8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18740" y="8581"/>
              <a:ext cx="1313" cy="112"/>
              <a:chOff x="3508375" y="5983289"/>
              <a:chExt cx="833438" cy="71437"/>
            </a:xfrm>
          </p:grpSpPr>
          <p:sp>
            <p:nvSpPr>
              <p:cNvPr id="130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1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2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3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4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5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39" name="MH_SubTitle_1"/>
            <p:cNvSpPr/>
            <p:nvPr/>
          </p:nvSpPr>
          <p:spPr>
            <a:xfrm>
              <a:off x="15155" y="6801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理由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" name="MH_Other_1"/>
            <p:cNvSpPr/>
            <p:nvPr/>
          </p:nvSpPr>
          <p:spPr>
            <a:xfrm rot="2495462" flipV="1">
              <a:off x="15631" y="7814"/>
              <a:ext cx="2007" cy="37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6" name="MH_Other_1"/>
            <p:cNvSpPr/>
            <p:nvPr/>
          </p:nvSpPr>
          <p:spPr>
            <a:xfrm rot="21138599" flipV="1">
              <a:off x="9322" y="10545"/>
              <a:ext cx="365" cy="24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7" name="MH_Other_1"/>
            <p:cNvSpPr/>
            <p:nvPr/>
          </p:nvSpPr>
          <p:spPr>
            <a:xfrm rot="20330696" flipV="1">
              <a:off x="7582" y="10836"/>
              <a:ext cx="880" cy="35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8" name="MH_Other_1"/>
            <p:cNvSpPr/>
            <p:nvPr/>
          </p:nvSpPr>
          <p:spPr>
            <a:xfrm rot="18572433" flipV="1">
              <a:off x="7305" y="11281"/>
              <a:ext cx="1415" cy="31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9" name="MH_Other_1"/>
            <p:cNvSpPr/>
            <p:nvPr/>
          </p:nvSpPr>
          <p:spPr>
            <a:xfrm rot="1458416" flipV="1">
              <a:off x="7675" y="10546"/>
              <a:ext cx="859" cy="24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50" name="MH_Other_1"/>
            <p:cNvSpPr/>
            <p:nvPr/>
          </p:nvSpPr>
          <p:spPr>
            <a:xfrm rot="3522296" flipV="1">
              <a:off x="6053" y="11215"/>
              <a:ext cx="1418" cy="44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51" name="MH_Other_1"/>
            <p:cNvSpPr/>
            <p:nvPr/>
          </p:nvSpPr>
          <p:spPr>
            <a:xfrm rot="2016766" flipV="1">
              <a:off x="6409" y="10784"/>
              <a:ext cx="691" cy="31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52" name="MH_Other_1"/>
            <p:cNvSpPr/>
            <p:nvPr/>
          </p:nvSpPr>
          <p:spPr>
            <a:xfrm rot="19956366" flipV="1">
              <a:off x="6624" y="10432"/>
              <a:ext cx="525" cy="33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53" name="MH_SubTitle_1"/>
            <p:cNvSpPr/>
            <p:nvPr/>
          </p:nvSpPr>
          <p:spPr>
            <a:xfrm>
              <a:off x="18400" y="8756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同意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4" name="MH_SubTitle_1"/>
            <p:cNvSpPr/>
            <p:nvPr/>
          </p:nvSpPr>
          <p:spPr>
            <a:xfrm>
              <a:off x="12207" y="10852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级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5" name="MH_SubTitle_1"/>
            <p:cNvSpPr/>
            <p:nvPr/>
          </p:nvSpPr>
          <p:spPr>
            <a:xfrm>
              <a:off x="12938" y="10001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三级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6" name="MH_SubTitle_1"/>
            <p:cNvSpPr/>
            <p:nvPr/>
          </p:nvSpPr>
          <p:spPr>
            <a:xfrm>
              <a:off x="13414" y="9417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二级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7" name="MH_SubTitle_1"/>
            <p:cNvSpPr/>
            <p:nvPr/>
          </p:nvSpPr>
          <p:spPr>
            <a:xfrm>
              <a:off x="13535" y="8618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一级决策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8" name="MH_SubTitle_1"/>
            <p:cNvSpPr/>
            <p:nvPr/>
          </p:nvSpPr>
          <p:spPr>
            <a:xfrm>
              <a:off x="6916" y="11556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拒绝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9" name="MH_SubTitle_1"/>
            <p:cNvSpPr/>
            <p:nvPr/>
          </p:nvSpPr>
          <p:spPr>
            <a:xfrm>
              <a:off x="6971" y="10722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移转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" name="MH_SubTitle_1"/>
            <p:cNvSpPr/>
            <p:nvPr/>
          </p:nvSpPr>
          <p:spPr>
            <a:xfrm>
              <a:off x="7104" y="9994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接受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" name="MH_SubTitle_1"/>
            <p:cNvSpPr/>
            <p:nvPr/>
          </p:nvSpPr>
          <p:spPr>
            <a:xfrm>
              <a:off x="8386" y="10247"/>
              <a:ext cx="945" cy="898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850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认证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MH_SubTitle_1"/>
            <p:cNvSpPr/>
            <p:nvPr/>
          </p:nvSpPr>
          <p:spPr>
            <a:xfrm>
              <a:off x="10223" y="11876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77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他处理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" name="MH_SubTitle_1"/>
            <p:cNvSpPr/>
            <p:nvPr/>
          </p:nvSpPr>
          <p:spPr>
            <a:xfrm>
              <a:off x="11803" y="8805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77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自处理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" name="MH_Other_1"/>
            <p:cNvSpPr/>
            <p:nvPr/>
          </p:nvSpPr>
          <p:spPr>
            <a:xfrm rot="20933009" flipV="1">
              <a:off x="12864" y="8828"/>
              <a:ext cx="714" cy="45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6" name="MH_Other_1"/>
            <p:cNvSpPr/>
            <p:nvPr/>
          </p:nvSpPr>
          <p:spPr>
            <a:xfrm rot="1322527" flipV="1">
              <a:off x="12914" y="9376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7" name="MH_Other_1"/>
            <p:cNvSpPr/>
            <p:nvPr/>
          </p:nvSpPr>
          <p:spPr>
            <a:xfrm rot="2745621" flipV="1">
              <a:off x="12515" y="9839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9" name="MH_Other_1"/>
            <p:cNvSpPr/>
            <p:nvPr/>
          </p:nvSpPr>
          <p:spPr>
            <a:xfrm rot="1064245" flipV="1">
              <a:off x="14328" y="9008"/>
              <a:ext cx="772" cy="41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0" name="MH_Other_1"/>
            <p:cNvSpPr/>
            <p:nvPr/>
          </p:nvSpPr>
          <p:spPr>
            <a:xfrm rot="20564351" flipV="1">
              <a:off x="14234" y="9484"/>
              <a:ext cx="869" cy="330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1" name="MH_Other_1"/>
            <p:cNvSpPr/>
            <p:nvPr/>
          </p:nvSpPr>
          <p:spPr>
            <a:xfrm rot="19955413" flipV="1">
              <a:off x="13693" y="9928"/>
              <a:ext cx="1555" cy="25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3" name="MH_Other_1"/>
            <p:cNvSpPr/>
            <p:nvPr/>
          </p:nvSpPr>
          <p:spPr>
            <a:xfrm rot="21448752" flipV="1">
              <a:off x="16233" y="9242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4" name="MH_Other_1"/>
            <p:cNvSpPr/>
            <p:nvPr/>
          </p:nvSpPr>
          <p:spPr>
            <a:xfrm rot="21138599" flipV="1">
              <a:off x="17859" y="9015"/>
              <a:ext cx="588" cy="29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5" name="MH_Other_1"/>
            <p:cNvSpPr/>
            <p:nvPr/>
          </p:nvSpPr>
          <p:spPr>
            <a:xfrm rot="1501129" flipV="1">
              <a:off x="17810" y="9506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6" name="MH_Other_1"/>
            <p:cNvSpPr/>
            <p:nvPr/>
          </p:nvSpPr>
          <p:spPr>
            <a:xfrm rot="907098" flipV="1">
              <a:off x="20680" y="9469"/>
              <a:ext cx="1646" cy="25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7" name="MH_Other_1"/>
            <p:cNvSpPr/>
            <p:nvPr/>
          </p:nvSpPr>
          <p:spPr>
            <a:xfrm rot="3055841" flipV="1">
              <a:off x="17574" y="9900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178" name="组合 177"/>
            <p:cNvGrpSpPr/>
            <p:nvPr/>
          </p:nvGrpSpPr>
          <p:grpSpPr>
            <a:xfrm rot="3077589">
              <a:off x="12450" y="10585"/>
              <a:ext cx="833" cy="112"/>
              <a:chOff x="3508375" y="5983289"/>
              <a:chExt cx="528638" cy="71437"/>
            </a:xfrm>
            <a:solidFill>
              <a:srgbClr val="5B9BD5"/>
            </a:solidFill>
          </p:grpSpPr>
          <p:sp>
            <p:nvSpPr>
              <p:cNvPr id="179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0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1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2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85" name="MH_SubTitle_1"/>
            <p:cNvSpPr/>
            <p:nvPr/>
          </p:nvSpPr>
          <p:spPr>
            <a:xfrm>
              <a:off x="15079" y="8886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权重分筛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6" name="MH_SubTitle_1"/>
            <p:cNvSpPr/>
            <p:nvPr/>
          </p:nvSpPr>
          <p:spPr>
            <a:xfrm>
              <a:off x="16772" y="8902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风险评估</a:t>
              </a:r>
              <a:endParaRPr lang="en-US" altLang="zh-CN" sz="16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7" name="MH_SubTitle_1"/>
            <p:cNvSpPr/>
            <p:nvPr/>
          </p:nvSpPr>
          <p:spPr>
            <a:xfrm>
              <a:off x="18286" y="9526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否定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8" name="MH_SubTitle_1"/>
            <p:cNvSpPr/>
            <p:nvPr/>
          </p:nvSpPr>
          <p:spPr>
            <a:xfrm>
              <a:off x="17776" y="10205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存疑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9" name="MH_SubTitle_1"/>
            <p:cNvSpPr/>
            <p:nvPr/>
          </p:nvSpPr>
          <p:spPr>
            <a:xfrm>
              <a:off x="13736" y="11543"/>
              <a:ext cx="806" cy="78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邀请</a:t>
              </a: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190" name="MH_SubTitle_1"/>
            <p:cNvSpPr/>
            <p:nvPr/>
          </p:nvSpPr>
          <p:spPr>
            <a:xfrm>
              <a:off x="13472" y="10882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并合</a:t>
              </a: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M-B</a:t>
              </a:r>
            </a:p>
          </p:txBody>
        </p:sp>
        <p:sp>
          <p:nvSpPr>
            <p:cNvPr id="191" name="MH_SubTitle_1"/>
            <p:cNvSpPr/>
            <p:nvPr/>
          </p:nvSpPr>
          <p:spPr>
            <a:xfrm>
              <a:off x="19819" y="8949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认证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2" name="MH_Other_1"/>
            <p:cNvSpPr/>
            <p:nvPr/>
          </p:nvSpPr>
          <p:spPr>
            <a:xfrm rot="3454018" flipV="1">
              <a:off x="20521" y="5899"/>
              <a:ext cx="1063" cy="5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93" name="MH_Other_1"/>
            <p:cNvSpPr/>
            <p:nvPr/>
          </p:nvSpPr>
          <p:spPr>
            <a:xfrm rot="21138599" flipV="1">
              <a:off x="11350" y="12250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95" name="MH_Other_1"/>
            <p:cNvSpPr/>
            <p:nvPr/>
          </p:nvSpPr>
          <p:spPr>
            <a:xfrm rot="586505" flipV="1">
              <a:off x="19293" y="9079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97" name="MH_Other_3"/>
            <p:cNvSpPr/>
            <p:nvPr/>
          </p:nvSpPr>
          <p:spPr>
            <a:xfrm flipH="1" flipV="1">
              <a:off x="20496" y="12644"/>
              <a:ext cx="2615" cy="1099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>
              <a:off x="22809" y="11198"/>
              <a:ext cx="302" cy="14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6294" y="13470"/>
              <a:ext cx="14276" cy="270"/>
            </a:xfrm>
            <a:prstGeom prst="rect">
              <a:avLst/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MH_SubTitle_2"/>
            <p:cNvSpPr/>
            <p:nvPr/>
          </p:nvSpPr>
          <p:spPr>
            <a:xfrm>
              <a:off x="11919" y="12023"/>
              <a:ext cx="1192" cy="851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62500" lnSpcReduction="20000"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accent1"/>
                  </a:solidFill>
                </a:rPr>
                <a:t>Block</a:t>
              </a:r>
              <a:r>
                <a:rPr lang="zh-CN" altLang="en-US" b="1" dirty="0">
                  <a:solidFill>
                    <a:schemeClr val="accent1"/>
                  </a:solidFill>
                </a:rPr>
                <a:t>合并</a:t>
              </a:r>
            </a:p>
          </p:txBody>
        </p:sp>
        <p:sp>
          <p:nvSpPr>
            <p:cNvPr id="202" name="MH_Other_1"/>
            <p:cNvSpPr/>
            <p:nvPr/>
          </p:nvSpPr>
          <p:spPr>
            <a:xfrm rot="1462459" flipV="1">
              <a:off x="12971" y="12825"/>
              <a:ext cx="1063" cy="24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3" name="MH_Other_1"/>
            <p:cNvSpPr/>
            <p:nvPr/>
          </p:nvSpPr>
          <p:spPr>
            <a:xfrm flipV="1">
              <a:off x="14521" y="11824"/>
              <a:ext cx="1260" cy="24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4" name="MH_Other_1"/>
            <p:cNvSpPr/>
            <p:nvPr/>
          </p:nvSpPr>
          <p:spPr>
            <a:xfrm rot="1186453" flipV="1">
              <a:off x="14306" y="11469"/>
              <a:ext cx="1513" cy="26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7" name="MH_SubTitle_1"/>
            <p:cNvSpPr/>
            <p:nvPr/>
          </p:nvSpPr>
          <p:spPr>
            <a:xfrm>
              <a:off x="13715" y="12169"/>
              <a:ext cx="806" cy="78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仲裁</a:t>
              </a: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208" name="MH_SubTitle_1"/>
            <p:cNvSpPr/>
            <p:nvPr/>
          </p:nvSpPr>
          <p:spPr>
            <a:xfrm>
              <a:off x="13714" y="12745"/>
              <a:ext cx="806" cy="78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相关</a:t>
              </a: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209" name="MH_SubTitle_1"/>
            <p:cNvSpPr/>
            <p:nvPr/>
          </p:nvSpPr>
          <p:spPr>
            <a:xfrm>
              <a:off x="18766" y="10785"/>
              <a:ext cx="694" cy="70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同意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0" name="MH_Other_1"/>
            <p:cNvSpPr/>
            <p:nvPr/>
          </p:nvSpPr>
          <p:spPr>
            <a:xfrm rot="20235219" flipV="1">
              <a:off x="14445" y="12044"/>
              <a:ext cx="1277" cy="40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1" name="MH_Other_1"/>
            <p:cNvSpPr/>
            <p:nvPr/>
          </p:nvSpPr>
          <p:spPr>
            <a:xfrm rot="19213656" flipV="1">
              <a:off x="14315" y="12486"/>
              <a:ext cx="1684" cy="2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3" name="MH_SubTitle_1"/>
            <p:cNvSpPr/>
            <p:nvPr/>
          </p:nvSpPr>
          <p:spPr>
            <a:xfrm>
              <a:off x="15594" y="11376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权重分筛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MH_Other_1"/>
            <p:cNvSpPr/>
            <p:nvPr/>
          </p:nvSpPr>
          <p:spPr>
            <a:xfrm rot="21448752" flipV="1">
              <a:off x="16750" y="11695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5" name="MH_SubTitle_1"/>
            <p:cNvSpPr/>
            <p:nvPr/>
          </p:nvSpPr>
          <p:spPr>
            <a:xfrm>
              <a:off x="17248" y="11396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风险评估</a:t>
              </a:r>
              <a:endParaRPr lang="en-US" altLang="zh-CN" sz="16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MH_Other_1"/>
            <p:cNvSpPr/>
            <p:nvPr/>
          </p:nvSpPr>
          <p:spPr>
            <a:xfrm rot="20002451" flipV="1">
              <a:off x="18239" y="11309"/>
              <a:ext cx="588" cy="29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7" name="MH_SubTitle_1"/>
            <p:cNvSpPr/>
            <p:nvPr/>
          </p:nvSpPr>
          <p:spPr>
            <a:xfrm>
              <a:off x="18795" y="11532"/>
              <a:ext cx="694" cy="70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否定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8" name="MH_Other_1"/>
            <p:cNvSpPr/>
            <p:nvPr/>
          </p:nvSpPr>
          <p:spPr>
            <a:xfrm rot="21279032" flipV="1">
              <a:off x="18385" y="11705"/>
              <a:ext cx="499" cy="29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9" name="MH_Other_1"/>
            <p:cNvSpPr/>
            <p:nvPr/>
          </p:nvSpPr>
          <p:spPr>
            <a:xfrm rot="2288181">
              <a:off x="18255" y="12137"/>
              <a:ext cx="648" cy="280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0" name="MH_SubTitle_1"/>
            <p:cNvSpPr/>
            <p:nvPr/>
          </p:nvSpPr>
          <p:spPr>
            <a:xfrm>
              <a:off x="18767" y="12330"/>
              <a:ext cx="694" cy="70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存疑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3" name="MH_Other_1"/>
            <p:cNvSpPr/>
            <p:nvPr/>
          </p:nvSpPr>
          <p:spPr>
            <a:xfrm rot="18341044" flipV="1">
              <a:off x="19141" y="11859"/>
              <a:ext cx="1286" cy="21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4" name="MH_Other_1"/>
            <p:cNvSpPr/>
            <p:nvPr/>
          </p:nvSpPr>
          <p:spPr>
            <a:xfrm rot="19515181" flipV="1">
              <a:off x="19415" y="11484"/>
              <a:ext cx="765" cy="22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5" name="MH_Other_1"/>
            <p:cNvSpPr/>
            <p:nvPr/>
          </p:nvSpPr>
          <p:spPr>
            <a:xfrm rot="907098" flipV="1">
              <a:off x="19393" y="11126"/>
              <a:ext cx="736" cy="24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6" name="MH_SubTitle_1"/>
            <p:cNvSpPr/>
            <p:nvPr/>
          </p:nvSpPr>
          <p:spPr>
            <a:xfrm>
              <a:off x="20059" y="10961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认证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7" name="MH_SubTitle_1"/>
            <p:cNvSpPr/>
            <p:nvPr/>
          </p:nvSpPr>
          <p:spPr>
            <a:xfrm>
              <a:off x="14843" y="10855"/>
              <a:ext cx="483" cy="2460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自处理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40" name="组合 139"/>
            <p:cNvGrpSpPr/>
            <p:nvPr/>
          </p:nvGrpSpPr>
          <p:grpSpPr>
            <a:xfrm>
              <a:off x="5544" y="9991"/>
              <a:ext cx="1203" cy="1176"/>
              <a:chOff x="4067968" y="28716"/>
              <a:chExt cx="1038603" cy="928894"/>
            </a:xfrm>
          </p:grpSpPr>
          <p:sp>
            <p:nvSpPr>
              <p:cNvPr id="141" name="MH_SubTitle_1"/>
              <p:cNvSpPr/>
              <p:nvPr/>
            </p:nvSpPr>
            <p:spPr>
              <a:xfrm>
                <a:off x="4067968" y="28716"/>
                <a:ext cx="1038603" cy="928894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5B9BD5"/>
                </a:solidFill>
                <a:prstDash val="solid"/>
              </a:ln>
              <a:effectLst/>
            </p:spPr>
            <p:txBody>
              <a:bodyPr lIns="0" tIns="0" rIns="0" bIns="144000" anchor="b">
                <a:normAutofit fontScale="62500" lnSpcReduction="20000"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16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移交</a:t>
                </a:r>
                <a:r>
                  <a:rPr lang="en-US" altLang="zh-CN" sz="16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block</a:t>
                </a:r>
              </a:p>
            </p:txBody>
          </p:sp>
          <p:sp>
            <p:nvSpPr>
              <p:cNvPr id="142" name="MH_Other_7"/>
              <p:cNvSpPr/>
              <p:nvPr/>
            </p:nvSpPr>
            <p:spPr bwMode="auto">
              <a:xfrm rot="10800000">
                <a:off x="4175613" y="653936"/>
                <a:ext cx="854404" cy="250458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en-US" altLang="zh-CN" sz="2800" b="1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5132" y="9112"/>
              <a:ext cx="1202" cy="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MH_Other_1"/>
            <p:cNvSpPr/>
            <p:nvPr/>
          </p:nvSpPr>
          <p:spPr>
            <a:xfrm rot="5400000" flipV="1">
              <a:off x="4505" y="9191"/>
              <a:ext cx="1671" cy="1513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589" y="10723"/>
              <a:ext cx="366" cy="16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MH_SubTitle_6"/>
            <p:cNvSpPr/>
            <p:nvPr/>
          </p:nvSpPr>
          <p:spPr>
            <a:xfrm>
              <a:off x="4569" y="12022"/>
              <a:ext cx="1860" cy="1860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92500" lnSpcReduction="20000"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accent1"/>
                  </a:solidFill>
                </a:rPr>
                <a:t>Cloud-Mind</a:t>
              </a:r>
              <a:r>
                <a:rPr lang="zh-CN" altLang="en-US" b="1" dirty="0">
                  <a:solidFill>
                    <a:schemeClr val="accent1"/>
                  </a:solidFill>
                </a:rPr>
                <a:t>信息库</a:t>
              </a:r>
            </a:p>
          </p:txBody>
        </p:sp>
        <p:grpSp>
          <p:nvGrpSpPr>
            <p:cNvPr id="230" name="组合 229"/>
            <p:cNvGrpSpPr/>
            <p:nvPr/>
          </p:nvGrpSpPr>
          <p:grpSpPr>
            <a:xfrm>
              <a:off x="8273" y="13543"/>
              <a:ext cx="1313" cy="112"/>
              <a:chOff x="3508375" y="5983289"/>
              <a:chExt cx="833438" cy="71437"/>
            </a:xfrm>
          </p:grpSpPr>
          <p:sp>
            <p:nvSpPr>
              <p:cNvPr id="231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2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3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4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5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6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37" name="组合 236"/>
            <p:cNvGrpSpPr/>
            <p:nvPr/>
          </p:nvGrpSpPr>
          <p:grpSpPr>
            <a:xfrm>
              <a:off x="12257" y="13543"/>
              <a:ext cx="1313" cy="112"/>
              <a:chOff x="3508375" y="5983289"/>
              <a:chExt cx="833438" cy="71437"/>
            </a:xfrm>
          </p:grpSpPr>
          <p:sp>
            <p:nvSpPr>
              <p:cNvPr id="238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9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0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1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2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3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44" name="组合 243"/>
            <p:cNvGrpSpPr/>
            <p:nvPr/>
          </p:nvGrpSpPr>
          <p:grpSpPr>
            <a:xfrm>
              <a:off x="15616" y="13524"/>
              <a:ext cx="1313" cy="112"/>
              <a:chOff x="3508375" y="5983289"/>
              <a:chExt cx="833438" cy="71437"/>
            </a:xfrm>
          </p:grpSpPr>
          <p:sp>
            <p:nvSpPr>
              <p:cNvPr id="245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6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7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8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9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0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51" name="组合 250"/>
            <p:cNvGrpSpPr/>
            <p:nvPr/>
          </p:nvGrpSpPr>
          <p:grpSpPr>
            <a:xfrm>
              <a:off x="19915" y="13524"/>
              <a:ext cx="1313" cy="112"/>
              <a:chOff x="3508375" y="5983289"/>
              <a:chExt cx="833438" cy="71437"/>
            </a:xfrm>
          </p:grpSpPr>
          <p:sp>
            <p:nvSpPr>
              <p:cNvPr id="252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3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4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5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6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7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58" name="组合 257"/>
            <p:cNvGrpSpPr/>
            <p:nvPr/>
          </p:nvGrpSpPr>
          <p:grpSpPr>
            <a:xfrm rot="5400000">
              <a:off x="22299" y="12160"/>
              <a:ext cx="1313" cy="112"/>
              <a:chOff x="3508375" y="5983289"/>
              <a:chExt cx="833438" cy="71437"/>
            </a:xfrm>
          </p:grpSpPr>
          <p:sp>
            <p:nvSpPr>
              <p:cNvPr id="259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0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1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2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3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4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66" name="MH_SubTitle_5"/>
            <p:cNvSpPr/>
            <p:nvPr/>
          </p:nvSpPr>
          <p:spPr>
            <a:xfrm>
              <a:off x="11999" y="1806"/>
              <a:ext cx="3352" cy="809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solidFill>
                    <a:schemeClr val="accent1"/>
                  </a:solidFill>
                </a:rPr>
                <a:t>个人信息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67" name="MH_SubTitle_5"/>
            <p:cNvSpPr/>
            <p:nvPr/>
          </p:nvSpPr>
          <p:spPr>
            <a:xfrm>
              <a:off x="11520" y="3353"/>
              <a:ext cx="3173" cy="878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solidFill>
                    <a:schemeClr val="accent1"/>
                  </a:solidFill>
                </a:rPr>
                <a:t>个人权限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18349" y="5293"/>
              <a:ext cx="1462" cy="1319"/>
              <a:chOff x="11651626" y="3360838"/>
              <a:chExt cx="928314" cy="837736"/>
            </a:xfrm>
          </p:grpSpPr>
          <p:sp>
            <p:nvSpPr>
              <p:cNvPr id="89" name="MH_SubTitle_1"/>
              <p:cNvSpPr/>
              <p:nvPr/>
            </p:nvSpPr>
            <p:spPr>
              <a:xfrm>
                <a:off x="11651626" y="3360838"/>
                <a:ext cx="928314" cy="837736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5B9BD5"/>
                </a:solidFill>
                <a:prstDash val="solid"/>
              </a:ln>
              <a:effectLst/>
            </p:spPr>
            <p:txBody>
              <a:bodyPr lIns="0" tIns="0" rIns="0" bIns="144000" anchor="b">
                <a:norm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endParaRPr lang="en-US" altLang="zh-CN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54" name="直接连接符 53"/>
              <p:cNvCxnSpPr>
                <a:endCxn id="89" idx="5"/>
              </p:cNvCxnSpPr>
              <p:nvPr/>
            </p:nvCxnSpPr>
            <p:spPr>
              <a:xfrm>
                <a:off x="11815054" y="3435028"/>
                <a:ext cx="628938" cy="640862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接连接符 267"/>
              <p:cNvCxnSpPr/>
              <p:nvPr/>
            </p:nvCxnSpPr>
            <p:spPr>
              <a:xfrm flipH="1">
                <a:off x="11815054" y="3473627"/>
                <a:ext cx="628938" cy="640862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 userDrawn="1"/>
        </p:nvSpPr>
        <p:spPr>
          <a:xfrm>
            <a:off x="-13335" y="-44450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2700" y="-41910"/>
            <a:ext cx="1557020" cy="10136505"/>
          </a:xfrm>
          <a:prstGeom prst="rect">
            <a:avLst/>
          </a:prstGeom>
          <a:solidFill>
            <a:srgbClr val="E28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31010" y="2163445"/>
            <a:ext cx="5441950" cy="5972810"/>
          </a:xfrm>
        </p:spPr>
        <p:txBody>
          <a:bodyPr>
            <a:normAutofit lnSpcReduction="10000"/>
          </a:bodyPr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endParaRPr lang="zh-CN" altLang="en-US" sz="1800" smtClean="0">
              <a:solidFill>
                <a:srgbClr val="575858"/>
              </a:solidFill>
            </a:endParaRPr>
          </a:p>
          <a:p>
            <a:pPr lvl="0"/>
            <a:endParaRPr lang="zh-CN" altLang="en-US" sz="1800" smtClean="0">
              <a:solidFill>
                <a:srgbClr val="575858"/>
              </a:solidFill>
            </a:endParaRPr>
          </a:p>
          <a:p>
            <a:pPr marL="635" lvl="0" indent="0">
              <a:buNone/>
            </a:pPr>
            <a:r>
              <a:rPr lang="zh-CN" altLang="en-US" sz="1800" smtClean="0">
                <a:solidFill>
                  <a:srgbClr val="575858"/>
                </a:solidFill>
              </a:rPr>
              <a:t>1.肯尼斯·阿罗著，陈小白译，《组织的极限》，华夏出版社, 2014</a:t>
            </a:r>
            <a:endParaRPr lang="zh-CN" altLang="en-US" sz="1800" smtClean="0">
              <a:solidFill>
                <a:srgbClr val="575858"/>
              </a:solidFill>
            </a:endParaRPr>
          </a:p>
          <a:p>
            <a:pPr marL="635" lvl="0" indent="0">
              <a:buNone/>
            </a:pPr>
            <a:r>
              <a:rPr lang="zh-CN" altLang="en-US" sz="1800" smtClean="0">
                <a:solidFill>
                  <a:srgbClr val="575858"/>
                </a:solidFill>
              </a:rPr>
              <a:t>2.陈晓红等著，《复杂大群体决策方法及应用》，科学出版社</a:t>
            </a:r>
            <a:endParaRPr lang="zh-CN" altLang="en-US" sz="1800" smtClean="0">
              <a:solidFill>
                <a:srgbClr val="575858"/>
              </a:solidFill>
            </a:endParaRPr>
          </a:p>
          <a:p>
            <a:pPr marL="635" lvl="0" indent="0">
              <a:buNone/>
            </a:pPr>
            <a:r>
              <a:rPr lang="zh-CN" altLang="en-US" sz="1800" smtClean="0">
                <a:solidFill>
                  <a:srgbClr val="575858"/>
                </a:solidFill>
              </a:rPr>
              <a:t>3.百度词条-群体决策</a:t>
            </a:r>
            <a:endParaRPr lang="zh-CN" altLang="en-US" sz="1800" smtClean="0">
              <a:solidFill>
                <a:srgbClr val="575858"/>
              </a:solidFill>
            </a:endParaRPr>
          </a:p>
          <a:p>
            <a:pPr marL="635" lvl="0" indent="0">
              <a:buNone/>
            </a:pPr>
            <a:r>
              <a:rPr lang="zh-CN" altLang="en-US" sz="1800" smtClean="0">
                <a:solidFill>
                  <a:srgbClr val="575858"/>
                </a:solidFill>
              </a:rPr>
              <a:t>4.群体决策含义及其影响因素 何庆华 彭承琳 吴宝明 《脑机接口技术研究方法》 载于《重庆大学学报》2002年12月第25卷第12期</a:t>
            </a:r>
            <a:endParaRPr lang="zh-CN" altLang="en-US" sz="1800" smtClean="0">
              <a:solidFill>
                <a:srgbClr val="575858"/>
              </a:solidFill>
            </a:endParaRPr>
          </a:p>
          <a:p>
            <a:pPr marL="635" lvl="0" indent="0">
              <a:buNone/>
            </a:pPr>
            <a:r>
              <a:rPr lang="zh-CN" altLang="en-US" sz="1800" smtClean="0">
                <a:solidFill>
                  <a:srgbClr val="575858"/>
                </a:solidFill>
              </a:rPr>
              <a:t>高上凯《浅谈脑—机接口的发展现状与挑战》 载于《中国生物医学工程学报》2007年12月26卷第6期</a:t>
            </a:r>
            <a:endParaRPr lang="zh-CN" altLang="en-US" sz="1800" smtClean="0">
              <a:solidFill>
                <a:srgbClr val="575858"/>
              </a:solidFill>
            </a:endParaRPr>
          </a:p>
          <a:p>
            <a:pPr marL="635" lvl="0" indent="0">
              <a:buNone/>
            </a:pPr>
            <a:r>
              <a:rPr lang="zh-CN" altLang="en-US" sz="1800" smtClean="0">
                <a:solidFill>
                  <a:srgbClr val="575858"/>
                </a:solidFill>
              </a:rPr>
              <a:t>高上凯《神经工程与脑－机接口》 载于《生命科学》2009年4月21卷第2期</a:t>
            </a:r>
            <a:endParaRPr lang="zh-CN" altLang="en-US" sz="1800" smtClean="0">
              <a:solidFill>
                <a:srgbClr val="575858"/>
              </a:solidFill>
            </a:endParaRPr>
          </a:p>
          <a:p>
            <a:pPr marL="635" lvl="0" indent="0">
              <a:buNone/>
            </a:pPr>
            <a:r>
              <a:rPr lang="zh-CN" altLang="en-US" sz="1800" smtClean="0">
                <a:solidFill>
                  <a:srgbClr val="575858"/>
                </a:solidFill>
              </a:rPr>
              <a:t>肖首柏 胡剑锋《脑机接口研究概述》 载于《科技广场》2007.09</a:t>
            </a:r>
            <a:endParaRPr lang="zh-CN" altLang="en-US" sz="1800" smtClean="0">
              <a:solidFill>
                <a:srgbClr val="575858"/>
              </a:solidFill>
            </a:endParaRPr>
          </a:p>
          <a:p>
            <a:pPr marL="635" lvl="0" indent="0">
              <a:buNone/>
            </a:pPr>
            <a:r>
              <a:rPr lang="zh-CN" altLang="en-US" sz="1800" smtClean="0">
                <a:solidFill>
                  <a:srgbClr val="575858"/>
                </a:solidFill>
              </a:rPr>
              <a:t>图片来源：《脑机接口技术的研究现状及发展》 载于《机器人技术与应用》双月刊</a:t>
            </a:r>
            <a:endParaRPr lang="zh-CN" altLang="en-US" sz="1800" smtClean="0">
              <a:solidFill>
                <a:srgbClr val="575858"/>
              </a:solidFill>
            </a:endParaRPr>
          </a:p>
          <a:p>
            <a:pPr marL="635" lvl="0" indent="0">
              <a:buNone/>
            </a:pPr>
            <a:endParaRPr lang="zh-CN" altLang="en-US" sz="1800" smtClean="0">
              <a:solidFill>
                <a:srgbClr val="575858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68580" y="-44450"/>
            <a:ext cx="2716530" cy="2716530"/>
          </a:xfrm>
          <a:prstGeom prst="ellipse">
            <a:avLst/>
          </a:prstGeom>
          <a:solidFill>
            <a:srgbClr val="BFA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3200" b="1" noProof="0">
                <a:ln>
                  <a:noFill/>
                </a:ln>
                <a:solidFill>
                  <a:srgbClr val="FFFFFF"/>
                </a:solidFill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参考文献</a:t>
            </a:r>
            <a:endParaRPr lang="zh-CN" altLang="en-US" sz="3200" b="1" noProof="0">
              <a:ln>
                <a:noFill/>
              </a:ln>
              <a:solidFill>
                <a:srgbClr val="FFFFFF"/>
              </a:solidFill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/>
        </p:nvSpPr>
        <p:spPr>
          <a:xfrm>
            <a:off x="-40005" y="825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E3877B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0165" y="1327150"/>
            <a:ext cx="5186680" cy="1605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标题党，吸引人的话</a:t>
            </a:r>
            <a:endParaRPr lang="zh-CN" altLang="en-US" sz="48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3540" y="4032250"/>
            <a:ext cx="4282440" cy="1605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zh-CN" sz="4800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endParaRPr lang="zh-CN" altLang="zh-CN" sz="4800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2785" y="5553710"/>
            <a:ext cx="4282440" cy="874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zh-CN" sz="4800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/>
        </p:nvSpPr>
        <p:spPr>
          <a:xfrm>
            <a:off x="-40005" y="825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E3877B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61795" y="4504055"/>
            <a:ext cx="5419725" cy="1605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48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  <a:p>
            <a:endParaRPr lang="zh-CN" altLang="en-US" sz="48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4" name="图片 3" descr="7b2b728d4aef97fdc5ce0eb717f769a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208145" y="-16510"/>
            <a:ext cx="3616960" cy="10058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/>
        </p:nvSpPr>
        <p:spPr>
          <a:xfrm>
            <a:off x="-57150" y="825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E3877B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-31750" y="-4508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63500" y="-42545"/>
            <a:ext cx="2545080" cy="10103485"/>
          </a:xfrm>
          <a:prstGeom prst="rect">
            <a:avLst/>
          </a:prstGeom>
          <a:solidFill>
            <a:srgbClr val="E288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89355" y="394970"/>
            <a:ext cx="3076575" cy="874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>
                <a:solidFill>
                  <a:srgbClr val="F5F1E5"/>
                </a:solidFill>
                <a:latin typeface="微软雅黑" charset="0"/>
                <a:ea typeface="微软雅黑" charset="0"/>
              </a:rPr>
              <a:t>小组</a:t>
            </a:r>
            <a:r>
              <a:rPr lang="zh-CN" altLang="en-US" sz="4800" b="1">
                <a:solidFill>
                  <a:srgbClr val="575858"/>
                </a:solidFill>
                <a:latin typeface="微软雅黑" charset="0"/>
                <a:ea typeface="微软雅黑" charset="0"/>
              </a:rPr>
              <a:t>成员</a:t>
            </a:r>
            <a:endParaRPr lang="zh-CN" altLang="en-US" sz="4800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" name="TextBox 6"/>
          <p:cNvSpPr txBox="1"/>
          <p:nvPr/>
        </p:nvSpPr>
        <p:spPr>
          <a:xfrm>
            <a:off x="2994660" y="7151370"/>
            <a:ext cx="4457065" cy="1798320"/>
          </a:xfrm>
          <a:prstGeom prst="rect">
            <a:avLst/>
          </a:prstGeom>
          <a:noFill/>
          <a:ln w="50800">
            <a:gradFill>
              <a:gsLst>
                <a:gs pos="1000">
                  <a:srgbClr val="E2887A"/>
                </a:gs>
                <a:gs pos="18000">
                  <a:srgbClr val="E2887A"/>
                </a:gs>
                <a:gs pos="51000">
                  <a:srgbClr val="EDC7BA"/>
                </a:gs>
                <a:gs pos="100000">
                  <a:srgbClr val="F5F1E5"/>
                </a:gs>
              </a:gsLst>
              <a:lin ang="2940000" scaled="0"/>
            </a:gradFill>
          </a:ln>
        </p:spPr>
        <p:txBody>
          <a:bodyPr wrap="square" rtlCol="0">
            <a:spAutoFit/>
          </a:bodyPr>
          <a:p>
            <a:pPr algn="just"/>
            <a:r>
              <a:rPr lang="en-US" sz="1600" b="1" dirty="0">
                <a:solidFill>
                  <a:srgbClr val="575858"/>
                </a:solidFill>
                <a:latin typeface="华文仿宋" charset="0"/>
                <a:ea typeface="华文仿宋" charset="0"/>
                <a:sym typeface="+mn-ea"/>
              </a:rPr>
              <a:t>王小珊</a:t>
            </a:r>
            <a:r>
              <a:rPr lang="en-US" sz="1600" b="1" dirty="0">
                <a:solidFill>
                  <a:srgbClr val="A8A9A8"/>
                </a:solidFill>
                <a:latin typeface="华文仿宋" charset="0"/>
                <a:ea typeface="华文仿宋" charset="0"/>
                <a:sym typeface="+mn-ea"/>
              </a:rPr>
              <a:t> 清华大学建筑学院2014级本科在读学生， 就读于建筑设计专业，清华大学“新雅书院”通识教育项目学员。乐观、开朗，擅长沟通。喜欢建筑设计，但同时也对哲学、心理学、管理学感兴趣。近期在探索信息时代对设计和思想的影响。渴望探索未来，并乐在其中。</a:t>
            </a:r>
            <a:endParaRPr lang="en-US" sz="1600" b="1" dirty="0">
              <a:solidFill>
                <a:srgbClr val="A8A9A8"/>
              </a:solidFill>
              <a:latin typeface="华文仿宋" charset="0"/>
              <a:ea typeface="华文仿宋" charset="0"/>
              <a:sym typeface="+mn-ea"/>
            </a:endParaRPr>
          </a:p>
          <a:p>
            <a:pPr algn="just"/>
            <a:endParaRPr lang="en-US" sz="1600" b="1" dirty="0">
              <a:solidFill>
                <a:schemeClr val="bg1">
                  <a:lumMod val="50000"/>
                </a:schemeClr>
              </a:solidFill>
              <a:latin typeface="华文仿宋" charset="0"/>
              <a:ea typeface="华文仿宋" charset="0"/>
            </a:endParaRPr>
          </a:p>
        </p:txBody>
      </p:sp>
      <p:pic>
        <p:nvPicPr>
          <p:cNvPr id="5" name="Picture 12" descr="E:\1超越极限的认知学习\team2\125590771456434967.jpg12559077145643496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54980" y="1586020"/>
            <a:ext cx="1632585" cy="2177415"/>
          </a:xfrm>
          <a:prstGeom prst="rect">
            <a:avLst/>
          </a:prstGeom>
        </p:spPr>
      </p:pic>
      <p:pic>
        <p:nvPicPr>
          <p:cNvPr id="17" name="Picture 2" descr="E:\1超越极限的认知学习\team2\294247269285018801.jpg294247269285018801"/>
          <p:cNvPicPr>
            <a:picLocks noChangeAspect="1" noChangeArrowheads="1"/>
          </p:cNvPicPr>
          <p:nvPr/>
        </p:nvPicPr>
        <p:blipFill rotWithShape="1">
          <a:blip r:embed="rId2"/>
          <a:srcRect l="16129" t="26964" r="28324" b="32157"/>
          <a:stretch>
            <a:fillRect/>
          </a:stretch>
        </p:blipFill>
        <p:spPr bwMode="auto">
          <a:xfrm>
            <a:off x="514350" y="4340860"/>
            <a:ext cx="1670685" cy="2188210"/>
          </a:xfrm>
          <a:prstGeom prst="rect">
            <a:avLst/>
          </a:prstGeom>
          <a:noFill/>
        </p:spPr>
      </p:pic>
      <p:pic>
        <p:nvPicPr>
          <p:cNvPr id="10" name="图片 9" descr="IMG_20151222_21521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99745" y="7045960"/>
            <a:ext cx="1662430" cy="2218690"/>
          </a:xfrm>
          <a:prstGeom prst="rect">
            <a:avLst/>
          </a:prstGeom>
        </p:spPr>
      </p:pic>
      <p:sp>
        <p:nvSpPr>
          <p:cNvPr id="11" name="TextBox 6"/>
          <p:cNvSpPr txBox="1"/>
          <p:nvPr/>
        </p:nvSpPr>
        <p:spPr>
          <a:xfrm>
            <a:off x="2959100" y="4333240"/>
            <a:ext cx="4520565" cy="1798320"/>
          </a:xfrm>
          <a:prstGeom prst="rect">
            <a:avLst/>
          </a:prstGeom>
          <a:noFill/>
          <a:ln w="50800">
            <a:gradFill>
              <a:gsLst>
                <a:gs pos="1000">
                  <a:srgbClr val="E2887A"/>
                </a:gs>
                <a:gs pos="18000">
                  <a:srgbClr val="E2887A"/>
                </a:gs>
                <a:gs pos="51000">
                  <a:srgbClr val="EDC7BA"/>
                </a:gs>
                <a:gs pos="100000">
                  <a:srgbClr val="F5F1E5"/>
                </a:gs>
              </a:gsLst>
              <a:lin ang="2940000" scaled="0"/>
            </a:gradFill>
          </a:ln>
        </p:spPr>
        <p:txBody>
          <a:bodyPr wrap="square" rtlCol="0">
            <a:spAutoFit/>
          </a:bodyPr>
          <a:p>
            <a:pPr algn="just"/>
            <a:r>
              <a:rPr lang="en-US" sz="1600" b="1" dirty="0">
                <a:solidFill>
                  <a:srgbClr val="575858"/>
                </a:solidFill>
                <a:latin typeface="华文仿宋" charset="0"/>
                <a:ea typeface="华文仿宋" charset="0"/>
                <a:sym typeface="+mn-ea"/>
              </a:rPr>
              <a:t>宁志禹</a:t>
            </a:r>
            <a:r>
              <a:rPr lang="en-US" sz="1600" b="1" dirty="0">
                <a:solidFill>
                  <a:srgbClr val="A8A9A8"/>
                </a:solidFill>
                <a:latin typeface="华文仿宋" charset="0"/>
                <a:ea typeface="华文仿宋" charset="0"/>
                <a:sym typeface="+mn-ea"/>
              </a:rPr>
              <a:t>  来自清华大学生命科学院，大二本科生。毕业于成都七中，自称是逐梦者。会弹钢琴，喜欢开脑洞。一般来说处世任性，但是处事严肃认真。对未来可能的Clonu Mind范式很感兴趣，并提出了不少设想。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华文仿宋" charset="0"/>
                <a:ea typeface="华文仿宋" charset="0"/>
                <a:sym typeface="+mn-ea"/>
              </a:rPr>
              <a:t>.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华文仿宋" charset="0"/>
              <a:ea typeface="华文仿宋" charset="0"/>
              <a:sym typeface="+mn-ea"/>
            </a:endParaRPr>
          </a:p>
          <a:p>
            <a:pPr algn="just"/>
            <a:endParaRPr lang="en-US" sz="1600" b="1" dirty="0">
              <a:solidFill>
                <a:schemeClr val="bg1">
                  <a:lumMod val="50000"/>
                </a:schemeClr>
              </a:solidFill>
              <a:latin typeface="华文仿宋" charset="0"/>
              <a:ea typeface="华文仿宋" charset="0"/>
            </a:endParaRPr>
          </a:p>
          <a:p>
            <a:pPr algn="just"/>
            <a:endParaRPr lang="en-US" sz="1600" b="1" dirty="0">
              <a:solidFill>
                <a:schemeClr val="bg1">
                  <a:lumMod val="50000"/>
                </a:schemeClr>
              </a:solidFill>
              <a:latin typeface="华文仿宋" charset="0"/>
              <a:ea typeface="华文仿宋" charset="0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2997835" y="1606550"/>
            <a:ext cx="4457065" cy="1798320"/>
          </a:xfrm>
          <a:prstGeom prst="rect">
            <a:avLst/>
          </a:prstGeom>
          <a:noFill/>
          <a:ln w="50800">
            <a:gradFill>
              <a:gsLst>
                <a:gs pos="1000">
                  <a:srgbClr val="E2887A"/>
                </a:gs>
                <a:gs pos="18000">
                  <a:srgbClr val="E2887A"/>
                </a:gs>
                <a:gs pos="51000">
                  <a:srgbClr val="EDC7BA"/>
                </a:gs>
                <a:gs pos="100000">
                  <a:srgbClr val="F5F1E5"/>
                </a:gs>
              </a:gsLst>
              <a:lin ang="2940000" scaled="0"/>
            </a:gradFill>
          </a:ln>
        </p:spPr>
        <p:txBody>
          <a:bodyPr wrap="square" rtlCol="0">
            <a:spAutoFit/>
          </a:bodyPr>
          <a:p>
            <a:r>
              <a:rPr lang="en-US" sz="1600" b="1" dirty="0">
                <a:solidFill>
                  <a:srgbClr val="575858"/>
                </a:solidFill>
                <a:latin typeface="华文仿宋" charset="0"/>
                <a:ea typeface="华文仿宋" charset="0"/>
              </a:rPr>
              <a:t>张世超 </a:t>
            </a:r>
            <a:r>
              <a:rPr lang="en-US" sz="1600" b="1" dirty="0">
                <a:solidFill>
                  <a:srgbClr val="A8A9A8"/>
                </a:solidFill>
                <a:latin typeface="华文仿宋" charset="0"/>
                <a:ea typeface="华文仿宋" charset="0"/>
              </a:rPr>
              <a:t>清华大学法学院2014级本科在读学生，就读于清华大学法学院法律专业，外文系外语专业第二学位。清华大学“新雅书院”通识教育项目学员。渴望能够通过降低通信成本，减少信息传递的错误率以及虚拟空间法律规制实现跨越地域、种族、性别、宗教的深层次理解和关怀，推动地球村的民主化，增进人们的互信互联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华文仿宋" charset="0"/>
                <a:ea typeface="华文仿宋" charset="0"/>
              </a:rPr>
              <a:t>。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华文仿宋" charset="0"/>
              <a:ea typeface="华文仿宋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/>
        </p:nvSpPr>
        <p:spPr>
          <a:xfrm>
            <a:off x="-57150" y="825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E3877B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-13335" y="-44450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63500" y="-42545"/>
            <a:ext cx="1938020" cy="10136505"/>
          </a:xfrm>
          <a:prstGeom prst="rect">
            <a:avLst/>
          </a:prstGeom>
          <a:solidFill>
            <a:srgbClr val="DE86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978535" y="320040"/>
            <a:ext cx="1871980" cy="1871980"/>
          </a:xfrm>
          <a:prstGeom prst="ellipse">
            <a:avLst/>
          </a:prstGeom>
          <a:solidFill>
            <a:srgbClr val="BFA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3600" b="1" noProof="0">
                <a:ln>
                  <a:noFill/>
                </a:ln>
                <a:solidFill>
                  <a:srgbClr val="FFFFFF"/>
                </a:solidFill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目录</a:t>
            </a:r>
            <a:endParaRPr lang="zh-CN" altLang="en-US" sz="3600" b="1" noProof="0">
              <a:ln>
                <a:noFill/>
              </a:ln>
              <a:solidFill>
                <a:srgbClr val="FFFFFF"/>
              </a:solidFill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620520" y="2575560"/>
            <a:ext cx="419100" cy="419100"/>
          </a:xfrm>
          <a:prstGeom prst="ellipse">
            <a:avLst/>
          </a:prstGeom>
          <a:solidFill>
            <a:srgbClr val="B9B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654810" y="3255645"/>
            <a:ext cx="419100" cy="419100"/>
          </a:xfrm>
          <a:prstGeom prst="ellipse">
            <a:avLst/>
          </a:prstGeom>
          <a:solidFill>
            <a:srgbClr val="B9B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687830" y="4010660"/>
            <a:ext cx="419100" cy="417830"/>
          </a:xfrm>
          <a:prstGeom prst="ellipse">
            <a:avLst/>
          </a:prstGeom>
          <a:solidFill>
            <a:srgbClr val="B9B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654175" y="5346065"/>
            <a:ext cx="419100" cy="417830"/>
          </a:xfrm>
          <a:prstGeom prst="ellipse">
            <a:avLst/>
          </a:prstGeom>
          <a:solidFill>
            <a:srgbClr val="B9B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4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326640" y="2531745"/>
            <a:ext cx="546862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逻辑模型</a:t>
            </a:r>
            <a:endParaRPr lang="en-US" altLang="zh-CN" sz="24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338070" y="3951605"/>
            <a:ext cx="5468620" cy="14585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理论基础</a:t>
            </a:r>
            <a:endParaRPr lang="en-US" altLang="zh-CN" sz="24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 sz="2000" b="1">
                <a:solidFill>
                  <a:srgbClr val="575858"/>
                </a:solidFill>
                <a:latin typeface="微软雅黑" charset="0"/>
                <a:ea typeface="微软雅黑" charset="0"/>
              </a:rPr>
              <a:t>区块链</a:t>
            </a:r>
            <a:endParaRPr lang="zh-CN" altLang="en-US" sz="2000" b="1">
              <a:solidFill>
                <a:srgbClr val="575858"/>
              </a:solidFill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sz="2000" b="1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 sz="2000" b="1">
                <a:solidFill>
                  <a:srgbClr val="575858"/>
                </a:solidFill>
                <a:latin typeface="微软雅黑" charset="0"/>
                <a:ea typeface="微软雅黑" charset="0"/>
              </a:rPr>
              <a:t>脑机接口</a:t>
            </a:r>
            <a:endParaRPr lang="zh-CN" altLang="en-US" sz="2000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000" b="1">
                <a:solidFill>
                  <a:srgbClr val="575858"/>
                </a:solidFill>
                <a:latin typeface="微软雅黑" charset="0"/>
                <a:ea typeface="微软雅黑" charset="0"/>
              </a:rPr>
              <a:t>           	</a:t>
            </a:r>
            <a:r>
              <a:rPr lang="zh-CN" altLang="en-US" sz="2000" b="1">
                <a:solidFill>
                  <a:srgbClr val="575858"/>
                </a:solidFill>
                <a:latin typeface="微软雅黑" charset="0"/>
                <a:ea typeface="微软雅黑" charset="0"/>
              </a:rPr>
              <a:t>群体决策</a:t>
            </a:r>
            <a:endParaRPr lang="zh-CN" altLang="en-US" sz="2000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282825" y="5404485"/>
            <a:ext cx="5468620" cy="2860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CLOUD MIND </a:t>
            </a:r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系统介绍</a:t>
            </a:r>
            <a:r>
              <a:rPr lang="en-US" altLang="zh-CN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 </a:t>
            </a:r>
            <a:endParaRPr lang="en-US" altLang="zh-CN" sz="24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	</a:t>
            </a:r>
            <a:r>
              <a:rPr lang="en-US" altLang="zh-CN" sz="2000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CLOUD MIND</a:t>
            </a:r>
            <a:r>
              <a:rPr lang="zh-CN" altLang="en-US" sz="2000" b="1">
                <a:solidFill>
                  <a:srgbClr val="575858"/>
                </a:solidFill>
                <a:latin typeface="微软雅黑" charset="0"/>
                <a:ea typeface="微软雅黑" charset="0"/>
              </a:rPr>
              <a:t>基础协议</a:t>
            </a:r>
            <a:endParaRPr lang="zh-CN" altLang="en-US" sz="2000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000" b="1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en-US" altLang="zh-CN" sz="2000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CLOUD MIND </a:t>
            </a:r>
            <a:r>
              <a:rPr lang="zh-CN" altLang="en-US" sz="2000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运营模型</a:t>
            </a:r>
            <a:endParaRPr lang="zh-CN" altLang="en-US" sz="2000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000" b="1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 sz="2000" b="1">
                <a:solidFill>
                  <a:srgbClr val="575858"/>
                </a:solidFill>
                <a:latin typeface="微软雅黑" charset="0"/>
                <a:ea typeface="微软雅黑" charset="0"/>
              </a:rPr>
              <a:t>名词释义</a:t>
            </a:r>
            <a:endParaRPr lang="zh-CN" altLang="en-US" sz="2000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000" b="1">
                <a:solidFill>
                  <a:srgbClr val="BFADA5"/>
                </a:solidFill>
                <a:latin typeface="微软雅黑" charset="0"/>
                <a:ea typeface="微软雅黑" charset="0"/>
              </a:rPr>
              <a:t>	       </a:t>
            </a:r>
            <a:r>
              <a:rPr lang="en-US" altLang="zh-CN" b="1">
                <a:solidFill>
                  <a:srgbClr val="A8A9A8"/>
                </a:solidFill>
                <a:latin typeface="微软雅黑" charset="0"/>
                <a:ea typeface="微软雅黑" charset="0"/>
              </a:rPr>
              <a:t>信息库</a:t>
            </a:r>
            <a:endParaRPr lang="en-US" altLang="zh-CN" b="1">
              <a:solidFill>
                <a:srgbClr val="A8A9A8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b="1">
                <a:solidFill>
                  <a:srgbClr val="A8A9A8"/>
                </a:solidFill>
                <a:latin typeface="微软雅黑" charset="0"/>
                <a:ea typeface="微软雅黑" charset="0"/>
              </a:rPr>
              <a:t>	        信道</a:t>
            </a:r>
            <a:endParaRPr lang="en-US" altLang="zh-CN" b="1">
              <a:solidFill>
                <a:srgbClr val="A8A9A8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b="1">
                <a:solidFill>
                  <a:srgbClr val="A8A9A8"/>
                </a:solidFill>
                <a:latin typeface="微软雅黑" charset="0"/>
                <a:ea typeface="微软雅黑" charset="0"/>
              </a:rPr>
              <a:t>	        思维空间</a:t>
            </a:r>
            <a:endParaRPr lang="en-US" altLang="zh-CN" b="1">
              <a:solidFill>
                <a:srgbClr val="A8A9A8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b="1">
                <a:solidFill>
                  <a:srgbClr val="A8A9A8"/>
                </a:solidFill>
                <a:latin typeface="微软雅黑" charset="0"/>
                <a:ea typeface="微软雅黑" charset="0"/>
              </a:rPr>
              <a:t>	        记忆空间</a:t>
            </a:r>
            <a:endParaRPr lang="en-US" altLang="zh-CN" b="1">
              <a:solidFill>
                <a:srgbClr val="A8A9A8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b="1">
                <a:solidFill>
                  <a:srgbClr val="A8A9A8"/>
                </a:solidFill>
                <a:latin typeface="微软雅黑" charset="0"/>
                <a:ea typeface="微软雅黑" charset="0"/>
              </a:rPr>
              <a:t>	</a:t>
            </a:r>
            <a:endParaRPr lang="en-US" altLang="zh-CN" sz="2000" b="1">
              <a:solidFill>
                <a:srgbClr val="A8A9A8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338070" y="3271520"/>
            <a:ext cx="546862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需求分析</a:t>
            </a:r>
            <a:endParaRPr lang="zh-CN" altLang="en-US" sz="24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/>
        </p:nvSpPr>
        <p:spPr>
          <a:xfrm>
            <a:off x="-57150" y="825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E3877B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-63500" y="-60960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737870" y="1496695"/>
            <a:ext cx="4191635" cy="3128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A8A9A8"/>
                </a:solidFill>
                <a:latin typeface="微软雅黑" charset="0"/>
                <a:ea typeface="微软雅黑" charset="0"/>
                <a:sym typeface="+mn-ea"/>
              </a:rPr>
              <a:t>	</a:t>
            </a: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信息系统结构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b="1">
                <a:solidFill>
                  <a:srgbClr val="A8A9A8"/>
                </a:solidFill>
                <a:latin typeface="微软雅黑" charset="0"/>
                <a:ea typeface="微软雅黑" charset="0"/>
                <a:sym typeface="+mn-ea"/>
              </a:rPr>
              <a:t>	       宏观</a:t>
            </a:r>
            <a:endParaRPr lang="en-US" altLang="zh-CN" b="1">
              <a:solidFill>
                <a:srgbClr val="A8A9A8"/>
              </a:solidFill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b="1">
                <a:solidFill>
                  <a:srgbClr val="A8A9A8"/>
                </a:solidFill>
                <a:latin typeface="微软雅黑" charset="0"/>
                <a:ea typeface="微软雅黑" charset="0"/>
                <a:sym typeface="+mn-ea"/>
              </a:rPr>
              <a:t>		Cloud Mind信息库</a:t>
            </a:r>
            <a:endParaRPr lang="en-US" altLang="zh-CN" b="1">
              <a:solidFill>
                <a:srgbClr val="A8A9A8"/>
              </a:solidFill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b="1">
                <a:solidFill>
                  <a:srgbClr val="A8A9A8"/>
                </a:solidFill>
                <a:latin typeface="微软雅黑" charset="0"/>
                <a:ea typeface="微软雅黑" charset="0"/>
              </a:rPr>
              <a:t>		云思维空间</a:t>
            </a:r>
            <a:endParaRPr lang="en-US" altLang="zh-CN" b="1">
              <a:solidFill>
                <a:srgbClr val="A8A9A8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b="1">
                <a:solidFill>
                  <a:srgbClr val="A8A9A8"/>
                </a:solidFill>
                <a:latin typeface="微软雅黑" charset="0"/>
                <a:ea typeface="微软雅黑" charset="0"/>
                <a:sym typeface="+mn-ea"/>
              </a:rPr>
              <a:t>	        介观</a:t>
            </a:r>
            <a:endParaRPr lang="en-US" altLang="zh-CN" b="1">
              <a:solidFill>
                <a:srgbClr val="A8A9A8"/>
              </a:solidFill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b="1">
                <a:solidFill>
                  <a:srgbClr val="A8A9A8"/>
                </a:solidFill>
                <a:latin typeface="微软雅黑" charset="0"/>
                <a:ea typeface="微软雅黑" charset="0"/>
                <a:sym typeface="+mn-ea"/>
              </a:rPr>
              <a:t>		Block信息库</a:t>
            </a:r>
            <a:endParaRPr lang="en-US" altLang="zh-CN" b="1">
              <a:solidFill>
                <a:srgbClr val="A8A9A8"/>
              </a:solidFill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b="1">
                <a:solidFill>
                  <a:srgbClr val="A8A9A8"/>
                </a:solidFill>
                <a:latin typeface="微软雅黑" charset="0"/>
                <a:ea typeface="微软雅黑" charset="0"/>
                <a:sym typeface="+mn-ea"/>
              </a:rPr>
              <a:t>		区块思维空间</a:t>
            </a:r>
            <a:endParaRPr lang="en-US" altLang="zh-CN" b="1">
              <a:solidFill>
                <a:srgbClr val="A8A9A8"/>
              </a:solidFill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b="1">
                <a:solidFill>
                  <a:srgbClr val="A8A9A8"/>
                </a:solidFill>
                <a:latin typeface="微软雅黑" charset="0"/>
                <a:ea typeface="微软雅黑" charset="0"/>
                <a:sym typeface="+mn-ea"/>
              </a:rPr>
              <a:t>    	        微观</a:t>
            </a:r>
            <a:endParaRPr lang="en-US" altLang="zh-CN" b="1">
              <a:solidFill>
                <a:srgbClr val="A8A9A8"/>
              </a:solidFill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b="1">
                <a:solidFill>
                  <a:srgbClr val="A8A9A8"/>
                </a:solidFill>
                <a:latin typeface="微软雅黑" charset="0"/>
                <a:ea typeface="微软雅黑" charset="0"/>
                <a:sym typeface="+mn-ea"/>
              </a:rPr>
              <a:t>		个人信息库</a:t>
            </a:r>
            <a:endParaRPr lang="en-US" altLang="zh-CN" b="1">
              <a:solidFill>
                <a:srgbClr val="A8A9A8"/>
              </a:solidFill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b="1">
                <a:solidFill>
                  <a:srgbClr val="A8A9A8"/>
                </a:solidFill>
                <a:latin typeface="微软雅黑" charset="0"/>
                <a:ea typeface="微软雅黑" charset="0"/>
                <a:sym typeface="+mn-ea"/>
              </a:rPr>
              <a:t>		个人思维空间</a:t>
            </a:r>
            <a:endParaRPr lang="en-US" altLang="zh-CN" b="1">
              <a:solidFill>
                <a:srgbClr val="A8A9A8"/>
              </a:solidFill>
              <a:latin typeface="微软雅黑" charset="0"/>
              <a:ea typeface="微软雅黑" charset="0"/>
              <a:sym typeface="+mn-ea"/>
            </a:endParaRPr>
          </a:p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35650" y="-59690"/>
            <a:ext cx="1938020" cy="10136505"/>
          </a:xfrm>
          <a:prstGeom prst="rect">
            <a:avLst/>
          </a:prstGeom>
          <a:solidFill>
            <a:srgbClr val="DE86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5597525" y="4805680"/>
            <a:ext cx="419100" cy="419100"/>
          </a:xfrm>
          <a:prstGeom prst="ellipse">
            <a:avLst/>
          </a:prstGeom>
          <a:solidFill>
            <a:srgbClr val="B9B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5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52475" y="4769485"/>
            <a:ext cx="417703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参考文献</a:t>
            </a:r>
            <a:endParaRPr lang="zh-CN" altLang="en-US" sz="24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624830" y="5595620"/>
            <a:ext cx="419100" cy="419100"/>
          </a:xfrm>
          <a:prstGeom prst="ellipse">
            <a:avLst/>
          </a:prstGeom>
          <a:solidFill>
            <a:srgbClr val="B9B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6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9780" y="5493385"/>
            <a:ext cx="417703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小组工作进展报告</a:t>
            </a:r>
            <a:endParaRPr lang="zh-CN" altLang="en-US" sz="24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 userDrawn="1"/>
        </p:nvSpPr>
        <p:spPr>
          <a:xfrm>
            <a:off x="-62865" y="-60960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71780" y="1248410"/>
            <a:ext cx="7490460" cy="167005"/>
          </a:xfrm>
          <a:prstGeom prst="rect">
            <a:avLst/>
          </a:prstGeom>
          <a:solidFill>
            <a:srgbClr val="E28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9750" y="318135"/>
            <a:ext cx="5915660" cy="972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solidFill>
                  <a:srgbClr val="575858"/>
                </a:solidFill>
                <a:latin typeface="微软雅黑" charset="0"/>
                <a:ea typeface="微软雅黑" charset="0"/>
              </a:rPr>
              <a:t>逻辑模型</a:t>
            </a:r>
            <a:endParaRPr lang="zh-CN" altLang="en-US" sz="5400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1046480" y="1623060"/>
            <a:ext cx="6528435" cy="1856105"/>
          </a:xfrm>
          <a:prstGeom prst="homePlate">
            <a:avLst/>
          </a:prstGeom>
          <a:solidFill>
            <a:srgbClr val="EDC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背景</a:t>
            </a: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：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在顾学雍所开设的超越学科界限的认知基础课程中，小组成员为了构建自己的认知基础，选定了一个研究课题，以该课题为目标寻找相关知识进行学习。在学习知识的过程中，同时学习反思认知基础本身。本文为小组学习报告</a:t>
            </a: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。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7410" y="3864610"/>
            <a:ext cx="2418715" cy="432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预期效果</a:t>
            </a:r>
            <a:endParaRPr lang="zh-CN" altLang="en-US" sz="24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提供未来民主团体内部制度的一种设想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对群体决策、社会管理、云计算、区块链方面的知识有基本了解，达到能与专业人士进行无障碍简单交流的程度。</a:t>
            </a:r>
            <a:endParaRPr lang="zh-CN" altLang="en-US"/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/>
          </a:p>
          <a:p>
            <a:pPr marL="285750" indent="-285750" algn="ctr">
              <a:buClr>
                <a:srgbClr val="E2887A"/>
              </a:buClr>
              <a:buFont typeface="Wingdings" charset="0"/>
              <a:buChar char="l"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24020" y="3890010"/>
            <a:ext cx="2534920" cy="4049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输入</a:t>
            </a:r>
            <a:endParaRPr lang="zh-CN" altLang="en-US" sz="24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资源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时间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书籍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文献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网络词条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相关视频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网络学习软件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人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本小组成员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本课教授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助教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同学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96520" y="8223885"/>
            <a:ext cx="7853680" cy="1143000"/>
          </a:xfrm>
          <a:prstGeom prst="rect">
            <a:avLst/>
          </a:prstGeom>
          <a:solidFill>
            <a:srgbClr val="57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30885" y="8306435"/>
            <a:ext cx="6412865" cy="1031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5F1E5"/>
                </a:solidFill>
                <a:latin typeface="微软雅黑" charset="0"/>
                <a:ea typeface="微软雅黑" charset="0"/>
              </a:rPr>
              <a:t>外部因素</a:t>
            </a:r>
            <a:endParaRPr lang="zh-CN" altLang="en-US">
              <a:solidFill>
                <a:srgbClr val="F5F1E5"/>
              </a:solidFill>
              <a:latin typeface="微软雅黑" charset="0"/>
              <a:ea typeface="微软雅黑" charset="0"/>
            </a:endParaRPr>
          </a:p>
          <a:p>
            <a:pPr marL="285750" indent="-285750">
              <a:buFont typeface="Wingdings" charset="0"/>
              <a:buChar char="l"/>
            </a:pPr>
            <a:r>
              <a:rPr lang="zh-CN" altLang="en-US" b="1">
                <a:solidFill>
                  <a:srgbClr val="F5F1E5"/>
                </a:solidFill>
                <a:latin typeface="微软雅黑" charset="0"/>
                <a:ea typeface="微软雅黑" charset="0"/>
              </a:rPr>
              <a:t>目前技术难以做到理想化的脑机借口</a:t>
            </a:r>
            <a:endParaRPr lang="zh-CN" altLang="en-US" b="1">
              <a:solidFill>
                <a:srgbClr val="F5F1E5"/>
              </a:solidFill>
              <a:latin typeface="微软雅黑" charset="0"/>
              <a:ea typeface="微软雅黑" charset="0"/>
            </a:endParaRPr>
          </a:p>
          <a:p>
            <a:pPr marL="285750" indent="-285750">
              <a:buFont typeface="Wingdings" charset="0"/>
              <a:buChar char="l"/>
            </a:pPr>
            <a:r>
              <a:rPr lang="zh-CN" altLang="en-US" b="1">
                <a:solidFill>
                  <a:srgbClr val="F5F1E5"/>
                </a:solidFill>
                <a:latin typeface="微软雅黑" charset="0"/>
                <a:ea typeface="微软雅黑" charset="0"/>
              </a:rPr>
              <a:t>既得利益者会阻碍现今社会向Cloud Mind转变。</a:t>
            </a:r>
            <a:endParaRPr lang="zh-CN" altLang="en-US" b="1">
              <a:solidFill>
                <a:srgbClr val="F5F1E5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 userDrawn="1"/>
        </p:nvSpPr>
        <p:spPr>
          <a:xfrm>
            <a:off x="-46355" y="-60960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92710" y="1281430"/>
            <a:ext cx="7490460" cy="167005"/>
          </a:xfrm>
          <a:prstGeom prst="rect">
            <a:avLst/>
          </a:prstGeom>
          <a:solidFill>
            <a:srgbClr val="E28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 flipH="1">
            <a:off x="-29845" y="1524000"/>
            <a:ext cx="6659880" cy="1790700"/>
          </a:xfrm>
          <a:prstGeom prst="homePlate">
            <a:avLst/>
          </a:prstGeom>
          <a:solidFill>
            <a:srgbClr val="EDC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目标：根据小组成员所掌握的理论知识和对未来技术的展望，构建一个未来乌托邦的自我管理体系——Cloud Mind。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9580" y="3906520"/>
            <a:ext cx="3378200" cy="4049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输出</a:t>
            </a:r>
            <a:endParaRPr lang="zh-CN" altLang="en-US" sz="24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客观需求</a:t>
            </a:r>
            <a:r>
              <a:rPr lang="zh-CN" altLang="en-US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charset="0"/>
                <a:ea typeface="微软雅黑" charset="0"/>
              </a:rPr>
              <a:t>分析</a:t>
            </a:r>
            <a:endParaRPr lang="zh-CN" altLang="en-US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技术理论背景分析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/>
            <a:r>
              <a:rPr lang="en-US" altLang="zh-CN" b="1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脑机接口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区块链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群体决策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en-US" altLang="zh-CN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CLOUD MIND</a:t>
            </a: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基础协议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  <a:sym typeface="+mn-ea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en-US" altLang="zh-CN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CLOUD MIND </a:t>
            </a: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运营模型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  <a:sym typeface="+mn-ea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 b="1">
              <a:solidFill>
                <a:srgbClr val="A8A9A8"/>
              </a:solidFill>
              <a:latin typeface="微软雅黑" charset="0"/>
              <a:ea typeface="微软雅黑" charset="0"/>
              <a:sym typeface="+mn-ea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信息系统结构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56380" y="3917315"/>
            <a:ext cx="3378200" cy="3775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活动</a:t>
            </a:r>
            <a:endParaRPr lang="zh-CN" altLang="en-US" sz="24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课堂学习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课堂讨论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课堂展示交流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文献研读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小组会议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Office Hour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96520" y="8223885"/>
            <a:ext cx="7853680" cy="1143000"/>
          </a:xfrm>
          <a:prstGeom prst="rect">
            <a:avLst/>
          </a:prstGeom>
          <a:solidFill>
            <a:srgbClr val="57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 userDrawn="1"/>
        </p:nvSpPr>
        <p:spPr>
          <a:xfrm>
            <a:off x="-46990" y="-2857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78740" y="2456180"/>
            <a:ext cx="7869555" cy="2005330"/>
          </a:xfrm>
          <a:prstGeom prst="rect">
            <a:avLst/>
          </a:prstGeom>
          <a:solidFill>
            <a:srgbClr val="57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81710" y="-44450"/>
            <a:ext cx="1573530" cy="10107930"/>
          </a:xfrm>
          <a:prstGeom prst="rect">
            <a:avLst/>
          </a:prstGeom>
          <a:solidFill>
            <a:srgbClr val="E28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1734</Words>
  <Application>Kingsoft Office WPP</Application>
  <PresentationFormat>宽屏</PresentationFormat>
  <Paragraphs>284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一级标题</vt:lpstr>
      <vt:lpstr>一级标题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</cp:revision>
  <dcterms:created xsi:type="dcterms:W3CDTF">2015-12-23T02:22:00Z</dcterms:created>
  <dcterms:modified xsi:type="dcterms:W3CDTF">2015-12-23T06:44:36Z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