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58" r:id="rId8"/>
    <p:sldId id="264" r:id="rId9"/>
    <p:sldId id="263" r:id="rId10"/>
    <p:sldId id="269" r:id="rId11"/>
    <p:sldId id="270" r:id="rId13"/>
    <p:sldId id="268" r:id="rId14"/>
    <p:sldId id="267" r:id="rId15"/>
    <p:sldId id="265" r:id="rId16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  <a:srgbClr val="BFADA5"/>
    <a:srgbClr val="EDC7BA"/>
    <a:srgbClr val="E2887A"/>
    <a:srgbClr val="A8A9A8"/>
    <a:srgbClr val="B9B4AE"/>
    <a:srgbClr val="575858"/>
    <a:srgbClr val="F5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1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551" y="1646135"/>
            <a:ext cx="5829309" cy="3501819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1" y="5282997"/>
            <a:ext cx="5829309" cy="2428455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62132" y="535517"/>
            <a:ext cx="1675926" cy="85240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24" cy="85240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4353" y="535517"/>
            <a:ext cx="6703705" cy="85240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5" y="2507620"/>
            <a:ext cx="6703705" cy="418402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05" y="6731223"/>
            <a:ext cx="6703705" cy="220027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35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4783" y="2677587"/>
            <a:ext cx="3303275" cy="63819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535517"/>
            <a:ext cx="6703705" cy="1944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366" y="2465710"/>
            <a:ext cx="3288094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366" y="3674116"/>
            <a:ext cx="3288094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34783" y="2465710"/>
            <a:ext cx="3304287" cy="1208406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934783" y="3674116"/>
            <a:ext cx="3304287" cy="54040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66" y="670561"/>
            <a:ext cx="2506805" cy="2346964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4287" y="1448226"/>
            <a:ext cx="3934783" cy="714799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5366" y="3017525"/>
            <a:ext cx="2506805" cy="559033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705" cy="1944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353" y="2677587"/>
            <a:ext cx="6703705" cy="638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3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74611" y="9322661"/>
            <a:ext cx="262318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9266" y="9322661"/>
            <a:ext cx="174879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3675" algn="l" defTabSz="777240" rtl="0" eaLnBrk="1" latinLnBrk="0" hangingPunct="1">
        <a:lnSpc>
          <a:spcPct val="90000"/>
        </a:lnSpc>
        <a:spcBef>
          <a:spcPts val="850"/>
        </a:spcBef>
        <a:buFont typeface="Arial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3675" algn="l" defTabSz="777240" rtl="0" eaLnBrk="1" latinLnBrk="0" hangingPunct="1">
        <a:lnSpc>
          <a:spcPct val="90000"/>
        </a:lnSpc>
        <a:spcBef>
          <a:spcPts val="425"/>
        </a:spcBef>
        <a:buFont typeface="Arial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9" name="Rectangle 6"/>
          <p:cNvSpPr/>
          <p:nvPr userDrawn="1"/>
        </p:nvSpPr>
        <p:spPr>
          <a:xfrm>
            <a:off x="748101" y="3141415"/>
            <a:ext cx="2675301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4234946" y="3168721"/>
            <a:ext cx="2643550" cy="438793"/>
          </a:xfrm>
          <a:prstGeom prst="rect">
            <a:avLst/>
          </a:prstGeom>
          <a:solidFill>
            <a:srgbClr val="6C6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2861" y="4026620"/>
            <a:ext cx="172977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2" name="Rectangle 9"/>
          <p:cNvSpPr/>
          <p:nvPr userDrawn="1"/>
        </p:nvSpPr>
        <p:spPr>
          <a:xfrm>
            <a:off x="5131581" y="4025985"/>
            <a:ext cx="173104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33070" y="310959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15" name="Rectangle 6"/>
          <p:cNvSpPr/>
          <p:nvPr userDrawn="1"/>
        </p:nvSpPr>
        <p:spPr>
          <a:xfrm>
            <a:off x="748736" y="3142050"/>
            <a:ext cx="2675301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6" name="Rectangle 7"/>
          <p:cNvSpPr/>
          <p:nvPr userDrawn="1"/>
        </p:nvSpPr>
        <p:spPr>
          <a:xfrm>
            <a:off x="4222246" y="316935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112010" y="4674870"/>
            <a:ext cx="3383280" cy="727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DF8775"/>
                </a:solidFill>
                <a:latin typeface="Adobe Gothic Std B" charset="0"/>
                <a:ea typeface="Adobe Gothic Std B" charset="0"/>
              </a:rPr>
              <a:t>CLOUD MIND</a:t>
            </a:r>
            <a:endParaRPr lang="en-US" altLang="zh-CN" sz="4000">
              <a:solidFill>
                <a:srgbClr val="DF8775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33070" y="3124835"/>
            <a:ext cx="6795135" cy="1482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THE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FUTURE DEMOCRATIC COMMUNITY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  <a:p>
            <a:pPr algn="ctr"/>
            <a:r>
              <a:rPr lang="en-US" altLang="zh-CN" sz="3000" b="1">
                <a:solidFill>
                  <a:srgbClr val="6C6D70"/>
                </a:solidFill>
                <a:latin typeface="Adobe Gothic Std B" charset="0"/>
                <a:ea typeface="Adobe Gothic Std B" charset="0"/>
              </a:rPr>
              <a:t>EXPLORATION</a:t>
            </a:r>
            <a:endParaRPr lang="en-US" altLang="zh-CN" sz="3000" b="1">
              <a:solidFill>
                <a:srgbClr val="6C6D70"/>
              </a:solidFill>
              <a:latin typeface="Adobe Gothic Std B" charset="0"/>
              <a:ea typeface="Adobe Gothic Std B" charset="0"/>
            </a:endParaRPr>
          </a:p>
        </p:txBody>
      </p:sp>
      <p:sp>
        <p:nvSpPr>
          <p:cNvPr id="5" name="Rectangle 6"/>
          <p:cNvSpPr/>
          <p:nvPr userDrawn="1"/>
        </p:nvSpPr>
        <p:spPr>
          <a:xfrm>
            <a:off x="960120" y="3143250"/>
            <a:ext cx="2435860" cy="438785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" name="Rectangle 7"/>
          <p:cNvSpPr/>
          <p:nvPr userDrawn="1"/>
        </p:nvSpPr>
        <p:spPr>
          <a:xfrm>
            <a:off x="4222246" y="3184596"/>
            <a:ext cx="2643550" cy="438793"/>
          </a:xfrm>
          <a:prstGeom prst="rect">
            <a:avLst/>
          </a:prstGeom>
          <a:solidFill>
            <a:srgbClr val="BF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4635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2710" y="128143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flipH="1">
            <a:off x="-29845" y="1524000"/>
            <a:ext cx="6659880" cy="1790700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目标：根据小组成员所掌握的理论知识和对未来技术的展望，构建一个未来乌托邦的自我管理体系——Cloud Mind。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" y="3906520"/>
            <a:ext cx="337820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输出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客观需求分析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技术理论背景分析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/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基础协议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en-US" altLang="zh-CN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CLOUD MIND 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运营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模型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信息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系统结构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6380" y="3917315"/>
            <a:ext cx="3378200" cy="3775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活动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课堂学习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课堂讨论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课堂展示交流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文献研读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小组会议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Office Hour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 userDrawn="1"/>
        </p:nvSpPr>
        <p:spPr>
          <a:xfrm>
            <a:off x="-4699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2865" y="-4191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4190" y="-40005"/>
            <a:ext cx="0" cy="10156825"/>
          </a:xfrm>
          <a:prstGeom prst="line">
            <a:avLst/>
          </a:prstGeom>
          <a:ln w="152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04190" y="1533525"/>
            <a:ext cx="1160145" cy="0"/>
          </a:xfrm>
          <a:prstGeom prst="line">
            <a:avLst/>
          </a:prstGeom>
          <a:ln w="1524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364615" y="438150"/>
            <a:ext cx="2142490" cy="889635"/>
          </a:xfrm>
        </p:spPr>
        <p:txBody>
          <a:bodyPr anchor="b">
            <a:normAutofit fontScale="90000"/>
          </a:bodyPr>
          <a:lstStyle>
            <a:lvl1pPr>
              <a:defRPr sz="2720"/>
            </a:lvl1pPr>
          </a:lstStyle>
          <a:p>
            <a:r>
              <a:rPr lang="zh-CN" altLang="en-US" sz="40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一级</a:t>
            </a:r>
            <a:r>
              <a:rPr lang="zh-CN" altLang="en-US" sz="4000" b="1" u="sng">
                <a:solidFill>
                  <a:srgbClr val="575858"/>
                </a:solidFill>
                <a:latin typeface="微软雅黑" charset="0"/>
                <a:ea typeface="微软雅黑" charset="0"/>
              </a:rPr>
              <a:t>标题</a:t>
            </a:r>
            <a:endParaRPr lang="zh-CN" altLang="en-US" sz="4000" b="1" u="sng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8680" y="1500505"/>
            <a:ext cx="0" cy="686054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half" idx="2"/>
          </p:nvPr>
        </p:nvSpPr>
        <p:spPr>
          <a:xfrm>
            <a:off x="3816350" y="2255520"/>
            <a:ext cx="2557145" cy="4099560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85190" y="261937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435" y="8314055"/>
            <a:ext cx="762000" cy="0"/>
          </a:xfrm>
          <a:prstGeom prst="line">
            <a:avLst/>
          </a:prstGeom>
          <a:ln w="1016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9"/>
          <p:cNvSpPr>
            <a:spLocks noGrp="1"/>
          </p:cNvSpPr>
          <p:nvPr/>
        </p:nvSpPr>
        <p:spPr>
          <a:xfrm>
            <a:off x="978535" y="1923415"/>
            <a:ext cx="1778000" cy="60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720"/>
            </a:lvl1pPr>
          </a:lstStyle>
          <a:p>
            <a:r>
              <a:rPr lang="zh-CN" altLang="en-US" sz="2400" b="1" u="sng">
                <a:solidFill>
                  <a:srgbClr val="F5F1E5"/>
                </a:solidFill>
                <a:latin typeface="微软雅黑" charset="0"/>
                <a:ea typeface="微软雅黑" charset="0"/>
              </a:rPr>
              <a:t>二级标题</a:t>
            </a:r>
            <a:endParaRPr lang="zh-CN" altLang="en-US" sz="2400" b="1" u="sng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6060" y="-58420"/>
            <a:ext cx="2517775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5464" y="1316170"/>
            <a:ext cx="3934851" cy="71481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任意多边形 109"/>
          <p:cNvSpPr/>
          <p:nvPr/>
        </p:nvSpPr>
        <p:spPr>
          <a:xfrm>
            <a:off x="6567170" y="731520"/>
            <a:ext cx="73025" cy="590359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944870" y="80010"/>
            <a:ext cx="1318260" cy="1318260"/>
          </a:xfrm>
          <a:prstGeom prst="ellipse">
            <a:avLst/>
          </a:prstGeom>
          <a:solidFill>
            <a:srgbClr val="5CC5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86" name="椭圆 85"/>
          <p:cNvSpPr/>
          <p:nvPr/>
        </p:nvSpPr>
        <p:spPr>
          <a:xfrm>
            <a:off x="6394450" y="2012315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394450" y="2783840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94450" y="3555365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394450" y="4325620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394450" y="5097145"/>
            <a:ext cx="419100" cy="417195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6833870" y="217297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等腰三角形 137"/>
          <p:cNvSpPr/>
          <p:nvPr/>
        </p:nvSpPr>
        <p:spPr>
          <a:xfrm rot="5400000">
            <a:off x="6833870" y="294449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等腰三角形 138"/>
          <p:cNvSpPr/>
          <p:nvPr/>
        </p:nvSpPr>
        <p:spPr>
          <a:xfrm rot="5400000">
            <a:off x="6833870" y="371411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0" name="等腰三角形 139"/>
          <p:cNvSpPr/>
          <p:nvPr/>
        </p:nvSpPr>
        <p:spPr>
          <a:xfrm rot="5400000">
            <a:off x="6833870" y="448564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1" name="等腰三角形 140"/>
          <p:cNvSpPr/>
          <p:nvPr/>
        </p:nvSpPr>
        <p:spPr>
          <a:xfrm rot="5400000">
            <a:off x="6833870" y="525716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pic>
        <p:nvPicPr>
          <p:cNvPr id="3" name="图片 2" descr="7b2b728d4aef97fdc5ce0eb717f769a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4295" y="0"/>
            <a:ext cx="361696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13e3835349e7826e3dcc312223550aad (1)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633730" y="620395"/>
            <a:ext cx="6414770" cy="9617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31750" y="-4508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2545080" cy="10103485"/>
          </a:xfrm>
          <a:prstGeom prst="rect">
            <a:avLst/>
          </a:prstGeom>
          <a:solidFill>
            <a:srgbClr val="E288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9355" y="394970"/>
            <a:ext cx="3076575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小组</a:t>
            </a:r>
            <a:r>
              <a:rPr lang="zh-CN" altLang="en-US" sz="48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成员</a:t>
            </a:r>
            <a:endParaRPr lang="zh-CN" altLang="en-US" sz="48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TextBox 6"/>
          <p:cNvSpPr txBox="1"/>
          <p:nvPr/>
        </p:nvSpPr>
        <p:spPr>
          <a:xfrm>
            <a:off x="2994660" y="715137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王小珊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清华大学建筑学院2014级本科在读学生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， 就读于建筑设计专业，清华大学“新雅书院”通识教育项目学员。乐观、开朗，擅长沟通。喜欢建筑设计，但同时也对哲学、心理学、管理学感兴趣。近期在探索信息时代对设计和思想的影响。渴望探索未来，并乐在其中。</a:t>
            </a:r>
            <a:endParaRPr lang="en-US" sz="1600" b="1" dirty="0">
              <a:solidFill>
                <a:srgbClr val="A8A9A8"/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pic>
        <p:nvPicPr>
          <p:cNvPr id="5" name="Picture 12" descr="E:\1超越极限的认知学习\team2\125590771456434967.jpg1255907714564349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4980" y="1586020"/>
            <a:ext cx="1632585" cy="2177415"/>
          </a:xfrm>
          <a:prstGeom prst="rect">
            <a:avLst/>
          </a:prstGeom>
        </p:spPr>
      </p:pic>
      <p:pic>
        <p:nvPicPr>
          <p:cNvPr id="17" name="Picture 2" descr="E:\1超越极限的认知学习\team2\294247269285018801.jpg294247269285018801"/>
          <p:cNvPicPr>
            <a:picLocks noChangeAspect="1" noChangeArrowheads="1"/>
          </p:cNvPicPr>
          <p:nvPr/>
        </p:nvPicPr>
        <p:blipFill rotWithShape="1">
          <a:blip r:embed="rId2"/>
          <a:srcRect l="16129" t="26964" r="28324" b="32157"/>
          <a:stretch>
            <a:fillRect/>
          </a:stretch>
        </p:blipFill>
        <p:spPr bwMode="auto">
          <a:xfrm>
            <a:off x="514350" y="4340860"/>
            <a:ext cx="1670685" cy="2188210"/>
          </a:xfrm>
          <a:prstGeom prst="rect">
            <a:avLst/>
          </a:prstGeom>
          <a:noFill/>
        </p:spPr>
      </p:pic>
      <p:pic>
        <p:nvPicPr>
          <p:cNvPr id="10" name="图片 9" descr="IMG_20151222_2152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9745" y="7045960"/>
            <a:ext cx="1662430" cy="221869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2959100" y="4333240"/>
            <a:ext cx="45205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pPr algn="just"/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  <a:sym typeface="+mn-ea"/>
              </a:rPr>
              <a:t>宁志禹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  <a:sym typeface="+mn-ea"/>
              </a:rPr>
              <a:t>  来自清华大学生命科学院，大二本科生。毕业于成都七中，自称是逐梦者。会弹钢琴，喜欢开脑洞。一般来说处世任性，但是处事严肃认真。对未来可能的Clonu Mind范式很感兴趣，并提出了不少设想。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  <a:sym typeface="+mn-ea"/>
              </a:rPr>
              <a:t>.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  <a:sym typeface="+mn-ea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  <a:p>
            <a:pPr algn="just"/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2997835" y="1606550"/>
            <a:ext cx="4457065" cy="1798320"/>
          </a:xfrm>
          <a:prstGeom prst="rect">
            <a:avLst/>
          </a:prstGeom>
          <a:noFill/>
          <a:ln w="50800">
            <a:gradFill>
              <a:gsLst>
                <a:gs pos="1000">
                  <a:srgbClr val="E2887A"/>
                </a:gs>
                <a:gs pos="18000">
                  <a:srgbClr val="E2887A"/>
                </a:gs>
                <a:gs pos="51000">
                  <a:srgbClr val="EDC7BA"/>
                </a:gs>
                <a:gs pos="100000">
                  <a:srgbClr val="F5F1E5"/>
                </a:gs>
              </a:gsLst>
              <a:lin ang="2940000" scaled="0"/>
            </a:gradFill>
          </a:ln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rgbClr val="575858"/>
                </a:solidFill>
                <a:latin typeface="华文仿宋" charset="0"/>
                <a:ea typeface="华文仿宋" charset="0"/>
              </a:rPr>
              <a:t>张世超 </a:t>
            </a:r>
            <a:r>
              <a:rPr lang="en-US" sz="1600" b="1" dirty="0">
                <a:solidFill>
                  <a:srgbClr val="A8A9A8"/>
                </a:solidFill>
                <a:latin typeface="华文仿宋" charset="0"/>
                <a:ea typeface="华文仿宋" charset="0"/>
              </a:rPr>
              <a:t>清华大学法学院2014级本科在读学生，就读于清华大学法学院法律专业，外文系外语专业第二学位。清华大学“新雅书院”通识教育项目学员。渴望能够通过降低通信成本，减少信息传递的错误率以及虚拟空间法律规制实现跨越地域、种族、性别、宗教的深层次理解和关怀，推动地球村的民主化，增进人们的互信互联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华文仿宋" charset="0"/>
                <a:ea typeface="华文仿宋" charset="0"/>
              </a:rPr>
              <a:t>。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华文仿宋" charset="0"/>
              <a:ea typeface="华文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>
            <a:off x="297180" y="4281805"/>
            <a:ext cx="1895475" cy="1635125"/>
          </a:xfrm>
          <a:prstGeom prst="triangle">
            <a:avLst/>
          </a:prstGeom>
          <a:solidFill>
            <a:srgbClr val="008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目录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8105" y="4022725"/>
            <a:ext cx="2333625" cy="2012950"/>
          </a:xfrm>
          <a:prstGeom prst="triangle">
            <a:avLst/>
          </a:prstGeom>
          <a:noFill/>
          <a:ln>
            <a:solidFill>
              <a:srgbClr val="0099EE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1244600" y="1600200"/>
            <a:ext cx="0" cy="2422525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44600" y="6048375"/>
            <a:ext cx="0" cy="2413000"/>
          </a:xfrm>
          <a:prstGeom prst="line">
            <a:avLst/>
          </a:prstGeom>
          <a:ln>
            <a:solidFill>
              <a:srgbClr val="0099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文本框 11"/>
          <p:cNvSpPr txBox="1"/>
          <p:nvPr/>
        </p:nvSpPr>
        <p:spPr>
          <a:xfrm>
            <a:off x="1417955" y="3389630"/>
            <a:ext cx="41338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da-DK" altLang="zh-CN" sz="2000" dirty="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Lorem ipsum dolor sit amet</a:t>
            </a:r>
            <a:endParaRPr lang="zh-CN" altLang="en-US" sz="2000" dirty="0">
              <a:solidFill>
                <a:srgbClr val="0081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041400" y="3202305"/>
            <a:ext cx="498475" cy="648970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文本框 13"/>
          <p:cNvSpPr txBox="1"/>
          <p:nvPr/>
        </p:nvSpPr>
        <p:spPr>
          <a:xfrm>
            <a:off x="843280" y="2913380"/>
            <a:ext cx="385445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4000" dirty="0">
                <a:solidFill>
                  <a:srgbClr val="006196"/>
                </a:solidFill>
                <a:latin typeface="华康俪金黑W8"/>
                <a:ea typeface="华康俪金黑W8"/>
              </a:rPr>
              <a:t>1</a:t>
            </a:r>
            <a:endParaRPr lang="zh-CN" altLang="en-US" sz="4000" dirty="0">
              <a:solidFill>
                <a:srgbClr val="006196"/>
              </a:solidFill>
              <a:latin typeface="华康俪金黑W8"/>
              <a:ea typeface="华康俪金黑W8"/>
            </a:endParaRPr>
          </a:p>
        </p:txBody>
      </p:sp>
      <p:sp>
        <p:nvSpPr>
          <p:cNvPr id="3081" name="文本框 15"/>
          <p:cNvSpPr txBox="1"/>
          <p:nvPr/>
        </p:nvSpPr>
        <p:spPr>
          <a:xfrm>
            <a:off x="1417955" y="4488180"/>
            <a:ext cx="41338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da-DK" altLang="zh-CN" sz="2000" dirty="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Lorem ipsum dolor sit amet</a:t>
            </a:r>
            <a:endParaRPr lang="zh-CN" altLang="en-US" sz="2000" dirty="0">
              <a:solidFill>
                <a:srgbClr val="0081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041400" y="4298950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文本框 17"/>
          <p:cNvSpPr txBox="1"/>
          <p:nvPr/>
        </p:nvSpPr>
        <p:spPr>
          <a:xfrm>
            <a:off x="843280" y="4010025"/>
            <a:ext cx="385445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4000" dirty="0">
                <a:solidFill>
                  <a:srgbClr val="006196"/>
                </a:solidFill>
                <a:latin typeface="华康俪金黑W8"/>
                <a:ea typeface="华康俪金黑W8"/>
              </a:rPr>
              <a:t>2</a:t>
            </a:r>
            <a:endParaRPr lang="zh-CN" altLang="en-US" sz="4000" dirty="0">
              <a:solidFill>
                <a:srgbClr val="006196"/>
              </a:solidFill>
              <a:latin typeface="华康俪金黑W8"/>
              <a:ea typeface="华康俪金黑W8"/>
            </a:endParaRPr>
          </a:p>
        </p:txBody>
      </p:sp>
      <p:sp>
        <p:nvSpPr>
          <p:cNvPr id="3084" name="文本框 19"/>
          <p:cNvSpPr txBox="1"/>
          <p:nvPr/>
        </p:nvSpPr>
        <p:spPr>
          <a:xfrm>
            <a:off x="1417955" y="5586730"/>
            <a:ext cx="41338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da-DK" altLang="zh-CN" sz="2000" dirty="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Lorem ipsum dolor sit amet</a:t>
            </a:r>
            <a:endParaRPr lang="zh-CN" altLang="en-US" sz="2000" dirty="0">
              <a:solidFill>
                <a:srgbClr val="0081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041400" y="5397500"/>
            <a:ext cx="498475" cy="65087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6" name="文本框 21"/>
          <p:cNvSpPr txBox="1"/>
          <p:nvPr/>
        </p:nvSpPr>
        <p:spPr>
          <a:xfrm>
            <a:off x="843280" y="5108575"/>
            <a:ext cx="385445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4000" dirty="0">
                <a:solidFill>
                  <a:srgbClr val="006196"/>
                </a:solidFill>
                <a:latin typeface="华康俪金黑W8"/>
                <a:ea typeface="华康俪金黑W8"/>
              </a:rPr>
              <a:t>3</a:t>
            </a:r>
            <a:endParaRPr lang="zh-CN" altLang="en-US" sz="4000" dirty="0">
              <a:solidFill>
                <a:srgbClr val="006196"/>
              </a:solidFill>
              <a:latin typeface="华康俪金黑W8"/>
              <a:ea typeface="华康俪金黑W8"/>
            </a:endParaRPr>
          </a:p>
        </p:txBody>
      </p:sp>
      <p:sp>
        <p:nvSpPr>
          <p:cNvPr id="3087" name="文本框 23"/>
          <p:cNvSpPr txBox="1"/>
          <p:nvPr/>
        </p:nvSpPr>
        <p:spPr>
          <a:xfrm>
            <a:off x="1417955" y="6685280"/>
            <a:ext cx="4133850" cy="400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r>
              <a:rPr lang="da-DK" altLang="zh-CN" sz="2000" dirty="0">
                <a:solidFill>
                  <a:srgbClr val="0081C8"/>
                </a:solidFill>
                <a:latin typeface="微软雅黑" pitchFamily="34" charset="-122"/>
                <a:ea typeface="微软雅黑" pitchFamily="34" charset="-122"/>
              </a:rPr>
              <a:t>Lorem ipsum dolor sit amet</a:t>
            </a:r>
            <a:endParaRPr lang="zh-CN" altLang="en-US" sz="2000" dirty="0">
              <a:solidFill>
                <a:srgbClr val="0081C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041400" y="6496050"/>
            <a:ext cx="498475" cy="649605"/>
          </a:xfrm>
          <a:prstGeom prst="line">
            <a:avLst/>
          </a:prstGeom>
          <a:ln>
            <a:solidFill>
              <a:srgbClr val="0099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文本框 25"/>
          <p:cNvSpPr txBox="1"/>
          <p:nvPr/>
        </p:nvSpPr>
        <p:spPr>
          <a:xfrm>
            <a:off x="843280" y="6207125"/>
            <a:ext cx="385445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4000" dirty="0">
                <a:solidFill>
                  <a:srgbClr val="006196"/>
                </a:solidFill>
                <a:latin typeface="华康俪金黑W8"/>
                <a:ea typeface="华康俪金黑W8"/>
              </a:rPr>
              <a:t>4</a:t>
            </a:r>
            <a:endParaRPr lang="zh-CN" altLang="en-US" sz="4000" dirty="0">
              <a:solidFill>
                <a:srgbClr val="006196"/>
              </a:solidFill>
              <a:latin typeface="华康俪金黑W8"/>
              <a:ea typeface="华康俪金黑W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404485" y="-43180"/>
            <a:ext cx="2385695" cy="1010348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任意多边形 109"/>
          <p:cNvSpPr/>
          <p:nvPr/>
        </p:nvSpPr>
        <p:spPr>
          <a:xfrm>
            <a:off x="6567170" y="731520"/>
            <a:ext cx="73025" cy="5903595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rgbClr val="5CC5B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944870" y="80010"/>
            <a:ext cx="1318260" cy="1318260"/>
          </a:xfrm>
          <a:prstGeom prst="ellipse">
            <a:avLst/>
          </a:prstGeom>
          <a:solidFill>
            <a:srgbClr val="5CC5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86" name="椭圆 85"/>
          <p:cNvSpPr/>
          <p:nvPr/>
        </p:nvSpPr>
        <p:spPr>
          <a:xfrm>
            <a:off x="6394450" y="2012315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394450" y="2783840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94450" y="3555365"/>
            <a:ext cx="419100" cy="41783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6394450" y="4325620"/>
            <a:ext cx="419100" cy="419100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6394450" y="5097145"/>
            <a:ext cx="419100" cy="417195"/>
          </a:xfrm>
          <a:prstGeom prst="ellipse">
            <a:avLst/>
          </a:prstGeom>
          <a:solidFill>
            <a:srgbClr val="5CC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>
            <a:off x="6833870" y="217297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8" name="等腰三角形 137"/>
          <p:cNvSpPr/>
          <p:nvPr/>
        </p:nvSpPr>
        <p:spPr>
          <a:xfrm rot="5400000">
            <a:off x="6833870" y="294449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9" name="等腰三角形 138"/>
          <p:cNvSpPr/>
          <p:nvPr/>
        </p:nvSpPr>
        <p:spPr>
          <a:xfrm rot="5400000">
            <a:off x="6833870" y="371411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0" name="等腰三角形 139"/>
          <p:cNvSpPr/>
          <p:nvPr/>
        </p:nvSpPr>
        <p:spPr>
          <a:xfrm rot="5400000">
            <a:off x="6833870" y="4485640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1" name="等腰三角形 140"/>
          <p:cNvSpPr/>
          <p:nvPr/>
        </p:nvSpPr>
        <p:spPr>
          <a:xfrm rot="5400000">
            <a:off x="6833870" y="5257165"/>
            <a:ext cx="114300" cy="984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13335" y="-4445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63500" y="-42545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8535" y="320040"/>
            <a:ext cx="1871980" cy="1871980"/>
          </a:xfrm>
          <a:prstGeom prst="ellipse">
            <a:avLst/>
          </a:prstGeom>
          <a:solidFill>
            <a:srgbClr val="BFA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目录</a:t>
            </a:r>
            <a:endParaRPr lang="zh-CN" altLang="en-US" sz="3600" b="1" noProof="0">
              <a:ln>
                <a:noFill/>
              </a:ln>
              <a:solidFill>
                <a:srgbClr val="FFFFFF"/>
              </a:solidFill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620520" y="257556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654810" y="3255645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687830" y="4010660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654175" y="5346065"/>
            <a:ext cx="419100" cy="41783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26640" y="2531745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逻辑模型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38070" y="3951605"/>
            <a:ext cx="5468620" cy="1458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理论基础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区块链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脑机接口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           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群体决策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282825" y="5404485"/>
            <a:ext cx="5468620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CLOUD MIND </a:t>
            </a:r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系统介绍</a:t>
            </a:r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 </a:t>
            </a:r>
            <a:endParaRPr lang="en-US" altLang="zh-CN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基础协议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核心模型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b="1">
                <a:solidFill>
                  <a:srgbClr val="A8A9A8"/>
                </a:solidFill>
                <a:latin typeface="微软雅黑" charset="0"/>
                <a:ea typeface="微软雅黑" charset="0"/>
              </a:rPr>
              <a:t>名词释义</a:t>
            </a:r>
            <a:endParaRPr lang="zh-CN" altLang="en-US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信道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        记忆空间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000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38070" y="32715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需求分析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/>
        </p:nvSpPr>
        <p:spPr>
          <a:xfrm>
            <a:off x="-57150" y="8255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E3877B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63500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870" y="1496695"/>
            <a:ext cx="4191635" cy="3128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结构</a:t>
            </a:r>
            <a:endParaRPr lang="zh-CN" altLang="en-US" b="1">
              <a:solidFill>
                <a:srgbClr val="A8A9A8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       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宏观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Cloud Mind信息库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</a:rPr>
              <a:t>		云思维空间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        介观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Block信息库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区块思维空间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    	        微观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A8A9A8"/>
                </a:solidFill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个人信息库</a:t>
            </a:r>
            <a:endParaRPr lang="en-US" altLang="zh-CN" b="1">
              <a:solidFill>
                <a:srgbClr val="BFADA5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>
                <a:solidFill>
                  <a:srgbClr val="BFADA5"/>
                </a:solidFill>
                <a:latin typeface="微软雅黑" charset="0"/>
                <a:ea typeface="微软雅黑" charset="0"/>
                <a:sym typeface="+mn-ea"/>
              </a:rPr>
              <a:t>		个人思维空间</a:t>
            </a:r>
            <a:endParaRPr lang="zh-CN" altLang="en-US" b="1">
              <a:solidFill>
                <a:srgbClr val="BFADA5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0" y="-59690"/>
            <a:ext cx="1938020" cy="10136505"/>
          </a:xfrm>
          <a:prstGeom prst="rect">
            <a:avLst/>
          </a:prstGeom>
          <a:solidFill>
            <a:srgbClr val="DE86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97525" y="4805680"/>
            <a:ext cx="419100" cy="419100"/>
          </a:xfrm>
          <a:prstGeom prst="ellipse">
            <a:avLst/>
          </a:prstGeom>
          <a:solidFill>
            <a:srgbClr val="B9B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2475" y="4719320"/>
            <a:ext cx="54686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参考文献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/>
        </p:nvSpPr>
        <p:spPr>
          <a:xfrm>
            <a:off x="-62865" y="-60960"/>
            <a:ext cx="7836535" cy="10073640"/>
          </a:xfrm>
          <a:prstGeom prst="rect">
            <a:avLst/>
          </a:prstGeom>
          <a:solidFill>
            <a:srgbClr val="F5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1780" y="1248410"/>
            <a:ext cx="7490460" cy="167005"/>
          </a:xfrm>
          <a:prstGeom prst="rect">
            <a:avLst/>
          </a:prstGeom>
          <a:solidFill>
            <a:srgbClr val="E28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750" y="318135"/>
            <a:ext cx="591566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rgbClr val="575858"/>
                </a:solidFill>
                <a:latin typeface="微软雅黑" charset="0"/>
                <a:ea typeface="微软雅黑" charset="0"/>
              </a:rPr>
              <a:t>逻辑模型</a:t>
            </a:r>
            <a:endParaRPr lang="zh-CN" altLang="en-US" sz="5400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1046480" y="1623060"/>
            <a:ext cx="6528435" cy="1856105"/>
          </a:xfrm>
          <a:prstGeom prst="homePlate">
            <a:avLst/>
          </a:prstGeom>
          <a:solidFill>
            <a:srgbClr val="ED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背景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：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在顾学雍所开设的超越学科界限的认知基础课程中，小组成员为了构建自己的认知基础，选定了一个研究课题，以该课题为目标寻找相关知识进行学习。在学习知识的过程中，同时学习反思认知基础本身。本文为小组学习报告</a:t>
            </a: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7410" y="3864610"/>
            <a:ext cx="2418715" cy="432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预期效果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提供未来民主团体内部制度的一种设想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对群体决策、社会管理、云计算、区块链方面的知识有基本了解，达到能与专业人士进行无障碍简单交流的程度。</a:t>
            </a:r>
            <a:endParaRPr lang="zh-CN" altLang="en-US"/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  <a:p>
            <a:pPr marL="285750" indent="-285750" algn="ctr">
              <a:buClr>
                <a:srgbClr val="E2887A"/>
              </a:buClr>
              <a:buFont typeface="Wingdings" charset="0"/>
              <a:buChar char="l"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24020" y="3890010"/>
            <a:ext cx="2534920" cy="4049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E2887A"/>
                </a:solidFill>
                <a:latin typeface="微软雅黑" charset="0"/>
                <a:ea typeface="微软雅黑" charset="0"/>
              </a:rPr>
              <a:t>输入</a:t>
            </a:r>
            <a:endParaRPr lang="zh-CN" altLang="en-US" sz="2400" b="1">
              <a:solidFill>
                <a:srgbClr val="E2887A"/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资源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时间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书籍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文献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网络词条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相关视频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网络学习软件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marL="285750" indent="-285750" algn="l">
              <a:buClr>
                <a:srgbClr val="E2887A"/>
              </a:buClr>
              <a:buFont typeface="Wingdings" charset="0"/>
              <a:buChar char="l"/>
            </a:pPr>
            <a:r>
              <a:rPr lang="zh-CN" altLang="en-US" b="1">
                <a:solidFill>
                  <a:srgbClr val="575858"/>
                </a:solidFill>
                <a:latin typeface="微软雅黑" charset="0"/>
                <a:ea typeface="微软雅黑" charset="0"/>
              </a:rPr>
              <a:t>人</a:t>
            </a:r>
            <a:endParaRPr lang="zh-CN" altLang="en-US" b="1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本小组成员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本课教授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助教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en-US" altLang="zh-CN">
                <a:solidFill>
                  <a:srgbClr val="575858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>
                <a:solidFill>
                  <a:srgbClr val="575858"/>
                </a:solidFill>
                <a:latin typeface="微软雅黑" charset="0"/>
                <a:ea typeface="微软雅黑" charset="0"/>
              </a:rPr>
              <a:t>同学</a:t>
            </a:r>
            <a:endParaRPr lang="zh-CN" altLang="en-US">
              <a:solidFill>
                <a:srgbClr val="575858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6520" y="8223885"/>
            <a:ext cx="7853680" cy="1143000"/>
          </a:xfrm>
          <a:prstGeom prst="rect">
            <a:avLst/>
          </a:prstGeom>
          <a:solidFill>
            <a:srgbClr val="57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85" y="8306435"/>
            <a:ext cx="6412865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5F1E5"/>
                </a:solidFill>
                <a:latin typeface="微软雅黑" charset="0"/>
                <a:ea typeface="微软雅黑" charset="0"/>
              </a:rPr>
              <a:t>外部因素</a:t>
            </a:r>
            <a:endParaRPr lang="zh-CN" altLang="en-US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目前技术难以做到理想化的脑机借口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buFont typeface="Wingdings" charset="0"/>
              <a:buChar char="l"/>
            </a:pPr>
            <a:r>
              <a:rPr lang="zh-CN" altLang="en-US" b="1">
                <a:solidFill>
                  <a:srgbClr val="F5F1E5"/>
                </a:solidFill>
                <a:latin typeface="微软雅黑" charset="0"/>
                <a:ea typeface="微软雅黑" charset="0"/>
              </a:rPr>
              <a:t>既得利益者会阻碍现今社会向Cloud Mind转变。</a:t>
            </a:r>
            <a:endParaRPr lang="zh-CN" altLang="en-US" b="1">
              <a:solidFill>
                <a:srgbClr val="F5F1E5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Kingsoft Office WPP</Application>
  <PresentationFormat>宽屏</PresentationFormat>
  <Paragraphs>182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一级标题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2015-12-23T02:22:41Z</dcterms:created>
  <dcterms:modified xsi:type="dcterms:W3CDTF">2015-12-23T04:16:39Z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