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1" r:id="rId4"/>
    <p:sldId id="257" r:id="rId5"/>
    <p:sldId id="278" r:id="rId6"/>
    <p:sldId id="258" r:id="rId7"/>
    <p:sldId id="259" r:id="rId8"/>
    <p:sldId id="270" r:id="rId9"/>
    <p:sldId id="260" r:id="rId10"/>
    <p:sldId id="269" r:id="rId11"/>
    <p:sldId id="276" r:id="rId12"/>
    <p:sldId id="272" r:id="rId13"/>
    <p:sldId id="271" r:id="rId14"/>
    <p:sldId id="273" r:id="rId15"/>
    <p:sldId id="274" r:id="rId16"/>
    <p:sldId id="262" r:id="rId17"/>
    <p:sldId id="275" r:id="rId18"/>
    <p:sldId id="263" r:id="rId19"/>
    <p:sldId id="277" r:id="rId20"/>
    <p:sldId id="279" r:id="rId21"/>
    <p:sldId id="28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njianfei@daoke.m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haippy/category/398525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TSDB</a:t>
            </a:r>
            <a:r>
              <a:rPr lang="zh-CN" altLang="en-US" dirty="0" smtClean="0"/>
              <a:t>简易集群设计方案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chenjianfei@daoke.me</a:t>
            </a:r>
            <a:endParaRPr lang="en-US" altLang="zh-CN" dirty="0" smtClean="0"/>
          </a:p>
          <a:p>
            <a:r>
              <a:rPr lang="en-US" altLang="zh-CN" smtClean="0"/>
              <a:t>2014-05-18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</a:t>
            </a:r>
            <a:r>
              <a:rPr lang="zh-CN" altLang="en-US" dirty="0" smtClean="0"/>
              <a:t>注册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读取配置，成功执行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，否则退出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如果节点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，执行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，如果是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，否则退出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注册该节点，成功执行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，否则退出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mode == RO then</a:t>
            </a:r>
          </a:p>
          <a:p>
            <a:pPr lvl="2"/>
            <a:r>
              <a:rPr lang="en-US" altLang="zh-CN" dirty="0" smtClean="0"/>
              <a:t>node = </a:t>
            </a:r>
            <a:r>
              <a:rPr lang="en-US" altLang="zh-CN" dirty="0" err="1" smtClean="0"/>
              <a:t>RO:dsnum:ip:rport:wport:time_range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else</a:t>
            </a:r>
          </a:p>
          <a:p>
            <a:pPr lvl="2"/>
            <a:r>
              <a:rPr lang="en-US" altLang="zh-CN" dirty="0" smtClean="0"/>
              <a:t>node = </a:t>
            </a:r>
            <a:r>
              <a:rPr lang="en-US" altLang="zh-CN" dirty="0" err="1" smtClean="0"/>
              <a:t>RW:dsnum:ip:rport:wport:time_range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SVC in </a:t>
            </a:r>
            <a:r>
              <a:rPr lang="en-US" altLang="zh-CN" dirty="0" err="1" smtClean="0"/>
              <a:t>service_set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For K in </a:t>
            </a:r>
            <a:r>
              <a:rPr lang="en-US" altLang="zh-CN" dirty="0" err="1" smtClean="0"/>
              <a:t>key_set</a:t>
            </a:r>
            <a:r>
              <a:rPr lang="en-US" altLang="zh-CN" dirty="0" smtClean="0"/>
              <a:t>:</a:t>
            </a:r>
          </a:p>
          <a:p>
            <a:pPr lvl="3"/>
            <a:r>
              <a:rPr lang="en-US" altLang="zh-CN" dirty="0" err="1" smtClean="0"/>
              <a:t>zoo_create</a:t>
            </a:r>
            <a:r>
              <a:rPr lang="en-US" altLang="zh-CN" dirty="0" smtClean="0"/>
              <a:t>(‘/keys/ SVC /K/${node}’, </a:t>
            </a:r>
            <a:r>
              <a:rPr lang="en-US" altLang="zh-CN" dirty="0" smtClean="0">
                <a:solidFill>
                  <a:srgbClr val="FF0000"/>
                </a:solidFill>
              </a:rPr>
              <a:t>ZOO_EPHEMERAL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data = ‘</a:t>
            </a:r>
            <a:r>
              <a:rPr lang="en-US" altLang="zh-CN" dirty="0" err="1" smtClean="0"/>
              <a:t>key_set</a:t>
            </a:r>
            <a:r>
              <a:rPr lang="en-US" altLang="zh-CN" dirty="0" smtClean="0"/>
              <a:t>  = […]; mode=RD or RW;…’</a:t>
            </a:r>
          </a:p>
          <a:p>
            <a:pPr lvl="1"/>
            <a:r>
              <a:rPr lang="en-US" altLang="zh-CN" dirty="0" smtClean="0"/>
              <a:t>if not </a:t>
            </a:r>
            <a:r>
              <a:rPr lang="en-US" altLang="zh-CN" dirty="0" err="1" smtClean="0"/>
              <a:t>zoo_exists</a:t>
            </a:r>
            <a:r>
              <a:rPr lang="en-US" altLang="zh-CN" dirty="0" smtClean="0"/>
              <a:t>(‘/datasets/ds1/</a:t>
            </a:r>
            <a:r>
              <a:rPr lang="en-US" altLang="zh-CN" dirty="0" err="1" smtClean="0"/>
              <a:t>ip:rport:wport</a:t>
            </a:r>
            <a:r>
              <a:rPr lang="en-US" altLang="zh-CN" dirty="0" smtClean="0"/>
              <a:t>’)</a:t>
            </a:r>
          </a:p>
          <a:p>
            <a:pPr lvl="2"/>
            <a:r>
              <a:rPr lang="en-US" altLang="zh-CN" dirty="0" err="1" smtClean="0"/>
              <a:t>zoo_create</a:t>
            </a:r>
            <a:r>
              <a:rPr lang="en-US" altLang="zh-CN" dirty="0" smtClean="0"/>
              <a:t>(‘/ datasets/ds1/</a:t>
            </a:r>
            <a:r>
              <a:rPr lang="en-US" altLang="zh-CN" dirty="0" err="1" smtClean="0"/>
              <a:t>ip:rport:wport</a:t>
            </a:r>
            <a:r>
              <a:rPr lang="en-US" altLang="zh-CN" dirty="0" smtClean="0"/>
              <a:t>’, data)</a:t>
            </a:r>
          </a:p>
          <a:p>
            <a:pPr lvl="1"/>
            <a:r>
              <a:rPr lang="en-US" altLang="zh-CN" dirty="0" smtClean="0"/>
              <a:t>else</a:t>
            </a:r>
          </a:p>
          <a:p>
            <a:pPr lvl="2"/>
            <a:r>
              <a:rPr lang="en-US" altLang="zh-CN" dirty="0" err="1" smtClean="0"/>
              <a:t>zoo_set</a:t>
            </a:r>
            <a:r>
              <a:rPr lang="en-US" altLang="zh-CN" dirty="0" smtClean="0"/>
              <a:t>(data)</a:t>
            </a:r>
          </a:p>
          <a:p>
            <a:pPr lvl="1"/>
            <a:r>
              <a:rPr lang="en-US" altLang="zh-CN" dirty="0" smtClean="0"/>
              <a:t>end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启动节点的</a:t>
            </a:r>
            <a:r>
              <a:rPr lang="en-US" altLang="zh-CN" dirty="0" err="1" smtClean="0"/>
              <a:t>tsdb</a:t>
            </a:r>
            <a:r>
              <a:rPr lang="zh-CN" altLang="en-US" dirty="0" smtClean="0"/>
              <a:t>服务，如果启动失败退出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</a:t>
            </a:r>
            <a:r>
              <a:rPr lang="zh-CN" altLang="en-US" dirty="0" smtClean="0"/>
              <a:t>注册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DN</a:t>
            </a:r>
            <a:r>
              <a:rPr lang="zh-CN" altLang="en-US" dirty="0" smtClean="0"/>
              <a:t>注册完毕之后，应该是这样一种情况：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rd</a:t>
            </a:r>
            <a:r>
              <a:rPr lang="zh-CN" altLang="en-US" dirty="0" smtClean="0"/>
              <a:t>属性的节点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可以有多个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rw</a:t>
            </a:r>
            <a:r>
              <a:rPr lang="zh-CN" altLang="en-US" dirty="0" smtClean="0"/>
              <a:t>属性的节点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有且只能有两个，并隶属于同一个</a:t>
            </a:r>
            <a:r>
              <a:rPr lang="en-US" altLang="zh-CN" dirty="0" smtClean="0"/>
              <a:t>DS</a:t>
            </a:r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40"/>
          <p:cNvSpPr/>
          <p:nvPr/>
        </p:nvSpPr>
        <p:spPr>
          <a:xfrm>
            <a:off x="-32" y="3643314"/>
            <a:ext cx="3714744" cy="23574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0" y="785794"/>
            <a:ext cx="3714744" cy="23574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DN</a:t>
            </a:r>
            <a:r>
              <a:rPr lang="zh-CN" altLang="en-US" dirty="0" smtClean="0"/>
              <a:t>注册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214282" y="1285860"/>
            <a:ext cx="1571636" cy="1714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err="1" smtClean="0"/>
              <a:t>Type:cluster</a:t>
            </a:r>
            <a:endParaRPr lang="en-US" altLang="zh-CN" sz="1100" dirty="0" smtClean="0"/>
          </a:p>
          <a:p>
            <a:r>
              <a:rPr lang="en-US" altLang="zh-CN" sz="1100" dirty="0" smtClean="0"/>
              <a:t>Mode: RW</a:t>
            </a:r>
          </a:p>
          <a:p>
            <a:r>
              <a:rPr lang="en-US" altLang="zh-CN" sz="1100" dirty="0" smtClean="0"/>
              <a:t>Rport:8001</a:t>
            </a:r>
          </a:p>
          <a:p>
            <a:r>
              <a:rPr lang="en-US" altLang="zh-CN" sz="1100" dirty="0" smtClean="0"/>
              <a:t>Wport:8002</a:t>
            </a:r>
          </a:p>
          <a:p>
            <a:r>
              <a:rPr lang="en-US" altLang="zh-CN" sz="1100" dirty="0" smtClean="0"/>
              <a:t>Dsnum:ds1</a:t>
            </a:r>
          </a:p>
          <a:p>
            <a:r>
              <a:rPr lang="en-US" altLang="zh-CN" sz="1100" dirty="0" err="1" smtClean="0"/>
              <a:t>Service_set</a:t>
            </a:r>
            <a:r>
              <a:rPr lang="en-US" altLang="zh-CN" sz="1100" dirty="0" smtClean="0"/>
              <a:t>: URL</a:t>
            </a:r>
          </a:p>
          <a:p>
            <a:r>
              <a:rPr lang="en-US" altLang="zh-CN" sz="1100" dirty="0" smtClean="0"/>
              <a:t>Key_set:0,2</a:t>
            </a:r>
          </a:p>
          <a:p>
            <a:r>
              <a:rPr lang="en-US" altLang="zh-CN" sz="1100" dirty="0" smtClean="0"/>
              <a:t>Time_range:20140101000000,-1</a:t>
            </a:r>
            <a:endParaRPr lang="zh-CN" altLang="en-US" sz="1100" dirty="0"/>
          </a:p>
        </p:txBody>
      </p:sp>
      <p:sp>
        <p:nvSpPr>
          <p:cNvPr id="31" name="椭圆 30"/>
          <p:cNvSpPr/>
          <p:nvPr/>
        </p:nvSpPr>
        <p:spPr>
          <a:xfrm>
            <a:off x="5429256" y="928670"/>
            <a:ext cx="1857388" cy="10715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56460" y="1916660"/>
            <a:ext cx="107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向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21" y="92867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Ip</a:t>
            </a:r>
            <a:r>
              <a:rPr lang="en-US" altLang="zh-CN" dirty="0" smtClean="0"/>
              <a:t>: 192.168.1.100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0371" y="92867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Ip</a:t>
            </a:r>
            <a:r>
              <a:rPr lang="en-US" altLang="zh-CN" dirty="0" smtClean="0"/>
              <a:t>: 192.168.1.101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928794" y="1285860"/>
            <a:ext cx="1571636" cy="1714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err="1" smtClean="0"/>
              <a:t>Type:cluster</a:t>
            </a:r>
            <a:endParaRPr lang="en-US" altLang="zh-CN" sz="1100" dirty="0" smtClean="0"/>
          </a:p>
          <a:p>
            <a:r>
              <a:rPr lang="en-US" altLang="zh-CN" sz="1100" dirty="0" smtClean="0"/>
              <a:t>Mode: RW</a:t>
            </a:r>
          </a:p>
          <a:p>
            <a:r>
              <a:rPr lang="en-US" altLang="zh-CN" sz="1100" dirty="0" smtClean="0"/>
              <a:t>Rport:8001</a:t>
            </a:r>
          </a:p>
          <a:p>
            <a:r>
              <a:rPr lang="en-US" altLang="zh-CN" sz="1100" dirty="0" smtClean="0"/>
              <a:t>Wport:8002</a:t>
            </a:r>
          </a:p>
          <a:p>
            <a:r>
              <a:rPr lang="en-US" altLang="zh-CN" sz="1100" dirty="0" smtClean="0"/>
              <a:t>Dsnum:ds1</a:t>
            </a:r>
          </a:p>
          <a:p>
            <a:r>
              <a:rPr lang="en-US" altLang="zh-CN" sz="1100" dirty="0" err="1" smtClean="0"/>
              <a:t>Service_set</a:t>
            </a:r>
            <a:r>
              <a:rPr lang="en-US" altLang="zh-CN" sz="1100" dirty="0" smtClean="0"/>
              <a:t>: URL</a:t>
            </a:r>
          </a:p>
          <a:p>
            <a:r>
              <a:rPr lang="en-US" altLang="zh-CN" sz="1100" dirty="0" smtClean="0"/>
              <a:t>Key_set:0,2</a:t>
            </a:r>
          </a:p>
          <a:p>
            <a:r>
              <a:rPr lang="en-US" altLang="zh-CN" sz="1100" dirty="0" smtClean="0"/>
              <a:t>Time_range:20140101000000,-1</a:t>
            </a:r>
            <a:endParaRPr lang="zh-CN" altLang="en-US" sz="1100" dirty="0"/>
          </a:p>
        </p:txBody>
      </p:sp>
      <p:sp>
        <p:nvSpPr>
          <p:cNvPr id="24" name="圆角矩形 23"/>
          <p:cNvSpPr/>
          <p:nvPr/>
        </p:nvSpPr>
        <p:spPr>
          <a:xfrm>
            <a:off x="142844" y="4143380"/>
            <a:ext cx="1571636" cy="1714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err="1" smtClean="0"/>
              <a:t>Type:cluster</a:t>
            </a:r>
            <a:endParaRPr lang="en-US" altLang="zh-CN" sz="1100" dirty="0" smtClean="0"/>
          </a:p>
          <a:p>
            <a:r>
              <a:rPr lang="en-US" altLang="zh-CN" sz="1100" dirty="0" smtClean="0"/>
              <a:t>Mode: RO</a:t>
            </a:r>
          </a:p>
          <a:p>
            <a:r>
              <a:rPr lang="en-US" altLang="zh-CN" sz="1100" dirty="0" smtClean="0"/>
              <a:t>Rport:8001</a:t>
            </a:r>
          </a:p>
          <a:p>
            <a:r>
              <a:rPr lang="en-US" altLang="zh-CN" sz="1100" dirty="0" smtClean="0"/>
              <a:t>Wport:8002</a:t>
            </a:r>
          </a:p>
          <a:p>
            <a:r>
              <a:rPr lang="en-US" altLang="zh-CN" sz="1100" dirty="0" smtClean="0"/>
              <a:t>Dsnum:ds2</a:t>
            </a:r>
          </a:p>
          <a:p>
            <a:r>
              <a:rPr lang="en-US" altLang="zh-CN" sz="1100" dirty="0" err="1" smtClean="0"/>
              <a:t>Service_set</a:t>
            </a:r>
            <a:r>
              <a:rPr lang="en-US" altLang="zh-CN" sz="1100" dirty="0" smtClean="0"/>
              <a:t>: URL</a:t>
            </a:r>
          </a:p>
          <a:p>
            <a:r>
              <a:rPr lang="en-US" altLang="zh-CN" sz="1100" dirty="0" smtClean="0"/>
              <a:t>Key_set:0,2</a:t>
            </a:r>
          </a:p>
          <a:p>
            <a:r>
              <a:rPr lang="en-US" altLang="zh-CN" sz="1100" dirty="0" smtClean="0"/>
              <a:t>Time_range:20130101000000,20140101000000</a:t>
            </a:r>
            <a:endParaRPr lang="zh-CN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71406" y="378619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Ip</a:t>
            </a:r>
            <a:r>
              <a:rPr lang="en-US" altLang="zh-CN" dirty="0" smtClean="0"/>
              <a:t>: 192.168.1.102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928794" y="4143380"/>
            <a:ext cx="1571636" cy="1714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err="1" smtClean="0"/>
              <a:t>Type:cluster</a:t>
            </a:r>
            <a:endParaRPr lang="en-US" altLang="zh-CN" sz="1100" dirty="0" smtClean="0"/>
          </a:p>
          <a:p>
            <a:r>
              <a:rPr lang="en-US" altLang="zh-CN" sz="1100" dirty="0" smtClean="0"/>
              <a:t>Mode: RO</a:t>
            </a:r>
          </a:p>
          <a:p>
            <a:r>
              <a:rPr lang="en-US" altLang="zh-CN" sz="1100" dirty="0" smtClean="0"/>
              <a:t>Rport:8001</a:t>
            </a:r>
          </a:p>
          <a:p>
            <a:r>
              <a:rPr lang="en-US" altLang="zh-CN" sz="1100" dirty="0" smtClean="0"/>
              <a:t>Wport:8002</a:t>
            </a:r>
          </a:p>
          <a:p>
            <a:r>
              <a:rPr lang="en-US" altLang="zh-CN" sz="1100" dirty="0" smtClean="0"/>
              <a:t>Dsnum:ds2</a:t>
            </a:r>
          </a:p>
          <a:p>
            <a:r>
              <a:rPr lang="en-US" altLang="zh-CN" sz="1100" dirty="0" err="1" smtClean="0"/>
              <a:t>Service_set</a:t>
            </a:r>
            <a:r>
              <a:rPr lang="en-US" altLang="zh-CN" sz="1100" dirty="0" smtClean="0"/>
              <a:t>: URL</a:t>
            </a:r>
          </a:p>
          <a:p>
            <a:r>
              <a:rPr lang="en-US" altLang="zh-CN" sz="1100" dirty="0" smtClean="0"/>
              <a:t>Key_set:0,2</a:t>
            </a:r>
          </a:p>
          <a:p>
            <a:r>
              <a:rPr lang="en-US" altLang="zh-CN" sz="1100" dirty="0" smtClean="0"/>
              <a:t>Time_range:20130101000000,20140101000000</a:t>
            </a:r>
            <a:endParaRPr lang="zh-CN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0371" y="378619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Ip</a:t>
            </a:r>
            <a:r>
              <a:rPr lang="en-US" altLang="zh-CN" dirty="0" smtClean="0"/>
              <a:t>: 192.168.1.103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29" idx="3"/>
            <a:endCxn id="31" idx="2"/>
          </p:cNvCxnSpPr>
          <p:nvPr/>
        </p:nvCxnSpPr>
        <p:spPr>
          <a:xfrm flipV="1">
            <a:off x="1785918" y="1464455"/>
            <a:ext cx="3643338" cy="678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2" idx="3"/>
            <a:endCxn id="31" idx="2"/>
          </p:cNvCxnSpPr>
          <p:nvPr/>
        </p:nvCxnSpPr>
        <p:spPr>
          <a:xfrm flipV="1">
            <a:off x="3500430" y="1464455"/>
            <a:ext cx="1928826" cy="678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3"/>
            <a:endCxn id="31" idx="2"/>
          </p:cNvCxnSpPr>
          <p:nvPr/>
        </p:nvCxnSpPr>
        <p:spPr>
          <a:xfrm flipV="1">
            <a:off x="1714480" y="1464455"/>
            <a:ext cx="3714776" cy="35361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7" idx="3"/>
            <a:endCxn id="31" idx="2"/>
          </p:cNvCxnSpPr>
          <p:nvPr/>
        </p:nvCxnSpPr>
        <p:spPr>
          <a:xfrm flipV="1">
            <a:off x="3500430" y="1464455"/>
            <a:ext cx="1928826" cy="35361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1475" y="3500438"/>
            <a:ext cx="49625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643050"/>
            <a:ext cx="27432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</a:t>
            </a:r>
            <a:r>
              <a:rPr lang="zh-CN" altLang="en-US" dirty="0" smtClean="0"/>
              <a:t>注销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注销有三种方式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DN</a:t>
            </a:r>
            <a:r>
              <a:rPr lang="zh-CN" altLang="en-US" dirty="0" smtClean="0"/>
              <a:t>主动停止服务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1. DN</a:t>
            </a:r>
            <a:r>
              <a:rPr lang="zh-CN" altLang="en-US" dirty="0" smtClean="0"/>
              <a:t>停止服务进程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2. ZK</a:t>
            </a:r>
            <a:r>
              <a:rPr lang="zh-CN" altLang="en-US" dirty="0" smtClean="0"/>
              <a:t>那边会自动删除相应的</a:t>
            </a:r>
            <a:r>
              <a:rPr lang="en-US" altLang="zh-CN" dirty="0" smtClean="0"/>
              <a:t>DN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znode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ZK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DN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znode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1.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ZK</a:t>
            </a:r>
            <a:r>
              <a:rPr lang="zh-CN" altLang="en-US" dirty="0" smtClean="0"/>
              <a:t>客户端手动删除</a:t>
            </a:r>
            <a:r>
              <a:rPr lang="en-US" altLang="zh-CN" dirty="0" err="1" smtClean="0"/>
              <a:t>znode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2. </a:t>
            </a:r>
            <a:r>
              <a:rPr lang="en-US" altLang="zh-CN" dirty="0" err="1" smtClean="0"/>
              <a:t>znode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DN</a:t>
            </a:r>
            <a:r>
              <a:rPr lang="zh-CN" altLang="en-US" dirty="0" smtClean="0"/>
              <a:t>自动停止服务进程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网络断开（网络异常）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1. ZK</a:t>
            </a:r>
            <a:r>
              <a:rPr lang="zh-CN" altLang="en-US" dirty="0" smtClean="0"/>
              <a:t>自动删除</a:t>
            </a:r>
            <a:r>
              <a:rPr lang="en-US" altLang="zh-CN" dirty="0" err="1" smtClean="0"/>
              <a:t>znode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2. DN</a:t>
            </a:r>
            <a:r>
              <a:rPr lang="zh-CN" altLang="en-US" dirty="0" smtClean="0"/>
              <a:t>自动停止服务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DN</a:t>
            </a:r>
            <a:r>
              <a:rPr lang="zh-CN" altLang="en-US" dirty="0" smtClean="0"/>
              <a:t>注销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5429256" y="928670"/>
            <a:ext cx="1857388" cy="10715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108391" y="1571612"/>
            <a:ext cx="1571636" cy="1714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err="1" smtClean="0"/>
              <a:t>Type:cluster</a:t>
            </a:r>
            <a:endParaRPr lang="en-US" altLang="zh-CN" sz="1100" dirty="0" smtClean="0"/>
          </a:p>
          <a:p>
            <a:r>
              <a:rPr lang="en-US" altLang="zh-CN" sz="1100" dirty="0" smtClean="0"/>
              <a:t>Mode: RD</a:t>
            </a:r>
          </a:p>
          <a:p>
            <a:r>
              <a:rPr lang="en-US" altLang="zh-CN" sz="1100" dirty="0" smtClean="0"/>
              <a:t>Rport:8001</a:t>
            </a:r>
          </a:p>
          <a:p>
            <a:r>
              <a:rPr lang="en-US" altLang="zh-CN" sz="1100" dirty="0" smtClean="0"/>
              <a:t>Wport:8002</a:t>
            </a:r>
          </a:p>
          <a:p>
            <a:r>
              <a:rPr lang="en-US" altLang="zh-CN" sz="1100" dirty="0" smtClean="0"/>
              <a:t>Dsnum:ds2</a:t>
            </a:r>
          </a:p>
          <a:p>
            <a:r>
              <a:rPr lang="en-US" altLang="zh-CN" sz="1100" dirty="0" err="1" smtClean="0"/>
              <a:t>Service_set</a:t>
            </a:r>
            <a:r>
              <a:rPr lang="en-US" altLang="zh-CN" sz="1100" dirty="0" smtClean="0"/>
              <a:t>: URL</a:t>
            </a:r>
          </a:p>
          <a:p>
            <a:r>
              <a:rPr lang="en-US" altLang="zh-CN" sz="1100" dirty="0" smtClean="0"/>
              <a:t>Key_set:0,2</a:t>
            </a:r>
          </a:p>
          <a:p>
            <a:r>
              <a:rPr lang="en-US" altLang="zh-CN" sz="1100" dirty="0" smtClean="0"/>
              <a:t>Time_range:20130101000000,20140101000000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-32" y="1130842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Ip</a:t>
            </a:r>
            <a:r>
              <a:rPr lang="en-US" altLang="zh-CN" dirty="0" smtClean="0"/>
              <a:t>: 192.168.1.102</a:t>
            </a:r>
            <a:endParaRPr lang="zh-CN" altLang="en-US" dirty="0"/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4778" y="2357430"/>
            <a:ext cx="587119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0" name="直接连接符 59"/>
          <p:cNvCxnSpPr/>
          <p:nvPr/>
        </p:nvCxnSpPr>
        <p:spPr>
          <a:xfrm>
            <a:off x="3786182" y="4572008"/>
            <a:ext cx="5000660" cy="1588"/>
          </a:xfrm>
          <a:prstGeom prst="line">
            <a:avLst/>
          </a:prstGeom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714744" y="5715016"/>
            <a:ext cx="5000660" cy="1588"/>
          </a:xfrm>
          <a:prstGeom prst="line">
            <a:avLst/>
          </a:prstGeom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42844" y="4282867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DN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ZK</a:t>
            </a:r>
            <a:r>
              <a:rPr lang="zh-CN" altLang="en-US" dirty="0" smtClean="0"/>
              <a:t>连不上时，</a:t>
            </a:r>
            <a:endParaRPr lang="en-US" altLang="zh-CN" dirty="0" smtClean="0"/>
          </a:p>
          <a:p>
            <a:r>
              <a:rPr lang="zh-CN" altLang="en-US" dirty="0" smtClean="0"/>
              <a:t>就触发注销流程。</a:t>
            </a:r>
            <a:endParaRPr lang="en-US" altLang="zh-CN" dirty="0" smtClean="0"/>
          </a:p>
        </p:txBody>
      </p:sp>
      <p:sp>
        <p:nvSpPr>
          <p:cNvPr id="11" name="乘号 10"/>
          <p:cNvSpPr/>
          <p:nvPr/>
        </p:nvSpPr>
        <p:spPr>
          <a:xfrm>
            <a:off x="3143240" y="1785926"/>
            <a:ext cx="428628" cy="28575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32" idx="3"/>
            <a:endCxn id="24" idx="2"/>
          </p:cNvCxnSpPr>
          <p:nvPr/>
        </p:nvCxnSpPr>
        <p:spPr>
          <a:xfrm flipV="1">
            <a:off x="1680027" y="1464455"/>
            <a:ext cx="3749229" cy="9644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42910" y="3000372"/>
            <a:ext cx="5000660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2910" y="4643446"/>
            <a:ext cx="5072098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(key,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对，成功执行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，否则退出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ZK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DS</a:t>
            </a:r>
            <a:r>
              <a:rPr lang="zh-CN" altLang="en-US" dirty="0" smtClean="0"/>
              <a:t>（包括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DN</a:t>
            </a:r>
            <a:r>
              <a:rPr lang="zh-CN" altLang="en-US" dirty="0" smtClean="0"/>
              <a:t>），成功执行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，否则退出：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 = key mod 8192</a:t>
            </a:r>
          </a:p>
          <a:p>
            <a:pPr lvl="1"/>
            <a:r>
              <a:rPr lang="en-US" altLang="zh-CN" dirty="0" smtClean="0"/>
              <a:t>if hosts[K] is null</a:t>
            </a:r>
          </a:p>
          <a:p>
            <a:pPr lvl="2"/>
            <a:r>
              <a:rPr lang="en-US" altLang="zh-CN" dirty="0" smtClean="0"/>
              <a:t>Hosts[K] = </a:t>
            </a:r>
            <a:r>
              <a:rPr lang="en-US" altLang="zh-CN" dirty="0" err="1" smtClean="0"/>
              <a:t>zoo_getChildren</a:t>
            </a:r>
            <a:r>
              <a:rPr lang="en-US" altLang="zh-CN" dirty="0" smtClean="0"/>
              <a:t>(‘/keys/URL/K’)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if hosts[K].</a:t>
            </a:r>
            <a:r>
              <a:rPr lang="en-US" altLang="zh-CN" dirty="0" err="1" smtClean="0">
                <a:solidFill>
                  <a:srgbClr val="FF0000"/>
                </a:solidFill>
              </a:rPr>
              <a:t>write_node_cnt</a:t>
            </a:r>
            <a:r>
              <a:rPr lang="en-US" altLang="zh-CN" dirty="0" smtClean="0">
                <a:solidFill>
                  <a:srgbClr val="FF0000"/>
                </a:solidFill>
              </a:rPr>
              <a:t> != 2</a:t>
            </a:r>
          </a:p>
          <a:p>
            <a:pPr lvl="2"/>
            <a:r>
              <a:rPr lang="en-US" altLang="zh-CN" dirty="0" err="1" smtClean="0">
                <a:solidFill>
                  <a:srgbClr val="FF0000"/>
                </a:solidFill>
              </a:rPr>
              <a:t>goto</a:t>
            </a:r>
            <a:r>
              <a:rPr lang="en-US" altLang="zh-CN" dirty="0" smtClean="0">
                <a:solidFill>
                  <a:srgbClr val="FF0000"/>
                </a:solidFill>
              </a:rPr>
              <a:t> error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(key, value) </a:t>
            </a:r>
            <a:r>
              <a:rPr lang="zh-CN" altLang="en-US" dirty="0" smtClean="0"/>
              <a:t>写入相应的</a:t>
            </a:r>
            <a:r>
              <a:rPr lang="en-US" altLang="zh-CN" dirty="0" smtClean="0"/>
              <a:t>DS</a:t>
            </a:r>
            <a:r>
              <a:rPr lang="zh-CN" altLang="en-US" dirty="0" smtClean="0"/>
              <a:t>，成功执行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，否则退出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write(hosts[K].</a:t>
            </a:r>
            <a:r>
              <a:rPr lang="en-US" altLang="zh-CN" dirty="0" err="1" smtClean="0"/>
              <a:t>write_node</a:t>
            </a:r>
            <a:r>
              <a:rPr lang="en-US" altLang="zh-CN" dirty="0" smtClean="0"/>
              <a:t>[1], key,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write(hosts[K].</a:t>
            </a:r>
            <a:r>
              <a:rPr lang="en-US" altLang="zh-CN" dirty="0" err="1" smtClean="0"/>
              <a:t>write_node</a:t>
            </a:r>
            <a:r>
              <a:rPr lang="en-US" altLang="zh-CN" dirty="0" smtClean="0"/>
              <a:t>[2], key,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(key, value)</a:t>
            </a:r>
            <a:r>
              <a:rPr lang="zh-CN" altLang="en-US" dirty="0" smtClean="0"/>
              <a:t>设置失效时间，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Data_Int</a:t>
            </a:r>
            <a:r>
              <a:rPr lang="zh-CN" altLang="en-US" dirty="0" smtClean="0"/>
              <a:t>写数据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" name="线形标注 1 4"/>
          <p:cNvSpPr/>
          <p:nvPr/>
        </p:nvSpPr>
        <p:spPr>
          <a:xfrm>
            <a:off x="6357950" y="2500306"/>
            <a:ext cx="2571736" cy="1571636"/>
          </a:xfrm>
          <a:prstGeom prst="borderCallout1">
            <a:avLst>
              <a:gd name="adj1" fmla="val 20366"/>
              <a:gd name="adj2" fmla="val -2812"/>
              <a:gd name="adj3" fmla="val 34499"/>
              <a:gd name="adj4" fmla="val -217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i="1" dirty="0" smtClean="0"/>
              <a:t>Note</a:t>
            </a:r>
            <a:r>
              <a:rPr lang="zh-CN" altLang="en-US" i="1" dirty="0" smtClean="0"/>
              <a:t>：可以将</a:t>
            </a:r>
            <a:r>
              <a:rPr lang="en-US" altLang="zh-CN" i="1" dirty="0" smtClean="0"/>
              <a:t>ZK</a:t>
            </a:r>
            <a:r>
              <a:rPr lang="zh-CN" altLang="en-US" i="1" dirty="0" smtClean="0"/>
              <a:t>中的</a:t>
            </a:r>
            <a:r>
              <a:rPr lang="en-US" altLang="zh-CN" i="1" dirty="0" smtClean="0"/>
              <a:t>K</a:t>
            </a:r>
            <a:r>
              <a:rPr lang="zh-CN" altLang="en-US" i="1" dirty="0" smtClean="0"/>
              <a:t>和</a:t>
            </a:r>
            <a:r>
              <a:rPr lang="en-US" altLang="zh-CN" i="1" dirty="0" smtClean="0"/>
              <a:t>DN</a:t>
            </a:r>
            <a:r>
              <a:rPr lang="zh-CN" altLang="en-US" i="1" dirty="0" smtClean="0"/>
              <a:t>的对应关系在本地做缓存，不需要每次都访问</a:t>
            </a:r>
            <a:r>
              <a:rPr lang="en-US" altLang="zh-CN" i="1" dirty="0" smtClean="0"/>
              <a:t>ZK</a:t>
            </a:r>
            <a:r>
              <a:rPr lang="zh-CN" altLang="en-US" i="1" dirty="0" smtClean="0"/>
              <a:t>，只在“有必要”的时候访问</a:t>
            </a:r>
            <a:r>
              <a:rPr lang="en-US" altLang="zh-CN" i="1" dirty="0" smtClean="0"/>
              <a:t>ZK</a:t>
            </a:r>
            <a:r>
              <a:rPr lang="zh-CN" altLang="en-US" i="1" dirty="0" smtClean="0"/>
              <a:t>。</a:t>
            </a:r>
            <a:endParaRPr lang="zh-CN" altLang="en-US" i="1" dirty="0"/>
          </a:p>
        </p:txBody>
      </p:sp>
      <p:sp>
        <p:nvSpPr>
          <p:cNvPr id="7" name="线形标注 1 6"/>
          <p:cNvSpPr/>
          <p:nvPr/>
        </p:nvSpPr>
        <p:spPr>
          <a:xfrm>
            <a:off x="6929454" y="4643446"/>
            <a:ext cx="2071702" cy="1428760"/>
          </a:xfrm>
          <a:prstGeom prst="borderCallout1">
            <a:avLst>
              <a:gd name="adj1" fmla="val 13902"/>
              <a:gd name="adj2" fmla="val -6039"/>
              <a:gd name="adj3" fmla="val 29322"/>
              <a:gd name="adj4" fmla="val -4209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i="1" dirty="0" smtClean="0"/>
              <a:t>Note</a:t>
            </a:r>
            <a:r>
              <a:rPr lang="zh-CN" altLang="en-US" i="1" dirty="0" smtClean="0"/>
              <a:t>：要保证这两个写操作时原子操作，同时成功同时失败，否则报错。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写数据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428596" y="4143380"/>
            <a:ext cx="8286808" cy="2357454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14282" y="1643050"/>
            <a:ext cx="1285884" cy="7858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2928926" y="1643050"/>
            <a:ext cx="1428760" cy="7858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Data_Int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857224" y="4500570"/>
            <a:ext cx="1643074" cy="19288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1071538" y="5643578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DN-1b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1071538" y="5072074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DN-1a</a:t>
            </a:r>
            <a:endParaRPr lang="zh-CN" altLang="en-US" dirty="0"/>
          </a:p>
        </p:txBody>
      </p:sp>
      <p:sp>
        <p:nvSpPr>
          <p:cNvPr id="39" name="右箭头 38"/>
          <p:cNvSpPr/>
          <p:nvPr/>
        </p:nvSpPr>
        <p:spPr>
          <a:xfrm>
            <a:off x="5214942" y="5143512"/>
            <a:ext cx="857256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7000892" y="1071546"/>
            <a:ext cx="1857388" cy="10715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57290" y="457200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DS1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3071802" y="4500570"/>
            <a:ext cx="1643074" cy="19288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286116" y="5643578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DN-2b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3286116" y="5072074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DN-2a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71868" y="457200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DS2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572264" y="4500570"/>
            <a:ext cx="1643074" cy="19288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6786578" y="5643578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DN-3b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6786578" y="5072074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DN-3a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072330" y="457200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DS3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571604" y="1571612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get </a:t>
            </a:r>
            <a:r>
              <a:rPr lang="en-US" altLang="zh-CN" dirty="0" err="1" smtClean="0"/>
              <a:t>key,val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214942" y="142873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get map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34" idx="3"/>
            <a:endCxn id="35" idx="1"/>
          </p:cNvCxnSpPr>
          <p:nvPr/>
        </p:nvCxnSpPr>
        <p:spPr>
          <a:xfrm>
            <a:off x="1500166" y="2035959"/>
            <a:ext cx="142876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5" idx="3"/>
            <a:endCxn id="40" idx="2"/>
          </p:cNvCxnSpPr>
          <p:nvPr/>
        </p:nvCxnSpPr>
        <p:spPr>
          <a:xfrm flipV="1">
            <a:off x="4357686" y="1607331"/>
            <a:ext cx="2643206" cy="4286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428992" y="3214686"/>
            <a:ext cx="141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set  </a:t>
            </a:r>
            <a:r>
              <a:rPr lang="en-US" altLang="zh-CN" dirty="0" err="1" smtClean="0"/>
              <a:t>key,val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571604" y="214311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Expire key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35" idx="2"/>
            <a:endCxn id="42" idx="0"/>
          </p:cNvCxnSpPr>
          <p:nvPr/>
        </p:nvCxnSpPr>
        <p:spPr>
          <a:xfrm rot="16200000" flipH="1">
            <a:off x="2732471" y="3339702"/>
            <a:ext cx="2071702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 node </a:t>
            </a:r>
            <a:r>
              <a:rPr lang="zh-CN" altLang="en-US" dirty="0" smtClean="0"/>
              <a:t>读数据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客户端请求</a:t>
            </a:r>
            <a:r>
              <a:rPr lang="en-US" altLang="zh-CN" dirty="0" smtClean="0"/>
              <a:t>get key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从</a:t>
            </a:r>
            <a:r>
              <a:rPr lang="en-US" altLang="zh-CN" dirty="0" smtClean="0"/>
              <a:t>ZK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DS</a:t>
            </a:r>
            <a:r>
              <a:rPr lang="zh-CN" altLang="en-US" dirty="0" smtClean="0"/>
              <a:t>（包括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DN</a:t>
            </a:r>
            <a:r>
              <a:rPr lang="zh-CN" altLang="en-US" dirty="0" smtClean="0"/>
              <a:t>），成功执行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，否则退出：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 = key mod 8192</a:t>
            </a:r>
          </a:p>
          <a:p>
            <a:pPr lvl="1"/>
            <a:r>
              <a:rPr lang="en-US" altLang="zh-CN" dirty="0" smtClean="0"/>
              <a:t>if hosts[K] is null</a:t>
            </a:r>
          </a:p>
          <a:p>
            <a:pPr lvl="2"/>
            <a:r>
              <a:rPr lang="en-US" altLang="zh-CN" dirty="0" smtClean="0"/>
              <a:t>Hosts[K] = </a:t>
            </a:r>
            <a:r>
              <a:rPr lang="en-US" altLang="zh-CN" dirty="0" err="1" smtClean="0"/>
              <a:t>zoo_getChildren</a:t>
            </a:r>
            <a:r>
              <a:rPr lang="en-US" altLang="zh-CN" dirty="0" smtClean="0"/>
              <a:t>(‘/keys/URL/K’)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落在</a:t>
            </a:r>
            <a:r>
              <a:rPr lang="en-US" altLang="zh-CN" dirty="0" smtClean="0"/>
              <a:t>hosts</a:t>
            </a:r>
            <a:r>
              <a:rPr lang="zh-CN" altLang="en-US" dirty="0" smtClean="0"/>
              <a:t>中哪一个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上，成功执行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，否则退出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val</a:t>
            </a:r>
            <a:r>
              <a:rPr lang="en-US" altLang="zh-CN" dirty="0" smtClean="0"/>
              <a:t> = get(hosts. </a:t>
            </a:r>
            <a:r>
              <a:rPr lang="en-US" altLang="zh-CN" dirty="0" err="1" smtClean="0"/>
              <a:t>Correspond_node</a:t>
            </a:r>
            <a:r>
              <a:rPr lang="en-US" altLang="zh-CN" dirty="0" smtClean="0"/>
              <a:t>, key)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返回给客户端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Search node </a:t>
            </a:r>
            <a:r>
              <a:rPr lang="zh-CN" altLang="en-US" dirty="0" smtClean="0"/>
              <a:t>读数据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8596" y="4143380"/>
            <a:ext cx="8286808" cy="2357454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928926" y="1785926"/>
            <a:ext cx="1500198" cy="7143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Search_node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57224" y="4500570"/>
            <a:ext cx="1643074" cy="19288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071538" y="5643578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DN-1b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071538" y="5072074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DN-1a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5214942" y="5143512"/>
            <a:ext cx="857256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7000892" y="1071546"/>
            <a:ext cx="1857388" cy="10715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57290" y="457200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DS1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071802" y="4500570"/>
            <a:ext cx="1643074" cy="19288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86116" y="5643578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DN-2b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286116" y="5072074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DN-2a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71868" y="457200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DS2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572264" y="4500570"/>
            <a:ext cx="1643074" cy="19288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786578" y="5643578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DN-3b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786578" y="5072074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DN-3a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72330" y="457200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DS3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14942" y="142873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2.get map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6" idx="3"/>
            <a:endCxn id="11" idx="2"/>
          </p:cNvCxnSpPr>
          <p:nvPr/>
        </p:nvCxnSpPr>
        <p:spPr>
          <a:xfrm flipV="1">
            <a:off x="4429124" y="1607331"/>
            <a:ext cx="2571768" cy="5357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2"/>
            <a:endCxn id="13" idx="0"/>
          </p:cNvCxnSpPr>
          <p:nvPr/>
        </p:nvCxnSpPr>
        <p:spPr>
          <a:xfrm rot="16200000" flipH="1">
            <a:off x="2786050" y="3393281"/>
            <a:ext cx="2000264" cy="2143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28992" y="3214686"/>
            <a:ext cx="117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get  key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14414" y="1428736"/>
            <a:ext cx="107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get key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60756" y="255960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response </a:t>
            </a:r>
            <a:r>
              <a:rPr lang="en-US" altLang="zh-CN" dirty="0" err="1" smtClean="0"/>
              <a:t>val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0" y="1928802"/>
            <a:ext cx="1428728" cy="10715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55" idx="7"/>
            <a:endCxn id="6" idx="1"/>
          </p:cNvCxnSpPr>
          <p:nvPr/>
        </p:nvCxnSpPr>
        <p:spPr>
          <a:xfrm rot="16200000" flipH="1">
            <a:off x="2045517" y="1259708"/>
            <a:ext cx="57386" cy="1709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5" idx="6"/>
          </p:cNvCxnSpPr>
          <p:nvPr/>
        </p:nvCxnSpPr>
        <p:spPr>
          <a:xfrm rot="10800000" flipV="1">
            <a:off x="1428728" y="2214553"/>
            <a:ext cx="150019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DS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可读写的</a:t>
            </a:r>
            <a:r>
              <a:rPr lang="en-US" altLang="zh-CN" dirty="0" smtClean="0"/>
              <a:t>DS</a:t>
            </a:r>
            <a:r>
              <a:rPr lang="zh-CN" altLang="en-US" dirty="0" smtClean="0"/>
              <a:t>（包括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DN</a:t>
            </a:r>
            <a:r>
              <a:rPr lang="zh-CN" altLang="en-US" dirty="0" smtClean="0"/>
              <a:t>）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只读的</a:t>
            </a:r>
            <a:r>
              <a:rPr lang="en-US" altLang="zh-CN" dirty="0" smtClean="0">
                <a:sym typeface="Wingdings" pitchFamily="2" charset="2"/>
              </a:rPr>
              <a:t>DS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1. DS</a:t>
            </a:r>
            <a:r>
              <a:rPr lang="zh-CN" altLang="en-US" dirty="0" smtClean="0">
                <a:sym typeface="Wingdings" pitchFamily="2" charset="2"/>
              </a:rPr>
              <a:t>停止服务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2. </a:t>
            </a:r>
            <a:r>
              <a:rPr lang="zh-CN" altLang="en-US" dirty="0" smtClean="0">
                <a:sym typeface="Wingdings" pitchFamily="2" charset="2"/>
              </a:rPr>
              <a:t>修改配置文件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smtClean="0">
                <a:sym typeface="Wingdings" pitchFamily="2" charset="2"/>
              </a:rPr>
              <a:t>Mode: RW  RO</a:t>
            </a:r>
          </a:p>
          <a:p>
            <a:pPr lvl="2"/>
            <a:r>
              <a:rPr lang="en-US" altLang="zh-CN" dirty="0" err="1" smtClean="0">
                <a:sym typeface="Wingdings" pitchFamily="2" charset="2"/>
              </a:rPr>
              <a:t>Time_range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 smtClean="0">
              <a:sym typeface="Wingdings" pitchFamily="2" charset="2"/>
            </a:endParaRPr>
          </a:p>
          <a:p>
            <a:pPr lvl="3"/>
            <a:r>
              <a:rPr lang="en-US" altLang="zh-CN" dirty="0" smtClean="0"/>
              <a:t>[20140101000000, -1]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smtClean="0"/>
              <a:t>[20140101000000, 20140501000000]</a:t>
            </a:r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重新注册该</a:t>
            </a:r>
            <a:r>
              <a:rPr lang="en-US" altLang="zh-CN" dirty="0" smtClean="0"/>
              <a:t>DS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个节点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不允许将只读的</a:t>
            </a:r>
            <a:r>
              <a:rPr lang="en-US" altLang="zh-CN" dirty="0" smtClean="0"/>
              <a:t>DS</a:t>
            </a:r>
            <a:r>
              <a:rPr lang="zh-CN" altLang="en-US" dirty="0" smtClean="0"/>
              <a:t>设置成可读写的</a:t>
            </a:r>
            <a:r>
              <a:rPr lang="en-US" altLang="zh-CN" dirty="0" smtClean="0"/>
              <a:t>DS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设计方案说明</a:t>
            </a:r>
            <a:endParaRPr lang="en-US" altLang="zh-CN" dirty="0" smtClean="0"/>
          </a:p>
          <a:p>
            <a:r>
              <a:rPr lang="en-US" altLang="zh-CN" dirty="0" smtClean="0"/>
              <a:t>Zookeeper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 smtClean="0"/>
              <a:t>各模块数据流图</a:t>
            </a:r>
            <a:endParaRPr lang="en-US" altLang="zh-CN" dirty="0" smtClean="0"/>
          </a:p>
          <a:p>
            <a:r>
              <a:rPr lang="zh-CN" altLang="en-US" dirty="0" smtClean="0"/>
              <a:t>各模块说明</a:t>
            </a:r>
            <a:endParaRPr lang="en-US" altLang="zh-CN" dirty="0" smtClean="0"/>
          </a:p>
          <a:p>
            <a:r>
              <a:rPr lang="en-US" altLang="zh-CN" dirty="0" smtClean="0"/>
              <a:t>DN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 smtClean="0"/>
              <a:t>几个重要流程及实现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DN</a:t>
            </a:r>
            <a:r>
              <a:rPr lang="zh-CN" altLang="en-US" dirty="0" smtClean="0"/>
              <a:t>注册</a:t>
            </a:r>
            <a:r>
              <a:rPr lang="en-US" altLang="zh-CN" dirty="0" smtClean="0"/>
              <a:t>/</a:t>
            </a:r>
            <a:r>
              <a:rPr lang="zh-CN" altLang="en-US" dirty="0" smtClean="0"/>
              <a:t>注销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写数据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Search node </a:t>
            </a:r>
            <a:r>
              <a:rPr lang="zh-CN" altLang="en-US" dirty="0" smtClean="0"/>
              <a:t>读数据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smtClean="0"/>
              <a:t>DS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全部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和 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319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设计方案说明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每两台机器互为主备，保证容错性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保存元数据</a:t>
            </a:r>
            <a:endParaRPr lang="en-US" altLang="zh-CN" dirty="0" smtClean="0"/>
          </a:p>
          <a:p>
            <a:r>
              <a:rPr lang="zh-CN" altLang="en-US" dirty="0" smtClean="0"/>
              <a:t>元数据主要是：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和节点的映射关系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Zoo</a:t>
            </a:r>
            <a:r>
              <a:rPr lang="en-US" altLang="zh-CN" dirty="0" smtClean="0"/>
              <a:t>k</a:t>
            </a:r>
            <a:r>
              <a:rPr lang="en-US" dirty="0" smtClean="0"/>
              <a:t>eeper</a:t>
            </a:r>
            <a:r>
              <a:rPr lang="zh-CN" altLang="en-US" dirty="0" smtClean="0"/>
              <a:t>是</a:t>
            </a:r>
            <a:r>
              <a:rPr lang="en-US" dirty="0" err="1" smtClean="0"/>
              <a:t>Hadoop</a:t>
            </a:r>
            <a:r>
              <a:rPr lang="zh-CN" altLang="en-US" dirty="0" smtClean="0"/>
              <a:t>的正式子项目，它是一个针对大型分布式系统的可靠协调系统，提供的功能包括：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配置维护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名字维护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分布式同步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组服务</a:t>
            </a:r>
            <a:endParaRPr lang="en-US" altLang="zh-CN" dirty="0" smtClean="0"/>
          </a:p>
          <a:p>
            <a:r>
              <a:rPr lang="zh-CN" altLang="en-US" dirty="0" smtClean="0"/>
              <a:t>详细信息可以查看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的官网</a:t>
            </a:r>
            <a:endParaRPr lang="en-US" altLang="zh-CN" dirty="0" smtClean="0"/>
          </a:p>
          <a:p>
            <a:r>
              <a:rPr lang="zh-CN" altLang="en-US" dirty="0" smtClean="0"/>
              <a:t>关于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C-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可以查看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2"/>
              </a:rPr>
              <a:t>http://www.cnblogs.com/haippy/category/398525.html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857356" y="2428868"/>
            <a:ext cx="1143008" cy="5715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285984" y="1357298"/>
            <a:ext cx="1285884" cy="571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Transit</a:t>
            </a:r>
            <a:endParaRPr lang="zh-CN" altLang="en-US" dirty="0"/>
          </a:p>
        </p:txBody>
      </p:sp>
      <p:cxnSp>
        <p:nvCxnSpPr>
          <p:cNvPr id="7" name="曲线连接符 6"/>
          <p:cNvCxnSpPr>
            <a:stCxn id="6" idx="2"/>
            <a:endCxn id="5" idx="0"/>
          </p:cNvCxnSpPr>
          <p:nvPr/>
        </p:nvCxnSpPr>
        <p:spPr>
          <a:xfrm rot="5400000">
            <a:off x="2428860" y="1928802"/>
            <a:ext cx="500066" cy="5000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285852" y="3643314"/>
            <a:ext cx="1357322" cy="6429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Data_Int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571736" y="5500702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tsdb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714876" y="2214554"/>
            <a:ext cx="1500198" cy="7858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Search_node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642910" y="1357298"/>
            <a:ext cx="1285884" cy="5715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Others</a:t>
            </a:r>
            <a:endParaRPr lang="zh-CN" altLang="en-US" dirty="0"/>
          </a:p>
        </p:txBody>
      </p:sp>
      <p:cxnSp>
        <p:nvCxnSpPr>
          <p:cNvPr id="21" name="曲线连接符 20"/>
          <p:cNvCxnSpPr>
            <a:stCxn id="20" idx="2"/>
            <a:endCxn id="5" idx="0"/>
          </p:cNvCxnSpPr>
          <p:nvPr/>
        </p:nvCxnSpPr>
        <p:spPr>
          <a:xfrm rot="16200000" flipH="1">
            <a:off x="1607323" y="1607331"/>
            <a:ext cx="500066" cy="11430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32" idx="2"/>
            <a:endCxn id="17" idx="3"/>
          </p:cNvCxnSpPr>
          <p:nvPr/>
        </p:nvCxnSpPr>
        <p:spPr>
          <a:xfrm rot="10800000">
            <a:off x="6215074" y="2607463"/>
            <a:ext cx="642974" cy="158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6858048" y="2071678"/>
            <a:ext cx="1428728" cy="10715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43240" y="3714752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429124" y="5072074"/>
            <a:ext cx="48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get</a:t>
            </a:r>
            <a:endParaRPr lang="zh-CN" altLang="en-US" dirty="0"/>
          </a:p>
        </p:txBody>
      </p:sp>
      <p:cxnSp>
        <p:nvCxnSpPr>
          <p:cNvPr id="57" name="曲线连接符 56"/>
          <p:cNvCxnSpPr>
            <a:stCxn id="8" idx="2"/>
            <a:endCxn id="11" idx="0"/>
          </p:cNvCxnSpPr>
          <p:nvPr/>
        </p:nvCxnSpPr>
        <p:spPr>
          <a:xfrm rot="16200000" flipH="1">
            <a:off x="1982372" y="4268396"/>
            <a:ext cx="1214446" cy="12501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500034" y="5429264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 log</a:t>
            </a:r>
            <a:endParaRPr lang="zh-CN" altLang="en-US" dirty="0"/>
          </a:p>
        </p:txBody>
      </p:sp>
      <p:cxnSp>
        <p:nvCxnSpPr>
          <p:cNvPr id="60" name="曲线连接符 59"/>
          <p:cNvCxnSpPr>
            <a:stCxn id="8" idx="2"/>
            <a:endCxn id="58" idx="0"/>
          </p:cNvCxnSpPr>
          <p:nvPr/>
        </p:nvCxnSpPr>
        <p:spPr>
          <a:xfrm rot="5400000">
            <a:off x="982241" y="4446992"/>
            <a:ext cx="1143008" cy="8215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5" idx="2"/>
            <a:endCxn id="8" idx="0"/>
          </p:cNvCxnSpPr>
          <p:nvPr/>
        </p:nvCxnSpPr>
        <p:spPr>
          <a:xfrm rot="5400000">
            <a:off x="1875216" y="3089670"/>
            <a:ext cx="642942" cy="464347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86050" y="428604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各模块数据流图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单机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285720" y="2428868"/>
            <a:ext cx="1214446" cy="5715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cxnSp>
        <p:nvCxnSpPr>
          <p:cNvPr id="76" name="曲线连接符 75"/>
          <p:cNvCxnSpPr>
            <a:stCxn id="6" idx="2"/>
            <a:endCxn id="64" idx="0"/>
          </p:cNvCxnSpPr>
          <p:nvPr/>
        </p:nvCxnSpPr>
        <p:spPr>
          <a:xfrm rot="5400000">
            <a:off x="1660902" y="1160844"/>
            <a:ext cx="500066" cy="203598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线连接符 79"/>
          <p:cNvCxnSpPr>
            <a:stCxn id="20" idx="2"/>
            <a:endCxn id="64" idx="0"/>
          </p:cNvCxnSpPr>
          <p:nvPr/>
        </p:nvCxnSpPr>
        <p:spPr>
          <a:xfrm rot="5400000">
            <a:off x="839365" y="1982381"/>
            <a:ext cx="500066" cy="39290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形状 81"/>
          <p:cNvCxnSpPr>
            <a:stCxn id="11" idx="3"/>
            <a:endCxn id="17" idx="2"/>
          </p:cNvCxnSpPr>
          <p:nvPr/>
        </p:nvCxnSpPr>
        <p:spPr>
          <a:xfrm flipV="1">
            <a:off x="3857620" y="3000372"/>
            <a:ext cx="1607355" cy="275036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428596" y="4143380"/>
            <a:ext cx="8286808" cy="2357454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57356" y="785794"/>
            <a:ext cx="1285884" cy="7858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14282" y="214290"/>
            <a:ext cx="1285884" cy="7858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Transit</a:t>
            </a:r>
            <a:endParaRPr lang="zh-CN" altLang="en-US" dirty="0"/>
          </a:p>
        </p:txBody>
      </p:sp>
      <p:cxnSp>
        <p:nvCxnSpPr>
          <p:cNvPr id="7" name="曲线连接符 6"/>
          <p:cNvCxnSpPr>
            <a:stCxn id="5" idx="3"/>
            <a:endCxn id="4" idx="1"/>
          </p:cNvCxnSpPr>
          <p:nvPr/>
        </p:nvCxnSpPr>
        <p:spPr>
          <a:xfrm>
            <a:off x="1500166" y="607199"/>
            <a:ext cx="357190" cy="571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643306" y="785794"/>
            <a:ext cx="1428760" cy="7858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Data_Int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57224" y="4500570"/>
            <a:ext cx="1643074" cy="19288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071538" y="5643578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DN-1b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071538" y="5072074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DN-1a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5214942" y="5143512"/>
            <a:ext cx="857256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7000892" y="142852"/>
            <a:ext cx="1857388" cy="10715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cxnSp>
        <p:nvCxnSpPr>
          <p:cNvPr id="32" name="曲线连接符 31"/>
          <p:cNvCxnSpPr>
            <a:stCxn id="8" idx="3"/>
            <a:endCxn id="29" idx="2"/>
          </p:cNvCxnSpPr>
          <p:nvPr/>
        </p:nvCxnSpPr>
        <p:spPr>
          <a:xfrm flipV="1">
            <a:off x="5072066" y="678637"/>
            <a:ext cx="1928826" cy="50006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8" idx="2"/>
            <a:endCxn id="11" idx="0"/>
          </p:cNvCxnSpPr>
          <p:nvPr/>
        </p:nvCxnSpPr>
        <p:spPr>
          <a:xfrm rot="5400000">
            <a:off x="1553745" y="1696629"/>
            <a:ext cx="2928958" cy="267892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3"/>
            <a:endCxn id="8" idx="1"/>
          </p:cNvCxnSpPr>
          <p:nvPr/>
        </p:nvCxnSpPr>
        <p:spPr>
          <a:xfrm>
            <a:off x="3143240" y="1178703"/>
            <a:ext cx="500066" cy="158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5715008" y="2214554"/>
            <a:ext cx="1500198" cy="7858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Search_node</a:t>
            </a:r>
            <a:endParaRPr lang="zh-CN" altLang="en-US" dirty="0"/>
          </a:p>
        </p:txBody>
      </p:sp>
      <p:cxnSp>
        <p:nvCxnSpPr>
          <p:cNvPr id="40" name="曲线连接符 39"/>
          <p:cNvCxnSpPr>
            <a:stCxn id="29" idx="4"/>
            <a:endCxn id="38" idx="0"/>
          </p:cNvCxnSpPr>
          <p:nvPr/>
        </p:nvCxnSpPr>
        <p:spPr>
          <a:xfrm rot="5400000">
            <a:off x="6697281" y="982249"/>
            <a:ext cx="1000132" cy="1464479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38" idx="2"/>
            <a:endCxn id="64" idx="0"/>
          </p:cNvCxnSpPr>
          <p:nvPr/>
        </p:nvCxnSpPr>
        <p:spPr>
          <a:xfrm rot="16200000" flipH="1">
            <a:off x="6179355" y="3286124"/>
            <a:ext cx="1500198" cy="92869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14282" y="1357298"/>
            <a:ext cx="1285884" cy="7858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Others</a:t>
            </a:r>
            <a:endParaRPr lang="zh-CN" altLang="en-US" dirty="0"/>
          </a:p>
        </p:txBody>
      </p:sp>
      <p:cxnSp>
        <p:nvCxnSpPr>
          <p:cNvPr id="54" name="曲线连接符 53"/>
          <p:cNvCxnSpPr>
            <a:stCxn id="47" idx="3"/>
            <a:endCxn id="4" idx="1"/>
          </p:cNvCxnSpPr>
          <p:nvPr/>
        </p:nvCxnSpPr>
        <p:spPr>
          <a:xfrm flipV="1">
            <a:off x="1500166" y="1178703"/>
            <a:ext cx="357190" cy="571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357290" y="457200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DS1</a:t>
            </a:r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3071802" y="4500570"/>
            <a:ext cx="1643074" cy="19288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3286116" y="5643578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DN-2b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3286116" y="5072074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DN-2a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571868" y="457200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DS2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6572264" y="4500570"/>
            <a:ext cx="1643074" cy="19288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6786578" y="5643578"/>
            <a:ext cx="128588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DN-3b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6786578" y="5072074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DN-3a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072330" y="457200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DS3</a:t>
            </a:r>
            <a:endParaRPr lang="zh-CN" altLang="en-US" dirty="0"/>
          </a:p>
        </p:txBody>
      </p:sp>
      <p:cxnSp>
        <p:nvCxnSpPr>
          <p:cNvPr id="74" name="曲线连接符 73"/>
          <p:cNvCxnSpPr>
            <a:stCxn id="41" idx="2"/>
            <a:endCxn id="38" idx="3"/>
          </p:cNvCxnSpPr>
          <p:nvPr/>
        </p:nvCxnSpPr>
        <p:spPr>
          <a:xfrm rot="10800000">
            <a:off x="7215206" y="2607463"/>
            <a:ext cx="642974" cy="158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7858180" y="2071678"/>
            <a:ext cx="1428728" cy="10715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44" name="曲线连接符 43"/>
          <p:cNvCxnSpPr>
            <a:stCxn id="30" idx="0"/>
            <a:endCxn id="29" idx="3"/>
          </p:cNvCxnSpPr>
          <p:nvPr/>
        </p:nvCxnSpPr>
        <p:spPr>
          <a:xfrm rot="5400000" flipH="1" flipV="1">
            <a:off x="4379507" y="1249987"/>
            <a:ext cx="3085886" cy="2700900"/>
          </a:xfrm>
          <a:prstGeom prst="curvedConnector3">
            <a:avLst>
              <a:gd name="adj1" fmla="val 75516"/>
            </a:avLst>
          </a:prstGeom>
          <a:ln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86050" y="285728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各模块数据流图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各模块说明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Transit/Others</a:t>
            </a:r>
            <a:r>
              <a:rPr lang="zh-CN" altLang="en-US" dirty="0" smtClean="0"/>
              <a:t>：接受终端上传数据的模块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：保存</a:t>
            </a:r>
            <a:r>
              <a:rPr lang="en-US" altLang="zh-CN" dirty="0" smtClean="0"/>
              <a:t>Transit/Others</a:t>
            </a:r>
            <a:r>
              <a:rPr lang="zh-CN" altLang="en-US" dirty="0" smtClean="0"/>
              <a:t>模块的数据</a:t>
            </a:r>
            <a:endParaRPr lang="en-US" altLang="zh-CN" dirty="0" smtClean="0"/>
          </a:p>
          <a:p>
            <a:r>
              <a:rPr lang="en-US" altLang="zh-CN" dirty="0" smtClean="0"/>
              <a:t>DN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data node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tsdb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en-US" altLang="zh-CN" dirty="0" smtClean="0"/>
              <a:t>DS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data set</a:t>
            </a:r>
            <a:r>
              <a:rPr lang="zh-CN" altLang="en-US" dirty="0" smtClean="0"/>
              <a:t>，由两个</a:t>
            </a:r>
            <a:r>
              <a:rPr lang="en-US" altLang="zh-CN" dirty="0" smtClean="0"/>
              <a:t>DN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r>
              <a:rPr lang="en-US" altLang="zh-CN" dirty="0" smtClean="0"/>
              <a:t>Zookeeper</a:t>
            </a:r>
            <a:r>
              <a:rPr lang="zh-CN" altLang="en-US" dirty="0" smtClean="0"/>
              <a:t>：简称</a:t>
            </a:r>
            <a:r>
              <a:rPr lang="en-US" altLang="zh-CN" dirty="0" smtClean="0"/>
              <a:t>ZK</a:t>
            </a:r>
            <a:r>
              <a:rPr lang="zh-CN" altLang="en-US" dirty="0" smtClean="0"/>
              <a:t>，主要用于保存元数据，即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DS</a:t>
            </a:r>
            <a:r>
              <a:rPr lang="zh-CN" altLang="en-US" dirty="0" smtClean="0"/>
              <a:t>的映射关系</a:t>
            </a:r>
            <a:endParaRPr lang="en-US" altLang="zh-CN" dirty="0" smtClean="0"/>
          </a:p>
          <a:p>
            <a:r>
              <a:rPr lang="en-US" altLang="zh-CN" dirty="0" err="1" smtClean="0"/>
              <a:t>Data_Int</a:t>
            </a:r>
            <a:r>
              <a:rPr lang="zh-CN" altLang="en-US" dirty="0" smtClean="0"/>
              <a:t>：数据整合模块，主要读取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KV</a:t>
            </a:r>
            <a:r>
              <a:rPr lang="zh-CN" altLang="en-US" dirty="0" smtClean="0"/>
              <a:t>，根据</a:t>
            </a:r>
            <a:r>
              <a:rPr lang="en-US" altLang="zh-CN" dirty="0" smtClean="0"/>
              <a:t>ZK</a:t>
            </a:r>
            <a:r>
              <a:rPr lang="zh-CN" altLang="en-US" dirty="0" smtClean="0"/>
              <a:t>中映射关系，将</a:t>
            </a:r>
            <a:r>
              <a:rPr lang="en-US" altLang="zh-CN" dirty="0" smtClean="0"/>
              <a:t>KV</a:t>
            </a:r>
            <a:r>
              <a:rPr lang="zh-CN" altLang="en-US" dirty="0" smtClean="0"/>
              <a:t>数据保存到适当的</a:t>
            </a:r>
            <a:r>
              <a:rPr lang="en-US" altLang="zh-CN" dirty="0" smtClean="0"/>
              <a:t>DS</a:t>
            </a:r>
          </a:p>
          <a:p>
            <a:r>
              <a:rPr lang="en-US" altLang="zh-CN" dirty="0" err="1" smtClean="0"/>
              <a:t>Search_node</a:t>
            </a:r>
            <a:r>
              <a:rPr lang="zh-CN" altLang="en-US" dirty="0" smtClean="0"/>
              <a:t>：读取</a:t>
            </a:r>
            <a:r>
              <a:rPr lang="en-US" altLang="zh-CN" dirty="0" smtClean="0"/>
              <a:t>KV</a:t>
            </a:r>
            <a:r>
              <a:rPr lang="zh-CN" altLang="en-US" dirty="0" smtClean="0"/>
              <a:t>模块。根据</a:t>
            </a:r>
            <a:r>
              <a:rPr lang="en-US" altLang="zh-CN" dirty="0" smtClean="0"/>
              <a:t>ZK</a:t>
            </a:r>
            <a:r>
              <a:rPr lang="zh-CN" altLang="en-US" dirty="0" smtClean="0"/>
              <a:t>中的映射关系保存到适当的</a:t>
            </a:r>
            <a:r>
              <a:rPr lang="en-US" altLang="zh-CN" dirty="0" smtClean="0"/>
              <a:t>DS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节点类型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type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single or cluster</a:t>
            </a:r>
          </a:p>
          <a:p>
            <a:r>
              <a:rPr lang="zh-CN" altLang="en-US" dirty="0" smtClean="0"/>
              <a:t>主机属性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Ip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rport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wport</a:t>
            </a:r>
            <a:endParaRPr lang="en-US" altLang="zh-CN" dirty="0" smtClean="0"/>
          </a:p>
          <a:p>
            <a:r>
              <a:rPr lang="zh-CN" altLang="en-US" dirty="0" smtClean="0"/>
              <a:t>节点模式（</a:t>
            </a:r>
            <a:r>
              <a:rPr lang="en-US" altLang="zh-CN" dirty="0" smtClean="0"/>
              <a:t>read only / read write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mode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RO or RW</a:t>
            </a:r>
          </a:p>
          <a:p>
            <a:r>
              <a:rPr lang="en-US" altLang="zh-CN" dirty="0" smtClean="0"/>
              <a:t>Data set </a:t>
            </a:r>
            <a:r>
              <a:rPr lang="zh-CN" altLang="en-US" dirty="0" smtClean="0"/>
              <a:t>编号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dsnum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主要用于标识该节点属于哪个</a:t>
            </a:r>
            <a:r>
              <a:rPr lang="en-US" altLang="zh-CN" dirty="0" smtClean="0"/>
              <a:t>set</a:t>
            </a:r>
          </a:p>
          <a:p>
            <a:r>
              <a:rPr lang="zh-CN" altLang="en-US" dirty="0" smtClean="0"/>
              <a:t>业务类型集合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service_set</a:t>
            </a:r>
            <a:r>
              <a:rPr lang="en-US" altLang="zh-CN" dirty="0" smtClean="0"/>
              <a:t>: [URL, GPS, …]</a:t>
            </a:r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集合：</a:t>
            </a:r>
            <a:r>
              <a:rPr lang="en-US" altLang="zh-CN" dirty="0" smtClean="0"/>
              <a:t>KEY = key mod 8192</a:t>
            </a:r>
          </a:p>
          <a:p>
            <a:pPr lvl="1"/>
            <a:r>
              <a:rPr lang="en-US" altLang="zh-CN" dirty="0" err="1" smtClean="0"/>
              <a:t>KEY_set</a:t>
            </a:r>
            <a:r>
              <a:rPr lang="en-US" altLang="zh-CN" dirty="0" smtClean="0"/>
              <a:t>: [0, 1, 2, …]</a:t>
            </a:r>
          </a:p>
          <a:p>
            <a:r>
              <a:rPr lang="zh-CN" altLang="en-US" dirty="0" smtClean="0"/>
              <a:t>时间范围，</a:t>
            </a:r>
            <a:r>
              <a:rPr lang="en-US" altLang="zh-CN" dirty="0" smtClean="0"/>
              <a:t>time range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只读：</a:t>
            </a:r>
            <a:r>
              <a:rPr lang="en-US" altLang="zh-CN" dirty="0" smtClean="0"/>
              <a:t>time  range: [20130101000000, 20140101000000]</a:t>
            </a:r>
          </a:p>
          <a:p>
            <a:pPr lvl="1"/>
            <a:r>
              <a:rPr lang="zh-CN" altLang="en-US" dirty="0" smtClean="0"/>
              <a:t>可读可写：</a:t>
            </a:r>
            <a:r>
              <a:rPr lang="en-US" altLang="zh-CN" dirty="0" smtClean="0"/>
              <a:t> time  range: [20140101000000, -1]</a:t>
            </a:r>
          </a:p>
          <a:p>
            <a:r>
              <a:rPr lang="en-US" altLang="zh-CN" dirty="0" err="1" smtClean="0"/>
              <a:t>Zk</a:t>
            </a:r>
            <a:r>
              <a:rPr lang="zh-CN" altLang="en-US" dirty="0" smtClean="0"/>
              <a:t>的服务器信息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zk_server</a:t>
            </a:r>
            <a:r>
              <a:rPr lang="en-US" altLang="zh-CN" dirty="0" smtClean="0"/>
              <a:t>: “127.0.0.1:2181,127.0.0.1:2182, 127.0.0.1:2183,127.0.0.1:2184,127.0.0.1:2185”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以上的信息都需要增加在数据节点的配置文件中。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几个重要的流程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DN</a:t>
            </a:r>
            <a:r>
              <a:rPr lang="zh-CN" altLang="en-US" dirty="0" smtClean="0"/>
              <a:t>注册</a:t>
            </a:r>
            <a:r>
              <a:rPr lang="en-US" altLang="zh-CN" dirty="0" smtClean="0"/>
              <a:t>/</a:t>
            </a:r>
            <a:r>
              <a:rPr lang="zh-CN" altLang="en-US" dirty="0" smtClean="0"/>
              <a:t>注销</a:t>
            </a:r>
            <a:endParaRPr lang="en-US" altLang="zh-CN" dirty="0" smtClean="0"/>
          </a:p>
          <a:p>
            <a:r>
              <a:rPr lang="en-US" altLang="zh-CN" dirty="0" smtClean="0"/>
              <a:t>Data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写数据</a:t>
            </a:r>
            <a:endParaRPr lang="en-US" altLang="zh-CN" dirty="0" smtClean="0"/>
          </a:p>
          <a:p>
            <a:r>
              <a:rPr lang="en-US" altLang="zh-CN" dirty="0" smtClean="0"/>
              <a:t>Search node </a:t>
            </a:r>
            <a:r>
              <a:rPr lang="zh-CN" altLang="en-US" dirty="0" smtClean="0"/>
              <a:t>读数据</a:t>
            </a:r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en-US" altLang="zh-CN" dirty="0" smtClean="0"/>
              <a:t>DS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1156</Words>
  <PresentationFormat>全屏显示(4:3)</PresentationFormat>
  <Paragraphs>250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TSDB简易集群设计方案</vt:lpstr>
      <vt:lpstr>agenda</vt:lpstr>
      <vt:lpstr>设计方案说明</vt:lpstr>
      <vt:lpstr>Zookeeper介绍</vt:lpstr>
      <vt:lpstr>幻灯片 5</vt:lpstr>
      <vt:lpstr>幻灯片 6</vt:lpstr>
      <vt:lpstr>各模块说明</vt:lpstr>
      <vt:lpstr>DN的cluster属性</vt:lpstr>
      <vt:lpstr>几个重要的流程</vt:lpstr>
      <vt:lpstr>DN注册-1</vt:lpstr>
      <vt:lpstr>DN注册-2</vt:lpstr>
      <vt:lpstr>DN注册-3</vt:lpstr>
      <vt:lpstr>DN注销-1</vt:lpstr>
      <vt:lpstr>DN注销-2</vt:lpstr>
      <vt:lpstr>Data_Int写数据-1</vt:lpstr>
      <vt:lpstr>Data Int 写数据-2</vt:lpstr>
      <vt:lpstr>Search node 读数据-1</vt:lpstr>
      <vt:lpstr>Search node 读数据-2</vt:lpstr>
      <vt:lpstr>设置DS模式</vt:lpstr>
      <vt:lpstr>问题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关于zookeeper保存元数据分析</dc:title>
  <dc:creator>chenjf</dc:creator>
  <cp:lastModifiedBy>chenjf</cp:lastModifiedBy>
  <cp:revision>164</cp:revision>
  <dcterms:created xsi:type="dcterms:W3CDTF">2014-05-16T07:24:41Z</dcterms:created>
  <dcterms:modified xsi:type="dcterms:W3CDTF">2014-05-26T09:23:25Z</dcterms:modified>
</cp:coreProperties>
</file>