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6" r:id="rId5"/>
    <p:sldId id="258" r:id="rId6"/>
    <p:sldId id="267" r:id="rId7"/>
    <p:sldId id="259" r:id="rId8"/>
    <p:sldId id="268" r:id="rId9"/>
    <p:sldId id="260" r:id="rId10"/>
    <p:sldId id="269" r:id="rId11"/>
    <p:sldId id="261" r:id="rId12"/>
    <p:sldId id="270" r:id="rId13"/>
    <p:sldId id="262" r:id="rId14"/>
    <p:sldId id="271" r:id="rId15"/>
    <p:sldId id="263" r:id="rId16"/>
    <p:sldId id="272"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8"/>
  </p:normalViewPr>
  <p:slideViewPr>
    <p:cSldViewPr snapToGrid="0">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3/17/24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3/17/24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3F45-0C1B-B9DD-3EA2-7BAAFBFC6A18}"/>
              </a:ext>
            </a:extLst>
          </p:cNvPr>
          <p:cNvSpPr>
            <a:spLocks noGrp="1"/>
          </p:cNvSpPr>
          <p:nvPr>
            <p:ph type="ctrTitle"/>
          </p:nvPr>
        </p:nvSpPr>
        <p:spPr/>
        <p:txBody>
          <a:bodyPr/>
          <a:lstStyle/>
          <a:p>
            <a:r>
              <a:rPr lang="en-US" b="0" i="0" dirty="0">
                <a:solidFill>
                  <a:srgbClr val="0D0D0D"/>
                </a:solidFill>
                <a:effectLst/>
                <a:latin typeface="Söhne"/>
              </a:rPr>
              <a:t>project management methodologies</a:t>
            </a:r>
            <a:endParaRPr lang="en-TR" dirty="0"/>
          </a:p>
        </p:txBody>
      </p:sp>
      <p:sp>
        <p:nvSpPr>
          <p:cNvPr id="3" name="Subtitle 2">
            <a:extLst>
              <a:ext uri="{FF2B5EF4-FFF2-40B4-BE49-F238E27FC236}">
                <a16:creationId xmlns:a16="http://schemas.microsoft.com/office/drawing/2014/main" id="{5C2BFC4B-9D3C-EDD5-DBD0-E853E98DB5CA}"/>
              </a:ext>
            </a:extLst>
          </p:cNvPr>
          <p:cNvSpPr>
            <a:spLocks noGrp="1"/>
          </p:cNvSpPr>
          <p:nvPr>
            <p:ph type="subTitle" idx="1"/>
          </p:nvPr>
        </p:nvSpPr>
        <p:spPr/>
        <p:txBody>
          <a:bodyPr/>
          <a:lstStyle/>
          <a:p>
            <a:endParaRPr lang="en-TR"/>
          </a:p>
        </p:txBody>
      </p:sp>
    </p:spTree>
    <p:extLst>
      <p:ext uri="{BB962C8B-B14F-4D97-AF65-F5344CB8AC3E}">
        <p14:creationId xmlns:p14="http://schemas.microsoft.com/office/powerpoint/2010/main" val="191778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DD1C-6A2F-C73E-266B-3619146730B3}"/>
              </a:ext>
            </a:extLst>
          </p:cNvPr>
          <p:cNvSpPr>
            <a:spLocks noGrp="1"/>
          </p:cNvSpPr>
          <p:nvPr>
            <p:ph type="title"/>
          </p:nvPr>
        </p:nvSpPr>
        <p:spPr/>
        <p:txBody>
          <a:bodyPr/>
          <a:lstStyle/>
          <a:p>
            <a:r>
              <a:rPr lang="en-TR" dirty="0"/>
              <a:t>lean</a:t>
            </a:r>
          </a:p>
        </p:txBody>
      </p:sp>
      <p:sp>
        <p:nvSpPr>
          <p:cNvPr id="3" name="Content Placeholder 2">
            <a:extLst>
              <a:ext uri="{FF2B5EF4-FFF2-40B4-BE49-F238E27FC236}">
                <a16:creationId xmlns:a16="http://schemas.microsoft.com/office/drawing/2014/main" id="{109EF0A6-92C8-3DFC-3B42-A36993010DFE}"/>
              </a:ext>
            </a:extLst>
          </p:cNvPr>
          <p:cNvSpPr>
            <a:spLocks noGrp="1"/>
          </p:cNvSpPr>
          <p:nvPr>
            <p:ph idx="1"/>
          </p:nvPr>
        </p:nvSpPr>
        <p:spPr/>
        <p:txBody>
          <a:bodyPr/>
          <a:lstStyle/>
          <a:p>
            <a:r>
              <a:rPr lang="en-US" b="0" i="0" dirty="0">
                <a:solidFill>
                  <a:srgbClr val="0D0D0D"/>
                </a:solidFill>
                <a:effectLst/>
                <a:latin typeface="Söhne"/>
              </a:rPr>
              <a:t>Lean is a project management approach derived from manufacturing principles. It focuses on maximizing value while minimizing waste. Lean principles include identifying value, mapping the value stream, creating flow, establishing pull, and continuously improving.</a:t>
            </a:r>
            <a:endParaRPr lang="en-TR" dirty="0"/>
          </a:p>
        </p:txBody>
      </p:sp>
    </p:spTree>
    <p:extLst>
      <p:ext uri="{BB962C8B-B14F-4D97-AF65-F5344CB8AC3E}">
        <p14:creationId xmlns:p14="http://schemas.microsoft.com/office/powerpoint/2010/main" val="202462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73EF-8BA2-A1C6-D254-6947AB2AC08F}"/>
              </a:ext>
            </a:extLst>
          </p:cNvPr>
          <p:cNvSpPr>
            <a:spLocks noGrp="1"/>
          </p:cNvSpPr>
          <p:nvPr>
            <p:ph type="title"/>
          </p:nvPr>
        </p:nvSpPr>
        <p:spPr/>
        <p:txBody>
          <a:bodyPr/>
          <a:lstStyle/>
          <a:p>
            <a:endParaRPr lang="en-TR"/>
          </a:p>
        </p:txBody>
      </p:sp>
      <p:pic>
        <p:nvPicPr>
          <p:cNvPr id="5" name="Content Placeholder 4" descr="A diagram of a company&#10;&#10;Description automatically generated">
            <a:extLst>
              <a:ext uri="{FF2B5EF4-FFF2-40B4-BE49-F238E27FC236}">
                <a16:creationId xmlns:a16="http://schemas.microsoft.com/office/drawing/2014/main" id="{96E84855-BCC7-01DA-230F-A3CD75AE9D30}"/>
              </a:ext>
            </a:extLst>
          </p:cNvPr>
          <p:cNvPicPr>
            <a:picLocks noGrp="1" noChangeAspect="1"/>
          </p:cNvPicPr>
          <p:nvPr>
            <p:ph idx="1"/>
          </p:nvPr>
        </p:nvPicPr>
        <p:blipFill>
          <a:blip r:embed="rId2"/>
          <a:stretch>
            <a:fillRect/>
          </a:stretch>
        </p:blipFill>
        <p:spPr>
          <a:xfrm>
            <a:off x="1935410" y="16141"/>
            <a:ext cx="8321179" cy="6841859"/>
          </a:xfrm>
        </p:spPr>
      </p:pic>
    </p:spTree>
    <p:extLst>
      <p:ext uri="{BB962C8B-B14F-4D97-AF65-F5344CB8AC3E}">
        <p14:creationId xmlns:p14="http://schemas.microsoft.com/office/powerpoint/2010/main" val="177612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A50D-4177-F938-AD08-6ACA124E5D96}"/>
              </a:ext>
            </a:extLst>
          </p:cNvPr>
          <p:cNvSpPr>
            <a:spLocks noGrp="1"/>
          </p:cNvSpPr>
          <p:nvPr>
            <p:ph type="title"/>
          </p:nvPr>
        </p:nvSpPr>
        <p:spPr/>
        <p:txBody>
          <a:bodyPr/>
          <a:lstStyle/>
          <a:p>
            <a:r>
              <a:rPr lang="en-TR" dirty="0"/>
              <a:t>prınce</a:t>
            </a:r>
          </a:p>
        </p:txBody>
      </p:sp>
      <p:sp>
        <p:nvSpPr>
          <p:cNvPr id="3" name="Content Placeholder 2">
            <a:extLst>
              <a:ext uri="{FF2B5EF4-FFF2-40B4-BE49-F238E27FC236}">
                <a16:creationId xmlns:a16="http://schemas.microsoft.com/office/drawing/2014/main" id="{AE8C5C91-3936-DF62-36AA-53D7064941D5}"/>
              </a:ext>
            </a:extLst>
          </p:cNvPr>
          <p:cNvSpPr>
            <a:spLocks noGrp="1"/>
          </p:cNvSpPr>
          <p:nvPr>
            <p:ph idx="1"/>
          </p:nvPr>
        </p:nvSpPr>
        <p:spPr/>
        <p:txBody>
          <a:bodyPr/>
          <a:lstStyle/>
          <a:p>
            <a:r>
              <a:rPr lang="en-US" b="0" i="0" dirty="0">
                <a:solidFill>
                  <a:srgbClr val="0D0D0D"/>
                </a:solidFill>
                <a:effectLst/>
                <a:latin typeface="Söhne"/>
              </a:rPr>
              <a:t>PRINCE2 (Projects IN Controlled Environments) is a process-based project management methodology that provides a structured framework for managing projects. It defines roles and responsibilities, divides the project into manageable stages, and emphasizes flexibility and scalability.</a:t>
            </a:r>
            <a:endParaRPr lang="en-TR" dirty="0"/>
          </a:p>
        </p:txBody>
      </p:sp>
    </p:spTree>
    <p:extLst>
      <p:ext uri="{BB962C8B-B14F-4D97-AF65-F5344CB8AC3E}">
        <p14:creationId xmlns:p14="http://schemas.microsoft.com/office/powerpoint/2010/main" val="426543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7523-5939-ECF3-2D13-1265E2CA937B}"/>
              </a:ext>
            </a:extLst>
          </p:cNvPr>
          <p:cNvSpPr>
            <a:spLocks noGrp="1"/>
          </p:cNvSpPr>
          <p:nvPr>
            <p:ph type="title"/>
          </p:nvPr>
        </p:nvSpPr>
        <p:spPr/>
        <p:txBody>
          <a:bodyPr/>
          <a:lstStyle/>
          <a:p>
            <a:endParaRPr lang="en-TR"/>
          </a:p>
        </p:txBody>
      </p:sp>
      <p:pic>
        <p:nvPicPr>
          <p:cNvPr id="5" name="Content Placeholder 4" descr="A diagram of a process&#10;&#10;Description automatically generated">
            <a:extLst>
              <a:ext uri="{FF2B5EF4-FFF2-40B4-BE49-F238E27FC236}">
                <a16:creationId xmlns:a16="http://schemas.microsoft.com/office/drawing/2014/main" id="{D160E65E-668F-E3E2-C213-C48BEF297724}"/>
              </a:ext>
            </a:extLst>
          </p:cNvPr>
          <p:cNvPicPr>
            <a:picLocks noGrp="1" noChangeAspect="1"/>
          </p:cNvPicPr>
          <p:nvPr>
            <p:ph idx="1"/>
          </p:nvPr>
        </p:nvPicPr>
        <p:blipFill>
          <a:blip r:embed="rId2"/>
          <a:stretch>
            <a:fillRect/>
          </a:stretch>
        </p:blipFill>
        <p:spPr>
          <a:xfrm>
            <a:off x="293077" y="0"/>
            <a:ext cx="11605846" cy="6858000"/>
          </a:xfrm>
        </p:spPr>
      </p:pic>
    </p:spTree>
    <p:extLst>
      <p:ext uri="{BB962C8B-B14F-4D97-AF65-F5344CB8AC3E}">
        <p14:creationId xmlns:p14="http://schemas.microsoft.com/office/powerpoint/2010/main" val="343712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19A7-28F3-D048-1142-8E6CA9E244A5}"/>
              </a:ext>
            </a:extLst>
          </p:cNvPr>
          <p:cNvSpPr>
            <a:spLocks noGrp="1"/>
          </p:cNvSpPr>
          <p:nvPr>
            <p:ph type="title"/>
          </p:nvPr>
        </p:nvSpPr>
        <p:spPr/>
        <p:txBody>
          <a:bodyPr/>
          <a:lstStyle/>
          <a:p>
            <a:r>
              <a:rPr lang="en-US" dirty="0"/>
              <a:t>C</a:t>
            </a:r>
            <a:r>
              <a:rPr lang="en-TR" dirty="0"/>
              <a:t>rıtıcal path method</a:t>
            </a:r>
          </a:p>
        </p:txBody>
      </p:sp>
      <p:sp>
        <p:nvSpPr>
          <p:cNvPr id="3" name="Content Placeholder 2">
            <a:extLst>
              <a:ext uri="{FF2B5EF4-FFF2-40B4-BE49-F238E27FC236}">
                <a16:creationId xmlns:a16="http://schemas.microsoft.com/office/drawing/2014/main" id="{4FF8CB50-2E09-4115-964C-8666D3DC9820}"/>
              </a:ext>
            </a:extLst>
          </p:cNvPr>
          <p:cNvSpPr>
            <a:spLocks noGrp="1"/>
          </p:cNvSpPr>
          <p:nvPr>
            <p:ph idx="1"/>
          </p:nvPr>
        </p:nvSpPr>
        <p:spPr/>
        <p:txBody>
          <a:bodyPr/>
          <a:lstStyle/>
          <a:p>
            <a:r>
              <a:rPr lang="en-US" b="0" i="0" dirty="0">
                <a:solidFill>
                  <a:srgbClr val="0D0D0D"/>
                </a:solidFill>
                <a:effectLst/>
                <a:latin typeface="Söhne"/>
              </a:rPr>
              <a:t>CPM is a project management technique used for planning and scheduling projects with complex and interdependent activities. It identifies the critical path, which is the sequence of tasks that determines the minimum duration of the project.</a:t>
            </a:r>
            <a:endParaRPr lang="en-TR" dirty="0"/>
          </a:p>
        </p:txBody>
      </p:sp>
    </p:spTree>
    <p:extLst>
      <p:ext uri="{BB962C8B-B14F-4D97-AF65-F5344CB8AC3E}">
        <p14:creationId xmlns:p14="http://schemas.microsoft.com/office/powerpoint/2010/main" val="190182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D95C-797D-DA75-A3F2-B000267575B3}"/>
              </a:ext>
            </a:extLst>
          </p:cNvPr>
          <p:cNvSpPr>
            <a:spLocks noGrp="1"/>
          </p:cNvSpPr>
          <p:nvPr>
            <p:ph type="title"/>
          </p:nvPr>
        </p:nvSpPr>
        <p:spPr/>
        <p:txBody>
          <a:bodyPr/>
          <a:lstStyle/>
          <a:p>
            <a:endParaRPr lang="en-TR"/>
          </a:p>
        </p:txBody>
      </p:sp>
      <p:pic>
        <p:nvPicPr>
          <p:cNvPr id="5" name="Content Placeholder 4" descr="A diagram of a path&#10;&#10;Description automatically generated">
            <a:extLst>
              <a:ext uri="{FF2B5EF4-FFF2-40B4-BE49-F238E27FC236}">
                <a16:creationId xmlns:a16="http://schemas.microsoft.com/office/drawing/2014/main" id="{02A2B159-6057-49A9-B1C0-B1E0BB2B5110}"/>
              </a:ext>
            </a:extLst>
          </p:cNvPr>
          <p:cNvPicPr>
            <a:picLocks noGrp="1" noChangeAspect="1"/>
          </p:cNvPicPr>
          <p:nvPr>
            <p:ph idx="1"/>
          </p:nvPr>
        </p:nvPicPr>
        <p:blipFill>
          <a:blip r:embed="rId2"/>
          <a:stretch>
            <a:fillRect/>
          </a:stretch>
        </p:blipFill>
        <p:spPr>
          <a:xfrm>
            <a:off x="-44746" y="738531"/>
            <a:ext cx="12236746" cy="5314950"/>
          </a:xfrm>
        </p:spPr>
      </p:pic>
    </p:spTree>
    <p:extLst>
      <p:ext uri="{BB962C8B-B14F-4D97-AF65-F5344CB8AC3E}">
        <p14:creationId xmlns:p14="http://schemas.microsoft.com/office/powerpoint/2010/main" val="3068550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920C-90C9-704A-0CD4-22FD1073A06B}"/>
              </a:ext>
            </a:extLst>
          </p:cNvPr>
          <p:cNvSpPr>
            <a:spLocks noGrp="1"/>
          </p:cNvSpPr>
          <p:nvPr>
            <p:ph type="title"/>
          </p:nvPr>
        </p:nvSpPr>
        <p:spPr/>
        <p:txBody>
          <a:bodyPr/>
          <a:lstStyle/>
          <a:p>
            <a:r>
              <a:rPr lang="en-TR" dirty="0"/>
              <a:t>pert</a:t>
            </a:r>
          </a:p>
        </p:txBody>
      </p:sp>
      <p:sp>
        <p:nvSpPr>
          <p:cNvPr id="3" name="Content Placeholder 2">
            <a:extLst>
              <a:ext uri="{FF2B5EF4-FFF2-40B4-BE49-F238E27FC236}">
                <a16:creationId xmlns:a16="http://schemas.microsoft.com/office/drawing/2014/main" id="{51739AC6-FAF6-4A35-AF39-F2699DBCE3B5}"/>
              </a:ext>
            </a:extLst>
          </p:cNvPr>
          <p:cNvSpPr>
            <a:spLocks noGrp="1"/>
          </p:cNvSpPr>
          <p:nvPr>
            <p:ph idx="1"/>
          </p:nvPr>
        </p:nvSpPr>
        <p:spPr/>
        <p:txBody>
          <a:bodyPr/>
          <a:lstStyle/>
          <a:p>
            <a:r>
              <a:rPr lang="en-US" b="0" i="0" dirty="0">
                <a:solidFill>
                  <a:srgbClr val="0D0D0D"/>
                </a:solidFill>
                <a:effectLst/>
                <a:latin typeface="Söhne"/>
              </a:rPr>
              <a:t>PERT is similar to CPM but incorporates uncertainty into the project schedule by using three time estimates (optimistic, pessimistic, and most likely) to calculate expected durations. </a:t>
            </a:r>
            <a:r>
              <a:rPr lang="en-US" b="0" i="0">
                <a:solidFill>
                  <a:srgbClr val="0D0D0D"/>
                </a:solidFill>
                <a:effectLst/>
                <a:latin typeface="Söhne"/>
              </a:rPr>
              <a:t>It's particularly useful for projects with high uncertainty or risk.</a:t>
            </a:r>
            <a:endParaRPr lang="en-TR"/>
          </a:p>
        </p:txBody>
      </p:sp>
    </p:spTree>
    <p:extLst>
      <p:ext uri="{BB962C8B-B14F-4D97-AF65-F5344CB8AC3E}">
        <p14:creationId xmlns:p14="http://schemas.microsoft.com/office/powerpoint/2010/main" val="210738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E79F-237C-1783-371A-58C30903F39E}"/>
              </a:ext>
            </a:extLst>
          </p:cNvPr>
          <p:cNvSpPr>
            <a:spLocks noGrp="1"/>
          </p:cNvSpPr>
          <p:nvPr>
            <p:ph type="title"/>
          </p:nvPr>
        </p:nvSpPr>
        <p:spPr/>
        <p:txBody>
          <a:bodyPr/>
          <a:lstStyle/>
          <a:p>
            <a:endParaRPr lang="en-TR"/>
          </a:p>
        </p:txBody>
      </p:sp>
      <p:pic>
        <p:nvPicPr>
          <p:cNvPr id="5" name="Content Placeholder 4" descr="A diagram of a product&#10;&#10;Description automatically generated">
            <a:extLst>
              <a:ext uri="{FF2B5EF4-FFF2-40B4-BE49-F238E27FC236}">
                <a16:creationId xmlns:a16="http://schemas.microsoft.com/office/drawing/2014/main" id="{6BD5FAB7-594C-DE2B-70EE-1CB308C2D15F}"/>
              </a:ext>
            </a:extLst>
          </p:cNvPr>
          <p:cNvPicPr>
            <a:picLocks noGrp="1" noChangeAspect="1"/>
          </p:cNvPicPr>
          <p:nvPr>
            <p:ph idx="1"/>
          </p:nvPr>
        </p:nvPicPr>
        <p:blipFill>
          <a:blip r:embed="rId2"/>
          <a:stretch>
            <a:fillRect/>
          </a:stretch>
        </p:blipFill>
        <p:spPr>
          <a:xfrm>
            <a:off x="517525" y="18161"/>
            <a:ext cx="11156950" cy="6821678"/>
          </a:xfrm>
        </p:spPr>
      </p:pic>
    </p:spTree>
    <p:extLst>
      <p:ext uri="{BB962C8B-B14F-4D97-AF65-F5344CB8AC3E}">
        <p14:creationId xmlns:p14="http://schemas.microsoft.com/office/powerpoint/2010/main" val="286930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C834-CA44-9CFB-3F76-1E5A828728D0}"/>
              </a:ext>
            </a:extLst>
          </p:cNvPr>
          <p:cNvSpPr>
            <a:spLocks noGrp="1"/>
          </p:cNvSpPr>
          <p:nvPr>
            <p:ph type="title"/>
          </p:nvPr>
        </p:nvSpPr>
        <p:spPr/>
        <p:txBody>
          <a:bodyPr/>
          <a:lstStyle/>
          <a:p>
            <a:r>
              <a:rPr lang="en-TR" dirty="0"/>
              <a:t>waterfall</a:t>
            </a:r>
          </a:p>
        </p:txBody>
      </p:sp>
      <p:sp>
        <p:nvSpPr>
          <p:cNvPr id="3" name="Content Placeholder 2">
            <a:extLst>
              <a:ext uri="{FF2B5EF4-FFF2-40B4-BE49-F238E27FC236}">
                <a16:creationId xmlns:a16="http://schemas.microsoft.com/office/drawing/2014/main" id="{C0A7E742-05AE-DB77-8BB0-7AD0D2594846}"/>
              </a:ext>
            </a:extLst>
          </p:cNvPr>
          <p:cNvSpPr>
            <a:spLocks noGrp="1"/>
          </p:cNvSpPr>
          <p:nvPr>
            <p:ph idx="1"/>
          </p:nvPr>
        </p:nvSpPr>
        <p:spPr/>
        <p:txBody>
          <a:bodyPr/>
          <a:lstStyle/>
          <a:p>
            <a:r>
              <a:rPr lang="en-US" b="0" i="0" dirty="0">
                <a:solidFill>
                  <a:srgbClr val="0D0D0D"/>
                </a:solidFill>
                <a:effectLst/>
                <a:latin typeface="Söhne"/>
              </a:rPr>
              <a:t>This is a linear and sequential approach to project management, where each phase of the project (planning, design, implementation, testing, deployment) is completed before moving on to the next. It's best suited for projects with well-defined requirements and little expected change.</a:t>
            </a:r>
            <a:endParaRPr lang="en-TR" dirty="0"/>
          </a:p>
        </p:txBody>
      </p:sp>
    </p:spTree>
    <p:extLst>
      <p:ext uri="{BB962C8B-B14F-4D97-AF65-F5344CB8AC3E}">
        <p14:creationId xmlns:p14="http://schemas.microsoft.com/office/powerpoint/2010/main" val="423320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0B02-1314-90F3-8836-3F896306DF05}"/>
              </a:ext>
            </a:extLst>
          </p:cNvPr>
          <p:cNvSpPr>
            <a:spLocks noGrp="1"/>
          </p:cNvSpPr>
          <p:nvPr>
            <p:ph type="title"/>
          </p:nvPr>
        </p:nvSpPr>
        <p:spPr/>
        <p:txBody>
          <a:bodyPr/>
          <a:lstStyle/>
          <a:p>
            <a:endParaRPr lang="en-TR" dirty="0"/>
          </a:p>
        </p:txBody>
      </p:sp>
      <p:pic>
        <p:nvPicPr>
          <p:cNvPr id="5" name="Content Placeholder 4" descr="A diagram of a waterfall model&#10;&#10;Description automatically generated">
            <a:extLst>
              <a:ext uri="{FF2B5EF4-FFF2-40B4-BE49-F238E27FC236}">
                <a16:creationId xmlns:a16="http://schemas.microsoft.com/office/drawing/2014/main" id="{F2C1C572-8BFB-DBA4-D6F2-0AB47CA53A9A}"/>
              </a:ext>
            </a:extLst>
          </p:cNvPr>
          <p:cNvPicPr>
            <a:picLocks noGrp="1" noChangeAspect="1"/>
          </p:cNvPicPr>
          <p:nvPr>
            <p:ph idx="1"/>
          </p:nvPr>
        </p:nvPicPr>
        <p:blipFill>
          <a:blip r:embed="rId2"/>
          <a:stretch>
            <a:fillRect/>
          </a:stretch>
        </p:blipFill>
        <p:spPr>
          <a:xfrm>
            <a:off x="2057401" y="384334"/>
            <a:ext cx="8101012" cy="6480810"/>
          </a:xfrm>
        </p:spPr>
      </p:pic>
    </p:spTree>
    <p:extLst>
      <p:ext uri="{BB962C8B-B14F-4D97-AF65-F5344CB8AC3E}">
        <p14:creationId xmlns:p14="http://schemas.microsoft.com/office/powerpoint/2010/main" val="3091983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0733-A9C8-D8A8-A100-D3B0A666452A}"/>
              </a:ext>
            </a:extLst>
          </p:cNvPr>
          <p:cNvSpPr>
            <a:spLocks noGrp="1"/>
          </p:cNvSpPr>
          <p:nvPr>
            <p:ph type="title"/>
          </p:nvPr>
        </p:nvSpPr>
        <p:spPr/>
        <p:txBody>
          <a:bodyPr/>
          <a:lstStyle/>
          <a:p>
            <a:r>
              <a:rPr lang="en-TR" dirty="0"/>
              <a:t>agıle</a:t>
            </a:r>
          </a:p>
        </p:txBody>
      </p:sp>
      <p:sp>
        <p:nvSpPr>
          <p:cNvPr id="3" name="Content Placeholder 2">
            <a:extLst>
              <a:ext uri="{FF2B5EF4-FFF2-40B4-BE49-F238E27FC236}">
                <a16:creationId xmlns:a16="http://schemas.microsoft.com/office/drawing/2014/main" id="{F71FCEB3-61F6-5E5D-D6FA-76C1608BF9BD}"/>
              </a:ext>
            </a:extLst>
          </p:cNvPr>
          <p:cNvSpPr>
            <a:spLocks noGrp="1"/>
          </p:cNvSpPr>
          <p:nvPr>
            <p:ph idx="1"/>
          </p:nvPr>
        </p:nvSpPr>
        <p:spPr/>
        <p:txBody>
          <a:bodyPr/>
          <a:lstStyle/>
          <a:p>
            <a:r>
              <a:rPr lang="en-US" b="0" i="0" dirty="0">
                <a:solidFill>
                  <a:srgbClr val="0D0D0D"/>
                </a:solidFill>
                <a:effectLst/>
                <a:latin typeface="Söhne"/>
              </a:rPr>
              <a:t>Agile is an iterative and flexible approach to project management, where the project is divided into small increments or iterations. It emphasizes collaboration, adaptability to change, and delivering working software or products frequently. Scrum and Kanban are popular frameworks within the Agile methodology.</a:t>
            </a:r>
            <a:endParaRPr lang="en-TR" dirty="0"/>
          </a:p>
        </p:txBody>
      </p:sp>
    </p:spTree>
    <p:extLst>
      <p:ext uri="{BB962C8B-B14F-4D97-AF65-F5344CB8AC3E}">
        <p14:creationId xmlns:p14="http://schemas.microsoft.com/office/powerpoint/2010/main" val="313553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DE2F-4DAB-BAA5-83E1-368E4B10698B}"/>
              </a:ext>
            </a:extLst>
          </p:cNvPr>
          <p:cNvSpPr>
            <a:spLocks noGrp="1"/>
          </p:cNvSpPr>
          <p:nvPr>
            <p:ph type="title"/>
          </p:nvPr>
        </p:nvSpPr>
        <p:spPr>
          <a:xfrm>
            <a:off x="1294362" y="244628"/>
            <a:ext cx="9603275" cy="1049235"/>
          </a:xfrm>
        </p:spPr>
        <p:txBody>
          <a:bodyPr/>
          <a:lstStyle/>
          <a:p>
            <a:pPr algn="ctr"/>
            <a:r>
              <a:rPr lang="en-TR" dirty="0"/>
              <a:t>Agile</a:t>
            </a:r>
          </a:p>
        </p:txBody>
      </p:sp>
      <p:pic>
        <p:nvPicPr>
          <p:cNvPr id="5" name="Content Placeholder 4" descr="A diagram of software development&#10;&#10;Description automatically generated">
            <a:extLst>
              <a:ext uri="{FF2B5EF4-FFF2-40B4-BE49-F238E27FC236}">
                <a16:creationId xmlns:a16="http://schemas.microsoft.com/office/drawing/2014/main" id="{69FC5104-874A-360E-6498-284947EBDB4D}"/>
              </a:ext>
            </a:extLst>
          </p:cNvPr>
          <p:cNvPicPr>
            <a:picLocks noGrp="1" noChangeAspect="1"/>
          </p:cNvPicPr>
          <p:nvPr>
            <p:ph idx="1"/>
          </p:nvPr>
        </p:nvPicPr>
        <p:blipFill>
          <a:blip r:embed="rId2"/>
          <a:stretch>
            <a:fillRect/>
          </a:stretch>
        </p:blipFill>
        <p:spPr>
          <a:xfrm>
            <a:off x="1294362" y="769245"/>
            <a:ext cx="9309878" cy="6447091"/>
          </a:xfrm>
        </p:spPr>
      </p:pic>
    </p:spTree>
    <p:extLst>
      <p:ext uri="{BB962C8B-B14F-4D97-AF65-F5344CB8AC3E}">
        <p14:creationId xmlns:p14="http://schemas.microsoft.com/office/powerpoint/2010/main" val="163164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810A-6F5F-6CB5-6C41-E68C799E706A}"/>
              </a:ext>
            </a:extLst>
          </p:cNvPr>
          <p:cNvSpPr>
            <a:spLocks noGrp="1"/>
          </p:cNvSpPr>
          <p:nvPr>
            <p:ph type="title"/>
          </p:nvPr>
        </p:nvSpPr>
        <p:spPr/>
        <p:txBody>
          <a:bodyPr/>
          <a:lstStyle/>
          <a:p>
            <a:r>
              <a:rPr lang="en-TR" dirty="0"/>
              <a:t>scrum</a:t>
            </a:r>
          </a:p>
        </p:txBody>
      </p:sp>
      <p:sp>
        <p:nvSpPr>
          <p:cNvPr id="3" name="Content Placeholder 2">
            <a:extLst>
              <a:ext uri="{FF2B5EF4-FFF2-40B4-BE49-F238E27FC236}">
                <a16:creationId xmlns:a16="http://schemas.microsoft.com/office/drawing/2014/main" id="{D2D9C64D-388A-B3C7-A307-880C382F8ECA}"/>
              </a:ext>
            </a:extLst>
          </p:cNvPr>
          <p:cNvSpPr>
            <a:spLocks noGrp="1"/>
          </p:cNvSpPr>
          <p:nvPr>
            <p:ph idx="1"/>
          </p:nvPr>
        </p:nvSpPr>
        <p:spPr/>
        <p:txBody>
          <a:bodyPr/>
          <a:lstStyle/>
          <a:p>
            <a:r>
              <a:rPr lang="en-US" b="0" i="0" dirty="0">
                <a:solidFill>
                  <a:srgbClr val="0D0D0D"/>
                </a:solidFill>
                <a:effectLst/>
                <a:latin typeface="Söhne"/>
              </a:rPr>
              <a:t>Scrum is an Agile framework that focuses on delivering value iteratively. It involves organizing work into fixed-length iterations called sprints, with regular meetings (such as daily stand-ups, sprint planning, sprint review, and retrospective) to keep the team aligned and adapt to changing requirements.</a:t>
            </a:r>
            <a:endParaRPr lang="en-TR" dirty="0"/>
          </a:p>
        </p:txBody>
      </p:sp>
    </p:spTree>
    <p:extLst>
      <p:ext uri="{BB962C8B-B14F-4D97-AF65-F5344CB8AC3E}">
        <p14:creationId xmlns:p14="http://schemas.microsoft.com/office/powerpoint/2010/main" val="59201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946A-322D-ACB9-23E5-946887706D74}"/>
              </a:ext>
            </a:extLst>
          </p:cNvPr>
          <p:cNvSpPr>
            <a:spLocks noGrp="1"/>
          </p:cNvSpPr>
          <p:nvPr>
            <p:ph type="title"/>
          </p:nvPr>
        </p:nvSpPr>
        <p:spPr/>
        <p:txBody>
          <a:bodyPr/>
          <a:lstStyle/>
          <a:p>
            <a:endParaRPr lang="en-TR"/>
          </a:p>
        </p:txBody>
      </p:sp>
      <p:pic>
        <p:nvPicPr>
          <p:cNvPr id="9" name="Content Placeholder 8" descr="A diagram of a scrum process&#10;&#10;Description automatically generated">
            <a:extLst>
              <a:ext uri="{FF2B5EF4-FFF2-40B4-BE49-F238E27FC236}">
                <a16:creationId xmlns:a16="http://schemas.microsoft.com/office/drawing/2014/main" id="{0079A4F0-256A-6D41-00CD-598F051BC96E}"/>
              </a:ext>
            </a:extLst>
          </p:cNvPr>
          <p:cNvPicPr>
            <a:picLocks noGrp="1" noChangeAspect="1"/>
          </p:cNvPicPr>
          <p:nvPr>
            <p:ph idx="1"/>
          </p:nvPr>
        </p:nvPicPr>
        <p:blipFill>
          <a:blip r:embed="rId2"/>
          <a:stretch>
            <a:fillRect/>
          </a:stretch>
        </p:blipFill>
        <p:spPr>
          <a:xfrm>
            <a:off x="89298" y="0"/>
            <a:ext cx="12059838" cy="6291216"/>
          </a:xfrm>
        </p:spPr>
      </p:pic>
    </p:spTree>
    <p:extLst>
      <p:ext uri="{BB962C8B-B14F-4D97-AF65-F5344CB8AC3E}">
        <p14:creationId xmlns:p14="http://schemas.microsoft.com/office/powerpoint/2010/main" val="375265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6548-D4C3-8B22-5AB2-F6B104712CC6}"/>
              </a:ext>
            </a:extLst>
          </p:cNvPr>
          <p:cNvSpPr>
            <a:spLocks noGrp="1"/>
          </p:cNvSpPr>
          <p:nvPr>
            <p:ph type="title"/>
          </p:nvPr>
        </p:nvSpPr>
        <p:spPr/>
        <p:txBody>
          <a:bodyPr/>
          <a:lstStyle/>
          <a:p>
            <a:r>
              <a:rPr lang="en-TR" dirty="0"/>
              <a:t>kanban</a:t>
            </a:r>
          </a:p>
        </p:txBody>
      </p:sp>
      <p:sp>
        <p:nvSpPr>
          <p:cNvPr id="3" name="Content Placeholder 2">
            <a:extLst>
              <a:ext uri="{FF2B5EF4-FFF2-40B4-BE49-F238E27FC236}">
                <a16:creationId xmlns:a16="http://schemas.microsoft.com/office/drawing/2014/main" id="{2C9915B9-1B66-088B-CF8F-6DA52D35AC44}"/>
              </a:ext>
            </a:extLst>
          </p:cNvPr>
          <p:cNvSpPr>
            <a:spLocks noGrp="1"/>
          </p:cNvSpPr>
          <p:nvPr>
            <p:ph idx="1"/>
          </p:nvPr>
        </p:nvSpPr>
        <p:spPr/>
        <p:txBody>
          <a:bodyPr/>
          <a:lstStyle/>
          <a:p>
            <a:r>
              <a:rPr lang="en-US" b="0" i="0" dirty="0">
                <a:solidFill>
                  <a:srgbClr val="0D0D0D"/>
                </a:solidFill>
                <a:effectLst/>
                <a:latin typeface="Söhne"/>
              </a:rPr>
              <a:t>Kanban is another Agile framework that visualizes the workflow on a Kanban board. Tasks are represented as cards that move through different stages of the workflow (e.g., to-do, in progress, done). It emphasizes limiting work in progress (WIP) to improve flow and efficiency.</a:t>
            </a:r>
            <a:endParaRPr lang="en-TR" dirty="0"/>
          </a:p>
        </p:txBody>
      </p:sp>
    </p:spTree>
    <p:extLst>
      <p:ext uri="{BB962C8B-B14F-4D97-AF65-F5344CB8AC3E}">
        <p14:creationId xmlns:p14="http://schemas.microsoft.com/office/powerpoint/2010/main" val="74974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899C-892A-D7C9-6076-A0A6692261F0}"/>
              </a:ext>
            </a:extLst>
          </p:cNvPr>
          <p:cNvSpPr>
            <a:spLocks noGrp="1"/>
          </p:cNvSpPr>
          <p:nvPr>
            <p:ph type="title"/>
          </p:nvPr>
        </p:nvSpPr>
        <p:spPr/>
        <p:txBody>
          <a:bodyPr/>
          <a:lstStyle/>
          <a:p>
            <a:endParaRPr lang="en-TR"/>
          </a:p>
        </p:txBody>
      </p:sp>
      <p:pic>
        <p:nvPicPr>
          <p:cNvPr id="5" name="Content Placeholder 4" descr="A screenshot of a board&#10;&#10;Description automatically generated">
            <a:extLst>
              <a:ext uri="{FF2B5EF4-FFF2-40B4-BE49-F238E27FC236}">
                <a16:creationId xmlns:a16="http://schemas.microsoft.com/office/drawing/2014/main" id="{F25D4A4D-6CA7-E885-46BE-65B4EF98DCF3}"/>
              </a:ext>
            </a:extLst>
          </p:cNvPr>
          <p:cNvPicPr>
            <a:picLocks noGrp="1" noChangeAspect="1"/>
          </p:cNvPicPr>
          <p:nvPr>
            <p:ph idx="1"/>
          </p:nvPr>
        </p:nvPicPr>
        <p:blipFill>
          <a:blip r:embed="rId2"/>
          <a:stretch>
            <a:fillRect/>
          </a:stretch>
        </p:blipFill>
        <p:spPr>
          <a:xfrm>
            <a:off x="2171518" y="1516691"/>
            <a:ext cx="8669024" cy="4536790"/>
          </a:xfrm>
        </p:spPr>
      </p:pic>
    </p:spTree>
    <p:extLst>
      <p:ext uri="{BB962C8B-B14F-4D97-AF65-F5344CB8AC3E}">
        <p14:creationId xmlns:p14="http://schemas.microsoft.com/office/powerpoint/2010/main" val="18862820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TotalTime>
  <Words>382</Words>
  <Application>Microsoft Macintosh PowerPoint</Application>
  <PresentationFormat>Widescreen</PresentationFormat>
  <Paragraphs>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Söhne</vt:lpstr>
      <vt:lpstr>Gallery</vt:lpstr>
      <vt:lpstr>project management methodologies</vt:lpstr>
      <vt:lpstr>waterfall</vt:lpstr>
      <vt:lpstr>PowerPoint Presentation</vt:lpstr>
      <vt:lpstr>agıle</vt:lpstr>
      <vt:lpstr>Agile</vt:lpstr>
      <vt:lpstr>scrum</vt:lpstr>
      <vt:lpstr>PowerPoint Presentation</vt:lpstr>
      <vt:lpstr>kanban</vt:lpstr>
      <vt:lpstr>PowerPoint Presentation</vt:lpstr>
      <vt:lpstr>lean</vt:lpstr>
      <vt:lpstr>PowerPoint Presentation</vt:lpstr>
      <vt:lpstr>prınce</vt:lpstr>
      <vt:lpstr>PowerPoint Presentation</vt:lpstr>
      <vt:lpstr>Crıtıcal path method</vt:lpstr>
      <vt:lpstr>PowerPoint Presentation</vt:lpstr>
      <vt:lpstr>pert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methodologies</dc:title>
  <dc:creator>Abdurrahman Coban</dc:creator>
  <cp:lastModifiedBy>Abdurrahman Coban</cp:lastModifiedBy>
  <cp:revision>1</cp:revision>
  <dcterms:created xsi:type="dcterms:W3CDTF">2024-03-17T15:36:08Z</dcterms:created>
  <dcterms:modified xsi:type="dcterms:W3CDTF">2024-03-17T16:12:43Z</dcterms:modified>
</cp:coreProperties>
</file>