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4" r:id="rId3"/>
    <p:sldId id="271" r:id="rId4"/>
    <p:sldId id="261" r:id="rId5"/>
    <p:sldId id="265" r:id="rId6"/>
    <p:sldId id="266" r:id="rId7"/>
    <p:sldId id="267" r:id="rId8"/>
    <p:sldId id="281" r:id="rId9"/>
    <p:sldId id="282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howGuides="1">
      <p:cViewPr varScale="1">
        <p:scale>
          <a:sx n="81" d="100"/>
          <a:sy n="81" d="100"/>
        </p:scale>
        <p:origin x="1074" y="90"/>
      </p:cViewPr>
      <p:guideLst>
        <p:guide orient="horz" pos="1604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5263"/>
            <a:ext cx="1835150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QB-tech </a:t>
            </a:r>
            <a:r>
              <a:rPr 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企业文化</a:t>
            </a:r>
          </a:p>
        </p:txBody>
      </p:sp>
      <p:sp>
        <p:nvSpPr>
          <p:cNvPr id="2050" name="文本框 3"/>
          <p:cNvSpPr txBox="1"/>
          <p:nvPr/>
        </p:nvSpPr>
        <p:spPr>
          <a:xfrm>
            <a:off x="1781175" y="1223963"/>
            <a:ext cx="595313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使命</a:t>
            </a:r>
          </a:p>
        </p:txBody>
      </p:sp>
      <p:sp>
        <p:nvSpPr>
          <p:cNvPr id="2051" name="文本框 7"/>
          <p:cNvSpPr txBox="1"/>
          <p:nvPr/>
        </p:nvSpPr>
        <p:spPr>
          <a:xfrm>
            <a:off x="2549525" y="1081088"/>
            <a:ext cx="4711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为客户提供最具价值的智慧保险机器人</a:t>
            </a: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让全世界每一个人都能享受到专业、便捷、安心的保险服务。</a:t>
            </a:r>
          </a:p>
        </p:txBody>
      </p:sp>
      <p:sp>
        <p:nvSpPr>
          <p:cNvPr id="2052" name="文本框 1"/>
          <p:cNvSpPr txBox="1"/>
          <p:nvPr/>
        </p:nvSpPr>
        <p:spPr>
          <a:xfrm>
            <a:off x="1781175" y="2044065"/>
            <a:ext cx="5953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愿景</a:t>
            </a:r>
          </a:p>
        </p:txBody>
      </p:sp>
      <p:sp>
        <p:nvSpPr>
          <p:cNvPr id="2053" name="文本框 3"/>
          <p:cNvSpPr txBox="1"/>
          <p:nvPr/>
        </p:nvSpPr>
        <p:spPr>
          <a:xfrm>
            <a:off x="2549525" y="1964690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成为全球保险机器人领军者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成为一家坚持创新、持续成长的伟大公司。</a:t>
            </a:r>
          </a:p>
        </p:txBody>
      </p:sp>
      <p:sp>
        <p:nvSpPr>
          <p:cNvPr id="2056" name="文本框 11"/>
          <p:cNvSpPr txBox="1"/>
          <p:nvPr/>
        </p:nvSpPr>
        <p:spPr>
          <a:xfrm>
            <a:off x="1677988" y="2650490"/>
            <a:ext cx="698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价值观</a:t>
            </a:r>
          </a:p>
        </p:txBody>
      </p:sp>
      <p:sp>
        <p:nvSpPr>
          <p:cNvPr id="2057" name="文本框 12"/>
          <p:cNvSpPr txBox="1"/>
          <p:nvPr/>
        </p:nvSpPr>
        <p:spPr>
          <a:xfrm>
            <a:off x="2549525" y="2631440"/>
            <a:ext cx="325247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成就客户   激情进取 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主动协作  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至诚守信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b="1" dirty="0"/>
              <a:t>集中</a:t>
            </a:r>
            <a:r>
              <a:rPr lang="zh-CN" altLang="zh-CN" b="1" dirty="0" smtClean="0"/>
              <a:t>宣讲</a:t>
            </a:r>
            <a:r>
              <a:rPr lang="zh-CN" altLang="en-US" b="1" dirty="0"/>
              <a:t>，给员工解读战略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b="1" dirty="0" smtClean="0"/>
              <a:t>个人学习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b="1" dirty="0" smtClean="0"/>
              <a:t>定期考核</a:t>
            </a:r>
            <a:r>
              <a:rPr lang="en-US" altLang="zh-CN" b="1" dirty="0" smtClean="0"/>
              <a:t> —— </a:t>
            </a:r>
            <a:r>
              <a:rPr lang="zh-CN" altLang="en-US" b="1" dirty="0" smtClean="0"/>
              <a:t>替换绩效考核 “态度”部分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b="1" dirty="0" smtClean="0"/>
              <a:t>个人评比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上墙</a:t>
            </a:r>
            <a:r>
              <a:rPr lang="en-US" altLang="zh-CN" b="1" dirty="0" smtClean="0"/>
              <a:t> —— </a:t>
            </a:r>
            <a:r>
              <a:rPr lang="zh-CN" altLang="en-US" b="1" dirty="0" smtClean="0"/>
              <a:t>公司内部文化墙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b="1" dirty="0" smtClean="0"/>
              <a:t>不</a:t>
            </a:r>
            <a:r>
              <a:rPr lang="zh-CN" altLang="zh-CN" b="1" dirty="0"/>
              <a:t>定期内部分享、讨论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95263"/>
            <a:ext cx="1835150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文化如何落地</a:t>
            </a:r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7535" y="2259330"/>
            <a:ext cx="276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价值观考核打分细则规范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026795" y="716915"/>
          <a:ext cx="7521575" cy="421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9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成就客户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尊重和理解客户，对客户保持热忱的服务态度；对客户反映的问题或提出的需求认真倾听、积极回应。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符合案例：:品牌对设计有需求，跟设计师沟通。设计师要耐心热枕的了解需求，给出明确的回应。销售人员在面对客户，产品人员在面对销售人员时，若对方提出的关于产品的疑问，如果了解，应当在不违背保密规定情况下第一时间予以回复，如果不了解，应当积极了解后回复对方，不得简单以“不知道”或者“不能说”来打发对方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成就客户不仅展现良好态度，而且积极行动，有效解决客户提出的问题和需求。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质量好、服务好、运作成本底，优先满足客户需求，提升客户竞争力和盈利能力当遭遇责骂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和误解时，仍能保持冷静，以热忱和耐心的态度，积极化解。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当被别的同事严厉指出，甚至出言不逊指责自己的工作失误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时。不能也情绪上头，大吵大闹，进行非理性的沟通。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在项目对接群中发现客户提出修改需求，及时通知销售人员并给出评估意见，支持销售人员进行商务沟通。当客户或销售人员对项目进展表示不满时，如果确属自身责任，可以主动致歉，努力加强。就算不是自身责任，也能积极回应，说明原因，争取对方的理解，而不是针锋相对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在坚持公司原则基础上，努力为客户提供更多的附加价值，用“多走一里”的意识，超出期望满足客户需要。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强调无论对内还是对外客户，我们都能站在客户的角度，思考需求/问题的本质，以自己的专业能力和专业视角，提出客户未想到的解决方案，达到超预期较多的效果，并得到赞扬。在面临高强度项目研发、业绩达标困难时，能扛住压力，加班加点甚至牺牲部分个人利益，坚持战斗不放弃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  <a:sym typeface="+mn-ea"/>
                        </a:rPr>
                        <a:t>前瞻性的理解和判断客户的长远需求，并为满足这种需求而提前采取行动。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产品人员能积极调研客户需求，加强学习，主动提出具有前瞻性的建设性意见和可落地方案，为公司产品发展起到推动性作用。（达不到不得分）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5分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实现高效的流程化运作，确保端到端的优质交付；共同创造良好的生存空间，共享价值链的利益。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6478" y="195263"/>
            <a:ext cx="7124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0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成就客户首先要明确谁是自己的客户，客户的定义包括内部客户，外部客户，</a:t>
            </a: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0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例如：购买产品服务的客户，在工作中和你合作的同事，供应商；应聘者等；</a:t>
            </a:r>
            <a:endParaRPr lang="zh-CN" altLang="en-US" sz="10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u"/>
            </a:pPr>
            <a:endParaRPr lang="zh-CN" altLang="en-US" sz="10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95263"/>
            <a:ext cx="963613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成就客户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963930" y="959485"/>
          <a:ext cx="7276465" cy="38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激情进取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心态积极乐观，不散布消极情绪；喜欢自己的工作，能尽到必要的工作责任心，工作有结果和反馈。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例如：本职工作能按时完成且保证质量，不在内部或外部传播公司的负面信息。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工作有热情和干劲，愿意全力投入，乐于接受所分派的任务，不畏难、不消极、不斤斤计较；愿意接受改进建议，接受更高的业绩标准，有将工作做得更好的愿望和上进心。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例如：能超预期完成工作（比如提前完成研发任务或销售业绩），当被分配本职之外的工作时也能积极接受，努力完成。（达不到不得分）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不满足于现状和现有绩效水平，积极学习、持续改进，使业绩或工作成果不断提高和改善。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例如：为了提升复合认知水平，持续保持对非本职工作领域知识领域的学习（比如销售学保险，产品学AI），提高自己的跨领域沟通能力，从而提升工作成效。（达不到不得分）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在面临重大挑战、面临公司变革、或面临需要超常付出的情况下，仍能保持积极心态和必胜信念，不畏困难，积极行动，并最终完成挑战性目标。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例如：在面临高强度项目研发、业绩达标困难时，能扛住压力，加班加点甚至牺牲部分个人利益，坚持战斗不放弃。（达不到不得分）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5分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用创造性方法，创造出行业内新的业绩记录。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例如：通过自主思考和创新，在算法效果、开发效率、交付速度、销售业绩等创下具有重要意义的记录（比如一天交付一款机器人，销售拿下千万级大单等）。（达不到不得分）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19" name="文本框 4"/>
          <p:cNvSpPr txBox="1"/>
          <p:nvPr/>
        </p:nvSpPr>
        <p:spPr>
          <a:xfrm>
            <a:off x="1115378" y="195263"/>
            <a:ext cx="7124700" cy="936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真正的激情是热爱、可持续、积累，愿意为之付出；今天的最好表现是明天的最低要求；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敬业不是简单的加班加点，而是一种将工作当作事业不断追求专业、精益求精的过程；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按时下班是应该的，不按时下班也是应该的，只有工作没完成是不应该的；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u"/>
            </a:pP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95263"/>
            <a:ext cx="963613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激情进取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082040" y="465455"/>
          <a:ext cx="6699250" cy="4298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主动协作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积极融入团队，乐于接受同事的帮助，配合团队完成工作</a:t>
                      </a:r>
                    </a:p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不符合的案例：与团队隔离，不喜欢参与团队的活动或讨论；遇到困难时，不喜欢寻求同事的帮助，或者同事主动提供帮助时，不喜欢接受，造成结果不好；团队成员都很忙，主管不能给他分配新的任务，与团队配合；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【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没有不符合的案例就得分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】</a:t>
                      </a:r>
                      <a:endParaRPr lang="en-US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决策前积极发表建设性意见，充分参与团队讨论；决策后，无论个人是否有异议，必须从言行上完全予以支持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。</a:t>
                      </a:r>
                    </a:p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不符合的案例：团队决策进行高拜访量策略来推动销售，在讨论后，大家一致来决定执行；如果自己不认可,但没和经理沟通,擅自在组里降低拜访量的数量,</a:t>
                      </a:r>
                      <a:r>
                        <a:rPr lang="en-US" sz="1000" dirty="0" err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在团队中造成很不好的影响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【没有不符合的案例即给分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sym typeface="+mn-ea"/>
                        </a:rPr>
                        <a:t>】</a:t>
                      </a:r>
                      <a:endParaRPr lang="en-US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积极主动分享业务知识和经验；主动给予同事必要的帮助；善于利用团队的力量解决问题和困难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不符合的案例：不喜欢分享；在同事提出帮助时，不愿意帮助；在工作上需要培训同事时，不尽心尽力；遇到困难，不懂得利用团队的资源，造成时间上延长，或结果不利；</a:t>
                      </a:r>
                    </a:p>
                    <a:p>
                      <a:pPr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【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有符合的案例才给分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】</a:t>
                      </a:r>
                      <a:endParaRPr lang="en-US" altLang="en-US" sz="1000" dirty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善于和不同类型的同事合作，不将个人喜好带入工作，充分体现“对事不对人”的原则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符合的案例</a:t>
                      </a:r>
                    </a:p>
                    <a:p>
                      <a:pPr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a.跨部门沟通时，认真听取对方的意见，耐心向对方讲解自己部门的业务和需求，保持高效沟通。b.与他人有分歧时，就事论事，讨论事情的解决方案，不涉及到对当事人的质疑。</a:t>
                      </a:r>
                    </a:p>
                    <a:p>
                      <a:pPr>
                        <a:buNone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【没有符合的案例不给分】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5分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有主人翁意识，积极正面地影响团队，改善团队士气和氛围</a:t>
                      </a:r>
                    </a:p>
                    <a:p>
                      <a:pPr>
                        <a:buNone/>
                      </a:pPr>
                      <a:r>
                        <a:rPr sz="1000" b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不符合案例：</a:t>
                      </a:r>
                    </a:p>
                    <a:p>
                      <a:pPr>
                        <a:buNone/>
                      </a:pPr>
                      <a:r>
                        <a:rPr sz="1000" b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a.背后里抱怨团队，质疑团队的决策，散播负面信息。</a:t>
                      </a:r>
                    </a:p>
                    <a:p>
                      <a:pPr>
                        <a:buNone/>
                      </a:pPr>
                      <a:r>
                        <a:rPr sz="1000" b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b.背后议论同事个人隐私、缺点和不足，影响团队团结。</a:t>
                      </a:r>
                    </a:p>
                    <a:p>
                      <a:pPr>
                        <a:buNone/>
                      </a:pPr>
                      <a:r>
                        <a:rPr sz="1000" b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【有不符合的案例不给分】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195263"/>
            <a:ext cx="963613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主动协作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035050" y="803910"/>
          <a:ext cx="664146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至诚</a:t>
                      </a:r>
                      <a:r>
                        <a:rPr lang="zh-CN" sz="1200" b="1" dirty="0" smtClean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守信</a:t>
                      </a:r>
                      <a:endParaRPr lang="zh-CN" altLang="en-US" sz="1200" b="1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1分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追随公司的标准、政策以及与自己工作相关的目标。只有能够实现时才能做出允诺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不符合案例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a.未经请示，上班期间私自外出处理与工作无关的事情。b.报销费用时，虚报费用，谋取私利。c.上班期间做与工作无关的事情。【没有不符合的案例就得分】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2分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.如实向上级及各需求部门反馈自己负责的工作进度，不谎报，不漏报。</a:t>
                      </a: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不符合案例</a:t>
                      </a:r>
                      <a:endParaRPr lang="zh-CN" sz="100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a.汇报工作时，直接将尚未完成的工作，提前汇报为完成。b.工作总结时，虚报工作量，或数据造假，以满足考核标准。c.故意漏报未完成的工作项，以逃脱考核。【没有不符合的案例就得分】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3分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带着帮助对方的态度和解决办法的问题，如实的向公司或当事人反馈意见，虚心接受他人的批评意见，不抵触并做到有则改之，无则加勉。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符合案例</a:t>
                      </a: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当接到非标准的机器人产品需求时，此类机器人如何生产毫无头绪，积极向他人请教学习，保证项目按时交付。机器人验收交付后，总结非标机器人的生产经验及注意事项，并存档。【有符合的案例就得分】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4分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按时按质完成承诺的工作任务，言出必行，信守承诺，不做虚假承诺。</a:t>
                      </a: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不符合案例</a:t>
                      </a:r>
                    </a:p>
                    <a:p>
                      <a:pPr>
                        <a:buNone/>
                      </a:pPr>
                      <a:r>
                        <a:rPr lang="zh-CN" sz="100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原承诺用五个工作日生产特定量的数据供算法组使用，后觉得时间充裕，可以两天开始，结果到任务日期截止时，未能按时完成。【有不符合的案例不得分】</a:t>
                      </a:r>
                      <a:endParaRPr lang="zh-CN" altLang="en-US" sz="10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5分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为他人充当起道德行为的楷模；将顾客的利益、员工的福利和组织的成功放在个人利益之上。</a:t>
                      </a:r>
                    </a:p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符合案例：</a:t>
                      </a:r>
                      <a:endParaRPr lang="zh-CN" sz="1000" dirty="0">
                        <a:solidFill>
                          <a:srgbClr val="000000"/>
                        </a:solidFill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a.为了项目目标能按时达成，积极加班加点，按时按质交付约定工作，得到项目成员的认可。</a:t>
                      </a:r>
                    </a:p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b.在对外客户沟通时，积极配合客户，得到客户的表扬，为公司带来良好声誉。</a:t>
                      </a:r>
                    </a:p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rgbClr val="FF0000"/>
                          </a:solidFill>
                          <a:ea typeface="微软雅黑" panose="020B0503020204020204" charset="-122"/>
                        </a:rPr>
                        <a:t>【有符合的案例就得分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a typeface="微软雅黑" panose="020B0503020204020204" charset="-122"/>
                        </a:rPr>
                        <a:t>】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67" name="文本框 4"/>
          <p:cNvSpPr txBox="1"/>
          <p:nvPr/>
        </p:nvSpPr>
        <p:spPr>
          <a:xfrm>
            <a:off x="963613" y="468948"/>
            <a:ext cx="71247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至诚守信：公司立命之本，国无信不强，人无信不立，信守承诺，使命必达</a:t>
            </a: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95263"/>
            <a:ext cx="963613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至诚守信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5263"/>
            <a:ext cx="1835150" cy="3603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文化如何落地</a:t>
            </a:r>
            <a:r>
              <a:rPr lang="en-US" altLang="zh-CN" sz="12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</p:txBody>
      </p:sp>
      <p:pic>
        <p:nvPicPr>
          <p:cNvPr id="5" name="图片 4" descr="u=3055787299,1988774657&amp;fm=173&amp;s=1AAA74239B9B44C85A5520DB0000C0B1&amp;w=490&amp;h=261&amp;img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0" y="1008878"/>
            <a:ext cx="4697520" cy="25020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98160" y="1012825"/>
            <a:ext cx="30105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给员工解读战略</a:t>
            </a: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写到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宪法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</a:t>
            </a: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文化与产品结合</a:t>
            </a: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文化与管理结合（制度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流程）</a:t>
            </a: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树标杆讲故事</a:t>
            </a: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5B9BD5"/>
              </a:buClr>
              <a:buFont typeface="Wingdings" panose="05000000000000000000" charset="0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奖励与文化导向一致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84555" y="3387725"/>
            <a:ext cx="2316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透明平等、有参与感、有趣有用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为什么是这样的愿景、使命、价值观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怎么理解我们的愿景、使命、价值观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为什么我们做的事情很重要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261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8446fe0-c247-4abb-91fc-d4853a1b0ecd}"/>
</p:tagLst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1762</Words>
  <Application>Microsoft Office PowerPoint</Application>
  <PresentationFormat>全屏显示(16:9)</PresentationFormat>
  <Paragraphs>119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Wingdings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</dc:creator>
  <cp:lastModifiedBy>Windows 用户</cp:lastModifiedBy>
  <cp:revision>96</cp:revision>
  <dcterms:created xsi:type="dcterms:W3CDTF">2019-02-25T05:39:00Z</dcterms:created>
  <dcterms:modified xsi:type="dcterms:W3CDTF">2019-04-22T10:49:15Z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